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60" r:id="rId2"/>
    <p:sldId id="261" r:id="rId3"/>
    <p:sldId id="279" r:id="rId4"/>
    <p:sldId id="262" r:id="rId5"/>
    <p:sldId id="266" r:id="rId6"/>
    <p:sldId id="288" r:id="rId7"/>
    <p:sldId id="289" r:id="rId8"/>
    <p:sldId id="263" r:id="rId9"/>
    <p:sldId id="291" r:id="rId10"/>
    <p:sldId id="280" r:id="rId11"/>
    <p:sldId id="282" r:id="rId12"/>
    <p:sldId id="283" r:id="rId13"/>
    <p:sldId id="284" r:id="rId14"/>
    <p:sldId id="285" r:id="rId15"/>
    <p:sldId id="292" r:id="rId16"/>
    <p:sldId id="293" r:id="rId17"/>
    <p:sldId id="294"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A917"/>
    <a:srgbClr val="2BB418"/>
    <a:srgbClr val="50B418"/>
    <a:srgbClr val="15B724"/>
    <a:srgbClr val="00CC00"/>
    <a:srgbClr val="33CC33"/>
    <a:srgbClr val="0080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94638" autoAdjust="0"/>
  </p:normalViewPr>
  <p:slideViewPr>
    <p:cSldViewPr>
      <p:cViewPr>
        <p:scale>
          <a:sx n="65" d="100"/>
          <a:sy n="65" d="100"/>
        </p:scale>
        <p:origin x="-276" y="-234"/>
      </p:cViewPr>
      <p:guideLst>
        <p:guide orient="horz" pos="2160"/>
        <p:guide pos="2880"/>
      </p:guideLst>
    </p:cSldViewPr>
  </p:slideViewPr>
  <p:outlineViewPr>
    <p:cViewPr>
      <p:scale>
        <a:sx n="33" d="100"/>
        <a:sy n="33" d="100"/>
      </p:scale>
      <p:origin x="42" y="202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trinidad\Desktop\Copia%20de%20Estad&#237;sticas%20del%20PTAT%202011%20al%2018%20de%20octubr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trinidad\AppData\Local\Microsoft\Windows\Temporary%20Internet%20Files\Content.Outlook\V7RR8XH0\Estad&#237;sticas%20del%20PTAT%202011%20al%2018%20de%20octubre.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G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20"/>
      <c:rAngAx val="1"/>
    </c:view3D>
    <c:floor>
      <c:thickness val="0"/>
    </c:floor>
    <c:sideWall>
      <c:thickness val="0"/>
    </c:sideWall>
    <c:backWall>
      <c:thickness val="0"/>
    </c:backWall>
    <c:plotArea>
      <c:layout>
        <c:manualLayout>
          <c:layoutTarget val="inner"/>
          <c:xMode val="edge"/>
          <c:yMode val="edge"/>
          <c:x val="1.2547955889951551E-2"/>
          <c:y val="6.8248995725621201E-4"/>
          <c:w val="0.98320189851012763"/>
          <c:h val="0.88127052085522128"/>
        </c:manualLayout>
      </c:layout>
      <c:bar3DChart>
        <c:barDir val="col"/>
        <c:grouping val="clustered"/>
        <c:varyColors val="0"/>
        <c:ser>
          <c:idx val="0"/>
          <c:order val="0"/>
          <c:spPr>
            <a:gradFill flip="none" rotWithShape="1">
              <a:gsLst>
                <a:gs pos="0">
                  <a:srgbClr val="DDEBCF"/>
                </a:gs>
                <a:gs pos="50000">
                  <a:srgbClr val="9CB86E"/>
                </a:gs>
                <a:gs pos="100000">
                  <a:srgbClr val="156B13"/>
                </a:gs>
              </a:gsLst>
              <a:lin ang="1800000" scaled="0"/>
              <a:tileRect/>
            </a:gradFill>
            <a:ln>
              <a:noFill/>
            </a:ln>
          </c:spPr>
          <c:invertIfNegative val="0"/>
          <c:dLbls>
            <c:txPr>
              <a:bodyPr rot="-5400000" vert="horz"/>
              <a:lstStyle/>
              <a:p>
                <a:pPr>
                  <a:defRPr sz="800"/>
                </a:pPr>
                <a:endParaRPr lang="es-GT"/>
              </a:p>
            </c:txPr>
            <c:showLegendKey val="0"/>
            <c:showVal val="1"/>
            <c:showCatName val="0"/>
            <c:showSerName val="0"/>
            <c:showPercent val="0"/>
            <c:showBubbleSize val="0"/>
            <c:showLeaderLines val="0"/>
          </c:dLbls>
          <c:cat>
            <c:numRef>
              <c:f>Hoja1!$A$1:$A$38</c:f>
              <c:numCache>
                <c:formatCode>General</c:formatCode>
                <c:ptCount val="38"/>
                <c:pt idx="0">
                  <c:v>1974</c:v>
                </c:pt>
                <c:pt idx="1">
                  <c:v>1975</c:v>
                </c:pt>
                <c:pt idx="2">
                  <c:v>1976</c:v>
                </c:pt>
                <c:pt idx="3">
                  <c:v>1977</c:v>
                </c:pt>
                <c:pt idx="4">
                  <c:v>1978</c:v>
                </c:pt>
                <c:pt idx="5">
                  <c:v>1979</c:v>
                </c:pt>
                <c:pt idx="6">
                  <c:v>1980</c:v>
                </c:pt>
                <c:pt idx="7">
                  <c:v>1981</c:v>
                </c:pt>
                <c:pt idx="8">
                  <c:v>1982</c:v>
                </c:pt>
                <c:pt idx="9">
                  <c:v>1983</c:v>
                </c:pt>
                <c:pt idx="10">
                  <c:v>1984</c:v>
                </c:pt>
                <c:pt idx="11">
                  <c:v>1985</c:v>
                </c:pt>
                <c:pt idx="12">
                  <c:v>1986</c:v>
                </c:pt>
                <c:pt idx="13">
                  <c:v>1987</c:v>
                </c:pt>
                <c:pt idx="14">
                  <c:v>1988</c:v>
                </c:pt>
                <c:pt idx="15">
                  <c:v>1989</c:v>
                </c:pt>
                <c:pt idx="16">
                  <c:v>1990</c:v>
                </c:pt>
                <c:pt idx="17">
                  <c:v>1991</c:v>
                </c:pt>
                <c:pt idx="18">
                  <c:v>1992</c:v>
                </c:pt>
                <c:pt idx="19">
                  <c:v>1993</c:v>
                </c:pt>
                <c:pt idx="20">
                  <c:v>1994</c:v>
                </c:pt>
                <c:pt idx="21">
                  <c:v>1995</c:v>
                </c:pt>
                <c:pt idx="22">
                  <c:v>1996</c:v>
                </c:pt>
                <c:pt idx="23">
                  <c:v>1997</c:v>
                </c:pt>
                <c:pt idx="24">
                  <c:v>1998</c:v>
                </c:pt>
                <c:pt idx="25">
                  <c:v>1999</c:v>
                </c:pt>
                <c:pt idx="26">
                  <c:v>2000</c:v>
                </c:pt>
                <c:pt idx="27">
                  <c:v>2001</c:v>
                </c:pt>
                <c:pt idx="28">
                  <c:v>2002</c:v>
                </c:pt>
                <c:pt idx="29">
                  <c:v>2003</c:v>
                </c:pt>
                <c:pt idx="30">
                  <c:v>2004</c:v>
                </c:pt>
                <c:pt idx="31">
                  <c:v>2005</c:v>
                </c:pt>
                <c:pt idx="32">
                  <c:v>2006</c:v>
                </c:pt>
                <c:pt idx="33">
                  <c:v>2007</c:v>
                </c:pt>
                <c:pt idx="34">
                  <c:v>2008</c:v>
                </c:pt>
                <c:pt idx="35">
                  <c:v>2009</c:v>
                </c:pt>
                <c:pt idx="36">
                  <c:v>2010</c:v>
                </c:pt>
                <c:pt idx="37">
                  <c:v>2011</c:v>
                </c:pt>
              </c:numCache>
            </c:numRef>
          </c:cat>
          <c:val>
            <c:numRef>
              <c:f>Hoja1!$B$1:$B$38</c:f>
              <c:numCache>
                <c:formatCode>General</c:formatCode>
                <c:ptCount val="38"/>
                <c:pt idx="0">
                  <c:v>203</c:v>
                </c:pt>
                <c:pt idx="1">
                  <c:v>402</c:v>
                </c:pt>
                <c:pt idx="2">
                  <c:v>533</c:v>
                </c:pt>
                <c:pt idx="3">
                  <c:v>495</c:v>
                </c:pt>
                <c:pt idx="4">
                  <c:v>543</c:v>
                </c:pt>
                <c:pt idx="5">
                  <c:v>553</c:v>
                </c:pt>
                <c:pt idx="6">
                  <c:v>678</c:v>
                </c:pt>
                <c:pt idx="7">
                  <c:v>655</c:v>
                </c:pt>
                <c:pt idx="8">
                  <c:v>696</c:v>
                </c:pt>
                <c:pt idx="9">
                  <c:v>615</c:v>
                </c:pt>
                <c:pt idx="10">
                  <c:v>672</c:v>
                </c:pt>
                <c:pt idx="11">
                  <c:v>834</c:v>
                </c:pt>
                <c:pt idx="12">
                  <c:v>1007</c:v>
                </c:pt>
                <c:pt idx="13">
                  <c:v>1538</c:v>
                </c:pt>
                <c:pt idx="14">
                  <c:v>2623</c:v>
                </c:pt>
                <c:pt idx="15">
                  <c:v>4414</c:v>
                </c:pt>
                <c:pt idx="16">
                  <c:v>5143</c:v>
                </c:pt>
                <c:pt idx="17">
                  <c:v>5148</c:v>
                </c:pt>
                <c:pt idx="18">
                  <c:v>4778</c:v>
                </c:pt>
                <c:pt idx="19">
                  <c:v>4866</c:v>
                </c:pt>
                <c:pt idx="20">
                  <c:v>4910</c:v>
                </c:pt>
                <c:pt idx="21">
                  <c:v>4886</c:v>
                </c:pt>
                <c:pt idx="22">
                  <c:v>5211</c:v>
                </c:pt>
                <c:pt idx="23">
                  <c:v>5647</c:v>
                </c:pt>
                <c:pt idx="24">
                  <c:v>6486</c:v>
                </c:pt>
                <c:pt idx="25">
                  <c:v>7574</c:v>
                </c:pt>
                <c:pt idx="26">
                  <c:v>9175</c:v>
                </c:pt>
                <c:pt idx="27">
                  <c:v>10529</c:v>
                </c:pt>
                <c:pt idx="28">
                  <c:v>10681</c:v>
                </c:pt>
                <c:pt idx="29">
                  <c:v>10595</c:v>
                </c:pt>
                <c:pt idx="30">
                  <c:v>10708</c:v>
                </c:pt>
                <c:pt idx="31">
                  <c:v>11720</c:v>
                </c:pt>
                <c:pt idx="32">
                  <c:v>12868</c:v>
                </c:pt>
                <c:pt idx="33">
                  <c:v>14288</c:v>
                </c:pt>
                <c:pt idx="34">
                  <c:v>15849</c:v>
                </c:pt>
                <c:pt idx="35">
                  <c:v>15356</c:v>
                </c:pt>
                <c:pt idx="36">
                  <c:v>15808</c:v>
                </c:pt>
                <c:pt idx="37">
                  <c:v>16494</c:v>
                </c:pt>
              </c:numCache>
            </c:numRef>
          </c:val>
          <c:shape val="cylinder"/>
        </c:ser>
        <c:dLbls>
          <c:showLegendKey val="0"/>
          <c:showVal val="1"/>
          <c:showCatName val="0"/>
          <c:showSerName val="0"/>
          <c:showPercent val="0"/>
          <c:showBubbleSize val="0"/>
        </c:dLbls>
        <c:gapWidth val="27"/>
        <c:gapDepth val="68"/>
        <c:shape val="box"/>
        <c:axId val="41840000"/>
        <c:axId val="44921984"/>
        <c:axId val="0"/>
      </c:bar3DChart>
      <c:catAx>
        <c:axId val="41840000"/>
        <c:scaling>
          <c:orientation val="minMax"/>
        </c:scaling>
        <c:delete val="0"/>
        <c:axPos val="b"/>
        <c:numFmt formatCode="General" sourceLinked="1"/>
        <c:majorTickMark val="none"/>
        <c:minorTickMark val="none"/>
        <c:tickLblPos val="nextTo"/>
        <c:crossAx val="44921984"/>
        <c:crosses val="autoZero"/>
        <c:auto val="1"/>
        <c:lblAlgn val="ctr"/>
        <c:lblOffset val="100"/>
        <c:noMultiLvlLbl val="0"/>
      </c:catAx>
      <c:valAx>
        <c:axId val="44921984"/>
        <c:scaling>
          <c:orientation val="minMax"/>
        </c:scaling>
        <c:delete val="1"/>
        <c:axPos val="l"/>
        <c:numFmt formatCode="General" sourceLinked="1"/>
        <c:majorTickMark val="out"/>
        <c:minorTickMark val="none"/>
        <c:tickLblPos val="none"/>
        <c:crossAx val="4184000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GT"/>
  <c:roundedCorners val="0"/>
  <mc:AlternateContent xmlns:mc="http://schemas.openxmlformats.org/markup-compatibility/2006">
    <mc:Choice xmlns:c14="http://schemas.microsoft.com/office/drawing/2007/8/2/chart" Requires="c14">
      <c14:style val="129"/>
    </mc:Choice>
    <mc:Fallback>
      <c:style val="29"/>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7.8996990522312932E-2"/>
          <c:y val="1.8429053090966801E-2"/>
          <c:w val="0.9514955891745408"/>
          <c:h val="0.84931834655537863"/>
        </c:manualLayout>
      </c:layout>
      <c:bar3DChart>
        <c:barDir val="col"/>
        <c:grouping val="clustered"/>
        <c:varyColors val="0"/>
        <c:ser>
          <c:idx val="3"/>
          <c:order val="0"/>
          <c:tx>
            <c:strRef>
              <c:f>'[2]transportados x Provincia 2011'!$F$3</c:f>
              <c:strCache>
                <c:ptCount val="1"/>
                <c:pt idx="0">
                  <c:v>2007</c:v>
                </c:pt>
              </c:strCache>
            </c:strRef>
          </c:tx>
          <c:spPr>
            <a:solidFill>
              <a:srgbClr val="A2DAB1"/>
            </a:solidFill>
          </c:spPr>
          <c:invertIfNegative val="0"/>
          <c:cat>
            <c:strRef>
              <c:f>'[2]transportados x Provincia 2011'!$E$4:$E$12</c:f>
              <c:strCache>
                <c:ptCount val="9"/>
                <c:pt idx="0">
                  <c:v>ONTARIO</c:v>
                </c:pt>
                <c:pt idx="1">
                  <c:v>QUEBEC</c:v>
                </c:pt>
                <c:pt idx="2">
                  <c:v>COLUMBIA BRITANICA</c:v>
                </c:pt>
                <c:pt idx="3">
                  <c:v>ALBERTA</c:v>
                </c:pt>
                <c:pt idx="4">
                  <c:v>MANITOBA</c:v>
                </c:pt>
                <c:pt idx="5">
                  <c:v>I. PRINCIPE EDUARDO</c:v>
                </c:pt>
                <c:pt idx="6">
                  <c:v>SASKATCHEWAN</c:v>
                </c:pt>
                <c:pt idx="7">
                  <c:v>NUEVA ESCOCIA</c:v>
                </c:pt>
                <c:pt idx="8">
                  <c:v>NEW BRUNSWICK</c:v>
                </c:pt>
              </c:strCache>
            </c:strRef>
          </c:cat>
          <c:val>
            <c:numRef>
              <c:f>'[2]transportados x Provincia 2011'!$F$4:$F$12</c:f>
              <c:numCache>
                <c:formatCode>General</c:formatCode>
                <c:ptCount val="9"/>
                <c:pt idx="0">
                  <c:v>8093</c:v>
                </c:pt>
                <c:pt idx="1">
                  <c:v>3005</c:v>
                </c:pt>
                <c:pt idx="2">
                  <c:v>2084</c:v>
                </c:pt>
                <c:pt idx="3">
                  <c:v>609</c:v>
                </c:pt>
                <c:pt idx="4">
                  <c:v>283</c:v>
                </c:pt>
                <c:pt idx="5">
                  <c:v>94</c:v>
                </c:pt>
                <c:pt idx="6">
                  <c:v>72</c:v>
                </c:pt>
                <c:pt idx="7">
                  <c:v>42</c:v>
                </c:pt>
                <c:pt idx="8">
                  <c:v>6</c:v>
                </c:pt>
              </c:numCache>
            </c:numRef>
          </c:val>
        </c:ser>
        <c:ser>
          <c:idx val="4"/>
          <c:order val="1"/>
          <c:tx>
            <c:strRef>
              <c:f>'[2]transportados x Provincia 2011'!$G$3</c:f>
              <c:strCache>
                <c:ptCount val="1"/>
                <c:pt idx="0">
                  <c:v>2008</c:v>
                </c:pt>
              </c:strCache>
            </c:strRef>
          </c:tx>
          <c:spPr>
            <a:solidFill>
              <a:srgbClr val="C6E8CE"/>
            </a:solidFill>
          </c:spPr>
          <c:invertIfNegative val="0"/>
          <c:cat>
            <c:strRef>
              <c:f>'[2]transportados x Provincia 2011'!$E$4:$E$12</c:f>
              <c:strCache>
                <c:ptCount val="9"/>
                <c:pt idx="0">
                  <c:v>ONTARIO</c:v>
                </c:pt>
                <c:pt idx="1">
                  <c:v>QUEBEC</c:v>
                </c:pt>
                <c:pt idx="2">
                  <c:v>COLUMBIA BRITANICA</c:v>
                </c:pt>
                <c:pt idx="3">
                  <c:v>ALBERTA</c:v>
                </c:pt>
                <c:pt idx="4">
                  <c:v>MANITOBA</c:v>
                </c:pt>
                <c:pt idx="5">
                  <c:v>I. PRINCIPE EDUARDO</c:v>
                </c:pt>
                <c:pt idx="6">
                  <c:v>SASKATCHEWAN</c:v>
                </c:pt>
                <c:pt idx="7">
                  <c:v>NUEVA ESCOCIA</c:v>
                </c:pt>
                <c:pt idx="8">
                  <c:v>NEW BRUNSWICK</c:v>
                </c:pt>
              </c:strCache>
            </c:strRef>
          </c:cat>
          <c:val>
            <c:numRef>
              <c:f>'[2]transportados x Provincia 2011'!$G$4:$G$12</c:f>
              <c:numCache>
                <c:formatCode>General</c:formatCode>
                <c:ptCount val="9"/>
                <c:pt idx="0">
                  <c:v>8343</c:v>
                </c:pt>
                <c:pt idx="1">
                  <c:v>3131</c:v>
                </c:pt>
                <c:pt idx="2">
                  <c:v>2988</c:v>
                </c:pt>
                <c:pt idx="3">
                  <c:v>781</c:v>
                </c:pt>
                <c:pt idx="4">
                  <c:v>314</c:v>
                </c:pt>
                <c:pt idx="5">
                  <c:v>95</c:v>
                </c:pt>
                <c:pt idx="6">
                  <c:v>80</c:v>
                </c:pt>
                <c:pt idx="7">
                  <c:v>110</c:v>
                </c:pt>
                <c:pt idx="8">
                  <c:v>7</c:v>
                </c:pt>
              </c:numCache>
            </c:numRef>
          </c:val>
        </c:ser>
        <c:ser>
          <c:idx val="5"/>
          <c:order val="2"/>
          <c:tx>
            <c:strRef>
              <c:f>'[2]transportados x Provincia 2011'!$H$3</c:f>
              <c:strCache>
                <c:ptCount val="1"/>
                <c:pt idx="0">
                  <c:v>2009</c:v>
                </c:pt>
              </c:strCache>
            </c:strRef>
          </c:tx>
          <c:spPr>
            <a:solidFill>
              <a:srgbClr val="D0ECD7"/>
            </a:solidFill>
          </c:spPr>
          <c:invertIfNegative val="0"/>
          <c:cat>
            <c:strRef>
              <c:f>'[2]transportados x Provincia 2011'!$E$4:$E$12</c:f>
              <c:strCache>
                <c:ptCount val="9"/>
                <c:pt idx="0">
                  <c:v>ONTARIO</c:v>
                </c:pt>
                <c:pt idx="1">
                  <c:v>QUEBEC</c:v>
                </c:pt>
                <c:pt idx="2">
                  <c:v>COLUMBIA BRITANICA</c:v>
                </c:pt>
                <c:pt idx="3">
                  <c:v>ALBERTA</c:v>
                </c:pt>
                <c:pt idx="4">
                  <c:v>MANITOBA</c:v>
                </c:pt>
                <c:pt idx="5">
                  <c:v>I. PRINCIPE EDUARDO</c:v>
                </c:pt>
                <c:pt idx="6">
                  <c:v>SASKATCHEWAN</c:v>
                </c:pt>
                <c:pt idx="7">
                  <c:v>NUEVA ESCOCIA</c:v>
                </c:pt>
                <c:pt idx="8">
                  <c:v>NEW BRUNSWICK</c:v>
                </c:pt>
              </c:strCache>
            </c:strRef>
          </c:cat>
          <c:val>
            <c:numRef>
              <c:f>'[2]transportados x Provincia 2011'!$H$4:$H$12</c:f>
              <c:numCache>
                <c:formatCode>General</c:formatCode>
                <c:ptCount val="9"/>
                <c:pt idx="0">
                  <c:v>8010</c:v>
                </c:pt>
                <c:pt idx="1">
                  <c:v>3035</c:v>
                </c:pt>
                <c:pt idx="2">
                  <c:v>2780</c:v>
                </c:pt>
                <c:pt idx="3">
                  <c:v>839</c:v>
                </c:pt>
                <c:pt idx="4">
                  <c:v>324</c:v>
                </c:pt>
                <c:pt idx="5">
                  <c:v>129</c:v>
                </c:pt>
                <c:pt idx="6">
                  <c:v>89</c:v>
                </c:pt>
                <c:pt idx="7">
                  <c:v>145</c:v>
                </c:pt>
                <c:pt idx="8">
                  <c:v>5</c:v>
                </c:pt>
              </c:numCache>
            </c:numRef>
          </c:val>
        </c:ser>
        <c:ser>
          <c:idx val="6"/>
          <c:order val="3"/>
          <c:tx>
            <c:strRef>
              <c:f>'[2]transportados x Provincia 2011'!$I$3</c:f>
              <c:strCache>
                <c:ptCount val="1"/>
                <c:pt idx="0">
                  <c:v>2010</c:v>
                </c:pt>
              </c:strCache>
            </c:strRef>
          </c:tx>
          <c:spPr>
            <a:solidFill>
              <a:srgbClr val="EAF6ED"/>
            </a:solidFill>
          </c:spPr>
          <c:invertIfNegative val="0"/>
          <c:cat>
            <c:strRef>
              <c:f>'[2]transportados x Provincia 2011'!$E$4:$E$12</c:f>
              <c:strCache>
                <c:ptCount val="9"/>
                <c:pt idx="0">
                  <c:v>ONTARIO</c:v>
                </c:pt>
                <c:pt idx="1">
                  <c:v>QUEBEC</c:v>
                </c:pt>
                <c:pt idx="2">
                  <c:v>COLUMBIA BRITANICA</c:v>
                </c:pt>
                <c:pt idx="3">
                  <c:v>ALBERTA</c:v>
                </c:pt>
                <c:pt idx="4">
                  <c:v>MANITOBA</c:v>
                </c:pt>
                <c:pt idx="5">
                  <c:v>I. PRINCIPE EDUARDO</c:v>
                </c:pt>
                <c:pt idx="6">
                  <c:v>SASKATCHEWAN</c:v>
                </c:pt>
                <c:pt idx="7">
                  <c:v>NUEVA ESCOCIA</c:v>
                </c:pt>
                <c:pt idx="8">
                  <c:v>NEW BRUNSWICK</c:v>
                </c:pt>
              </c:strCache>
            </c:strRef>
          </c:cat>
          <c:val>
            <c:numRef>
              <c:f>'[2]transportados x Provincia 2011'!$I$4:$I$12</c:f>
              <c:numCache>
                <c:formatCode>General</c:formatCode>
                <c:ptCount val="9"/>
                <c:pt idx="0">
                  <c:v>8083</c:v>
                </c:pt>
                <c:pt idx="1">
                  <c:v>3085</c:v>
                </c:pt>
                <c:pt idx="2">
                  <c:v>3061</c:v>
                </c:pt>
                <c:pt idx="3">
                  <c:v>815</c:v>
                </c:pt>
                <c:pt idx="4">
                  <c:v>336</c:v>
                </c:pt>
                <c:pt idx="5">
                  <c:v>150</c:v>
                </c:pt>
                <c:pt idx="6">
                  <c:v>97</c:v>
                </c:pt>
                <c:pt idx="7">
                  <c:v>175</c:v>
                </c:pt>
                <c:pt idx="8">
                  <c:v>6</c:v>
                </c:pt>
              </c:numCache>
            </c:numRef>
          </c:val>
        </c:ser>
        <c:ser>
          <c:idx val="7"/>
          <c:order val="4"/>
          <c:tx>
            <c:strRef>
              <c:f>'[2]transportados x Provincia 2011'!$J$3</c:f>
              <c:strCache>
                <c:ptCount val="1"/>
                <c:pt idx="0">
                  <c:v>2011</c:v>
                </c:pt>
              </c:strCache>
            </c:strRef>
          </c:tx>
          <c:spPr>
            <a:solidFill>
              <a:schemeClr val="accent3">
                <a:lumMod val="50000"/>
              </a:schemeClr>
            </a:solidFill>
          </c:spPr>
          <c:invertIfNegative val="0"/>
          <c:dLbls>
            <c:dLbl>
              <c:idx val="0"/>
              <c:layout>
                <c:manualLayout>
                  <c:x val="7.9852336988373938E-3"/>
                  <c:y val="-3.6784851535322932E-2"/>
                </c:manualLayout>
              </c:layout>
              <c:showLegendKey val="0"/>
              <c:showVal val="1"/>
              <c:showCatName val="0"/>
              <c:showSerName val="0"/>
              <c:showPercent val="0"/>
              <c:showBubbleSize val="0"/>
            </c:dLbl>
            <c:dLbl>
              <c:idx val="1"/>
              <c:layout>
                <c:manualLayout>
                  <c:x val="7.0184557062566294E-3"/>
                  <c:y val="-3.026775320139698E-2"/>
                </c:manualLayout>
              </c:layout>
              <c:showLegendKey val="0"/>
              <c:showVal val="1"/>
              <c:showCatName val="0"/>
              <c:showSerName val="0"/>
              <c:showPercent val="0"/>
              <c:showBubbleSize val="0"/>
            </c:dLbl>
            <c:dLbl>
              <c:idx val="2"/>
              <c:layout>
                <c:manualLayout>
                  <c:x val="5.2638417796924833E-3"/>
                  <c:y val="-1.8626309662398265E-2"/>
                </c:manualLayout>
              </c:layout>
              <c:showLegendKey val="0"/>
              <c:showVal val="1"/>
              <c:showCatName val="0"/>
              <c:showSerName val="0"/>
              <c:showPercent val="0"/>
              <c:showBubbleSize val="0"/>
            </c:dLbl>
            <c:dLbl>
              <c:idx val="3"/>
              <c:layout>
                <c:manualLayout>
                  <c:x val="5.2638417796924833E-3"/>
                  <c:y val="-2.5611175785797694E-2"/>
                </c:manualLayout>
              </c:layout>
              <c:showLegendKey val="0"/>
              <c:showVal val="1"/>
              <c:showCatName val="0"/>
              <c:showSerName val="0"/>
              <c:showPercent val="0"/>
              <c:showBubbleSize val="0"/>
            </c:dLbl>
            <c:dLbl>
              <c:idx val="4"/>
              <c:layout>
                <c:manualLayout>
                  <c:x val="8.7730696328208225E-4"/>
                  <c:y val="-2.3282887077997676E-2"/>
                </c:manualLayout>
              </c:layout>
              <c:showLegendKey val="0"/>
              <c:showVal val="1"/>
              <c:showCatName val="0"/>
              <c:showSerName val="0"/>
              <c:showPercent val="0"/>
              <c:showBubbleSize val="0"/>
            </c:dLbl>
            <c:dLbl>
              <c:idx val="5"/>
              <c:layout>
                <c:manualLayout>
                  <c:x val="0"/>
                  <c:y val="-9.3131548311991726E-3"/>
                </c:manualLayout>
              </c:layout>
              <c:showLegendKey val="0"/>
              <c:showVal val="1"/>
              <c:showCatName val="0"/>
              <c:showSerName val="0"/>
              <c:showPercent val="0"/>
              <c:showBubbleSize val="0"/>
            </c:dLbl>
            <c:dLbl>
              <c:idx val="6"/>
              <c:layout>
                <c:manualLayout>
                  <c:x val="0"/>
                  <c:y val="-1.6298020954598369E-2"/>
                </c:manualLayout>
              </c:layout>
              <c:showLegendKey val="0"/>
              <c:showVal val="1"/>
              <c:showCatName val="0"/>
              <c:showSerName val="0"/>
              <c:showPercent val="0"/>
              <c:showBubbleSize val="0"/>
            </c:dLbl>
            <c:dLbl>
              <c:idx val="7"/>
              <c:layout>
                <c:manualLayout>
                  <c:x val="8.7730696328208225E-4"/>
                  <c:y val="-1.6298020954598369E-2"/>
                </c:manualLayout>
              </c:layout>
              <c:showLegendKey val="0"/>
              <c:showVal val="1"/>
              <c:showCatName val="0"/>
              <c:showSerName val="0"/>
              <c:showPercent val="0"/>
              <c:showBubbleSize val="0"/>
            </c:dLbl>
            <c:dLbl>
              <c:idx val="8"/>
              <c:layout>
                <c:manualLayout>
                  <c:x val="0"/>
                  <c:y val="-1.3969732246798686E-2"/>
                </c:manualLayout>
              </c:layout>
              <c:showLegendKey val="0"/>
              <c:showVal val="1"/>
              <c:showCatName val="0"/>
              <c:showSerName val="0"/>
              <c:showPercent val="0"/>
              <c:showBubbleSize val="0"/>
            </c:dLbl>
            <c:spPr>
              <a:solidFill>
                <a:srgbClr val="8BD19D"/>
              </a:solidFill>
              <a:ln>
                <a:solidFill>
                  <a:schemeClr val="accent3">
                    <a:lumMod val="50000"/>
                  </a:schemeClr>
                </a:solidFill>
              </a:ln>
            </c:spPr>
            <c:txPr>
              <a:bodyPr/>
              <a:lstStyle/>
              <a:p>
                <a:pPr>
                  <a:defRPr b="1" i="0" baseline="0">
                    <a:latin typeface="Arial" pitchFamily="34" charset="0"/>
                  </a:defRPr>
                </a:pPr>
                <a:endParaRPr lang="es-GT"/>
              </a:p>
            </c:txPr>
            <c:showLegendKey val="0"/>
            <c:showVal val="1"/>
            <c:showCatName val="0"/>
            <c:showSerName val="0"/>
            <c:showPercent val="0"/>
            <c:showBubbleSize val="0"/>
            <c:showLeaderLines val="0"/>
          </c:dLbls>
          <c:cat>
            <c:strRef>
              <c:f>'[2]transportados x Provincia 2011'!$E$4:$E$12</c:f>
              <c:strCache>
                <c:ptCount val="9"/>
                <c:pt idx="0">
                  <c:v>ONTARIO</c:v>
                </c:pt>
                <c:pt idx="1">
                  <c:v>QUEBEC</c:v>
                </c:pt>
                <c:pt idx="2">
                  <c:v>COLUMBIA BRITANICA</c:v>
                </c:pt>
                <c:pt idx="3">
                  <c:v>ALBERTA</c:v>
                </c:pt>
                <c:pt idx="4">
                  <c:v>MANITOBA</c:v>
                </c:pt>
                <c:pt idx="5">
                  <c:v>I. PRINCIPE EDUARDO</c:v>
                </c:pt>
                <c:pt idx="6">
                  <c:v>SASKATCHEWAN</c:v>
                </c:pt>
                <c:pt idx="7">
                  <c:v>NUEVA ESCOCIA</c:v>
                </c:pt>
                <c:pt idx="8">
                  <c:v>NEW BRUNSWICK</c:v>
                </c:pt>
              </c:strCache>
            </c:strRef>
          </c:cat>
          <c:val>
            <c:numRef>
              <c:f>'[2]transportados x Provincia 2011'!$J$4:$J$12</c:f>
              <c:numCache>
                <c:formatCode>General</c:formatCode>
                <c:ptCount val="9"/>
                <c:pt idx="0">
                  <c:v>8101</c:v>
                </c:pt>
                <c:pt idx="1">
                  <c:v>3355</c:v>
                </c:pt>
                <c:pt idx="2">
                  <c:v>3344</c:v>
                </c:pt>
                <c:pt idx="3">
                  <c:v>851</c:v>
                </c:pt>
                <c:pt idx="4">
                  <c:v>320</c:v>
                </c:pt>
                <c:pt idx="5">
                  <c:v>176</c:v>
                </c:pt>
                <c:pt idx="6">
                  <c:v>109</c:v>
                </c:pt>
                <c:pt idx="7">
                  <c:v>227</c:v>
                </c:pt>
                <c:pt idx="8">
                  <c:v>11</c:v>
                </c:pt>
              </c:numCache>
            </c:numRef>
          </c:val>
        </c:ser>
        <c:dLbls>
          <c:showLegendKey val="0"/>
          <c:showVal val="0"/>
          <c:showCatName val="0"/>
          <c:showSerName val="0"/>
          <c:showPercent val="0"/>
          <c:showBubbleSize val="0"/>
        </c:dLbls>
        <c:gapWidth val="38"/>
        <c:gapDepth val="0"/>
        <c:shape val="cylinder"/>
        <c:axId val="54893184"/>
        <c:axId val="54911360"/>
        <c:axId val="0"/>
      </c:bar3DChart>
      <c:catAx>
        <c:axId val="54893184"/>
        <c:scaling>
          <c:orientation val="minMax"/>
        </c:scaling>
        <c:delete val="0"/>
        <c:axPos val="b"/>
        <c:numFmt formatCode="General" sourceLinked="1"/>
        <c:majorTickMark val="out"/>
        <c:minorTickMark val="none"/>
        <c:tickLblPos val="low"/>
        <c:txPr>
          <a:bodyPr rot="-60000" vert="horz" anchor="ctr" anchorCtr="0"/>
          <a:lstStyle/>
          <a:p>
            <a:pPr>
              <a:defRPr sz="600" b="1" i="0" baseline="0">
                <a:latin typeface="Arial" pitchFamily="34" charset="0"/>
              </a:defRPr>
            </a:pPr>
            <a:endParaRPr lang="es-GT"/>
          </a:p>
        </c:txPr>
        <c:crossAx val="54911360"/>
        <c:crosses val="autoZero"/>
        <c:auto val="0"/>
        <c:lblAlgn val="r"/>
        <c:lblOffset val="100"/>
        <c:tickLblSkip val="1"/>
        <c:tickMarkSkip val="1"/>
        <c:noMultiLvlLbl val="0"/>
      </c:catAx>
      <c:valAx>
        <c:axId val="54911360"/>
        <c:scaling>
          <c:orientation val="minMax"/>
        </c:scaling>
        <c:delete val="0"/>
        <c:axPos val="l"/>
        <c:numFmt formatCode="General" sourceLinked="1"/>
        <c:majorTickMark val="out"/>
        <c:minorTickMark val="none"/>
        <c:tickLblPos val="nextTo"/>
        <c:txPr>
          <a:bodyPr rot="0" vert="horz"/>
          <a:lstStyle/>
          <a:p>
            <a:pPr>
              <a:defRPr sz="1100" b="1" i="0" baseline="0">
                <a:latin typeface="Arial" pitchFamily="34" charset="0"/>
              </a:defRPr>
            </a:pPr>
            <a:endParaRPr lang="es-GT"/>
          </a:p>
        </c:txPr>
        <c:crossAx val="54893184"/>
        <c:crosses val="autoZero"/>
        <c:crossBetween val="between"/>
      </c:valAx>
    </c:plotArea>
    <c:legend>
      <c:legendPos val="b"/>
      <c:layout>
        <c:manualLayout>
          <c:xMode val="edge"/>
          <c:yMode val="edge"/>
          <c:x val="0.16507377395007017"/>
          <c:y val="0.93561426421828064"/>
          <c:w val="0.76792343384568484"/>
          <c:h val="5.2809643028319704E-2"/>
        </c:manualLayout>
      </c:layout>
      <c:overlay val="0"/>
      <c:txPr>
        <a:bodyPr/>
        <a:lstStyle/>
        <a:p>
          <a:pPr>
            <a:defRPr sz="1100" b="1" i="0" baseline="0">
              <a:latin typeface="Arial" pitchFamily="34" charset="0"/>
            </a:defRPr>
          </a:pPr>
          <a:endParaRPr lang="es-GT"/>
        </a:p>
      </c:txPr>
    </c:legend>
    <c:plotVisOnly val="1"/>
    <c:dispBlanksAs val="gap"/>
    <c:showDLblsOverMax val="0"/>
  </c:chart>
  <c:spPr>
    <a:noFill/>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s-MX"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9410015B-BD44-4FD8-8A18-F4B954FE5448}" type="datetimeFigureOut">
              <a:rPr lang="es-MX"/>
              <a:pPr>
                <a:defRPr/>
              </a:pPr>
              <a:t>26/04/2012</a:t>
            </a:fld>
            <a:endParaRPr lang="es-MX"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s-MX"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0F7E4B0F-9EF2-4DE9-B067-CED9E3FCCEB4}" type="slidenum">
              <a:rPr lang="es-MX"/>
              <a:pPr>
                <a:defRPr/>
              </a:pPr>
              <a:t>‹Nº›</a:t>
            </a:fld>
            <a:endParaRPr lang="es-MX" dirty="0"/>
          </a:p>
        </p:txBody>
      </p:sp>
    </p:spTree>
    <p:extLst>
      <p:ext uri="{BB962C8B-B14F-4D97-AF65-F5344CB8AC3E}">
        <p14:creationId xmlns:p14="http://schemas.microsoft.com/office/powerpoint/2010/main" val="177753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F14D48A9-E043-483C-808E-F69C99EAD5D0}" type="datetimeFigureOut">
              <a:rPr lang="es-MX"/>
              <a:pPr>
                <a:defRPr/>
              </a:pPr>
              <a:t>26/04/2012</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dirty="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9664813C-1D95-4D55-87C2-20396EFCC034}" type="slidenum">
              <a:rPr lang="es-MX"/>
              <a:pPr>
                <a:defRPr/>
              </a:pPr>
              <a:t>‹Nº›</a:t>
            </a:fld>
            <a:endParaRPr lang="es-MX" dirty="0"/>
          </a:p>
        </p:txBody>
      </p:sp>
    </p:spTree>
    <p:extLst>
      <p:ext uri="{BB962C8B-B14F-4D97-AF65-F5344CB8AC3E}">
        <p14:creationId xmlns:p14="http://schemas.microsoft.com/office/powerpoint/2010/main" val="1569288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150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150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0ED839-8A84-4F94-A1CA-83CF64A805FC}" type="slidenum">
              <a:rPr lang="es-MX" smtClean="0">
                <a:latin typeface="Arial" charset="0"/>
                <a:cs typeface="Arial" charset="0"/>
              </a:rPr>
              <a:pPr/>
              <a:t>1</a:t>
            </a:fld>
            <a:endParaRPr lang="es-MX" dirty="0"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0723"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072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A57DA6-142D-4440-94D8-4207A54475CE}" type="slidenum">
              <a:rPr lang="es-MX" smtClean="0">
                <a:latin typeface="Arial" charset="0"/>
                <a:cs typeface="Arial" charset="0"/>
              </a:rPr>
              <a:pPr/>
              <a:t>10</a:t>
            </a:fld>
            <a:endParaRPr lang="es-MX" dirty="0"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174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174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866CD5-6700-48F1-AC31-99E969554BDC}" type="slidenum">
              <a:rPr lang="es-MX" smtClean="0">
                <a:latin typeface="Arial" charset="0"/>
                <a:cs typeface="Arial" charset="0"/>
              </a:rPr>
              <a:pPr/>
              <a:t>11</a:t>
            </a:fld>
            <a:endParaRPr lang="es-MX" dirty="0"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277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277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34982A-613D-4769-85C1-599FFED15FD6}" type="slidenum">
              <a:rPr lang="es-MX" smtClean="0">
                <a:latin typeface="Arial" charset="0"/>
                <a:cs typeface="Arial" charset="0"/>
              </a:rPr>
              <a:pPr/>
              <a:t>12</a:t>
            </a:fld>
            <a:endParaRPr lang="es-MX" dirty="0"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379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379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08D9CA-ADCF-447E-BD68-582CB3ED9329}" type="slidenum">
              <a:rPr lang="es-MX" smtClean="0">
                <a:latin typeface="Arial" charset="0"/>
                <a:cs typeface="Arial" charset="0"/>
              </a:rPr>
              <a:pPr/>
              <a:t>13</a:t>
            </a:fld>
            <a:endParaRPr lang="es-MX" dirty="0"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481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482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A0B099-5371-4E75-A154-36DAE856B270}" type="slidenum">
              <a:rPr lang="es-MX" smtClean="0">
                <a:latin typeface="Arial" charset="0"/>
                <a:cs typeface="Arial" charset="0"/>
              </a:rPr>
              <a:pPr/>
              <a:t>14</a:t>
            </a:fld>
            <a:endParaRPr lang="es-MX" dirty="0"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5843"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584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6CD683-F9F7-47B0-8625-7DC12A3039B5}" type="slidenum">
              <a:rPr lang="es-MX" smtClean="0">
                <a:latin typeface="Arial" charset="0"/>
                <a:cs typeface="Arial" charset="0"/>
              </a:rPr>
              <a:pPr/>
              <a:t>15</a:t>
            </a:fld>
            <a:endParaRPr lang="es-MX" dirty="0"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686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686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A4141B-84FA-4F6A-AA8D-593B8D3416D9}" type="slidenum">
              <a:rPr lang="es-MX" smtClean="0">
                <a:latin typeface="Arial" charset="0"/>
                <a:cs typeface="Arial" charset="0"/>
              </a:rPr>
              <a:pPr/>
              <a:t>16</a:t>
            </a:fld>
            <a:endParaRPr lang="es-MX" dirty="0"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789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3789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38B26D-E1DD-4940-9567-285374E37F62}" type="slidenum">
              <a:rPr lang="es-MX" smtClean="0">
                <a:latin typeface="Arial" charset="0"/>
                <a:cs typeface="Arial" charset="0"/>
              </a:rPr>
              <a:pPr/>
              <a:t>17</a:t>
            </a:fld>
            <a:endParaRPr lang="es-MX" dirty="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253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25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902343-F197-425C-BD9F-FB63D7755B94}" type="slidenum">
              <a:rPr lang="es-MX" smtClean="0">
                <a:latin typeface="Arial" charset="0"/>
                <a:cs typeface="Arial" charset="0"/>
              </a:rPr>
              <a:pPr/>
              <a:t>2</a:t>
            </a:fld>
            <a:endParaRPr lang="es-MX" dirty="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355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35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F99067-36E4-4A64-8097-333D4637708E}" type="slidenum">
              <a:rPr lang="es-MX" smtClean="0">
                <a:latin typeface="Arial" charset="0"/>
                <a:cs typeface="Arial" charset="0"/>
              </a:rPr>
              <a:pPr/>
              <a:t>3</a:t>
            </a:fld>
            <a:endParaRPr lang="es-MX" dirty="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457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45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19B260-D09E-4B63-B50B-F5E03656D169}" type="slidenum">
              <a:rPr lang="es-MX" smtClean="0">
                <a:latin typeface="Arial" charset="0"/>
                <a:cs typeface="Arial" charset="0"/>
              </a:rPr>
              <a:pPr/>
              <a:t>4</a:t>
            </a:fld>
            <a:endParaRPr lang="es-MX" dirty="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5603"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560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22912E-6BAC-4BBC-98E5-7EBAEF35B2FE}" type="slidenum">
              <a:rPr lang="es-MX" smtClean="0">
                <a:latin typeface="Arial" charset="0"/>
                <a:cs typeface="Arial" charset="0"/>
              </a:rPr>
              <a:pPr/>
              <a:t>5</a:t>
            </a:fld>
            <a:endParaRPr lang="es-MX" dirty="0"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662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662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22BE65-88C9-4BB4-B4FD-F021B3AB9E50}" type="slidenum">
              <a:rPr lang="es-MX" smtClean="0">
                <a:latin typeface="Arial" charset="0"/>
                <a:cs typeface="Arial" charset="0"/>
              </a:rPr>
              <a:pPr/>
              <a:t>6</a:t>
            </a:fld>
            <a:endParaRPr lang="es-MX" dirty="0"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765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765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1CF5A7-40EF-4F96-B0D4-DE148043D21F}" type="slidenum">
              <a:rPr lang="es-MX" smtClean="0">
                <a:latin typeface="Arial" charset="0"/>
                <a:cs typeface="Arial" charset="0"/>
              </a:rPr>
              <a:pPr/>
              <a:t>7</a:t>
            </a:fld>
            <a:endParaRPr lang="es-MX" dirty="0"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867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867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DAA796-4FE1-45C2-8D0B-AE648CD41A8D}" type="slidenum">
              <a:rPr lang="es-MX" smtClean="0">
                <a:latin typeface="Arial" charset="0"/>
                <a:cs typeface="Arial" charset="0"/>
              </a:rPr>
              <a:pPr/>
              <a:t>8</a:t>
            </a:fld>
            <a:endParaRPr lang="es-MX" dirty="0"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969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R" dirty="0" smtClean="0"/>
          </a:p>
        </p:txBody>
      </p:sp>
      <p:sp>
        <p:nvSpPr>
          <p:cNvPr id="2970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840EBF-A43F-44CC-B0C2-22B10FC729A3}" type="slidenum">
              <a:rPr lang="es-MX" smtClean="0">
                <a:latin typeface="Arial" charset="0"/>
                <a:cs typeface="Arial" charset="0"/>
              </a:rPr>
              <a:pPr/>
              <a:t>9</a:t>
            </a:fld>
            <a:endParaRPr lang="es-MX" dirty="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A9436586-BCDA-4937-83FD-ADEE59624CCD}"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3E18EBE4-C9A9-4005-97EF-C3B7A1E2237C}"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828E863E-6687-441C-AE96-53F345896162}" type="slidenum">
              <a:rPr lang="es-ES"/>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4"/>
          <p:cNvSpPr>
            <a:spLocks noGrp="1" noChangeArrowheads="1"/>
          </p:cNvSpPr>
          <p:nvPr>
            <p:ph type="dt" sz="half" idx="10"/>
          </p:nvPr>
        </p:nvSpPr>
        <p:spPr/>
        <p:txBody>
          <a:bodyPr/>
          <a:lstStyle>
            <a:lvl1pPr>
              <a:defRPr/>
            </a:lvl1pPr>
          </a:lstStyle>
          <a:p>
            <a:pPr>
              <a:defRPr/>
            </a:pPr>
            <a:endParaRPr lang="es-MX" dirty="0"/>
          </a:p>
        </p:txBody>
      </p:sp>
      <p:sp>
        <p:nvSpPr>
          <p:cNvPr id="4" name="Rectangle 5"/>
          <p:cNvSpPr>
            <a:spLocks noGrp="1" noChangeArrowheads="1"/>
          </p:cNvSpPr>
          <p:nvPr>
            <p:ph type="ftr" sz="quarter" idx="11"/>
          </p:nvPr>
        </p:nvSpPr>
        <p:spPr/>
        <p:txBody>
          <a:bodyPr/>
          <a:lstStyle>
            <a:lvl1pPr>
              <a:defRPr/>
            </a:lvl1pPr>
          </a:lstStyle>
          <a:p>
            <a:pPr>
              <a:defRPr/>
            </a:pPr>
            <a:endParaRPr lang="es-MX" dirty="0"/>
          </a:p>
        </p:txBody>
      </p:sp>
      <p:sp>
        <p:nvSpPr>
          <p:cNvPr id="5" name="Rectangle 6"/>
          <p:cNvSpPr>
            <a:spLocks noGrp="1" noChangeArrowheads="1"/>
          </p:cNvSpPr>
          <p:nvPr>
            <p:ph type="sldNum" sz="quarter" idx="12"/>
          </p:nvPr>
        </p:nvSpPr>
        <p:spPr/>
        <p:txBody>
          <a:bodyPr/>
          <a:lstStyle>
            <a:lvl1pPr>
              <a:defRPr/>
            </a:lvl1pPr>
          </a:lstStyle>
          <a:p>
            <a:pPr>
              <a:defRPr/>
            </a:pPr>
            <a:fld id="{76FE5EE3-87A7-46F5-ABF5-2EAD0AB209E4}"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A2437A73-70C3-4BF8-8E3C-AD8F8C4CBD24}"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6"/>
          <p:cNvSpPr>
            <a:spLocks noGrp="1" noChangeArrowheads="1"/>
          </p:cNvSpPr>
          <p:nvPr>
            <p:ph type="sldNum" sz="quarter" idx="12"/>
          </p:nvPr>
        </p:nvSpPr>
        <p:spPr>
          <a:ln/>
        </p:spPr>
        <p:txBody>
          <a:bodyPr/>
          <a:lstStyle>
            <a:lvl1pPr>
              <a:defRPr/>
            </a:lvl1pPr>
          </a:lstStyle>
          <a:p>
            <a:pPr>
              <a:defRPr/>
            </a:pPr>
            <a:fld id="{EC092363-2A34-4816-BE6A-FBFB264C894B}"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16D81DDB-1407-4F0E-B0A3-88FBEE8674ED}"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9" name="Rectangle 6"/>
          <p:cNvSpPr>
            <a:spLocks noGrp="1" noChangeArrowheads="1"/>
          </p:cNvSpPr>
          <p:nvPr>
            <p:ph type="sldNum" sz="quarter" idx="12"/>
          </p:nvPr>
        </p:nvSpPr>
        <p:spPr>
          <a:ln/>
        </p:spPr>
        <p:txBody>
          <a:bodyPr/>
          <a:lstStyle>
            <a:lvl1pPr>
              <a:defRPr/>
            </a:lvl1pPr>
          </a:lstStyle>
          <a:p>
            <a:pPr>
              <a:defRPr/>
            </a:pPr>
            <a:fld id="{7732BA54-A6CC-45E0-BDEC-7A195E515837}"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5" name="Rectangle 6"/>
          <p:cNvSpPr>
            <a:spLocks noGrp="1" noChangeArrowheads="1"/>
          </p:cNvSpPr>
          <p:nvPr>
            <p:ph type="sldNum" sz="quarter" idx="12"/>
          </p:nvPr>
        </p:nvSpPr>
        <p:spPr>
          <a:ln/>
        </p:spPr>
        <p:txBody>
          <a:bodyPr/>
          <a:lstStyle>
            <a:lvl1pPr>
              <a:defRPr/>
            </a:lvl1pPr>
          </a:lstStyle>
          <a:p>
            <a:pPr>
              <a:defRPr/>
            </a:pPr>
            <a:fld id="{FD31BF3B-2864-4481-9614-86424D8811F0}"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4" name="Rectangle 6"/>
          <p:cNvSpPr>
            <a:spLocks noGrp="1" noChangeArrowheads="1"/>
          </p:cNvSpPr>
          <p:nvPr>
            <p:ph type="sldNum" sz="quarter" idx="12"/>
          </p:nvPr>
        </p:nvSpPr>
        <p:spPr>
          <a:ln/>
        </p:spPr>
        <p:txBody>
          <a:bodyPr/>
          <a:lstStyle>
            <a:lvl1pPr>
              <a:defRPr/>
            </a:lvl1pPr>
          </a:lstStyle>
          <a:p>
            <a:pPr>
              <a:defRPr/>
            </a:pPr>
            <a:fld id="{65B4444D-8E40-434F-8E7A-3C1A27953FBC}"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C2978C39-6154-4C7A-95FC-631A3DE4D27C}"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6"/>
          <p:cNvSpPr>
            <a:spLocks noGrp="1" noChangeArrowheads="1"/>
          </p:cNvSpPr>
          <p:nvPr>
            <p:ph type="sldNum" sz="quarter" idx="12"/>
          </p:nvPr>
        </p:nvSpPr>
        <p:spPr>
          <a:ln/>
        </p:spPr>
        <p:txBody>
          <a:bodyPr/>
          <a:lstStyle>
            <a:lvl1pPr>
              <a:defRPr/>
            </a:lvl1pPr>
          </a:lstStyle>
          <a:p>
            <a:pPr>
              <a:defRPr/>
            </a:pPr>
            <a:fld id="{EA824AE4-21B8-4411-8DED-90CE95562F30}"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s-E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s-E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A45C0030-E255-4DCD-B7A5-E99A22926A79}"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755576" y="2276872"/>
            <a:ext cx="8136904" cy="1138773"/>
          </a:xfrm>
          <a:prstGeom prst="rect">
            <a:avLst/>
          </a:prstGeom>
          <a:noFill/>
          <a:ln w="9525" algn="ctr">
            <a:noFill/>
            <a:miter lim="800000"/>
            <a:headEnd/>
            <a:tailEnd/>
          </a:ln>
          <a:effectLst>
            <a:outerShdw blurRad="50800" dist="38100" dir="8100000" algn="tr" rotWithShape="0">
              <a:prstClr val="black">
                <a:alpha val="40000"/>
              </a:prstClr>
            </a:outerShdw>
          </a:effectLst>
        </p:spPr>
        <p:txBody>
          <a:bodyPr>
            <a:spAutoFit/>
          </a:bodyPr>
          <a:lstStyle/>
          <a:p>
            <a:pPr marL="365125" indent="-365125" algn="ctr">
              <a:buFont typeface="Wingdings" pitchFamily="2" charset="2"/>
              <a:buNone/>
              <a:defRPr/>
            </a:pPr>
            <a:r>
              <a:rPr lang="en-GB"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t>
            </a:r>
            <a:r>
              <a:rPr lang="en-GB" sz="3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TEMPORARY AGRICULTURAL WORKER PROGRAMMES</a:t>
            </a:r>
            <a:endParaRPr lang="en-GB" sz="3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
        <p:nvSpPr>
          <p:cNvPr id="3075" name="7 CuadroTexto"/>
          <p:cNvSpPr txBox="1">
            <a:spLocks noChangeArrowheads="1"/>
          </p:cNvSpPr>
          <p:nvPr/>
        </p:nvSpPr>
        <p:spPr bwMode="auto">
          <a:xfrm>
            <a:off x="4179600" y="5445125"/>
            <a:ext cx="4783425" cy="984885"/>
          </a:xfrm>
          <a:prstGeom prst="rect">
            <a:avLst/>
          </a:prstGeom>
          <a:noFill/>
          <a:ln w="9525">
            <a:noFill/>
            <a:miter lim="800000"/>
            <a:headEnd/>
            <a:tailEnd/>
          </a:ln>
        </p:spPr>
        <p:txBody>
          <a:bodyPr wrap="none">
            <a:spAutoFit/>
          </a:bodyPr>
          <a:lstStyle/>
          <a:p>
            <a:pPr algn="r"/>
            <a:r>
              <a:rPr lang="en-GB" sz="1600" i="1" dirty="0" smtClean="0"/>
              <a:t>Daniel Aguado Ornelas</a:t>
            </a:r>
          </a:p>
          <a:p>
            <a:pPr algn="r"/>
            <a:r>
              <a:rPr lang="en-GB" sz="1400" i="1" dirty="0" smtClean="0"/>
              <a:t>Sub-director of Protection Policy</a:t>
            </a:r>
          </a:p>
          <a:p>
            <a:pPr algn="r"/>
            <a:r>
              <a:rPr lang="en-GB" sz="1400" i="1" dirty="0" smtClean="0"/>
              <a:t>General Directorate for the Protection of Mexicans Abroad</a:t>
            </a:r>
          </a:p>
          <a:p>
            <a:pPr algn="r"/>
            <a:r>
              <a:rPr lang="en-GB" sz="1400" i="1" dirty="0" smtClean="0"/>
              <a:t>Secretariat of Foreign Affairs</a:t>
            </a:r>
            <a:endParaRPr lang="en-GB" sz="1400" i="1" dirty="0"/>
          </a:p>
        </p:txBody>
      </p:sp>
      <p:sp>
        <p:nvSpPr>
          <p:cNvPr id="3076" name="5 CuadroTexto"/>
          <p:cNvSpPr txBox="1">
            <a:spLocks noChangeArrowheads="1"/>
          </p:cNvSpPr>
          <p:nvPr/>
        </p:nvSpPr>
        <p:spPr bwMode="auto">
          <a:xfrm>
            <a:off x="2920548" y="3716338"/>
            <a:ext cx="3507692" cy="584775"/>
          </a:xfrm>
          <a:prstGeom prst="rect">
            <a:avLst/>
          </a:prstGeom>
          <a:noFill/>
          <a:ln w="9525">
            <a:noFill/>
            <a:miter lim="800000"/>
            <a:headEnd/>
            <a:tailEnd/>
          </a:ln>
        </p:spPr>
        <p:txBody>
          <a:bodyPr wrap="none">
            <a:spAutoFit/>
          </a:bodyPr>
          <a:lstStyle/>
          <a:p>
            <a:pPr algn="ctr"/>
            <a:r>
              <a:rPr lang="en-GB" sz="3200" b="1" dirty="0" smtClean="0"/>
              <a:t>Mexico – Canada</a:t>
            </a:r>
            <a:endParaRPr lang="en-GB" sz="3200" b="1" dirty="0"/>
          </a:p>
        </p:txBody>
      </p:sp>
      <p:sp>
        <p:nvSpPr>
          <p:cNvPr id="10" name="9 Rectángulo"/>
          <p:cNvSpPr/>
          <p:nvPr/>
        </p:nvSpPr>
        <p:spPr>
          <a:xfrm flipV="1">
            <a:off x="8388350" y="6669088"/>
            <a:ext cx="755650" cy="188912"/>
          </a:xfrm>
          <a:prstGeom prst="rect">
            <a:avLst/>
          </a:prstGeom>
          <a:solidFill>
            <a:srgbClr val="28A9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trinidad\Pictures\CanadaBlank3DMapindexx.jpg"/>
          <p:cNvPicPr>
            <a:picLocks noGrp="1" noChangeAspect="1" noChangeArrowheads="1"/>
          </p:cNvPicPr>
          <p:nvPr>
            <p:ph sz="half" idx="2"/>
          </p:nvPr>
        </p:nvPicPr>
        <p:blipFill>
          <a:blip r:embed="rId3" cstate="email"/>
          <a:srcRect/>
          <a:stretch>
            <a:fillRect/>
          </a:stretch>
        </p:blipFill>
        <p:spPr>
          <a:xfrm>
            <a:off x="4139952" y="1757710"/>
            <a:ext cx="5003800" cy="4119562"/>
          </a:xfrm>
          <a:noFill/>
        </p:spPr>
      </p:pic>
      <p:sp>
        <p:nvSpPr>
          <p:cNvPr id="2" name="1 Título"/>
          <p:cNvSpPr>
            <a:spLocks noGrp="1"/>
          </p:cNvSpPr>
          <p:nvPr>
            <p:ph type="title"/>
          </p:nvPr>
        </p:nvSpPr>
        <p:spPr>
          <a:xfrm>
            <a:off x="457200" y="557213"/>
            <a:ext cx="8229600" cy="1143000"/>
          </a:xfrm>
        </p:spPr>
        <p:txBody>
          <a:bodyPr>
            <a:normAutofit/>
          </a:bodyPr>
          <a:lstStyle/>
          <a:p>
            <a:pPr eaLnBrk="1" hangingPunct="1">
              <a:defRPr/>
            </a:pPr>
            <a:r>
              <a:rPr lang="en-GB" sz="2800" b="1" dirty="0" smtClean="0">
                <a:effectLst>
                  <a:outerShdw blurRad="38100" dist="38100" dir="2700000" algn="tl">
                    <a:srgbClr val="000000">
                      <a:alpha val="43137"/>
                    </a:srgbClr>
                  </a:outerShdw>
                </a:effectLst>
              </a:rPr>
              <a:t>CONSULAR NETWORK OF MEXICO IN CANADA</a:t>
            </a:r>
            <a:endParaRPr lang="en-GB" sz="2800" dirty="0" smtClean="0">
              <a:effectLst>
                <a:outerShdw blurRad="38100" dist="38100" dir="2700000" algn="tl">
                  <a:srgbClr val="000000">
                    <a:alpha val="43137"/>
                  </a:srgbClr>
                </a:outerShdw>
              </a:effectLst>
            </a:endParaRPr>
          </a:p>
        </p:txBody>
      </p:sp>
      <p:sp>
        <p:nvSpPr>
          <p:cNvPr id="12292" name="9 Marcador de contenido"/>
          <p:cNvSpPr>
            <a:spLocks noGrp="1"/>
          </p:cNvSpPr>
          <p:nvPr>
            <p:ph sz="half" idx="1"/>
          </p:nvPr>
        </p:nvSpPr>
        <p:spPr>
          <a:xfrm>
            <a:off x="468313" y="2060575"/>
            <a:ext cx="4038600" cy="4137025"/>
          </a:xfrm>
        </p:spPr>
        <p:txBody>
          <a:bodyPr/>
          <a:lstStyle/>
          <a:p>
            <a:pPr eaLnBrk="1" hangingPunct="1">
              <a:buFontTx/>
              <a:buNone/>
            </a:pPr>
            <a:endParaRPr lang="en-GB" sz="1800" dirty="0" smtClean="0"/>
          </a:p>
          <a:p>
            <a:pPr eaLnBrk="1" hangingPunct="1">
              <a:buClr>
                <a:srgbClr val="008000"/>
              </a:buClr>
              <a:buFont typeface="Wingdings" pitchFamily="2" charset="2"/>
              <a:buChar char="q"/>
            </a:pPr>
            <a:endParaRPr lang="en-GB" sz="1700" dirty="0" smtClean="0"/>
          </a:p>
          <a:p>
            <a:pPr eaLnBrk="1" hangingPunct="1">
              <a:buClr>
                <a:srgbClr val="008000"/>
              </a:buClr>
              <a:buFont typeface="Wingdings" pitchFamily="2" charset="2"/>
              <a:buChar char="q"/>
            </a:pPr>
            <a:r>
              <a:rPr lang="en-GB" sz="1700" dirty="0" smtClean="0"/>
              <a:t>General Consulate of Mexico in Montreal, Quebec</a:t>
            </a:r>
          </a:p>
          <a:p>
            <a:pPr eaLnBrk="1" hangingPunct="1">
              <a:buClr>
                <a:srgbClr val="008000"/>
              </a:buClr>
              <a:buFont typeface="Wingdings" pitchFamily="2" charset="2"/>
              <a:buChar char="q"/>
            </a:pPr>
            <a:endParaRPr lang="en-GB" sz="400" dirty="0" smtClean="0"/>
          </a:p>
          <a:p>
            <a:pPr eaLnBrk="1" hangingPunct="1">
              <a:buClr>
                <a:srgbClr val="008000"/>
              </a:buClr>
              <a:buFont typeface="Wingdings" pitchFamily="2" charset="2"/>
              <a:buChar char="q"/>
            </a:pPr>
            <a:r>
              <a:rPr lang="en-GB" sz="1700" dirty="0" smtClean="0"/>
              <a:t>General Consulate of Mexico in Toronto, Ontario</a:t>
            </a:r>
          </a:p>
          <a:p>
            <a:pPr eaLnBrk="1" hangingPunct="1">
              <a:buClr>
                <a:srgbClr val="008000"/>
              </a:buClr>
              <a:buFont typeface="Wingdings" pitchFamily="2" charset="2"/>
              <a:buChar char="q"/>
            </a:pPr>
            <a:endParaRPr lang="en-GB" sz="400" dirty="0" smtClean="0"/>
          </a:p>
          <a:p>
            <a:pPr eaLnBrk="1" hangingPunct="1">
              <a:buClr>
                <a:srgbClr val="008000"/>
              </a:buClr>
              <a:buFont typeface="Wingdings" pitchFamily="2" charset="2"/>
              <a:buChar char="q"/>
            </a:pPr>
            <a:r>
              <a:rPr lang="en-GB" sz="1700" dirty="0" smtClean="0"/>
              <a:t>General Consulate of Mexico in Vancouver, British Columbia</a:t>
            </a:r>
          </a:p>
          <a:p>
            <a:pPr eaLnBrk="1" hangingPunct="1">
              <a:buClr>
                <a:srgbClr val="008000"/>
              </a:buClr>
              <a:buFont typeface="Wingdings" pitchFamily="2" charset="2"/>
              <a:buChar char="q"/>
            </a:pPr>
            <a:endParaRPr lang="en-GB" sz="400" dirty="0" smtClean="0"/>
          </a:p>
          <a:p>
            <a:pPr eaLnBrk="1" hangingPunct="1">
              <a:buClr>
                <a:srgbClr val="008000"/>
              </a:buClr>
              <a:buFont typeface="Wingdings" pitchFamily="2" charset="2"/>
              <a:buChar char="q"/>
            </a:pPr>
            <a:r>
              <a:rPr lang="en-GB" sz="1700" dirty="0" smtClean="0"/>
              <a:t>Consulate of Mexico in Leamington, Ontario</a:t>
            </a:r>
          </a:p>
          <a:p>
            <a:pPr eaLnBrk="1" hangingPunct="1">
              <a:buClr>
                <a:srgbClr val="008000"/>
              </a:buClr>
              <a:buFont typeface="Wingdings" pitchFamily="2" charset="2"/>
              <a:buChar char="q"/>
            </a:pPr>
            <a:endParaRPr lang="en-GB" sz="400" dirty="0" smtClean="0"/>
          </a:p>
          <a:p>
            <a:pPr eaLnBrk="1" hangingPunct="1">
              <a:buClr>
                <a:srgbClr val="008000"/>
              </a:buClr>
              <a:buFont typeface="Wingdings" pitchFamily="2" charset="2"/>
              <a:buChar char="q"/>
            </a:pPr>
            <a:r>
              <a:rPr lang="en-GB" sz="1700" dirty="0" smtClean="0"/>
              <a:t>Consulate of Mexico in Calgary, Alberta</a:t>
            </a:r>
          </a:p>
          <a:p>
            <a:pPr eaLnBrk="1" hangingPunct="1"/>
            <a:endParaRPr lang="en-GB" dirty="0" smtClean="0"/>
          </a:p>
        </p:txBody>
      </p:sp>
      <p:sp>
        <p:nvSpPr>
          <p:cNvPr id="12293" name="12 CuadroTexto"/>
          <p:cNvSpPr txBox="1">
            <a:spLocks noChangeArrowheads="1"/>
          </p:cNvSpPr>
          <p:nvPr/>
        </p:nvSpPr>
        <p:spPr bwMode="auto">
          <a:xfrm>
            <a:off x="468313" y="1556792"/>
            <a:ext cx="8064500" cy="923330"/>
          </a:xfrm>
          <a:prstGeom prst="rect">
            <a:avLst/>
          </a:prstGeom>
          <a:noFill/>
          <a:ln w="9525">
            <a:noFill/>
            <a:miter lim="800000"/>
            <a:headEnd/>
            <a:tailEnd/>
          </a:ln>
        </p:spPr>
        <p:txBody>
          <a:bodyPr>
            <a:spAutoFit/>
          </a:bodyPr>
          <a:lstStyle/>
          <a:p>
            <a:pPr algn="just"/>
            <a:r>
              <a:rPr lang="en-GB" b="1" dirty="0" smtClean="0"/>
              <a:t>Consulates keep records of all agricultural workers and employers from different provinces of Canada that participate in the programme:</a:t>
            </a:r>
          </a:p>
          <a:p>
            <a:endParaRPr lang="en-GB" dirty="0"/>
          </a:p>
        </p:txBody>
      </p:sp>
      <p:sp>
        <p:nvSpPr>
          <p:cNvPr id="12294" name="13 CuadroTexto"/>
          <p:cNvSpPr txBox="1">
            <a:spLocks noChangeArrowheads="1"/>
          </p:cNvSpPr>
          <p:nvPr/>
        </p:nvSpPr>
        <p:spPr bwMode="auto">
          <a:xfrm>
            <a:off x="4356100" y="4005263"/>
            <a:ext cx="792163" cy="369332"/>
          </a:xfrm>
          <a:prstGeom prst="rect">
            <a:avLst/>
          </a:prstGeom>
          <a:noFill/>
          <a:ln w="9525">
            <a:noFill/>
            <a:miter lim="800000"/>
            <a:headEnd/>
            <a:tailEnd/>
          </a:ln>
        </p:spPr>
        <p:txBody>
          <a:bodyPr>
            <a:spAutoFit/>
          </a:bodyPr>
          <a:lstStyle/>
          <a:p>
            <a:r>
              <a:rPr lang="en-GB" sz="900" b="1" dirty="0" smtClean="0"/>
              <a:t>British Columbia </a:t>
            </a:r>
            <a:endParaRPr lang="en-GB" sz="900" b="1" dirty="0"/>
          </a:p>
        </p:txBody>
      </p:sp>
      <p:sp>
        <p:nvSpPr>
          <p:cNvPr id="12295" name="14 CuadroTexto"/>
          <p:cNvSpPr txBox="1">
            <a:spLocks noChangeArrowheads="1"/>
          </p:cNvSpPr>
          <p:nvPr/>
        </p:nvSpPr>
        <p:spPr bwMode="auto">
          <a:xfrm>
            <a:off x="7380288" y="4005263"/>
            <a:ext cx="720725" cy="230187"/>
          </a:xfrm>
          <a:prstGeom prst="rect">
            <a:avLst/>
          </a:prstGeom>
          <a:noFill/>
          <a:ln w="9525">
            <a:noFill/>
            <a:miter lim="800000"/>
            <a:headEnd/>
            <a:tailEnd/>
          </a:ln>
        </p:spPr>
        <p:txBody>
          <a:bodyPr>
            <a:spAutoFit/>
          </a:bodyPr>
          <a:lstStyle/>
          <a:p>
            <a:r>
              <a:rPr lang="en-GB" sz="900" b="1" dirty="0" smtClean="0"/>
              <a:t>Quebec</a:t>
            </a:r>
            <a:endParaRPr lang="en-GB" sz="900" b="1" dirty="0"/>
          </a:p>
        </p:txBody>
      </p:sp>
      <p:sp>
        <p:nvSpPr>
          <p:cNvPr id="12296" name="15 CuadroTexto"/>
          <p:cNvSpPr txBox="1">
            <a:spLocks noChangeArrowheads="1"/>
          </p:cNvSpPr>
          <p:nvPr/>
        </p:nvSpPr>
        <p:spPr bwMode="auto">
          <a:xfrm>
            <a:off x="6588125" y="4508500"/>
            <a:ext cx="863600" cy="231775"/>
          </a:xfrm>
          <a:prstGeom prst="rect">
            <a:avLst/>
          </a:prstGeom>
          <a:noFill/>
          <a:ln w="9525">
            <a:noFill/>
            <a:miter lim="800000"/>
            <a:headEnd/>
            <a:tailEnd/>
          </a:ln>
        </p:spPr>
        <p:txBody>
          <a:bodyPr>
            <a:spAutoFit/>
          </a:bodyPr>
          <a:lstStyle/>
          <a:p>
            <a:r>
              <a:rPr lang="en-GB" sz="900" b="1" dirty="0" smtClean="0"/>
              <a:t>Ontario</a:t>
            </a:r>
            <a:endParaRPr lang="en-GB" sz="900" b="1" dirty="0"/>
          </a:p>
        </p:txBody>
      </p:sp>
      <p:sp>
        <p:nvSpPr>
          <p:cNvPr id="12297" name="16 CuadroTexto"/>
          <p:cNvSpPr txBox="1">
            <a:spLocks noChangeArrowheads="1"/>
          </p:cNvSpPr>
          <p:nvPr/>
        </p:nvSpPr>
        <p:spPr bwMode="auto">
          <a:xfrm>
            <a:off x="5148263" y="4221163"/>
            <a:ext cx="647700" cy="230187"/>
          </a:xfrm>
          <a:prstGeom prst="rect">
            <a:avLst/>
          </a:prstGeom>
          <a:noFill/>
          <a:ln w="9525">
            <a:noFill/>
            <a:miter lim="800000"/>
            <a:headEnd/>
            <a:tailEnd/>
          </a:ln>
        </p:spPr>
        <p:txBody>
          <a:bodyPr>
            <a:spAutoFit/>
          </a:bodyPr>
          <a:lstStyle/>
          <a:p>
            <a:r>
              <a:rPr lang="en-GB" sz="900" b="1" dirty="0" smtClean="0"/>
              <a:t>Alberta</a:t>
            </a:r>
            <a:endParaRPr lang="en-GB" sz="900" b="1" dirty="0"/>
          </a:p>
        </p:txBody>
      </p:sp>
      <p:sp>
        <p:nvSpPr>
          <p:cNvPr id="12298" name="17 CuadroTexto"/>
          <p:cNvSpPr txBox="1">
            <a:spLocks noChangeArrowheads="1"/>
          </p:cNvSpPr>
          <p:nvPr/>
        </p:nvSpPr>
        <p:spPr bwMode="auto">
          <a:xfrm>
            <a:off x="7956550" y="4868863"/>
            <a:ext cx="973138" cy="200025"/>
          </a:xfrm>
          <a:prstGeom prst="rect">
            <a:avLst/>
          </a:prstGeom>
          <a:noFill/>
          <a:ln w="9525">
            <a:noFill/>
            <a:miter lim="800000"/>
            <a:headEnd/>
            <a:tailEnd/>
          </a:ln>
        </p:spPr>
        <p:txBody>
          <a:bodyPr>
            <a:spAutoFit/>
          </a:bodyPr>
          <a:lstStyle/>
          <a:p>
            <a:pPr marL="342900" indent="-342900"/>
            <a:r>
              <a:rPr lang="en-GB" sz="700" b="1" dirty="0" smtClean="0"/>
              <a:t>New Brunswick</a:t>
            </a:r>
            <a:endParaRPr lang="en-GB" sz="700" dirty="0"/>
          </a:p>
        </p:txBody>
      </p:sp>
      <p:sp>
        <p:nvSpPr>
          <p:cNvPr id="12299" name="18 CuadroTexto"/>
          <p:cNvSpPr txBox="1">
            <a:spLocks noChangeArrowheads="1"/>
          </p:cNvSpPr>
          <p:nvPr/>
        </p:nvSpPr>
        <p:spPr bwMode="auto">
          <a:xfrm>
            <a:off x="4211638" y="3284538"/>
            <a:ext cx="865187" cy="369332"/>
          </a:xfrm>
          <a:prstGeom prst="rect">
            <a:avLst/>
          </a:prstGeom>
          <a:noFill/>
          <a:ln w="9525">
            <a:noFill/>
            <a:miter lim="800000"/>
            <a:headEnd/>
            <a:tailEnd/>
          </a:ln>
        </p:spPr>
        <p:txBody>
          <a:bodyPr>
            <a:spAutoFit/>
          </a:bodyPr>
          <a:lstStyle/>
          <a:p>
            <a:r>
              <a:rPr lang="en-GB" sz="900" b="1" dirty="0" smtClean="0"/>
              <a:t>Yukon Territory</a:t>
            </a:r>
            <a:endParaRPr lang="en-GB" sz="900" b="1" dirty="0"/>
          </a:p>
        </p:txBody>
      </p:sp>
      <p:sp>
        <p:nvSpPr>
          <p:cNvPr id="12300" name="19 CuadroTexto"/>
          <p:cNvSpPr txBox="1">
            <a:spLocks noChangeArrowheads="1"/>
          </p:cNvSpPr>
          <p:nvPr/>
        </p:nvSpPr>
        <p:spPr bwMode="auto">
          <a:xfrm>
            <a:off x="5076825" y="3644900"/>
            <a:ext cx="863600" cy="461665"/>
          </a:xfrm>
          <a:prstGeom prst="rect">
            <a:avLst/>
          </a:prstGeom>
          <a:noFill/>
          <a:ln w="9525">
            <a:noFill/>
            <a:miter lim="800000"/>
            <a:headEnd/>
            <a:tailEnd/>
          </a:ln>
        </p:spPr>
        <p:txBody>
          <a:bodyPr>
            <a:spAutoFit/>
          </a:bodyPr>
          <a:lstStyle/>
          <a:p>
            <a:pPr algn="ctr"/>
            <a:r>
              <a:rPr lang="en-GB" sz="800" b="1" dirty="0" smtClean="0"/>
              <a:t>North-Western Territories</a:t>
            </a:r>
            <a:endParaRPr lang="en-GB" sz="800" b="1" dirty="0"/>
          </a:p>
        </p:txBody>
      </p:sp>
      <p:sp>
        <p:nvSpPr>
          <p:cNvPr id="12301" name="20 CuadroTexto"/>
          <p:cNvSpPr txBox="1">
            <a:spLocks noChangeArrowheads="1"/>
          </p:cNvSpPr>
          <p:nvPr/>
        </p:nvSpPr>
        <p:spPr bwMode="auto">
          <a:xfrm>
            <a:off x="5435600" y="5013325"/>
            <a:ext cx="1008063" cy="215900"/>
          </a:xfrm>
          <a:prstGeom prst="rect">
            <a:avLst/>
          </a:prstGeom>
          <a:noFill/>
          <a:ln w="9525">
            <a:noFill/>
            <a:miter lim="800000"/>
            <a:headEnd/>
            <a:tailEnd/>
          </a:ln>
        </p:spPr>
        <p:txBody>
          <a:bodyPr>
            <a:spAutoFit/>
          </a:bodyPr>
          <a:lstStyle/>
          <a:p>
            <a:r>
              <a:rPr lang="en-GB" sz="800" b="1" dirty="0" smtClean="0"/>
              <a:t>Saskatchewan</a:t>
            </a:r>
            <a:endParaRPr lang="en-GB" sz="800" b="1" dirty="0"/>
          </a:p>
        </p:txBody>
      </p:sp>
      <p:sp>
        <p:nvSpPr>
          <p:cNvPr id="12302" name="21 CuadroTexto"/>
          <p:cNvSpPr txBox="1">
            <a:spLocks noChangeArrowheads="1"/>
          </p:cNvSpPr>
          <p:nvPr/>
        </p:nvSpPr>
        <p:spPr bwMode="auto">
          <a:xfrm>
            <a:off x="6011863" y="4221163"/>
            <a:ext cx="692150" cy="230187"/>
          </a:xfrm>
          <a:prstGeom prst="rect">
            <a:avLst/>
          </a:prstGeom>
          <a:noFill/>
          <a:ln w="9525">
            <a:noFill/>
            <a:miter lim="800000"/>
            <a:headEnd/>
            <a:tailEnd/>
          </a:ln>
        </p:spPr>
        <p:txBody>
          <a:bodyPr wrap="none">
            <a:spAutoFit/>
          </a:bodyPr>
          <a:lstStyle/>
          <a:p>
            <a:r>
              <a:rPr lang="en-GB" sz="900" b="1" dirty="0" smtClean="0"/>
              <a:t>Manitoba</a:t>
            </a:r>
            <a:endParaRPr lang="en-GB" sz="900" b="1" dirty="0"/>
          </a:p>
        </p:txBody>
      </p:sp>
      <p:cxnSp>
        <p:nvCxnSpPr>
          <p:cNvPr id="24" name="23 Conector recto"/>
          <p:cNvCxnSpPr/>
          <p:nvPr/>
        </p:nvCxnSpPr>
        <p:spPr>
          <a:xfrm>
            <a:off x="5867400" y="4724400"/>
            <a:ext cx="0" cy="2889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04" name="24 CuadroTexto"/>
          <p:cNvSpPr txBox="1">
            <a:spLocks noChangeArrowheads="1"/>
          </p:cNvSpPr>
          <p:nvPr/>
        </p:nvSpPr>
        <p:spPr bwMode="auto">
          <a:xfrm>
            <a:off x="5867400" y="3357563"/>
            <a:ext cx="1008063" cy="369332"/>
          </a:xfrm>
          <a:prstGeom prst="rect">
            <a:avLst/>
          </a:prstGeom>
          <a:noFill/>
          <a:ln w="9525">
            <a:noFill/>
            <a:miter lim="800000"/>
            <a:headEnd/>
            <a:tailEnd/>
          </a:ln>
        </p:spPr>
        <p:txBody>
          <a:bodyPr>
            <a:spAutoFit/>
          </a:bodyPr>
          <a:lstStyle/>
          <a:p>
            <a:r>
              <a:rPr lang="en-GB" sz="900" b="1" dirty="0" smtClean="0"/>
              <a:t>Nunavut Territory</a:t>
            </a:r>
            <a:endParaRPr lang="en-GB" sz="900" b="1" dirty="0"/>
          </a:p>
        </p:txBody>
      </p:sp>
      <p:sp>
        <p:nvSpPr>
          <p:cNvPr id="12305" name="26 CuadroTexto"/>
          <p:cNvSpPr txBox="1">
            <a:spLocks noChangeArrowheads="1"/>
          </p:cNvSpPr>
          <p:nvPr/>
        </p:nvSpPr>
        <p:spPr bwMode="auto">
          <a:xfrm>
            <a:off x="8351838" y="3500438"/>
            <a:ext cx="792162" cy="231775"/>
          </a:xfrm>
          <a:prstGeom prst="rect">
            <a:avLst/>
          </a:prstGeom>
          <a:noFill/>
          <a:ln w="9525">
            <a:noFill/>
            <a:miter lim="800000"/>
            <a:headEnd/>
            <a:tailEnd/>
          </a:ln>
        </p:spPr>
        <p:txBody>
          <a:bodyPr>
            <a:spAutoFit/>
          </a:bodyPr>
          <a:lstStyle/>
          <a:p>
            <a:r>
              <a:rPr lang="en-GB" sz="900" b="1" dirty="0" smtClean="0"/>
              <a:t>Terranova</a:t>
            </a:r>
            <a:endParaRPr lang="en-GB" sz="900" b="1" dirty="0"/>
          </a:p>
        </p:txBody>
      </p:sp>
      <p:cxnSp>
        <p:nvCxnSpPr>
          <p:cNvPr id="29" name="28 Conector recto"/>
          <p:cNvCxnSpPr>
            <a:endCxn id="12305" idx="2"/>
          </p:cNvCxnSpPr>
          <p:nvPr/>
        </p:nvCxnSpPr>
        <p:spPr>
          <a:xfrm flipH="1" flipV="1">
            <a:off x="8748713" y="3732213"/>
            <a:ext cx="0" cy="1857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07" name="29 CuadroTexto"/>
          <p:cNvSpPr txBox="1">
            <a:spLocks noChangeArrowheads="1"/>
          </p:cNvSpPr>
          <p:nvPr/>
        </p:nvSpPr>
        <p:spPr bwMode="auto">
          <a:xfrm>
            <a:off x="8675688" y="4149725"/>
            <a:ext cx="612775" cy="369332"/>
          </a:xfrm>
          <a:prstGeom prst="rect">
            <a:avLst/>
          </a:prstGeom>
          <a:noFill/>
          <a:ln w="9525">
            <a:noFill/>
            <a:miter lim="800000"/>
            <a:headEnd/>
            <a:tailEnd/>
          </a:ln>
        </p:spPr>
        <p:txBody>
          <a:bodyPr>
            <a:spAutoFit/>
          </a:bodyPr>
          <a:lstStyle/>
          <a:p>
            <a:r>
              <a:rPr lang="en-GB" sz="600" b="1" dirty="0" smtClean="0"/>
              <a:t>Prince Edward Island</a:t>
            </a:r>
            <a:endParaRPr lang="en-GB" sz="600" b="1" dirty="0"/>
          </a:p>
        </p:txBody>
      </p:sp>
      <p:sp>
        <p:nvSpPr>
          <p:cNvPr id="12308" name="30 CuadroTexto"/>
          <p:cNvSpPr txBox="1">
            <a:spLocks noChangeArrowheads="1"/>
          </p:cNvSpPr>
          <p:nvPr/>
        </p:nvSpPr>
        <p:spPr bwMode="auto">
          <a:xfrm>
            <a:off x="8604250" y="4652963"/>
            <a:ext cx="539750" cy="307777"/>
          </a:xfrm>
          <a:prstGeom prst="rect">
            <a:avLst/>
          </a:prstGeom>
          <a:noFill/>
          <a:ln w="9525">
            <a:noFill/>
            <a:miter lim="800000"/>
            <a:headEnd/>
            <a:tailEnd/>
          </a:ln>
        </p:spPr>
        <p:txBody>
          <a:bodyPr>
            <a:spAutoFit/>
          </a:bodyPr>
          <a:lstStyle/>
          <a:p>
            <a:r>
              <a:rPr lang="en-GB" sz="700" b="1" dirty="0" smtClean="0"/>
              <a:t>Nova Scotia</a:t>
            </a:r>
            <a:endParaRPr lang="en-GB" sz="700" b="1" dirty="0"/>
          </a:p>
        </p:txBody>
      </p:sp>
      <p:cxnSp>
        <p:nvCxnSpPr>
          <p:cNvPr id="33" name="32 Conector recto"/>
          <p:cNvCxnSpPr>
            <a:endCxn id="12308" idx="1"/>
          </p:cNvCxnSpPr>
          <p:nvPr/>
        </p:nvCxnSpPr>
        <p:spPr>
          <a:xfrm>
            <a:off x="8532813" y="4652963"/>
            <a:ext cx="71437" cy="1538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8316913" y="4581525"/>
            <a:ext cx="0"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flipV="1">
            <a:off x="8532813" y="4292600"/>
            <a:ext cx="215900" cy="14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2" name="25 Marcador de número de diapositiva"/>
          <p:cNvSpPr>
            <a:spLocks noGrp="1"/>
          </p:cNvSpPr>
          <p:nvPr>
            <p:ph type="sldNum" sz="quarter" idx="12"/>
          </p:nvPr>
        </p:nvSpPr>
        <p:spPr>
          <a:noFill/>
        </p:spPr>
        <p:txBody>
          <a:bodyPr/>
          <a:lstStyle/>
          <a:p>
            <a:fld id="{965CED11-9000-4A4E-8BBA-300F417A553E}" type="slidenum">
              <a:rPr lang="en-GB" smtClean="0">
                <a:latin typeface="Arial" charset="0"/>
                <a:cs typeface="Arial" charset="0"/>
              </a:rPr>
              <a:pPr/>
              <a:t>10</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675"/>
            <a:ext cx="8229600" cy="1143000"/>
          </a:xfrm>
        </p:spPr>
        <p:txBody>
          <a:bodyPr/>
          <a:lstStyle/>
          <a:p>
            <a:pPr eaLnBrk="1" hangingPunct="1">
              <a:defRPr/>
            </a:pPr>
            <a:r>
              <a:rPr lang="en-GB" sz="3000" b="1" dirty="0" smtClean="0">
                <a:effectLst>
                  <a:outerShdw blurRad="38100" dist="38100" dir="2700000" algn="tl">
                    <a:srgbClr val="000000">
                      <a:alpha val="43137"/>
                    </a:srgbClr>
                  </a:outerShdw>
                </a:effectLst>
              </a:rPr>
              <a:t>CONSULAR ASSISTANCE ACTIONS</a:t>
            </a:r>
            <a:endParaRPr lang="en-GB" sz="3000" dirty="0" smtClean="0">
              <a:effectLst>
                <a:outerShdw blurRad="38100" dist="38100" dir="2700000" algn="tl">
                  <a:srgbClr val="000000">
                    <a:alpha val="43137"/>
                  </a:srgbClr>
                </a:outerShdw>
              </a:effectLst>
            </a:endParaRPr>
          </a:p>
        </p:txBody>
      </p:sp>
      <p:sp>
        <p:nvSpPr>
          <p:cNvPr id="13315" name="2 Marcador de contenido"/>
          <p:cNvSpPr>
            <a:spLocks noGrp="1"/>
          </p:cNvSpPr>
          <p:nvPr>
            <p:ph sz="quarter" idx="1"/>
          </p:nvPr>
        </p:nvSpPr>
        <p:spPr>
          <a:xfrm>
            <a:off x="457200" y="1639888"/>
            <a:ext cx="8229600" cy="4525962"/>
          </a:xfrm>
        </p:spPr>
        <p:txBody>
          <a:bodyPr/>
          <a:lstStyle/>
          <a:p>
            <a:pPr algn="just" eaLnBrk="1" hangingPunct="1">
              <a:buFont typeface="Arial" charset="0"/>
              <a:buAutoNum type="arabicParenR"/>
            </a:pPr>
            <a:r>
              <a:rPr lang="en-GB" sz="2000" b="1" dirty="0" smtClean="0"/>
              <a:t>Arrival of </a:t>
            </a:r>
            <a:r>
              <a:rPr lang="en-GB" sz="2000" b="1" dirty="0" smtClean="0"/>
              <a:t>Workers </a:t>
            </a:r>
            <a:r>
              <a:rPr lang="en-GB" sz="2000" b="1" dirty="0" smtClean="0"/>
              <a:t>in Canada</a:t>
            </a:r>
            <a:endParaRPr lang="en-GB" sz="2000" dirty="0" smtClean="0"/>
          </a:p>
          <a:p>
            <a:pPr algn="just" eaLnBrk="1" hangingPunct="1">
              <a:buFont typeface="Arial" charset="0"/>
              <a:buAutoNum type="arabicParenR"/>
            </a:pPr>
            <a:endParaRPr lang="en-GB" sz="2000" dirty="0" smtClean="0"/>
          </a:p>
          <a:p>
            <a:pPr algn="just" eaLnBrk="1" hangingPunct="1">
              <a:buClr>
                <a:srgbClr val="008000"/>
              </a:buClr>
              <a:buFont typeface="Wingdings" pitchFamily="2" charset="2"/>
              <a:buChar char="q"/>
            </a:pPr>
            <a:r>
              <a:rPr lang="en-GB" sz="2000" dirty="0" smtClean="0"/>
              <a:t>Verifying that the workers have arrived in Canada in order to respond to requests from employers or request substitute workers.</a:t>
            </a:r>
          </a:p>
          <a:p>
            <a:pPr algn="just" eaLnBrk="1" hangingPunct="1">
              <a:buFont typeface="Arial" charset="0"/>
              <a:buAutoNum type="arabicParenR"/>
            </a:pPr>
            <a:endParaRPr lang="en-GB" sz="1600" dirty="0" smtClean="0"/>
          </a:p>
          <a:p>
            <a:pPr eaLnBrk="1" hangingPunct="1">
              <a:buFont typeface="Arial" charset="0"/>
              <a:buAutoNum type="arabicParenR"/>
            </a:pPr>
            <a:endParaRPr lang="en-GB" sz="1100" dirty="0" smtClean="0"/>
          </a:p>
          <a:p>
            <a:pPr eaLnBrk="1" hangingPunct="1">
              <a:buFont typeface="Arial" charset="0"/>
              <a:buChar char="•"/>
            </a:pPr>
            <a:endParaRPr lang="en-GB" sz="1100" dirty="0" smtClean="0"/>
          </a:p>
        </p:txBody>
      </p:sp>
      <p:pic>
        <p:nvPicPr>
          <p:cNvPr id="13316" name="Picture 2" descr="C:\Users\Salud\Pictures\PTAT1050458.JPG"/>
          <p:cNvPicPr>
            <a:picLocks noChangeAspect="1" noChangeArrowheads="1"/>
          </p:cNvPicPr>
          <p:nvPr/>
        </p:nvPicPr>
        <p:blipFill>
          <a:blip r:embed="rId3" cstate="email"/>
          <a:srcRect/>
          <a:stretch>
            <a:fillRect/>
          </a:stretch>
        </p:blipFill>
        <p:spPr bwMode="auto">
          <a:xfrm>
            <a:off x="1258888" y="3430588"/>
            <a:ext cx="3168650" cy="2374900"/>
          </a:xfrm>
          <a:prstGeom prst="rect">
            <a:avLst/>
          </a:prstGeom>
          <a:noFill/>
          <a:ln w="57150">
            <a:solidFill>
              <a:schemeClr val="tx1"/>
            </a:solidFill>
            <a:miter lim="800000"/>
            <a:headEnd/>
            <a:tailEnd/>
          </a:ln>
        </p:spPr>
      </p:pic>
      <p:pic>
        <p:nvPicPr>
          <p:cNvPr id="13317" name="Picture 4" descr="C:\Users\Salud\Pictures\PTAT1050457.JPG"/>
          <p:cNvPicPr>
            <a:picLocks noChangeAspect="1" noChangeArrowheads="1"/>
          </p:cNvPicPr>
          <p:nvPr/>
        </p:nvPicPr>
        <p:blipFill>
          <a:blip r:embed="rId4" cstate="email"/>
          <a:srcRect/>
          <a:stretch>
            <a:fillRect/>
          </a:stretch>
        </p:blipFill>
        <p:spPr bwMode="auto">
          <a:xfrm>
            <a:off x="4762500" y="3430588"/>
            <a:ext cx="3168650" cy="2374900"/>
          </a:xfrm>
          <a:prstGeom prst="rect">
            <a:avLst/>
          </a:prstGeom>
          <a:noFill/>
          <a:ln w="57150">
            <a:solidFill>
              <a:schemeClr val="tx1"/>
            </a:solidFill>
            <a:miter lim="800000"/>
            <a:headEnd/>
            <a:tailEnd/>
          </a:ln>
        </p:spPr>
      </p:pic>
      <p:sp>
        <p:nvSpPr>
          <p:cNvPr id="6" name="5 CuadroTexto"/>
          <p:cNvSpPr txBox="1">
            <a:spLocks noChangeArrowheads="1"/>
          </p:cNvSpPr>
          <p:nvPr/>
        </p:nvSpPr>
        <p:spPr bwMode="auto">
          <a:xfrm>
            <a:off x="2339975" y="5876925"/>
            <a:ext cx="4608513" cy="276999"/>
          </a:xfrm>
          <a:prstGeom prst="rect">
            <a:avLst/>
          </a:prstGeom>
          <a:noFill/>
          <a:ln w="9525">
            <a:noFill/>
            <a:miter lim="800000"/>
            <a:headEnd/>
            <a:tailEnd/>
          </a:ln>
        </p:spPr>
        <p:txBody>
          <a:bodyPr>
            <a:spAutoFit/>
          </a:bodyPr>
          <a:lstStyle/>
          <a:p>
            <a:pPr>
              <a:defRPr/>
            </a:pPr>
            <a:r>
              <a:rPr lang="en-GB" sz="1200" dirty="0" smtClean="0">
                <a:latin typeface="+mn-lt"/>
              </a:rPr>
              <a:t>Workers at the Toronto airport, </a:t>
            </a:r>
            <a:r>
              <a:rPr lang="en-GB" sz="1200" dirty="0" smtClean="0">
                <a:latin typeface="+mn-lt"/>
              </a:rPr>
              <a:t>before returning </a:t>
            </a:r>
            <a:r>
              <a:rPr lang="en-GB" sz="1200" dirty="0" smtClean="0">
                <a:latin typeface="+mn-lt"/>
              </a:rPr>
              <a:t>to Mexico.</a:t>
            </a:r>
            <a:endParaRPr lang="en-GB" sz="1200" dirty="0">
              <a:latin typeface="+mn-lt"/>
            </a:endParaRPr>
          </a:p>
        </p:txBody>
      </p:sp>
      <p:sp>
        <p:nvSpPr>
          <p:cNvPr id="13319" name="6 Marcador de número de diapositiva"/>
          <p:cNvSpPr>
            <a:spLocks noGrp="1"/>
          </p:cNvSpPr>
          <p:nvPr>
            <p:ph type="sldNum" sz="quarter" idx="12"/>
          </p:nvPr>
        </p:nvSpPr>
        <p:spPr>
          <a:noFill/>
        </p:spPr>
        <p:txBody>
          <a:bodyPr/>
          <a:lstStyle/>
          <a:p>
            <a:fld id="{0418E8D9-2DF0-4791-95BE-BD21C12E8AEE}" type="slidenum">
              <a:rPr lang="en-GB" smtClean="0">
                <a:latin typeface="Arial" charset="0"/>
                <a:cs typeface="Arial" charset="0"/>
              </a:rPr>
              <a:pPr/>
              <a:t>11</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73113"/>
            <a:ext cx="8229600" cy="1143000"/>
          </a:xfrm>
        </p:spPr>
        <p:txBody>
          <a:bodyPr/>
          <a:lstStyle/>
          <a:p>
            <a:pPr eaLnBrk="1" hangingPunct="1">
              <a:defRPr/>
            </a:pPr>
            <a:r>
              <a:rPr lang="en-GB" sz="3000" b="1" dirty="0" smtClean="0">
                <a:effectLst>
                  <a:outerShdw blurRad="38100" dist="38100" dir="2700000" algn="tl">
                    <a:srgbClr val="000000">
                      <a:alpha val="43137"/>
                    </a:srgbClr>
                  </a:outerShdw>
                </a:effectLst>
              </a:rPr>
              <a:t>CONSULAR ASSISTANCE ACTIONS</a:t>
            </a:r>
            <a:endParaRPr lang="en-GB" sz="3000" dirty="0" smtClean="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98663"/>
            <a:ext cx="8229600" cy="4525962"/>
          </a:xfrm>
        </p:spPr>
        <p:txBody>
          <a:bodyPr/>
          <a:lstStyle/>
          <a:p>
            <a:pPr algn="just" eaLnBrk="1" hangingPunct="1">
              <a:buFont typeface="+mj-lt"/>
              <a:buAutoNum type="arabicParenR" startAt="2"/>
              <a:defRPr/>
            </a:pPr>
            <a:r>
              <a:rPr lang="en-GB" sz="2400" b="1" dirty="0" smtClean="0"/>
              <a:t>Visits to Farms</a:t>
            </a:r>
            <a:endParaRPr lang="en-GB" sz="2400" dirty="0" smtClean="0"/>
          </a:p>
          <a:p>
            <a:pPr algn="just" eaLnBrk="1" hangingPunct="1">
              <a:buFont typeface="+mj-lt"/>
              <a:buAutoNum type="arabicParenR" startAt="2"/>
              <a:defRPr/>
            </a:pPr>
            <a:endParaRPr lang="en-GB" sz="1800" dirty="0" smtClean="0"/>
          </a:p>
          <a:p>
            <a:pPr marL="717550" indent="-358775" algn="just" eaLnBrk="1" hangingPunct="1">
              <a:buClr>
                <a:srgbClr val="008000"/>
              </a:buClr>
              <a:buFont typeface="Wingdings" pitchFamily="2" charset="2"/>
              <a:buChar char="q"/>
              <a:defRPr/>
            </a:pPr>
            <a:r>
              <a:rPr lang="en-GB" sz="2000" dirty="0" smtClean="0"/>
              <a:t>Providing information to workers about their rights, obligations, and benefits;</a:t>
            </a:r>
            <a:endParaRPr lang="en-GB" sz="2000" dirty="0" smtClean="0"/>
          </a:p>
          <a:p>
            <a:pPr marL="717550" indent="-358775" algn="just" eaLnBrk="1" hangingPunct="1">
              <a:buClr>
                <a:srgbClr val="008000"/>
              </a:buClr>
              <a:buFont typeface="Wingdings" pitchFamily="2" charset="2"/>
              <a:buChar char="q"/>
              <a:defRPr/>
            </a:pPr>
            <a:endParaRPr lang="en-GB" sz="2000" dirty="0" smtClean="0"/>
          </a:p>
          <a:p>
            <a:pPr marL="717550" indent="-358775" algn="just" eaLnBrk="1" hangingPunct="1">
              <a:buClr>
                <a:srgbClr val="008000"/>
              </a:buClr>
              <a:buFont typeface="Wingdings" pitchFamily="2" charset="2"/>
              <a:buChar char="q"/>
              <a:defRPr/>
            </a:pPr>
            <a:r>
              <a:rPr lang="en-GB" sz="2000" dirty="0" smtClean="0"/>
              <a:t>Reminding them that they should have a bank account to facilitate sending financial resources or receiving payments from the employer;</a:t>
            </a:r>
            <a:endParaRPr lang="en-GB" sz="2000" dirty="0" smtClean="0"/>
          </a:p>
          <a:p>
            <a:pPr marL="717550" indent="-358775" algn="just" eaLnBrk="1" hangingPunct="1">
              <a:buClr>
                <a:srgbClr val="008000"/>
              </a:buClr>
              <a:buFontTx/>
              <a:buNone/>
              <a:defRPr/>
            </a:pPr>
            <a:endParaRPr lang="en-GB" sz="2000" dirty="0" smtClean="0"/>
          </a:p>
          <a:p>
            <a:pPr marL="717550" indent="-358775" algn="just" eaLnBrk="1" hangingPunct="1">
              <a:buClr>
                <a:srgbClr val="008000"/>
              </a:buClr>
              <a:buFont typeface="Wingdings" pitchFamily="2" charset="2"/>
              <a:buChar char="q"/>
              <a:defRPr/>
            </a:pPr>
            <a:r>
              <a:rPr lang="en-GB" sz="2000" dirty="0" smtClean="0"/>
              <a:t>Reminding them that they should submit their tax declaration before returning to Mexico, with the aim of requesting – if applicable – reimbursement of any retained taxes.</a:t>
            </a:r>
            <a:endParaRPr lang="en-GB" sz="2000" dirty="0" smtClean="0"/>
          </a:p>
          <a:p>
            <a:pPr eaLnBrk="1" hangingPunct="1">
              <a:buFontTx/>
              <a:buNone/>
              <a:defRPr/>
            </a:pPr>
            <a:endParaRPr lang="en-GB" dirty="0" smtClean="0"/>
          </a:p>
        </p:txBody>
      </p:sp>
      <p:sp>
        <p:nvSpPr>
          <p:cNvPr id="14340" name="3 Marcador de número de diapositiva"/>
          <p:cNvSpPr>
            <a:spLocks noGrp="1"/>
          </p:cNvSpPr>
          <p:nvPr>
            <p:ph type="sldNum" sz="quarter" idx="12"/>
          </p:nvPr>
        </p:nvSpPr>
        <p:spPr>
          <a:noFill/>
        </p:spPr>
        <p:txBody>
          <a:bodyPr/>
          <a:lstStyle/>
          <a:p>
            <a:fld id="{3BBB976B-B52E-4F01-9C28-187696996D05}" type="slidenum">
              <a:rPr lang="en-GB" smtClean="0">
                <a:latin typeface="Arial" charset="0"/>
                <a:cs typeface="Arial" charset="0"/>
              </a:rPr>
              <a:pPr/>
              <a:t>12</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2627313" y="3284538"/>
            <a:ext cx="3816350" cy="252095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5363" name="Picture 3" descr="C:\Users\Salud\Pictures\P1050160.JPG"/>
          <p:cNvPicPr>
            <a:picLocks noChangeAspect="1" noChangeArrowheads="1"/>
          </p:cNvPicPr>
          <p:nvPr/>
        </p:nvPicPr>
        <p:blipFill>
          <a:blip r:embed="rId3" cstate="email"/>
          <a:srcRect/>
          <a:stretch>
            <a:fillRect/>
          </a:stretch>
        </p:blipFill>
        <p:spPr bwMode="auto">
          <a:xfrm>
            <a:off x="4284663" y="2871788"/>
            <a:ext cx="3406775" cy="2501900"/>
          </a:xfrm>
          <a:prstGeom prst="rect">
            <a:avLst/>
          </a:prstGeom>
          <a:noFill/>
          <a:ln w="57150">
            <a:solidFill>
              <a:schemeClr val="tx1"/>
            </a:solidFill>
            <a:miter lim="800000"/>
            <a:headEnd/>
            <a:tailEnd/>
          </a:ln>
        </p:spPr>
      </p:pic>
      <p:sp>
        <p:nvSpPr>
          <p:cNvPr id="15367" name="6 CuadroTexto"/>
          <p:cNvSpPr txBox="1">
            <a:spLocks noChangeArrowheads="1"/>
          </p:cNvSpPr>
          <p:nvPr/>
        </p:nvSpPr>
        <p:spPr bwMode="auto">
          <a:xfrm>
            <a:off x="1258888" y="6381750"/>
            <a:ext cx="4321175" cy="276999"/>
          </a:xfrm>
          <a:prstGeom prst="rect">
            <a:avLst/>
          </a:prstGeom>
          <a:noFill/>
          <a:ln w="9525">
            <a:noFill/>
            <a:miter lim="800000"/>
            <a:headEnd/>
            <a:tailEnd/>
          </a:ln>
        </p:spPr>
        <p:txBody>
          <a:bodyPr>
            <a:spAutoFit/>
          </a:bodyPr>
          <a:lstStyle/>
          <a:p>
            <a:pPr>
              <a:defRPr/>
            </a:pPr>
            <a:r>
              <a:rPr lang="en-GB" sz="1200" dirty="0">
                <a:latin typeface="+mn-lt"/>
              </a:rPr>
              <a:t>A</a:t>
            </a:r>
            <a:r>
              <a:rPr lang="en-GB" sz="1200" dirty="0" smtClean="0">
                <a:latin typeface="+mn-lt"/>
              </a:rPr>
              <a:t> “farm” </a:t>
            </a:r>
            <a:r>
              <a:rPr lang="en-GB" sz="1200" dirty="0" smtClean="0">
                <a:latin typeface="+mn-lt"/>
              </a:rPr>
              <a:t>and crops covered with plastic in </a:t>
            </a:r>
            <a:r>
              <a:rPr lang="en-GB" sz="1200" dirty="0" smtClean="0">
                <a:latin typeface="+mn-lt"/>
              </a:rPr>
              <a:t>Saskatoon.</a:t>
            </a:r>
            <a:endParaRPr lang="en-GB" sz="1200" dirty="0">
              <a:latin typeface="+mn-lt"/>
            </a:endParaRPr>
          </a:p>
        </p:txBody>
      </p:sp>
      <p:sp>
        <p:nvSpPr>
          <p:cNvPr id="8" name="7 Título"/>
          <p:cNvSpPr>
            <a:spLocks noGrp="1"/>
          </p:cNvSpPr>
          <p:nvPr>
            <p:ph type="title"/>
          </p:nvPr>
        </p:nvSpPr>
        <p:spPr>
          <a:xfrm>
            <a:off x="457200" y="630238"/>
            <a:ext cx="8229600" cy="1143000"/>
          </a:xfrm>
        </p:spPr>
        <p:txBody>
          <a:bodyPr/>
          <a:lstStyle/>
          <a:p>
            <a:pPr eaLnBrk="1" hangingPunct="1">
              <a:defRPr/>
            </a:pPr>
            <a:r>
              <a:rPr lang="en-GB" sz="2800" b="1" dirty="0" smtClean="0">
                <a:effectLst>
                  <a:outerShdw blurRad="38100" dist="38100" dir="2700000" algn="tl">
                    <a:srgbClr val="000000">
                      <a:alpha val="43137"/>
                    </a:srgbClr>
                  </a:outerShdw>
                </a:effectLst>
              </a:rPr>
              <a:t>CONSULAR ASSISTANCE ACTIONS</a:t>
            </a:r>
            <a:endParaRPr lang="en-GB" sz="2800" dirty="0" smtClean="0">
              <a:effectLst>
                <a:outerShdw blurRad="38100" dist="38100" dir="2700000" algn="tl">
                  <a:srgbClr val="000000">
                    <a:alpha val="43137"/>
                  </a:srgbClr>
                </a:outerShdw>
              </a:effectLst>
            </a:endParaRPr>
          </a:p>
        </p:txBody>
      </p:sp>
      <p:sp>
        <p:nvSpPr>
          <p:cNvPr id="15366" name="9 Rectángulo"/>
          <p:cNvSpPr>
            <a:spLocks noChangeArrowheads="1"/>
          </p:cNvSpPr>
          <p:nvPr/>
        </p:nvSpPr>
        <p:spPr bwMode="auto">
          <a:xfrm>
            <a:off x="611188" y="1412875"/>
            <a:ext cx="7777162" cy="1846659"/>
          </a:xfrm>
          <a:prstGeom prst="rect">
            <a:avLst/>
          </a:prstGeom>
          <a:noFill/>
          <a:ln w="9525">
            <a:noFill/>
            <a:miter lim="800000"/>
            <a:headEnd/>
            <a:tailEnd/>
          </a:ln>
        </p:spPr>
        <p:txBody>
          <a:bodyPr>
            <a:spAutoFit/>
          </a:bodyPr>
          <a:lstStyle/>
          <a:p>
            <a:pPr algn="just">
              <a:buFont typeface="Arial" charset="0"/>
              <a:buAutoNum type="arabicParenR" startAt="2"/>
              <a:defRPr/>
            </a:pPr>
            <a:r>
              <a:rPr lang="en-GB" sz="2400" b="1" dirty="0" smtClean="0"/>
              <a:t> Visits to Farms, cont.</a:t>
            </a:r>
          </a:p>
          <a:p>
            <a:pPr marL="717550" indent="-358775" algn="just">
              <a:buClr>
                <a:srgbClr val="008000"/>
              </a:buClr>
              <a:defRPr/>
            </a:pPr>
            <a:endParaRPr lang="en-GB" sz="1200" dirty="0" smtClean="0"/>
          </a:p>
          <a:p>
            <a:pPr marL="717550" indent="-358775" algn="just">
              <a:buClr>
                <a:srgbClr val="008000"/>
              </a:buClr>
              <a:buFont typeface="Wingdings" pitchFamily="2" charset="2"/>
              <a:buChar char="q"/>
              <a:defRPr/>
            </a:pPr>
            <a:r>
              <a:rPr lang="en-GB" dirty="0" smtClean="0"/>
              <a:t>Ensuring compliance with the terms and conditions of contracts and providing good offices in cases of conflicts between workers and employers.</a:t>
            </a:r>
            <a:endParaRPr lang="en-GB" dirty="0" smtClean="0"/>
          </a:p>
          <a:p>
            <a:pPr algn="just">
              <a:defRPr/>
            </a:pPr>
            <a:endParaRPr lang="en-GB" sz="2400" dirty="0"/>
          </a:p>
        </p:txBody>
      </p:sp>
      <p:pic>
        <p:nvPicPr>
          <p:cNvPr id="2" name="Picture 1" descr="C:\Users\Salud\Pictures\PTAT1050162.JPG"/>
          <p:cNvPicPr>
            <a:picLocks noChangeAspect="1" noChangeArrowheads="1"/>
          </p:cNvPicPr>
          <p:nvPr/>
        </p:nvPicPr>
        <p:blipFill>
          <a:blip r:embed="rId4" cstate="email"/>
          <a:srcRect/>
          <a:stretch>
            <a:fillRect/>
          </a:stretch>
        </p:blipFill>
        <p:spPr bwMode="auto">
          <a:xfrm>
            <a:off x="1476375" y="3644900"/>
            <a:ext cx="3357563" cy="2520950"/>
          </a:xfrm>
          <a:prstGeom prst="rect">
            <a:avLst/>
          </a:prstGeom>
          <a:noFill/>
          <a:ln w="57150">
            <a:solidFill>
              <a:schemeClr val="tx1"/>
            </a:solidFill>
            <a:miter lim="800000"/>
            <a:headEnd/>
            <a:tailEnd/>
          </a:ln>
        </p:spPr>
      </p:pic>
      <p:sp>
        <p:nvSpPr>
          <p:cNvPr id="15368" name="8 Marcador de número de diapositiva"/>
          <p:cNvSpPr>
            <a:spLocks noGrp="1"/>
          </p:cNvSpPr>
          <p:nvPr>
            <p:ph type="sldNum" sz="quarter" idx="12"/>
          </p:nvPr>
        </p:nvSpPr>
        <p:spPr>
          <a:noFill/>
        </p:spPr>
        <p:txBody>
          <a:bodyPr/>
          <a:lstStyle/>
          <a:p>
            <a:fld id="{EC939D81-0FAE-4241-9322-0465D002135A}" type="slidenum">
              <a:rPr lang="en-GB" smtClean="0">
                <a:latin typeface="Arial" charset="0"/>
                <a:cs typeface="Arial" charset="0"/>
              </a:rPr>
              <a:pPr/>
              <a:t>13</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95288" y="692150"/>
            <a:ext cx="8229600" cy="981075"/>
          </a:xfrm>
        </p:spPr>
        <p:txBody>
          <a:bodyPr/>
          <a:lstStyle/>
          <a:p>
            <a:pPr eaLnBrk="1" hangingPunct="1">
              <a:defRPr/>
            </a:pPr>
            <a:r>
              <a:rPr lang="en-GB" sz="2800" b="1" dirty="0" smtClean="0">
                <a:effectLst>
                  <a:outerShdw blurRad="38100" dist="38100" dir="2700000" algn="tl">
                    <a:srgbClr val="000000">
                      <a:alpha val="43137"/>
                    </a:srgbClr>
                  </a:outerShdw>
                </a:effectLst>
              </a:rPr>
              <a:t>CONSULAR ASSISTANCE ACTIONS</a:t>
            </a:r>
            <a:endParaRPr lang="en-GB" sz="2800" dirty="0" smtClean="0">
              <a:solidFill>
                <a:schemeClr val="tx1"/>
              </a:solidFill>
              <a:effectLst>
                <a:outerShdw blurRad="38100" dist="38100" dir="2700000" algn="tl">
                  <a:srgbClr val="000000">
                    <a:alpha val="43137"/>
                  </a:srgbClr>
                </a:outerShdw>
              </a:effectLst>
            </a:endParaRPr>
          </a:p>
        </p:txBody>
      </p:sp>
      <p:sp>
        <p:nvSpPr>
          <p:cNvPr id="16387" name="Rectangle 3"/>
          <p:cNvSpPr>
            <a:spLocks noGrp="1" noChangeArrowheads="1"/>
          </p:cNvSpPr>
          <p:nvPr>
            <p:ph type="body" idx="1"/>
          </p:nvPr>
        </p:nvSpPr>
        <p:spPr>
          <a:xfrm>
            <a:off x="468313" y="1495425"/>
            <a:ext cx="8229600" cy="4525963"/>
          </a:xfrm>
        </p:spPr>
        <p:txBody>
          <a:bodyPr/>
          <a:lstStyle/>
          <a:p>
            <a:pPr lvl="1" algn="just" eaLnBrk="1" hangingPunct="1">
              <a:buFontTx/>
              <a:buAutoNum type="arabicParenR" startAt="3"/>
            </a:pPr>
            <a:r>
              <a:rPr lang="en-GB" sz="2000" b="1" dirty="0" smtClean="0"/>
              <a:t>Procedures before Authorities</a:t>
            </a:r>
            <a:endParaRPr lang="en-GB" sz="2000" b="1" dirty="0" smtClean="0"/>
          </a:p>
          <a:p>
            <a:pPr marL="717550" indent="-358775" algn="just" eaLnBrk="1" hangingPunct="1">
              <a:buClr>
                <a:srgbClr val="008000"/>
              </a:buClr>
              <a:buFont typeface="Wingdings" pitchFamily="2" charset="2"/>
              <a:buChar char="q"/>
            </a:pPr>
            <a:r>
              <a:rPr lang="en-GB" sz="1800" dirty="0" smtClean="0"/>
              <a:t>Consulates provide assistance to workers for procedures before province authorities, such as payments for medical disability, parental rights, etc. </a:t>
            </a:r>
            <a:endParaRPr lang="en-GB" sz="1800" dirty="0" smtClean="0"/>
          </a:p>
          <a:p>
            <a:pPr marL="717550" indent="-358775" algn="just" eaLnBrk="1" hangingPunct="1">
              <a:buClr>
                <a:srgbClr val="008000"/>
              </a:buClr>
              <a:buFontTx/>
              <a:buNone/>
            </a:pPr>
            <a:endParaRPr lang="en-GB" sz="1200" b="1" dirty="0" smtClean="0"/>
          </a:p>
          <a:p>
            <a:pPr marL="717550" indent="-358775" algn="just" eaLnBrk="1" hangingPunct="1">
              <a:buClr>
                <a:srgbClr val="008000"/>
              </a:buClr>
              <a:buFontTx/>
              <a:buNone/>
            </a:pPr>
            <a:r>
              <a:rPr lang="en-GB" sz="2000" b="1" dirty="0" smtClean="0"/>
              <a:t>4) Assistance in Case of Accident or Disease</a:t>
            </a:r>
            <a:endParaRPr lang="en-GB" sz="1800" dirty="0" smtClean="0"/>
          </a:p>
          <a:p>
            <a:pPr marL="717550" indent="-358775" algn="just" eaLnBrk="1" hangingPunct="1">
              <a:buClr>
                <a:srgbClr val="008000"/>
              </a:buClr>
              <a:buFont typeface="Wingdings" pitchFamily="2" charset="2"/>
              <a:buChar char="q"/>
            </a:pPr>
            <a:r>
              <a:rPr lang="en-GB" sz="1800" dirty="0" smtClean="0"/>
              <a:t>Consular officers visit hospitals when a worker is transferred due to health reasons, to verify the condition of the worker and establish what type of assistance can be provided and to collect information to be provided to the worker’s family and </a:t>
            </a:r>
            <a:r>
              <a:rPr lang="en-GB" sz="1800" dirty="0" smtClean="0"/>
              <a:t>STPS.</a:t>
            </a:r>
          </a:p>
          <a:p>
            <a:pPr marL="717550" indent="-358775" algn="just" eaLnBrk="1" hangingPunct="1">
              <a:buClr>
                <a:srgbClr val="008000"/>
              </a:buClr>
            </a:pPr>
            <a:endParaRPr lang="en-GB" sz="1200" dirty="0" smtClean="0"/>
          </a:p>
          <a:p>
            <a:pPr marL="717550" indent="-358775" algn="just" eaLnBrk="1" hangingPunct="1">
              <a:buClr>
                <a:srgbClr val="008000"/>
              </a:buClr>
              <a:buFontTx/>
              <a:buNone/>
            </a:pPr>
            <a:r>
              <a:rPr lang="en-GB" sz="2000" b="1" dirty="0" smtClean="0"/>
              <a:t>5)  Legal Aid</a:t>
            </a:r>
            <a:endParaRPr lang="en-GB" sz="2000" dirty="0" smtClean="0"/>
          </a:p>
          <a:p>
            <a:pPr marL="717550" indent="-358775" algn="just" eaLnBrk="1" hangingPunct="1">
              <a:buClr>
                <a:srgbClr val="008000"/>
              </a:buClr>
              <a:buFont typeface="Wingdings" pitchFamily="2" charset="2"/>
              <a:buChar char="q"/>
            </a:pPr>
            <a:r>
              <a:rPr lang="en-GB" sz="1800" dirty="0" smtClean="0"/>
              <a:t>Consular officers ensure compliance with the labour conditions established in PTAT and provide assistance in cases of denouncement of violations under the programme.</a:t>
            </a:r>
            <a:endParaRPr lang="en-GB" sz="2000" b="1" dirty="0" smtClean="0"/>
          </a:p>
          <a:p>
            <a:pPr marL="717550" indent="-358775" algn="just" eaLnBrk="1" hangingPunct="1">
              <a:buFontTx/>
              <a:buNone/>
            </a:pPr>
            <a:r>
              <a:rPr lang="en-GB" sz="1800" dirty="0" smtClean="0"/>
              <a:t>	</a:t>
            </a:r>
          </a:p>
          <a:p>
            <a:pPr marL="717550" indent="-358775" algn="just" eaLnBrk="1" hangingPunct="1">
              <a:buFontTx/>
              <a:buNone/>
            </a:pPr>
            <a:endParaRPr lang="en-GB" sz="1800" dirty="0" smtClean="0"/>
          </a:p>
          <a:p>
            <a:pPr marL="717550" indent="-358775" eaLnBrk="1" hangingPunct="1"/>
            <a:endParaRPr lang="en-GB" sz="1800" dirty="0" smtClean="0"/>
          </a:p>
        </p:txBody>
      </p:sp>
      <p:sp>
        <p:nvSpPr>
          <p:cNvPr id="16388" name="3 Marcador de número de diapositiva"/>
          <p:cNvSpPr>
            <a:spLocks noGrp="1"/>
          </p:cNvSpPr>
          <p:nvPr>
            <p:ph type="sldNum" sz="quarter" idx="12"/>
          </p:nvPr>
        </p:nvSpPr>
        <p:spPr>
          <a:noFill/>
        </p:spPr>
        <p:txBody>
          <a:bodyPr/>
          <a:lstStyle/>
          <a:p>
            <a:fld id="{A704EDC8-882B-4DA7-AE6D-9188978CE08A}" type="slidenum">
              <a:rPr lang="en-GB" smtClean="0">
                <a:latin typeface="Arial" charset="0"/>
                <a:cs typeface="Arial" charset="0"/>
              </a:rPr>
              <a:pPr/>
              <a:t>14</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95288" y="836613"/>
            <a:ext cx="8229600" cy="981075"/>
          </a:xfrm>
        </p:spPr>
        <p:txBody>
          <a:bodyPr/>
          <a:lstStyle/>
          <a:p>
            <a:pPr eaLnBrk="1" hangingPunct="1">
              <a:defRPr/>
            </a:pPr>
            <a:r>
              <a:rPr lang="en-GB" sz="3000" b="1" dirty="0" smtClean="0">
                <a:effectLst>
                  <a:outerShdw blurRad="38100" dist="38100" dir="2700000" algn="tl">
                    <a:srgbClr val="000000">
                      <a:alpha val="43137"/>
                    </a:srgbClr>
                  </a:outerShdw>
                </a:effectLst>
              </a:rPr>
              <a:t>PTAT IN FIGURES</a:t>
            </a:r>
            <a:endParaRPr lang="en-GB" sz="3000" dirty="0" smtClean="0">
              <a:solidFill>
                <a:schemeClr val="tx1"/>
              </a:solidFill>
              <a:effectLst>
                <a:outerShdw blurRad="38100" dist="38100" dir="2700000" algn="tl">
                  <a:srgbClr val="000000">
                    <a:alpha val="43137"/>
                  </a:srgbClr>
                </a:outerShdw>
              </a:effectLst>
            </a:endParaRPr>
          </a:p>
        </p:txBody>
      </p:sp>
      <p:sp>
        <p:nvSpPr>
          <p:cNvPr id="106499" name="Rectangle 3"/>
          <p:cNvSpPr>
            <a:spLocks noGrp="1" noChangeArrowheads="1"/>
          </p:cNvSpPr>
          <p:nvPr>
            <p:ph type="body" idx="1"/>
          </p:nvPr>
        </p:nvSpPr>
        <p:spPr>
          <a:xfrm>
            <a:off x="468313" y="1916113"/>
            <a:ext cx="8229600" cy="4525962"/>
          </a:xfrm>
        </p:spPr>
        <p:txBody>
          <a:bodyPr/>
          <a:lstStyle/>
          <a:p>
            <a:pPr marL="717550" indent="-358775" algn="just" eaLnBrk="1" hangingPunct="1">
              <a:buClr>
                <a:srgbClr val="008000"/>
              </a:buClr>
              <a:buFont typeface="Wingdings" pitchFamily="2" charset="2"/>
              <a:buChar char="q"/>
              <a:defRPr/>
            </a:pPr>
            <a:r>
              <a:rPr lang="en-GB" sz="1800" dirty="0" smtClean="0"/>
              <a:t>Approximately 7 out of every 10 workers (70%) return as nominal workers the following season. </a:t>
            </a:r>
          </a:p>
          <a:p>
            <a:pPr marL="717550" indent="-358775" algn="just" eaLnBrk="1" hangingPunct="1">
              <a:buClr>
                <a:srgbClr val="008000"/>
              </a:buClr>
              <a:buFont typeface="Wingdings" pitchFamily="2" charset="2"/>
              <a:buChar char="q"/>
              <a:defRPr/>
            </a:pPr>
            <a:endParaRPr lang="en-GB" sz="1800" dirty="0" smtClean="0"/>
          </a:p>
          <a:p>
            <a:pPr marL="717550" indent="-358775" algn="just" eaLnBrk="1" hangingPunct="1">
              <a:buClr>
                <a:srgbClr val="008000"/>
              </a:buClr>
              <a:buFont typeface="Wingdings" pitchFamily="2" charset="2"/>
              <a:buChar char="q"/>
              <a:defRPr/>
            </a:pPr>
            <a:r>
              <a:rPr lang="en-GB" sz="1800" dirty="0" smtClean="0"/>
              <a:t>Close to one third (30%) of new workers join the programme each year (selected workers).</a:t>
            </a:r>
          </a:p>
          <a:p>
            <a:pPr marL="717550" indent="-358775" algn="just" eaLnBrk="1" hangingPunct="1">
              <a:buClr>
                <a:srgbClr val="008000"/>
              </a:buClr>
              <a:buFont typeface="Wingdings" pitchFamily="2" charset="2"/>
              <a:buChar char="q"/>
              <a:defRPr/>
            </a:pPr>
            <a:endParaRPr lang="en-GB" sz="1800" dirty="0" smtClean="0"/>
          </a:p>
          <a:p>
            <a:pPr marL="717550" indent="-358775" algn="just" eaLnBrk="1" hangingPunct="1">
              <a:buClr>
                <a:srgbClr val="008000"/>
              </a:buClr>
              <a:buFont typeface="Wingdings" pitchFamily="2" charset="2"/>
              <a:buChar char="q"/>
              <a:defRPr/>
            </a:pPr>
            <a:r>
              <a:rPr lang="en-GB" sz="1800" dirty="0" smtClean="0"/>
              <a:t>STPS keeps a list of 300 substitute workers to replace workers that cannot join PTAT.</a:t>
            </a:r>
          </a:p>
          <a:p>
            <a:pPr marL="717550" indent="-358775" algn="just" eaLnBrk="1" hangingPunct="1">
              <a:buClr>
                <a:srgbClr val="008000"/>
              </a:buClr>
              <a:buFontTx/>
              <a:buNone/>
              <a:defRPr/>
            </a:pPr>
            <a:endParaRPr lang="en-GB" sz="1800" dirty="0" smtClean="0"/>
          </a:p>
          <a:p>
            <a:pPr marL="717550" indent="-358775" algn="just" eaLnBrk="1" hangingPunct="1">
              <a:buClr>
                <a:srgbClr val="008000"/>
              </a:buClr>
              <a:buFont typeface="Wingdings" pitchFamily="2" charset="2"/>
              <a:buChar char="q"/>
              <a:defRPr/>
            </a:pPr>
            <a:r>
              <a:rPr lang="en-GB" sz="1800" dirty="0" smtClean="0"/>
              <a:t>In</a:t>
            </a:r>
            <a:r>
              <a:rPr lang="en-GB" sz="1800" dirty="0" smtClean="0"/>
              <a:t> 2011, consulates of Mexico in Canada only received 27 complaints against PTAT employers, out of a total number of 16,494 </a:t>
            </a:r>
            <a:r>
              <a:rPr lang="en-GB" sz="1800" dirty="0" smtClean="0"/>
              <a:t>hired workers</a:t>
            </a:r>
            <a:r>
              <a:rPr lang="en-GB" sz="1800" dirty="0" smtClean="0"/>
              <a:t>.</a:t>
            </a:r>
          </a:p>
          <a:p>
            <a:pPr algn="just" eaLnBrk="1" hangingPunct="1">
              <a:buFontTx/>
              <a:buNone/>
              <a:defRPr/>
            </a:pPr>
            <a:r>
              <a:rPr lang="en-GB" sz="1800" dirty="0" smtClean="0"/>
              <a:t>	</a:t>
            </a:r>
          </a:p>
          <a:p>
            <a:pPr algn="just" eaLnBrk="1" hangingPunct="1">
              <a:buFontTx/>
              <a:buNone/>
              <a:defRPr/>
            </a:pPr>
            <a:endParaRPr lang="en-GB" sz="1800" dirty="0" smtClean="0"/>
          </a:p>
          <a:p>
            <a:pPr eaLnBrk="1" hangingPunct="1">
              <a:defRPr/>
            </a:pPr>
            <a:endParaRPr lang="en-GB" sz="1800" dirty="0" smtClean="0"/>
          </a:p>
        </p:txBody>
      </p:sp>
      <p:sp>
        <p:nvSpPr>
          <p:cNvPr id="17412" name="3 Marcador de número de diapositiva"/>
          <p:cNvSpPr>
            <a:spLocks noGrp="1"/>
          </p:cNvSpPr>
          <p:nvPr>
            <p:ph type="sldNum" sz="quarter" idx="12"/>
          </p:nvPr>
        </p:nvSpPr>
        <p:spPr>
          <a:noFill/>
        </p:spPr>
        <p:txBody>
          <a:bodyPr/>
          <a:lstStyle/>
          <a:p>
            <a:fld id="{5860A892-CC35-4A1D-85EE-F7801EF87D18}" type="slidenum">
              <a:rPr lang="en-GB" smtClean="0">
                <a:latin typeface="Arial" charset="0"/>
                <a:cs typeface="Arial" charset="0"/>
              </a:rPr>
              <a:pPr/>
              <a:t>15</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95288" y="647700"/>
            <a:ext cx="8229600" cy="981075"/>
          </a:xfrm>
        </p:spPr>
        <p:txBody>
          <a:bodyPr/>
          <a:lstStyle/>
          <a:p>
            <a:pPr eaLnBrk="1" hangingPunct="1">
              <a:defRPr/>
            </a:pPr>
            <a:r>
              <a:rPr lang="en-GB" sz="2800" b="1" dirty="0" smtClean="0">
                <a:effectLst>
                  <a:outerShdw blurRad="38100" dist="38100" dir="2700000" algn="tl">
                    <a:srgbClr val="000000">
                      <a:alpha val="43137"/>
                    </a:srgbClr>
                  </a:outerShdw>
                </a:effectLst>
              </a:rPr>
              <a:t>CONSIDERATIONS</a:t>
            </a:r>
            <a:endParaRPr lang="en-GB" sz="2800" dirty="0" smtClean="0">
              <a:solidFill>
                <a:schemeClr val="tx1"/>
              </a:solidFill>
              <a:effectLst>
                <a:outerShdw blurRad="38100" dist="38100" dir="2700000" algn="tl">
                  <a:srgbClr val="000000">
                    <a:alpha val="43137"/>
                  </a:srgbClr>
                </a:outerShdw>
              </a:effectLst>
            </a:endParaRPr>
          </a:p>
        </p:txBody>
      </p:sp>
      <p:sp>
        <p:nvSpPr>
          <p:cNvPr id="106499" name="Rectangle 3"/>
          <p:cNvSpPr>
            <a:spLocks noGrp="1" noChangeArrowheads="1"/>
          </p:cNvSpPr>
          <p:nvPr>
            <p:ph type="body" idx="1"/>
          </p:nvPr>
        </p:nvSpPr>
        <p:spPr>
          <a:xfrm>
            <a:off x="374650" y="1566863"/>
            <a:ext cx="8518525" cy="4525962"/>
          </a:xfrm>
        </p:spPr>
        <p:txBody>
          <a:bodyPr/>
          <a:lstStyle/>
          <a:p>
            <a:pPr marL="717550" indent="-358775" algn="just" eaLnBrk="1" hangingPunct="1">
              <a:buClr>
                <a:srgbClr val="008000"/>
              </a:buClr>
              <a:buFontTx/>
              <a:buNone/>
              <a:defRPr/>
            </a:pPr>
            <a:r>
              <a:rPr lang="en-GB" sz="1800" b="1" dirty="0" smtClean="0"/>
              <a:t>	</a:t>
            </a:r>
            <a:r>
              <a:rPr lang="en-GB" sz="2000" b="1" dirty="0" smtClean="0"/>
              <a:t>Various mechanisms are in place in </a:t>
            </a:r>
            <a:r>
              <a:rPr lang="en-GB" sz="2000" b="1" dirty="0" smtClean="0"/>
              <a:t>PTAT to reduce potential conflicts </a:t>
            </a:r>
            <a:r>
              <a:rPr lang="en-GB" sz="2000" b="1" dirty="0" smtClean="0"/>
              <a:t>between workers and employers:</a:t>
            </a:r>
            <a:endParaRPr lang="en-GB" sz="2000" b="1" dirty="0" smtClean="0"/>
          </a:p>
          <a:p>
            <a:pPr marL="717550" indent="-358775" algn="just" eaLnBrk="1" hangingPunct="1">
              <a:buClr>
                <a:srgbClr val="008000"/>
              </a:buClr>
              <a:buFontTx/>
              <a:buNone/>
              <a:defRPr/>
            </a:pPr>
            <a:endParaRPr lang="en-GB" sz="1100" b="1" dirty="0" smtClean="0"/>
          </a:p>
          <a:p>
            <a:pPr marL="1117600" lvl="1" indent="-358775" algn="just" eaLnBrk="1" hangingPunct="1">
              <a:buClr>
                <a:srgbClr val="008000"/>
              </a:buClr>
              <a:buFont typeface="Wingdings" pitchFamily="2" charset="2"/>
              <a:buChar char="q"/>
              <a:defRPr/>
            </a:pPr>
            <a:r>
              <a:rPr lang="en-GB" sz="1800" dirty="0" smtClean="0"/>
              <a:t>Existence of a mutual agreement </a:t>
            </a:r>
            <a:r>
              <a:rPr lang="en-GB" sz="1800" dirty="0" smtClean="0"/>
              <a:t>(Memo of Understanding between Canada and Mexico) which provides a specifi</a:t>
            </a:r>
            <a:r>
              <a:rPr lang="en-GB" sz="1800" dirty="0" smtClean="0"/>
              <a:t>c legal framework regulating programme operations. </a:t>
            </a:r>
            <a:r>
              <a:rPr lang="en-GB" sz="1800" dirty="0" smtClean="0"/>
              <a:t> </a:t>
            </a:r>
          </a:p>
          <a:p>
            <a:pPr marL="758825" lvl="1" indent="0" algn="just" eaLnBrk="1" hangingPunct="1">
              <a:buClr>
                <a:srgbClr val="008000"/>
              </a:buClr>
              <a:buNone/>
              <a:defRPr/>
            </a:pPr>
            <a:endParaRPr lang="en-GB" sz="1100" dirty="0" smtClean="0"/>
          </a:p>
          <a:p>
            <a:pPr marL="1117600" lvl="1" indent="-358775" algn="just" eaLnBrk="1" hangingPunct="1">
              <a:buClr>
                <a:srgbClr val="008000"/>
              </a:buClr>
              <a:buFont typeface="Wingdings" pitchFamily="2" charset="2"/>
              <a:buChar char="q"/>
              <a:defRPr/>
            </a:pPr>
            <a:r>
              <a:rPr lang="en-GB" sz="1800" dirty="0" smtClean="0"/>
              <a:t>Clearly defined roles of authorities from both countries to ensure compliance of the programme in relevant areas.  </a:t>
            </a:r>
          </a:p>
          <a:p>
            <a:pPr marL="1117600" lvl="1" indent="-358775" algn="just" eaLnBrk="1" hangingPunct="1">
              <a:buClr>
                <a:srgbClr val="008000"/>
              </a:buClr>
              <a:buFont typeface="Wingdings" pitchFamily="2" charset="2"/>
              <a:buChar char="q"/>
              <a:defRPr/>
            </a:pPr>
            <a:endParaRPr lang="en-GB" sz="1100" dirty="0" smtClean="0"/>
          </a:p>
          <a:p>
            <a:pPr marL="1117600" lvl="1" indent="-358775" algn="just" eaLnBrk="1" hangingPunct="1">
              <a:buClr>
                <a:srgbClr val="008000"/>
              </a:buClr>
              <a:buFont typeface="Wingdings" pitchFamily="2" charset="2"/>
              <a:buChar char="q"/>
              <a:defRPr/>
            </a:pPr>
            <a:r>
              <a:rPr lang="en-GB" sz="1800" dirty="0" smtClean="0"/>
              <a:t>An on-going review of the programme and regular meetings of authorities at a domestic and international level.</a:t>
            </a:r>
            <a:endParaRPr lang="en-GB" sz="1800" dirty="0" smtClean="0"/>
          </a:p>
          <a:p>
            <a:pPr marL="1117600" lvl="1" indent="-358775" algn="just" eaLnBrk="1" hangingPunct="1">
              <a:buClr>
                <a:srgbClr val="008000"/>
              </a:buClr>
              <a:buFont typeface="Wingdings" pitchFamily="2" charset="2"/>
              <a:buChar char="q"/>
              <a:defRPr/>
            </a:pPr>
            <a:endParaRPr lang="en-GB" sz="1100" dirty="0" smtClean="0"/>
          </a:p>
          <a:p>
            <a:pPr marL="1117600" lvl="1" indent="-358775" algn="just" eaLnBrk="1" hangingPunct="1">
              <a:buClr>
                <a:srgbClr val="008000"/>
              </a:buClr>
              <a:buFont typeface="Wingdings" pitchFamily="2" charset="2"/>
              <a:buChar char="q"/>
              <a:defRPr/>
            </a:pPr>
            <a:r>
              <a:rPr lang="en-GB" sz="1800" dirty="0" smtClean="0"/>
              <a:t>Timely intervention of consular officers to provide information and preventative protection.</a:t>
            </a:r>
            <a:r>
              <a:rPr lang="en-GB" sz="1800" dirty="0" smtClean="0"/>
              <a:t> </a:t>
            </a:r>
          </a:p>
          <a:p>
            <a:pPr algn="just" eaLnBrk="1" hangingPunct="1">
              <a:buFontTx/>
              <a:buNone/>
              <a:defRPr/>
            </a:pPr>
            <a:endParaRPr lang="en-GB" sz="1800" dirty="0" smtClean="0"/>
          </a:p>
          <a:p>
            <a:pPr eaLnBrk="1" hangingPunct="1">
              <a:defRPr/>
            </a:pPr>
            <a:endParaRPr lang="en-GB" sz="1800" dirty="0" smtClean="0"/>
          </a:p>
        </p:txBody>
      </p:sp>
      <p:sp>
        <p:nvSpPr>
          <p:cNvPr id="18436" name="3 Marcador de número de diapositiva"/>
          <p:cNvSpPr>
            <a:spLocks noGrp="1"/>
          </p:cNvSpPr>
          <p:nvPr>
            <p:ph type="sldNum" sz="quarter" idx="12"/>
          </p:nvPr>
        </p:nvSpPr>
        <p:spPr>
          <a:noFill/>
        </p:spPr>
        <p:txBody>
          <a:bodyPr/>
          <a:lstStyle/>
          <a:p>
            <a:fld id="{597FF7D5-BFD1-4A32-93F2-90968027F389}" type="slidenum">
              <a:rPr lang="en-GB" smtClean="0">
                <a:latin typeface="Arial" charset="0"/>
                <a:cs typeface="Arial" charset="0"/>
              </a:rPr>
              <a:pPr/>
              <a:t>16</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288" y="549275"/>
            <a:ext cx="8229600" cy="1800225"/>
          </a:xfrm>
        </p:spPr>
        <p:txBody>
          <a:bodyPr/>
          <a:lstStyle/>
          <a:p>
            <a:pPr>
              <a:defRPr/>
            </a:pPr>
            <a:r>
              <a:rPr lang="en-GB" sz="2400" b="1" dirty="0" smtClean="0">
                <a:effectLst>
                  <a:outerShdw blurRad="38100" dist="38100" dir="2700000" algn="tl">
                    <a:srgbClr val="000000">
                      <a:alpha val="43137"/>
                    </a:srgbClr>
                  </a:outerShdw>
                </a:effectLst>
              </a:rPr>
              <a:t>TEMPORARY AGRICULTURAL </a:t>
            </a:r>
            <a:r>
              <a:rPr lang="en-GB" sz="2400" b="1" smtClean="0">
                <a:effectLst>
                  <a:outerShdw blurRad="38100" dist="38100" dir="2700000" algn="tl">
                    <a:srgbClr val="000000">
                      <a:alpha val="43137"/>
                    </a:srgbClr>
                  </a:outerShdw>
                </a:effectLst>
              </a:rPr>
              <a:t>WORKER PROGRAMME </a:t>
            </a:r>
            <a:r>
              <a:rPr lang="en-GB" sz="2400" b="1" dirty="0" smtClean="0">
                <a:effectLst>
                  <a:outerShdw blurRad="38100" dist="38100" dir="2700000" algn="tl">
                    <a:srgbClr val="000000">
                      <a:alpha val="43137"/>
                    </a:srgbClr>
                  </a:outerShdw>
                </a:effectLst>
              </a:rPr>
              <a:t/>
            </a:r>
            <a:br>
              <a:rPr lang="en-GB" sz="2400" b="1" dirty="0" smtClean="0">
                <a:effectLst>
                  <a:outerShdw blurRad="38100" dist="38100" dir="2700000" algn="tl">
                    <a:srgbClr val="000000">
                      <a:alpha val="43137"/>
                    </a:srgbClr>
                  </a:outerShdw>
                </a:effectLst>
              </a:rPr>
            </a:br>
            <a:r>
              <a:rPr lang="en-GB" sz="2400" b="1" dirty="0" smtClean="0">
                <a:effectLst>
                  <a:outerShdw blurRad="38100" dist="38100" dir="2700000" algn="tl">
                    <a:srgbClr val="000000">
                      <a:alpha val="43137"/>
                    </a:srgbClr>
                  </a:outerShdw>
                </a:effectLst>
              </a:rPr>
              <a:t>MEXICO – CANADA</a:t>
            </a:r>
            <a:endParaRPr lang="en-GB" sz="2400" dirty="0"/>
          </a:p>
        </p:txBody>
      </p:sp>
      <p:sp>
        <p:nvSpPr>
          <p:cNvPr id="19459" name="2 Marcador de contenido"/>
          <p:cNvSpPr>
            <a:spLocks noGrp="1"/>
          </p:cNvSpPr>
          <p:nvPr>
            <p:ph idx="1"/>
          </p:nvPr>
        </p:nvSpPr>
        <p:spPr>
          <a:xfrm>
            <a:off x="2185988" y="2349500"/>
            <a:ext cx="6418262" cy="3632200"/>
          </a:xfrm>
        </p:spPr>
        <p:txBody>
          <a:bodyPr/>
          <a:lstStyle/>
          <a:p>
            <a:endParaRPr lang="en-GB" dirty="0" smtClean="0"/>
          </a:p>
          <a:p>
            <a:pPr>
              <a:buFontTx/>
              <a:buNone/>
            </a:pPr>
            <a:r>
              <a:rPr lang="en-GB" sz="1600" b="1" dirty="0" smtClean="0"/>
              <a:t>		Daniel Aguado Ornelas</a:t>
            </a:r>
          </a:p>
          <a:p>
            <a:pPr>
              <a:buFontTx/>
              <a:buNone/>
            </a:pPr>
            <a:endParaRPr lang="en-GB" sz="200" dirty="0" smtClean="0"/>
          </a:p>
          <a:p>
            <a:pPr>
              <a:buFontTx/>
              <a:buNone/>
            </a:pPr>
            <a:r>
              <a:rPr lang="en-GB" sz="1600" dirty="0" smtClean="0"/>
              <a:t>		Secretariat of Foreign Affairs</a:t>
            </a:r>
          </a:p>
          <a:p>
            <a:pPr>
              <a:buFontTx/>
              <a:buNone/>
            </a:pPr>
            <a:r>
              <a:rPr lang="en-GB" sz="1600" dirty="0" smtClean="0"/>
              <a:t>		Sub-director </a:t>
            </a:r>
            <a:r>
              <a:rPr lang="en-GB" sz="1600" dirty="0" smtClean="0"/>
              <a:t>of Protection Policy</a:t>
            </a:r>
            <a:endParaRPr lang="en-GB" sz="1600" dirty="0" smtClean="0"/>
          </a:p>
          <a:p>
            <a:pPr>
              <a:buFontTx/>
              <a:buNone/>
            </a:pPr>
            <a:r>
              <a:rPr lang="en-GB" sz="1600" dirty="0" smtClean="0"/>
              <a:t>		Plaza Juárez #20, Colonia Centro</a:t>
            </a:r>
          </a:p>
          <a:p>
            <a:pPr>
              <a:buFontTx/>
              <a:buNone/>
            </a:pPr>
            <a:r>
              <a:rPr lang="en-GB" sz="1600" dirty="0" smtClean="0"/>
              <a:t>		Ciudad de México, Distrito Federal </a:t>
            </a:r>
          </a:p>
          <a:p>
            <a:pPr>
              <a:buFontTx/>
              <a:buNone/>
            </a:pPr>
            <a:r>
              <a:rPr lang="en-GB" sz="1600" dirty="0" smtClean="0"/>
              <a:t>		CP 06010, Mexico</a:t>
            </a:r>
          </a:p>
          <a:p>
            <a:pPr>
              <a:buFontTx/>
              <a:buNone/>
            </a:pPr>
            <a:endParaRPr lang="en-GB" sz="200" dirty="0" smtClean="0"/>
          </a:p>
          <a:p>
            <a:pPr>
              <a:buFontTx/>
              <a:buNone/>
            </a:pPr>
            <a:r>
              <a:rPr lang="en-GB" sz="1600" dirty="0" smtClean="0"/>
              <a:t>		Tel.  52 (55) 36 86 51 00, Ext. 7539</a:t>
            </a:r>
          </a:p>
          <a:p>
            <a:pPr>
              <a:buFontTx/>
              <a:buNone/>
            </a:pPr>
            <a:endParaRPr lang="en-GB" sz="200" dirty="0" smtClean="0"/>
          </a:p>
          <a:p>
            <a:pPr>
              <a:buFontTx/>
              <a:buNone/>
            </a:pPr>
            <a:r>
              <a:rPr lang="en-GB" sz="1600" dirty="0" smtClean="0"/>
              <a:t>		daguado@sre.gob.mx</a:t>
            </a:r>
          </a:p>
          <a:p>
            <a:endParaRPr lang="en-GB" dirty="0" smtClean="0"/>
          </a:p>
        </p:txBody>
      </p:sp>
      <p:sp>
        <p:nvSpPr>
          <p:cNvPr id="19460" name="3 Marcador de número de diapositiva"/>
          <p:cNvSpPr>
            <a:spLocks noGrp="1"/>
          </p:cNvSpPr>
          <p:nvPr>
            <p:ph type="sldNum" sz="quarter" idx="12"/>
          </p:nvPr>
        </p:nvSpPr>
        <p:spPr>
          <a:noFill/>
        </p:spPr>
        <p:txBody>
          <a:bodyPr/>
          <a:lstStyle/>
          <a:p>
            <a:fld id="{72B60F3A-4B24-40C4-A342-F8666C8BAA15}" type="slidenum">
              <a:rPr lang="en-GB" smtClean="0">
                <a:latin typeface="Arial" charset="0"/>
                <a:cs typeface="Arial" charset="0"/>
              </a:rPr>
              <a:pPr/>
              <a:t>17</a:t>
            </a:fld>
            <a:endParaRPr lang="en-GB" dirty="0" smtClean="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19100"/>
            <a:ext cx="8229600" cy="1785938"/>
          </a:xfrm>
        </p:spPr>
        <p:txBody>
          <a:bodyPr/>
          <a:lstStyle/>
          <a:p>
            <a:pPr eaLnBrk="1" hangingPunct="1">
              <a:defRPr/>
            </a:pPr>
            <a:r>
              <a:rPr lang="en-GB" sz="3000" b="1" dirty="0" smtClean="0">
                <a:effectLst>
                  <a:outerShdw blurRad="38100" dist="38100" dir="2700000" algn="tl">
                    <a:srgbClr val="000000">
                      <a:alpha val="43137"/>
                    </a:srgbClr>
                  </a:outerShdw>
                </a:effectLst>
              </a:rPr>
              <a:t/>
            </a:r>
            <a:br>
              <a:rPr lang="en-GB" sz="3000" b="1" dirty="0" smtClean="0">
                <a:effectLst>
                  <a:outerShdw blurRad="38100" dist="38100" dir="2700000" algn="tl">
                    <a:srgbClr val="000000">
                      <a:alpha val="43137"/>
                    </a:srgbClr>
                  </a:outerShdw>
                </a:effectLst>
              </a:rPr>
            </a:br>
            <a:r>
              <a:rPr lang="en-GB" sz="2800" b="1" dirty="0" smtClean="0">
                <a:effectLst>
                  <a:outerShdw blurRad="38100" dist="38100" dir="2700000" algn="tl">
                    <a:srgbClr val="000000">
                      <a:alpha val="43137"/>
                    </a:srgbClr>
                  </a:outerShdw>
                </a:effectLst>
              </a:rPr>
              <a:t>TEMPORARY AGRICULTURAL WORKER PROGRAMME</a:t>
            </a:r>
            <a:endParaRPr lang="en-GB" sz="2800" dirty="0" smtClean="0"/>
          </a:p>
        </p:txBody>
      </p:sp>
      <p:sp>
        <p:nvSpPr>
          <p:cNvPr id="4099" name="3 Marcador de contenido"/>
          <p:cNvSpPr>
            <a:spLocks noGrp="1"/>
          </p:cNvSpPr>
          <p:nvPr>
            <p:ph sz="quarter" idx="1"/>
          </p:nvPr>
        </p:nvSpPr>
        <p:spPr>
          <a:xfrm>
            <a:off x="755650" y="2349500"/>
            <a:ext cx="7715250" cy="3489325"/>
          </a:xfrm>
        </p:spPr>
        <p:txBody>
          <a:bodyPr/>
          <a:lstStyle/>
          <a:p>
            <a:pPr marL="365125" indent="-365125" algn="just" eaLnBrk="1" hangingPunct="1">
              <a:buClr>
                <a:srgbClr val="008000"/>
              </a:buClr>
              <a:buFont typeface="Wingdings" pitchFamily="2" charset="2"/>
              <a:buChar char="q"/>
            </a:pPr>
            <a:r>
              <a:rPr lang="en-GB" sz="2000" dirty="0" smtClean="0"/>
              <a:t>The Temporary Agricultural Worker Programme (PTAT) was established in 1974 with the signing of the Memo of Understanding between the Government of the United Mexican States and the Government of Canada.  PTAT incorporates mechanisms from the </a:t>
            </a:r>
            <a:r>
              <a:rPr lang="en-GB" sz="2000" i="1" dirty="0" smtClean="0"/>
              <a:t>Bracero </a:t>
            </a:r>
            <a:r>
              <a:rPr lang="en-GB" sz="2000" dirty="0" smtClean="0"/>
              <a:t>Agreements</a:t>
            </a:r>
            <a:r>
              <a:rPr lang="en-GB" sz="2000" i="1" dirty="0" smtClean="0"/>
              <a:t> </a:t>
            </a:r>
            <a:r>
              <a:rPr lang="en-GB" sz="2000" dirty="0" smtClean="0"/>
              <a:t>with the United </a:t>
            </a:r>
            <a:r>
              <a:rPr lang="en-GB" sz="2000" dirty="0" smtClean="0"/>
              <a:t>States that were </a:t>
            </a:r>
            <a:r>
              <a:rPr lang="en-GB" sz="2000" dirty="0" smtClean="0"/>
              <a:t>in effect from 1941-1964.</a:t>
            </a:r>
          </a:p>
          <a:p>
            <a:pPr marL="365125" indent="-365125" algn="just" eaLnBrk="1" hangingPunct="1">
              <a:buClr>
                <a:srgbClr val="008000"/>
              </a:buClr>
              <a:buFont typeface="Wingdings" pitchFamily="2" charset="2"/>
              <a:buChar char="q"/>
            </a:pPr>
            <a:endParaRPr lang="en-GB" sz="2000" dirty="0" smtClean="0"/>
          </a:p>
          <a:p>
            <a:pPr marL="365125" indent="-365125" algn="just" eaLnBrk="1" hangingPunct="1">
              <a:buClr>
                <a:srgbClr val="008000"/>
              </a:buClr>
              <a:buFont typeface="Wingdings" pitchFamily="2" charset="2"/>
              <a:buChar char="q"/>
            </a:pPr>
            <a:r>
              <a:rPr lang="en-GB" sz="2000" dirty="0" smtClean="0"/>
              <a:t>The Programme is a bilateral cooperation model which promotes temporary orderly and safe migration flows of Mexican agricultural </a:t>
            </a:r>
            <a:r>
              <a:rPr lang="en-GB" sz="2000" dirty="0" smtClean="0"/>
              <a:t>workers, ensuring </a:t>
            </a:r>
            <a:r>
              <a:rPr lang="en-GB" sz="2000" dirty="0" smtClean="0"/>
              <a:t>respect for their labour, social, and human rights.</a:t>
            </a:r>
          </a:p>
        </p:txBody>
      </p:sp>
      <p:sp>
        <p:nvSpPr>
          <p:cNvPr id="4100" name="4 Marcador de número de diapositiva"/>
          <p:cNvSpPr>
            <a:spLocks noGrp="1"/>
          </p:cNvSpPr>
          <p:nvPr>
            <p:ph type="sldNum" sz="quarter" idx="12"/>
          </p:nvPr>
        </p:nvSpPr>
        <p:spPr>
          <a:noFill/>
        </p:spPr>
        <p:txBody>
          <a:bodyPr/>
          <a:lstStyle/>
          <a:p>
            <a:fld id="{70308868-6F89-4FF9-A0CE-EE89233C7B9B}" type="slidenum">
              <a:rPr lang="en-GB" smtClean="0">
                <a:latin typeface="Arial" charset="0"/>
                <a:cs typeface="Arial" charset="0"/>
              </a:rPr>
              <a:pPr/>
              <a:t>2</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trinidad\Desktop\Fotos PTAT\programa4.jpg"/>
          <p:cNvPicPr>
            <a:picLocks noChangeAspect="1" noChangeArrowheads="1"/>
          </p:cNvPicPr>
          <p:nvPr/>
        </p:nvPicPr>
        <p:blipFill>
          <a:blip r:embed="rId3" cstate="email"/>
          <a:srcRect/>
          <a:stretch>
            <a:fillRect/>
          </a:stretch>
        </p:blipFill>
        <p:spPr bwMode="auto">
          <a:xfrm>
            <a:off x="657225" y="1916113"/>
            <a:ext cx="4562475" cy="4176712"/>
          </a:xfrm>
          <a:prstGeom prst="rect">
            <a:avLst/>
          </a:prstGeom>
          <a:noFill/>
          <a:ln w="57150">
            <a:solidFill>
              <a:schemeClr val="tx1"/>
            </a:solidFill>
            <a:miter lim="800000"/>
            <a:headEnd/>
            <a:tailEnd/>
          </a:ln>
        </p:spPr>
      </p:pic>
      <p:sp>
        <p:nvSpPr>
          <p:cNvPr id="4" name="3 Título"/>
          <p:cNvSpPr>
            <a:spLocks noGrp="1"/>
          </p:cNvSpPr>
          <p:nvPr>
            <p:ph type="title"/>
          </p:nvPr>
        </p:nvSpPr>
        <p:spPr>
          <a:xfrm>
            <a:off x="323850" y="549275"/>
            <a:ext cx="8229600" cy="1143000"/>
          </a:xfrm>
        </p:spPr>
        <p:txBody>
          <a:bodyPr/>
          <a:lstStyle/>
          <a:p>
            <a:pPr eaLnBrk="1" hangingPunct="1">
              <a:defRPr/>
            </a:pPr>
            <a:r>
              <a:rPr lang="en-GB" sz="2800" b="1" dirty="0" smtClean="0">
                <a:effectLst>
                  <a:outerShdw blurRad="38100" dist="38100" dir="2700000" algn="tl">
                    <a:srgbClr val="000000">
                      <a:alpha val="43137"/>
                    </a:srgbClr>
                  </a:outerShdw>
                </a:effectLst>
              </a:rPr>
              <a:t/>
            </a:r>
            <a:br>
              <a:rPr lang="en-GB" sz="2800" b="1" dirty="0" smtClean="0">
                <a:effectLst>
                  <a:outerShdw blurRad="38100" dist="38100" dir="2700000" algn="tl">
                    <a:srgbClr val="000000">
                      <a:alpha val="43137"/>
                    </a:srgbClr>
                  </a:outerShdw>
                </a:effectLst>
              </a:rPr>
            </a:br>
            <a:r>
              <a:rPr lang="en-GB" sz="2800" b="1" dirty="0" smtClean="0">
                <a:effectLst>
                  <a:outerShdw blurRad="38100" dist="38100" dir="2700000" algn="tl">
                    <a:srgbClr val="000000">
                      <a:alpha val="43137"/>
                    </a:srgbClr>
                  </a:outerShdw>
                </a:effectLst>
              </a:rPr>
              <a:t>TEMPORARY AGRICULTURAL WORKER PROGRAMMES</a:t>
            </a:r>
            <a:endParaRPr lang="en-GB" sz="2800" dirty="0" smtClean="0"/>
          </a:p>
        </p:txBody>
      </p:sp>
      <p:pic>
        <p:nvPicPr>
          <p:cNvPr id="5124" name="Picture 3" descr="C:\Users\atrinidad\Desktop\Fotos PTAT\Consulmex Toronto.jpg"/>
          <p:cNvPicPr>
            <a:picLocks noChangeAspect="1" noChangeArrowheads="1"/>
          </p:cNvPicPr>
          <p:nvPr/>
        </p:nvPicPr>
        <p:blipFill>
          <a:blip r:embed="rId4" cstate="email"/>
          <a:srcRect/>
          <a:stretch>
            <a:fillRect/>
          </a:stretch>
        </p:blipFill>
        <p:spPr bwMode="auto">
          <a:xfrm>
            <a:off x="5435600" y="4149725"/>
            <a:ext cx="2808288" cy="2035175"/>
          </a:xfrm>
          <a:prstGeom prst="rect">
            <a:avLst/>
          </a:prstGeom>
          <a:noFill/>
          <a:ln w="57150">
            <a:solidFill>
              <a:schemeClr val="tx1"/>
            </a:solidFill>
            <a:miter lim="800000"/>
            <a:headEnd/>
            <a:tailEnd/>
          </a:ln>
        </p:spPr>
      </p:pic>
      <p:pic>
        <p:nvPicPr>
          <p:cNvPr id="5125" name="Picture 6" descr="C:\Users\atrinidad\Desktop\Fotos PTAT\programa3.jpg"/>
          <p:cNvPicPr>
            <a:picLocks noChangeAspect="1" noChangeArrowheads="1"/>
          </p:cNvPicPr>
          <p:nvPr/>
        </p:nvPicPr>
        <p:blipFill>
          <a:blip r:embed="rId5" cstate="email"/>
          <a:srcRect/>
          <a:stretch>
            <a:fillRect/>
          </a:stretch>
        </p:blipFill>
        <p:spPr bwMode="auto">
          <a:xfrm>
            <a:off x="5435600" y="1844675"/>
            <a:ext cx="2808288" cy="2106613"/>
          </a:xfrm>
          <a:prstGeom prst="rect">
            <a:avLst/>
          </a:prstGeom>
          <a:noFill/>
          <a:ln w="57150">
            <a:solidFill>
              <a:schemeClr val="tx1"/>
            </a:solidFill>
            <a:miter lim="800000"/>
            <a:headEnd/>
            <a:tailEnd/>
          </a:ln>
        </p:spPr>
      </p:pic>
      <p:sp>
        <p:nvSpPr>
          <p:cNvPr id="5126" name="9 CuadroTexto"/>
          <p:cNvSpPr txBox="1">
            <a:spLocks noChangeArrowheads="1"/>
          </p:cNvSpPr>
          <p:nvPr/>
        </p:nvSpPr>
        <p:spPr bwMode="auto">
          <a:xfrm>
            <a:off x="539750" y="6165850"/>
            <a:ext cx="4537075" cy="307975"/>
          </a:xfrm>
          <a:prstGeom prst="rect">
            <a:avLst/>
          </a:prstGeom>
          <a:noFill/>
          <a:ln w="9525">
            <a:noFill/>
            <a:miter lim="800000"/>
            <a:headEnd/>
            <a:tailEnd/>
          </a:ln>
        </p:spPr>
        <p:txBody>
          <a:bodyPr>
            <a:spAutoFit/>
          </a:bodyPr>
          <a:lstStyle/>
          <a:p>
            <a:r>
              <a:rPr lang="en-GB" sz="1400" dirty="0" smtClean="0"/>
              <a:t>Agricultural workers in Toronto</a:t>
            </a:r>
            <a:endParaRPr lang="en-GB" sz="1400" dirty="0"/>
          </a:p>
        </p:txBody>
      </p:sp>
      <p:sp>
        <p:nvSpPr>
          <p:cNvPr id="5127" name="10 Marcador de número de diapositiva"/>
          <p:cNvSpPr>
            <a:spLocks noGrp="1"/>
          </p:cNvSpPr>
          <p:nvPr>
            <p:ph type="sldNum" sz="quarter" idx="12"/>
          </p:nvPr>
        </p:nvSpPr>
        <p:spPr>
          <a:noFill/>
        </p:spPr>
        <p:txBody>
          <a:bodyPr/>
          <a:lstStyle/>
          <a:p>
            <a:fld id="{C49DAE75-877D-49D7-8EEC-FA0E31C8A23B}" type="slidenum">
              <a:rPr lang="en-GB" smtClean="0">
                <a:latin typeface="Arial" charset="0"/>
                <a:cs typeface="Arial" charset="0"/>
              </a:rPr>
              <a:pPr/>
              <a:t>3</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5 Gráfico"/>
          <p:cNvGraphicFramePr/>
          <p:nvPr/>
        </p:nvGraphicFramePr>
        <p:xfrm>
          <a:off x="179512" y="980728"/>
          <a:ext cx="8964488" cy="547260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6"/>
          <p:cNvSpPr>
            <a:spLocks noChangeArrowheads="1"/>
          </p:cNvSpPr>
          <p:nvPr/>
        </p:nvSpPr>
        <p:spPr bwMode="auto">
          <a:xfrm>
            <a:off x="1116013" y="1196975"/>
            <a:ext cx="4968875" cy="1092607"/>
          </a:xfrm>
          <a:prstGeom prst="rect">
            <a:avLst/>
          </a:prstGeom>
          <a:noFill/>
          <a:ln w="9525" algn="ctr">
            <a:noFill/>
            <a:miter lim="800000"/>
            <a:headEnd/>
            <a:tailEnd/>
          </a:ln>
          <a:effectLst>
            <a:outerShdw blurRad="50800" dist="25400" dir="8100000" algn="tr" rotWithShape="0">
              <a:prstClr val="black">
                <a:alpha val="36000"/>
              </a:prstClr>
            </a:outerShdw>
          </a:effectLst>
        </p:spPr>
        <p:txBody>
          <a:bodyPr>
            <a:spAutoFit/>
          </a:bodyPr>
          <a:lstStyle/>
          <a:p>
            <a:pPr marL="365125" indent="-365125">
              <a:lnSpc>
                <a:spcPts val="2600"/>
              </a:lnSpc>
              <a:defRPr/>
            </a:pPr>
            <a:r>
              <a:rPr lang="en-GB" sz="2000" b="1" dirty="0" smtClean="0">
                <a:latin typeface="Arial" pitchFamily="34" charset="0"/>
                <a:cs typeface="Arial" pitchFamily="34" charset="0"/>
              </a:rPr>
              <a:t>To date, </a:t>
            </a:r>
            <a:r>
              <a:rPr lang="en-GB" sz="2800" b="1" dirty="0" smtClean="0">
                <a:latin typeface="Arial" pitchFamily="34" charset="0"/>
                <a:cs typeface="Arial" pitchFamily="34" charset="0"/>
              </a:rPr>
              <a:t>225,181 </a:t>
            </a:r>
            <a:r>
              <a:rPr lang="en-GB" sz="2000" b="1" dirty="0" smtClean="0">
                <a:latin typeface="Arial" pitchFamily="34" charset="0"/>
                <a:cs typeface="Arial" pitchFamily="34" charset="0"/>
              </a:rPr>
              <a:t>Mexican </a:t>
            </a:r>
            <a:r>
              <a:rPr lang="en-GB" sz="2000" b="1" dirty="0" smtClean="0">
                <a:latin typeface="Arial" pitchFamily="34" charset="0"/>
                <a:cs typeface="Arial" pitchFamily="34" charset="0"/>
              </a:rPr>
              <a:t>agricultural workers have participated in the programme. </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2"/>
          <p:cNvGraphicFramePr>
            <a:graphicFrameLocks/>
          </p:cNvGraphicFramePr>
          <p:nvPr/>
        </p:nvGraphicFramePr>
        <p:xfrm>
          <a:off x="611560" y="1628800"/>
          <a:ext cx="8172400"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7" name="6 Título"/>
          <p:cNvSpPr>
            <a:spLocks noGrp="1"/>
          </p:cNvSpPr>
          <p:nvPr>
            <p:ph type="title"/>
          </p:nvPr>
        </p:nvSpPr>
        <p:spPr>
          <a:xfrm>
            <a:off x="395288" y="773113"/>
            <a:ext cx="8229600" cy="1143000"/>
          </a:xfrm>
        </p:spPr>
        <p:txBody>
          <a:bodyPr/>
          <a:lstStyle/>
          <a:p>
            <a:pPr eaLnBrk="1" hangingPunct="1">
              <a:defRPr/>
            </a:pPr>
            <a:r>
              <a:rPr lang="en-GB" sz="2800" b="1" dirty="0" smtClean="0">
                <a:ln w="11430"/>
                <a:solidFill>
                  <a:schemeClr val="tx1"/>
                </a:solidFill>
                <a:effectLst>
                  <a:outerShdw blurRad="50800" dist="39000" dir="5460000" algn="tl">
                    <a:srgbClr val="000000">
                      <a:alpha val="38000"/>
                    </a:srgbClr>
                  </a:outerShdw>
                </a:effectLst>
              </a:rPr>
              <a:t>PARTICIPATING </a:t>
            </a:r>
            <a:r>
              <a:rPr lang="en-GB" sz="2800" b="1" dirty="0" smtClean="0">
                <a:ln w="11430"/>
                <a:solidFill>
                  <a:schemeClr val="tx1"/>
                </a:solidFill>
                <a:effectLst>
                  <a:outerShdw blurRad="50800" dist="39000" dir="5460000" algn="tl">
                    <a:srgbClr val="000000">
                      <a:alpha val="38000"/>
                    </a:srgbClr>
                  </a:outerShdw>
                </a:effectLst>
              </a:rPr>
              <a:t>WORKERS </a:t>
            </a:r>
            <a:br>
              <a:rPr lang="en-GB" sz="2800" b="1" dirty="0" smtClean="0">
                <a:ln w="11430"/>
                <a:solidFill>
                  <a:schemeClr val="tx1"/>
                </a:solidFill>
                <a:effectLst>
                  <a:outerShdw blurRad="50800" dist="39000" dir="5460000" algn="tl">
                    <a:srgbClr val="000000">
                      <a:alpha val="38000"/>
                    </a:srgbClr>
                  </a:outerShdw>
                </a:effectLst>
              </a:rPr>
            </a:br>
            <a:r>
              <a:rPr lang="en-GB" sz="2800" b="1" dirty="0" smtClean="0">
                <a:ln w="11430"/>
                <a:solidFill>
                  <a:schemeClr val="tx1"/>
                </a:solidFill>
                <a:effectLst>
                  <a:outerShdw blurRad="50800" dist="39000" dir="5460000" algn="tl">
                    <a:srgbClr val="000000">
                      <a:alpha val="38000"/>
                    </a:srgbClr>
                  </a:outerShdw>
                </a:effectLst>
              </a:rPr>
              <a:t>BY </a:t>
            </a:r>
            <a:r>
              <a:rPr lang="en-GB" sz="2800" b="1" dirty="0" smtClean="0">
                <a:ln w="11430"/>
                <a:solidFill>
                  <a:schemeClr val="tx1"/>
                </a:solidFill>
                <a:effectLst>
                  <a:outerShdw blurRad="50800" dist="39000" dir="5460000" algn="tl">
                    <a:srgbClr val="000000">
                      <a:alpha val="38000"/>
                    </a:srgbClr>
                  </a:outerShdw>
                </a:effectLst>
              </a:rPr>
              <a:t>CANADIAN PROVINCE, 2007-2011</a:t>
            </a:r>
            <a:endParaRPr lang="en-GB" sz="2800" dirty="0" smtClean="0">
              <a:solidFill>
                <a:schemeClr val="tx1"/>
              </a:solidFill>
            </a:endParaRPr>
          </a:p>
        </p:txBody>
      </p:sp>
      <p:sp>
        <p:nvSpPr>
          <p:cNvPr id="7172" name="9 Marcador de número de diapositiva"/>
          <p:cNvSpPr>
            <a:spLocks noGrp="1"/>
          </p:cNvSpPr>
          <p:nvPr>
            <p:ph type="sldNum" sz="quarter" idx="12"/>
          </p:nvPr>
        </p:nvSpPr>
        <p:spPr>
          <a:noFill/>
        </p:spPr>
        <p:txBody>
          <a:bodyPr/>
          <a:lstStyle/>
          <a:p>
            <a:fld id="{EB2CA08B-F53A-4741-A9EC-8F2993A5BF88}" type="slidenum">
              <a:rPr lang="es-ES" smtClean="0">
                <a:latin typeface="Arial" charset="0"/>
                <a:cs typeface="Arial" charset="0"/>
              </a:rPr>
              <a:pPr/>
              <a:t>5</a:t>
            </a:fld>
            <a:endParaRPr lang="es-E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765175"/>
            <a:ext cx="8229600" cy="1143000"/>
          </a:xfrm>
        </p:spPr>
        <p:txBody>
          <a:bodyPr/>
          <a:lstStyle/>
          <a:p>
            <a:pPr>
              <a:defRPr/>
            </a:pPr>
            <a:r>
              <a:rPr lang="en-GB" sz="2800" b="1" dirty="0" smtClean="0">
                <a:effectLst>
                  <a:outerShdw blurRad="38100" dist="38100" dir="2700000" algn="tl">
                    <a:srgbClr val="000000">
                      <a:alpha val="43137"/>
                    </a:srgbClr>
                  </a:outerShdw>
                </a:effectLst>
              </a:rPr>
              <a:t>PTAT </a:t>
            </a:r>
            <a:r>
              <a:rPr lang="en-GB" sz="2800" b="1" dirty="0" smtClean="0">
                <a:effectLst>
                  <a:outerShdw blurRad="38100" dist="38100" dir="2700000" algn="tl">
                    <a:srgbClr val="000000">
                      <a:alpha val="43137"/>
                    </a:srgbClr>
                  </a:outerShdw>
                </a:effectLst>
              </a:rPr>
              <a:t>– MEMO </a:t>
            </a:r>
            <a:r>
              <a:rPr lang="en-GB" sz="2800" b="1" dirty="0" smtClean="0">
                <a:effectLst>
                  <a:outerShdw blurRad="38100" dist="38100" dir="2700000" algn="tl">
                    <a:srgbClr val="000000">
                      <a:alpha val="43137"/>
                    </a:srgbClr>
                  </a:outerShdw>
                </a:effectLst>
              </a:rPr>
              <a:t>OF UNDERSTANDING</a:t>
            </a:r>
          </a:p>
        </p:txBody>
      </p:sp>
      <p:sp>
        <p:nvSpPr>
          <p:cNvPr id="3" name="2 Marcador de contenido"/>
          <p:cNvSpPr>
            <a:spLocks noGrp="1"/>
          </p:cNvSpPr>
          <p:nvPr>
            <p:ph idx="1"/>
          </p:nvPr>
        </p:nvSpPr>
        <p:spPr>
          <a:xfrm>
            <a:off x="468313" y="1557338"/>
            <a:ext cx="8229600" cy="4525962"/>
          </a:xfrm>
        </p:spPr>
        <p:txBody>
          <a:bodyPr/>
          <a:lstStyle/>
          <a:p>
            <a:pPr marL="365125" indent="-365125" algn="just">
              <a:lnSpc>
                <a:spcPts val="2400"/>
              </a:lnSpc>
              <a:buClr>
                <a:srgbClr val="008000"/>
              </a:buClr>
              <a:buFontTx/>
              <a:buNone/>
              <a:defRPr/>
            </a:pPr>
            <a:endParaRPr lang="en-GB"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n-GB"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n-GB" sz="3000" b="1"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FontTx/>
              <a:buNone/>
              <a:defRPr/>
            </a:pPr>
            <a:endParaRPr lang="en-GB" sz="3000" b="1" dirty="0" smtClean="0">
              <a:solidFill>
                <a:schemeClr val="tx2"/>
              </a:solidFill>
              <a:effectLst>
                <a:outerShdw blurRad="38100" dist="38100" dir="2700000" algn="tl">
                  <a:srgbClr val="000000">
                    <a:alpha val="43137"/>
                  </a:srgbClr>
                </a:outerShdw>
              </a:effectLst>
              <a:latin typeface="+mj-lt"/>
              <a:ea typeface="+mj-ea"/>
              <a:cs typeface="+mj-cs"/>
            </a:endParaRPr>
          </a:p>
          <a:p>
            <a:pPr>
              <a:buFontTx/>
              <a:buNone/>
              <a:defRPr/>
            </a:pPr>
            <a:endParaRPr lang="en-GB" dirty="0" smtClean="0"/>
          </a:p>
        </p:txBody>
      </p:sp>
      <p:sp>
        <p:nvSpPr>
          <p:cNvPr id="8196" name="3 Marcador de número de diapositiva"/>
          <p:cNvSpPr>
            <a:spLocks noGrp="1"/>
          </p:cNvSpPr>
          <p:nvPr>
            <p:ph type="sldNum" sz="quarter" idx="12"/>
          </p:nvPr>
        </p:nvSpPr>
        <p:spPr>
          <a:noFill/>
        </p:spPr>
        <p:txBody>
          <a:bodyPr/>
          <a:lstStyle/>
          <a:p>
            <a:fld id="{3A5E8C8A-5F48-453B-B0BC-AD55C4EF9288}" type="slidenum">
              <a:rPr lang="en-GB" smtClean="0">
                <a:latin typeface="Arial" charset="0"/>
                <a:cs typeface="Arial" charset="0"/>
              </a:rPr>
              <a:pPr/>
              <a:t>6</a:t>
            </a:fld>
            <a:endParaRPr lang="en-GB" dirty="0" smtClean="0">
              <a:latin typeface="Arial" charset="0"/>
              <a:cs typeface="Arial" charset="0"/>
            </a:endParaRPr>
          </a:p>
        </p:txBody>
      </p:sp>
      <p:pic>
        <p:nvPicPr>
          <p:cNvPr id="8197" name="Picture 2" descr="D:\Users\daguado\Pictures\mx.png"/>
          <p:cNvPicPr>
            <a:picLocks noChangeAspect="1" noChangeArrowheads="1"/>
          </p:cNvPicPr>
          <p:nvPr/>
        </p:nvPicPr>
        <p:blipFill>
          <a:blip r:embed="rId3" cstate="email"/>
          <a:srcRect/>
          <a:stretch>
            <a:fillRect/>
          </a:stretch>
        </p:blipFill>
        <p:spPr bwMode="auto">
          <a:xfrm>
            <a:off x="4932363" y="1973263"/>
            <a:ext cx="1162050" cy="663575"/>
          </a:xfrm>
          <a:prstGeom prst="rect">
            <a:avLst/>
          </a:prstGeom>
          <a:noFill/>
          <a:ln w="9525">
            <a:noFill/>
            <a:miter lim="800000"/>
            <a:headEnd/>
            <a:tailEnd/>
          </a:ln>
        </p:spPr>
      </p:pic>
      <p:pic>
        <p:nvPicPr>
          <p:cNvPr id="8198" name="Picture 3" descr="D:\Users\daguado\Pictures\ca.png"/>
          <p:cNvPicPr>
            <a:picLocks noChangeAspect="1" noChangeArrowheads="1"/>
          </p:cNvPicPr>
          <p:nvPr/>
        </p:nvPicPr>
        <p:blipFill>
          <a:blip r:embed="rId4" cstate="email"/>
          <a:srcRect/>
          <a:stretch>
            <a:fillRect/>
          </a:stretch>
        </p:blipFill>
        <p:spPr bwMode="auto">
          <a:xfrm>
            <a:off x="1331913" y="1884363"/>
            <a:ext cx="1362075" cy="681037"/>
          </a:xfrm>
          <a:prstGeom prst="rect">
            <a:avLst/>
          </a:prstGeom>
          <a:noFill/>
          <a:ln w="9525">
            <a:noFill/>
            <a:miter lim="800000"/>
            <a:headEnd/>
            <a:tailEnd/>
          </a:ln>
        </p:spPr>
      </p:pic>
      <p:graphicFrame>
        <p:nvGraphicFramePr>
          <p:cNvPr id="9" name="8 Tabla"/>
          <p:cNvGraphicFramePr>
            <a:graphicFrameLocks noGrp="1"/>
          </p:cNvGraphicFramePr>
          <p:nvPr>
            <p:extLst>
              <p:ext uri="{D42A27DB-BD31-4B8C-83A1-F6EECF244321}">
                <p14:modId xmlns:p14="http://schemas.microsoft.com/office/powerpoint/2010/main" val="2402163144"/>
              </p:ext>
            </p:extLst>
          </p:nvPr>
        </p:nvGraphicFramePr>
        <p:xfrm>
          <a:off x="900113" y="1844675"/>
          <a:ext cx="7488832" cy="4632960"/>
        </p:xfrm>
        <a:graphic>
          <a:graphicData uri="http://schemas.openxmlformats.org/drawingml/2006/table">
            <a:tbl>
              <a:tblPr firstRow="1" bandRow="1">
                <a:tableStyleId>{5C22544A-7EE6-4342-B048-85BDC9FD1C3A}</a:tableStyleId>
              </a:tblPr>
              <a:tblGrid>
                <a:gridCol w="3744416"/>
                <a:gridCol w="3744416"/>
              </a:tblGrid>
              <a:tr h="4104456">
                <a:tc>
                  <a:txBody>
                    <a:bodyPr/>
                    <a:lstStyle/>
                    <a:p>
                      <a:pPr marL="365125" indent="-365125" algn="just">
                        <a:lnSpc>
                          <a:spcPts val="2400"/>
                        </a:lnSpc>
                        <a:buClr>
                          <a:srgbClr val="008000"/>
                        </a:buClr>
                        <a:buNone/>
                        <a:defRPr/>
                      </a:pPr>
                      <a:endParaRPr lang="en-GB" sz="3000" b="1" kern="1200" noProof="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a:lnSpc>
                          <a:spcPts val="2400"/>
                        </a:lnSpc>
                        <a:buClr>
                          <a:srgbClr val="008000"/>
                        </a:buClr>
                        <a:buNone/>
                        <a:defRPr/>
                      </a:pPr>
                      <a:endParaRPr lang="en-GB" sz="3000" b="1" kern="1200" noProof="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a:lnSpc>
                          <a:spcPts val="2400"/>
                        </a:lnSpc>
                        <a:buClr>
                          <a:srgbClr val="008000"/>
                        </a:buClr>
                        <a:buNone/>
                        <a:defRPr/>
                      </a:pPr>
                      <a:endParaRPr lang="en-GB" sz="3000" b="1" kern="1200" noProof="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a:lnSpc>
                          <a:spcPts val="2400"/>
                        </a:lnSpc>
                        <a:buClr>
                          <a:srgbClr val="008000"/>
                        </a:buClr>
                        <a:buNone/>
                        <a:defRPr/>
                      </a:pPr>
                      <a:endParaRPr lang="en-GB" sz="3000" b="1" kern="1200" noProof="0" dirty="0" smtClean="0">
                        <a:solidFill>
                          <a:schemeClr val="tx2"/>
                        </a:solidFill>
                        <a:effectLst>
                          <a:outerShdw blurRad="38100" dist="38100" dir="2700000" algn="tl">
                            <a:srgbClr val="000000">
                              <a:alpha val="43137"/>
                            </a:srgbClr>
                          </a:outerShdw>
                        </a:effectLst>
                        <a:latin typeface="+mn-lt"/>
                        <a:ea typeface="+mn-ea"/>
                        <a:cs typeface="+mn-cs"/>
                      </a:endParaRPr>
                    </a:p>
                    <a:p>
                      <a:pPr marL="365125" indent="-365125" algn="just">
                        <a:lnSpc>
                          <a:spcPts val="2400"/>
                        </a:lnSpc>
                        <a:buClr>
                          <a:srgbClr val="008000"/>
                        </a:buClr>
                        <a:buNone/>
                        <a:defRPr/>
                      </a:pPr>
                      <a:r>
                        <a:rPr lang="en-GB" sz="3000" b="1" kern="1200" noProof="0" dirty="0" smtClean="0">
                          <a:solidFill>
                            <a:schemeClr val="tx2"/>
                          </a:solidFill>
                          <a:effectLst>
                            <a:outerShdw blurRad="38100" dist="38100" dir="2700000" algn="tl">
                              <a:srgbClr val="000000">
                                <a:alpha val="43137"/>
                              </a:srgbClr>
                            </a:outerShdw>
                          </a:effectLst>
                          <a:latin typeface="+mn-lt"/>
                          <a:ea typeface="+mn-ea"/>
                          <a:cs typeface="+mn-cs"/>
                        </a:rPr>
                        <a:t>Canada</a:t>
                      </a:r>
                    </a:p>
                    <a:p>
                      <a:pPr marL="365125" indent="-365125" algn="just">
                        <a:lnSpc>
                          <a:spcPts val="2400"/>
                        </a:lnSpc>
                        <a:buClr>
                          <a:srgbClr val="008000"/>
                        </a:buClr>
                        <a:buFont typeface="Wingdings" pitchFamily="2" charset="2"/>
                        <a:buChar char="q"/>
                        <a:defRPr/>
                      </a:pPr>
                      <a:endParaRPr lang="en-GB" sz="1800" kern="1200" noProof="0" dirty="0" smtClean="0">
                        <a:solidFill>
                          <a:schemeClr val="tx1"/>
                        </a:solidFill>
                        <a:latin typeface="Arial" pitchFamily="34" charset="0"/>
                        <a:ea typeface="+mn-ea"/>
                        <a:cs typeface="Arial" pitchFamily="34" charset="0"/>
                      </a:endParaRPr>
                    </a:p>
                    <a:p>
                      <a:pPr marL="365125" indent="-365125" algn="l">
                        <a:lnSpc>
                          <a:spcPts val="2400"/>
                        </a:lnSpc>
                        <a:buClr>
                          <a:srgbClr val="008000"/>
                        </a:buClr>
                        <a:buFont typeface="Wingdings" pitchFamily="2" charset="2"/>
                        <a:buChar char="q"/>
                        <a:defRPr/>
                      </a:pPr>
                      <a:r>
                        <a:rPr lang="en-GB" sz="1800" kern="1200" noProof="0" dirty="0" smtClean="0">
                          <a:solidFill>
                            <a:schemeClr val="tx1"/>
                          </a:solidFill>
                          <a:latin typeface="Arial" pitchFamily="34" charset="0"/>
                          <a:ea typeface="+mn-ea"/>
                          <a:cs typeface="Arial" pitchFamily="34" charset="0"/>
                        </a:rPr>
                        <a:t>The</a:t>
                      </a:r>
                      <a:r>
                        <a:rPr lang="en-GB" sz="1800" kern="1200" baseline="0" noProof="0" dirty="0" smtClean="0">
                          <a:solidFill>
                            <a:schemeClr val="tx1"/>
                          </a:solidFill>
                          <a:latin typeface="Arial" pitchFamily="34" charset="0"/>
                          <a:ea typeface="+mn-ea"/>
                          <a:cs typeface="Arial" pitchFamily="34" charset="0"/>
                        </a:rPr>
                        <a:t> Canadian government regulates admittance of workers, indicates </a:t>
                      </a:r>
                      <a:r>
                        <a:rPr lang="en-GB" sz="1800" kern="1200" baseline="0" noProof="0" dirty="0" smtClean="0">
                          <a:solidFill>
                            <a:schemeClr val="tx1"/>
                          </a:solidFill>
                          <a:latin typeface="Arial" pitchFamily="34" charset="0"/>
                          <a:ea typeface="+mn-ea"/>
                          <a:cs typeface="Arial" pitchFamily="34" charset="0"/>
                        </a:rPr>
                        <a:t>the numbers of workers required, </a:t>
                      </a:r>
                      <a:r>
                        <a:rPr lang="en-GB" sz="1800" kern="1200" baseline="0" noProof="0" dirty="0" smtClean="0">
                          <a:solidFill>
                            <a:schemeClr val="tx1"/>
                          </a:solidFill>
                          <a:latin typeface="Arial" pitchFamily="34" charset="0"/>
                          <a:ea typeface="+mn-ea"/>
                          <a:cs typeface="Arial" pitchFamily="34" charset="0"/>
                        </a:rPr>
                        <a:t>notifies cancellations, and grants employment notifications</a:t>
                      </a:r>
                      <a:r>
                        <a:rPr lang="en-GB" sz="1800" kern="1200" noProof="0" dirty="0" smtClean="0">
                          <a:solidFill>
                            <a:schemeClr val="tx1"/>
                          </a:solidFill>
                          <a:latin typeface="Arial" pitchFamily="34" charset="0"/>
                          <a:ea typeface="+mn-ea"/>
                          <a:cs typeface="Arial" pitchFamily="34" charset="0"/>
                        </a:rPr>
                        <a:t>. </a:t>
                      </a:r>
                    </a:p>
                    <a:p>
                      <a:endParaRPr lang="en-GB" noProof="0" dirty="0"/>
                    </a:p>
                  </a:txBody>
                  <a:tcPr>
                    <a:noFill/>
                  </a:tcPr>
                </a:tc>
                <a:tc>
                  <a:txBody>
                    <a:bodyPr/>
                    <a:lstStyle/>
                    <a:p>
                      <a:pPr marL="365125" indent="-365125" algn="just">
                        <a:lnSpc>
                          <a:spcPts val="2400"/>
                        </a:lnSpc>
                        <a:buClr>
                          <a:srgbClr val="008000"/>
                        </a:buClr>
                        <a:buNone/>
                        <a:defRPr/>
                      </a:pPr>
                      <a:endParaRPr lang="en-GB" sz="3000" b="1" noProof="0"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None/>
                        <a:defRPr/>
                      </a:pPr>
                      <a:endParaRPr lang="en-GB" sz="3000" b="1" noProof="0"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None/>
                        <a:defRPr/>
                      </a:pPr>
                      <a:endParaRPr lang="en-GB" sz="3000" b="1" noProof="0"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None/>
                        <a:defRPr/>
                      </a:pPr>
                      <a:endParaRPr lang="en-GB" sz="3000" b="1" noProof="0" dirty="0" smtClean="0">
                        <a:solidFill>
                          <a:schemeClr val="tx2"/>
                        </a:solidFill>
                        <a:effectLst>
                          <a:outerShdw blurRad="38100" dist="38100" dir="2700000" algn="tl">
                            <a:srgbClr val="000000">
                              <a:alpha val="43137"/>
                            </a:srgbClr>
                          </a:outerShdw>
                        </a:effectLst>
                        <a:latin typeface="+mj-lt"/>
                        <a:ea typeface="+mj-ea"/>
                        <a:cs typeface="+mj-cs"/>
                      </a:endParaRPr>
                    </a:p>
                    <a:p>
                      <a:pPr marL="365125" indent="-365125" algn="just">
                        <a:lnSpc>
                          <a:spcPts val="2400"/>
                        </a:lnSpc>
                        <a:buClr>
                          <a:srgbClr val="008000"/>
                        </a:buClr>
                        <a:buNone/>
                        <a:defRPr/>
                      </a:pPr>
                      <a:r>
                        <a:rPr lang="en-GB" sz="3000" b="1" noProof="0" dirty="0" smtClean="0">
                          <a:solidFill>
                            <a:schemeClr val="tx2"/>
                          </a:solidFill>
                          <a:effectLst>
                            <a:outerShdw blurRad="38100" dist="38100" dir="2700000" algn="tl">
                              <a:srgbClr val="000000">
                                <a:alpha val="43137"/>
                              </a:srgbClr>
                            </a:outerShdw>
                          </a:effectLst>
                          <a:latin typeface="+mj-lt"/>
                          <a:ea typeface="+mj-ea"/>
                          <a:cs typeface="+mj-cs"/>
                        </a:rPr>
                        <a:t>Mexico</a:t>
                      </a:r>
                    </a:p>
                    <a:p>
                      <a:pPr marL="365125" indent="-365125" algn="just">
                        <a:lnSpc>
                          <a:spcPts val="2400"/>
                        </a:lnSpc>
                        <a:buClr>
                          <a:srgbClr val="008000"/>
                        </a:buClr>
                        <a:buFont typeface="Wingdings" pitchFamily="2" charset="2"/>
                        <a:buChar char="q"/>
                        <a:defRPr/>
                      </a:pPr>
                      <a:endParaRPr lang="en-GB" sz="1800" kern="1200" noProof="0" dirty="0" smtClean="0">
                        <a:solidFill>
                          <a:schemeClr val="tx1"/>
                        </a:solidFill>
                        <a:latin typeface="Arial" pitchFamily="34" charset="0"/>
                        <a:cs typeface="Arial" pitchFamily="34" charset="0"/>
                      </a:endParaRPr>
                    </a:p>
                    <a:p>
                      <a:pPr marL="365125" indent="-365125" algn="l">
                        <a:lnSpc>
                          <a:spcPts val="2400"/>
                        </a:lnSpc>
                        <a:buClr>
                          <a:srgbClr val="008000"/>
                        </a:buClr>
                        <a:buFont typeface="Wingdings" pitchFamily="2" charset="2"/>
                        <a:buChar char="q"/>
                        <a:defRPr/>
                      </a:pPr>
                      <a:r>
                        <a:rPr lang="en-GB" sz="1800" kern="1200" noProof="0" dirty="0" smtClean="0">
                          <a:solidFill>
                            <a:schemeClr val="tx1"/>
                          </a:solidFill>
                          <a:latin typeface="Arial" pitchFamily="34" charset="0"/>
                          <a:cs typeface="Arial" pitchFamily="34" charset="0"/>
                        </a:rPr>
                        <a:t>The</a:t>
                      </a:r>
                      <a:r>
                        <a:rPr lang="en-GB" sz="1800" kern="1200" baseline="0" noProof="0" dirty="0" smtClean="0">
                          <a:solidFill>
                            <a:schemeClr val="tx1"/>
                          </a:solidFill>
                          <a:latin typeface="Arial" pitchFamily="34" charset="0"/>
                          <a:cs typeface="Arial" pitchFamily="34" charset="0"/>
                        </a:rPr>
                        <a:t> Mexican government recruits and selects agricultural workers, integrates and processes </a:t>
                      </a:r>
                      <a:r>
                        <a:rPr lang="en-GB" sz="1800" kern="1200" baseline="0" noProof="0" dirty="0" smtClean="0">
                          <a:solidFill>
                            <a:schemeClr val="tx1"/>
                          </a:solidFill>
                          <a:latin typeface="Arial" pitchFamily="34" charset="0"/>
                          <a:cs typeface="Arial" pitchFamily="34" charset="0"/>
                        </a:rPr>
                        <a:t>documents, and </a:t>
                      </a:r>
                      <a:r>
                        <a:rPr lang="en-GB" sz="1800" kern="1200" baseline="0" noProof="0" dirty="0" smtClean="0">
                          <a:solidFill>
                            <a:schemeClr val="tx1"/>
                          </a:solidFill>
                          <a:latin typeface="Arial" pitchFamily="34" charset="0"/>
                          <a:cs typeface="Arial" pitchFamily="34" charset="0"/>
                        </a:rPr>
                        <a:t>submits data on workers and their dates of arrival in Canada to relevant authorities</a:t>
                      </a:r>
                      <a:r>
                        <a:rPr lang="en-GB" sz="1800" kern="1200" noProof="0" dirty="0" smtClean="0">
                          <a:solidFill>
                            <a:schemeClr val="tx1"/>
                          </a:solidFill>
                          <a:latin typeface="Arial" pitchFamily="34" charset="0"/>
                          <a:cs typeface="Arial" pitchFamily="34" charset="0"/>
                        </a:rPr>
                        <a:t>. </a:t>
                      </a:r>
                    </a:p>
                    <a:p>
                      <a:endParaRPr lang="en-GB" noProof="0" dirty="0"/>
                    </a:p>
                  </a:txBody>
                  <a:tcP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750" y="773113"/>
            <a:ext cx="8229600" cy="1143000"/>
          </a:xfrm>
        </p:spPr>
        <p:txBody>
          <a:bodyPr/>
          <a:lstStyle/>
          <a:p>
            <a:pPr>
              <a:defRPr/>
            </a:pPr>
            <a:r>
              <a:rPr lang="en-GB" sz="2900" b="1" dirty="0" smtClean="0">
                <a:effectLst>
                  <a:outerShdw blurRad="38100" dist="38100" dir="2700000" algn="tl">
                    <a:srgbClr val="000000">
                      <a:alpha val="43137"/>
                    </a:srgbClr>
                  </a:outerShdw>
                </a:effectLst>
              </a:rPr>
              <a:t>REQUIREMENTS TO JOIN PTAT</a:t>
            </a:r>
          </a:p>
        </p:txBody>
      </p:sp>
      <p:sp>
        <p:nvSpPr>
          <p:cNvPr id="3" name="2 Marcador de contenido"/>
          <p:cNvSpPr>
            <a:spLocks noGrp="1"/>
          </p:cNvSpPr>
          <p:nvPr>
            <p:ph idx="1"/>
          </p:nvPr>
        </p:nvSpPr>
        <p:spPr>
          <a:xfrm>
            <a:off x="395288" y="1844675"/>
            <a:ext cx="4968875" cy="4392613"/>
          </a:xfrm>
        </p:spPr>
        <p:txBody>
          <a:bodyPr/>
          <a:lstStyle/>
          <a:p>
            <a:pPr marL="365125" indent="-365125">
              <a:lnSpc>
                <a:spcPts val="2400"/>
              </a:lnSpc>
              <a:buClr>
                <a:srgbClr val="008000"/>
              </a:buClr>
              <a:buFont typeface="Wingdings" pitchFamily="2" charset="2"/>
              <a:buChar char="q"/>
              <a:defRPr/>
            </a:pPr>
            <a:r>
              <a:rPr lang="en-GB" sz="2000" kern="1200" dirty="0" smtClean="0"/>
              <a:t>To be a Mexican </a:t>
            </a:r>
            <a:r>
              <a:rPr lang="en-GB" sz="2000" kern="1200" dirty="0" smtClean="0"/>
              <a:t>citizen</a:t>
            </a:r>
            <a:endParaRPr lang="en-GB" sz="2000" kern="1200" dirty="0" smtClean="0"/>
          </a:p>
          <a:p>
            <a:pPr marL="365125" indent="-365125">
              <a:lnSpc>
                <a:spcPts val="2400"/>
              </a:lnSpc>
              <a:buClr>
                <a:srgbClr val="008000"/>
              </a:buClr>
              <a:buFont typeface="Wingdings" pitchFamily="2" charset="2"/>
              <a:buChar char="q"/>
              <a:defRPr/>
            </a:pPr>
            <a:r>
              <a:rPr lang="en-GB" sz="2000" kern="1200" dirty="0" smtClean="0"/>
              <a:t>To be 22-45 years old</a:t>
            </a:r>
          </a:p>
          <a:p>
            <a:pPr marL="365125" indent="-365125">
              <a:lnSpc>
                <a:spcPts val="2400"/>
              </a:lnSpc>
              <a:buClr>
                <a:srgbClr val="008000"/>
              </a:buClr>
              <a:buFont typeface="Wingdings" pitchFamily="2" charset="2"/>
              <a:buChar char="q"/>
              <a:defRPr/>
            </a:pPr>
            <a:r>
              <a:rPr lang="en-GB" sz="2000" kern="1200" dirty="0" smtClean="0"/>
              <a:t>To be a peasant or agricultural worker</a:t>
            </a:r>
            <a:r>
              <a:rPr lang="en-GB" sz="2000" kern="1200" dirty="0"/>
              <a:t> </a:t>
            </a:r>
            <a:r>
              <a:rPr lang="en-GB" sz="2000" kern="1200" dirty="0" smtClean="0"/>
              <a:t>or perform tasks related to agricultural work and to live in a rural area</a:t>
            </a:r>
          </a:p>
          <a:p>
            <a:pPr marL="365125" indent="-365125">
              <a:lnSpc>
                <a:spcPts val="2400"/>
              </a:lnSpc>
              <a:buClr>
                <a:srgbClr val="008000"/>
              </a:buClr>
              <a:buFont typeface="Wingdings" pitchFamily="2" charset="2"/>
              <a:buChar char="q"/>
              <a:defRPr/>
            </a:pPr>
            <a:r>
              <a:rPr lang="en-GB" sz="2000" kern="1200" dirty="0" smtClean="0"/>
              <a:t>Education: 3</a:t>
            </a:r>
            <a:r>
              <a:rPr lang="en-GB" sz="2000" kern="1200" baseline="30000" dirty="0" smtClean="0"/>
              <a:t>rd</a:t>
            </a:r>
            <a:r>
              <a:rPr lang="en-GB" sz="2000" kern="1200" dirty="0" smtClean="0"/>
              <a:t> grade minimum, 9</a:t>
            </a:r>
            <a:r>
              <a:rPr lang="en-GB" sz="2000" kern="1200" baseline="30000" dirty="0" smtClean="0"/>
              <a:t>th</a:t>
            </a:r>
            <a:r>
              <a:rPr lang="en-GB" sz="2000" kern="1200" dirty="0" smtClean="0"/>
              <a:t> grade maximum</a:t>
            </a:r>
          </a:p>
          <a:p>
            <a:pPr marL="365125" indent="-365125">
              <a:lnSpc>
                <a:spcPts val="2400"/>
              </a:lnSpc>
              <a:buClr>
                <a:srgbClr val="008000"/>
              </a:buClr>
              <a:buFont typeface="Wingdings" pitchFamily="2" charset="2"/>
              <a:buChar char="q"/>
              <a:defRPr/>
            </a:pPr>
            <a:r>
              <a:rPr lang="en-GB" sz="2000" kern="1200" dirty="0" smtClean="0"/>
              <a:t>Men and women that are married or in a legally binding relationship, and </a:t>
            </a:r>
            <a:r>
              <a:rPr lang="en-GB" sz="2000" kern="1200" dirty="0" smtClean="0"/>
              <a:t>– as an exception – single persons with </a:t>
            </a:r>
            <a:r>
              <a:rPr lang="en-GB" sz="2000" kern="1200" dirty="0" smtClean="0"/>
              <a:t>financial dependants</a:t>
            </a:r>
            <a:endParaRPr lang="en-GB" sz="1800" kern="1200" dirty="0" smtClean="0"/>
          </a:p>
        </p:txBody>
      </p:sp>
      <p:sp>
        <p:nvSpPr>
          <p:cNvPr id="9220" name="3 Marcador de número de diapositiva"/>
          <p:cNvSpPr>
            <a:spLocks noGrp="1"/>
          </p:cNvSpPr>
          <p:nvPr>
            <p:ph type="sldNum" sz="quarter" idx="12"/>
          </p:nvPr>
        </p:nvSpPr>
        <p:spPr>
          <a:noFill/>
        </p:spPr>
        <p:txBody>
          <a:bodyPr/>
          <a:lstStyle/>
          <a:p>
            <a:fld id="{7E318D7F-A3C1-475B-8A69-FB57A41139F6}" type="slidenum">
              <a:rPr lang="en-GB" smtClean="0">
                <a:latin typeface="Arial" charset="0"/>
                <a:cs typeface="Arial" charset="0"/>
              </a:rPr>
              <a:pPr/>
              <a:t>7</a:t>
            </a:fld>
            <a:endParaRPr lang="en-GB" dirty="0" smtClean="0">
              <a:latin typeface="Arial" charset="0"/>
              <a:cs typeface="Arial" charset="0"/>
            </a:endParaRPr>
          </a:p>
        </p:txBody>
      </p:sp>
      <p:pic>
        <p:nvPicPr>
          <p:cNvPr id="9221" name="Picture 4" descr="C:\Users\atrinidad\Desktop\Fotos PTAT\Flacso.jpg"/>
          <p:cNvPicPr>
            <a:picLocks noChangeAspect="1" noChangeArrowheads="1"/>
          </p:cNvPicPr>
          <p:nvPr/>
        </p:nvPicPr>
        <p:blipFill>
          <a:blip r:embed="rId3" cstate="email">
            <a:lum contrast="20000"/>
          </a:blip>
          <a:srcRect/>
          <a:stretch>
            <a:fillRect/>
          </a:stretch>
        </p:blipFill>
        <p:spPr bwMode="auto">
          <a:xfrm>
            <a:off x="5580063" y="2997200"/>
            <a:ext cx="2630487" cy="2043113"/>
          </a:xfrm>
          <a:prstGeom prst="rect">
            <a:avLst/>
          </a:prstGeom>
          <a:noFill/>
          <a:ln w="76200">
            <a:solidFill>
              <a:schemeClr val="tx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539750" y="1200150"/>
            <a:ext cx="8064500" cy="5324535"/>
          </a:xfrm>
          <a:prstGeom prst="rect">
            <a:avLst/>
          </a:prstGeom>
          <a:noFill/>
          <a:ln w="9525" algn="ctr">
            <a:noFill/>
            <a:miter lim="800000"/>
            <a:headEnd/>
            <a:tailEnd/>
          </a:ln>
          <a:effectLst>
            <a:outerShdw blurRad="50800" dist="25400" dir="8100000" algn="tr" rotWithShape="0">
              <a:schemeClr val="bg1">
                <a:alpha val="0"/>
              </a:schemeClr>
            </a:outerShdw>
          </a:effectLst>
        </p:spPr>
        <p:txBody>
          <a:bodyPr>
            <a:spAutoFit/>
          </a:bodyPr>
          <a:lstStyle/>
          <a:p>
            <a:pPr marL="365125" indent="-365125" algn="just">
              <a:lnSpc>
                <a:spcPts val="2400"/>
              </a:lnSpc>
              <a:defRPr/>
            </a:pPr>
            <a:endParaRPr lang="en-GB" sz="1600"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r>
              <a:rPr lang="en-GB" b="1" dirty="0" smtClean="0">
                <a:latin typeface="Arial" pitchFamily="34" charset="0"/>
                <a:cs typeface="Arial" pitchFamily="34" charset="0"/>
              </a:rPr>
              <a:t>Obligations of the Employer:</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No more than 40 hours or six days of work each week; </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Providing accommodation, food, and transport for workers;</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Covering health costs for workers and </a:t>
            </a:r>
            <a:r>
              <a:rPr lang="en-GB" dirty="0" smtClean="0">
                <a:latin typeface="Arial" pitchFamily="34" charset="0"/>
                <a:cs typeface="Arial" pitchFamily="34" charset="0"/>
              </a:rPr>
              <a:t>providing </a:t>
            </a:r>
            <a:r>
              <a:rPr lang="en-GB" dirty="0" smtClean="0">
                <a:latin typeface="Arial" pitchFamily="34" charset="0"/>
                <a:cs typeface="Arial" pitchFamily="34" charset="0"/>
              </a:rPr>
              <a:t>all security measures required by the law;</a:t>
            </a:r>
            <a:endParaRPr lang="en-GB" dirty="0">
              <a:latin typeface="Arial" pitchFamily="34" charset="0"/>
              <a:cs typeface="Arial" pitchFamily="34" charset="0"/>
            </a:endParaRPr>
          </a:p>
          <a:p>
            <a:pPr marL="822325" lvl="1" indent="-365125" algn="just">
              <a:lnSpc>
                <a:spcPts val="2400"/>
              </a:lnSpc>
              <a:buClr>
                <a:srgbClr val="008000"/>
              </a:buClr>
              <a:buFont typeface="Arial" pitchFamily="34" charset="0"/>
              <a:buChar char="•"/>
              <a:defRPr/>
            </a:pPr>
            <a:r>
              <a:rPr lang="en-GB" dirty="0">
                <a:latin typeface="Arial" pitchFamily="34" charset="0"/>
                <a:cs typeface="Arial" pitchFamily="34" charset="0"/>
              </a:rPr>
              <a:t>P</a:t>
            </a:r>
            <a:r>
              <a:rPr lang="en-GB" dirty="0" smtClean="0">
                <a:latin typeface="Arial" pitchFamily="34" charset="0"/>
                <a:cs typeface="Arial" pitchFamily="34" charset="0"/>
              </a:rPr>
              <a:t>aying at least the established minimum wage; </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Depositing a part of the salary </a:t>
            </a:r>
            <a:r>
              <a:rPr lang="en-GB" dirty="0" smtClean="0">
                <a:latin typeface="Arial" pitchFamily="34" charset="0"/>
                <a:cs typeface="Arial" pitchFamily="34" charset="0"/>
              </a:rPr>
              <a:t>to</a:t>
            </a:r>
            <a:r>
              <a:rPr lang="en-GB" dirty="0" smtClean="0">
                <a:latin typeface="Arial" pitchFamily="34" charset="0"/>
                <a:cs typeface="Arial" pitchFamily="34" charset="0"/>
              </a:rPr>
              <a:t> </a:t>
            </a:r>
            <a:r>
              <a:rPr lang="en-GB" dirty="0" smtClean="0">
                <a:latin typeface="Arial" pitchFamily="34" charset="0"/>
                <a:cs typeface="Arial" pitchFamily="34" charset="0"/>
              </a:rPr>
              <a:t>an account to be used by the family of the agricultural worker.</a:t>
            </a:r>
          </a:p>
          <a:p>
            <a:pPr marL="365125" indent="-365125" algn="just">
              <a:lnSpc>
                <a:spcPts val="2400"/>
              </a:lnSpc>
              <a:buClr>
                <a:srgbClr val="008000"/>
              </a:buClr>
              <a:defRPr/>
            </a:pPr>
            <a:endParaRPr lang="en-GB"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r>
              <a:rPr lang="en-GB" b="1" dirty="0" smtClean="0">
                <a:latin typeface="Arial" pitchFamily="34" charset="0"/>
                <a:cs typeface="Arial" pitchFamily="34" charset="0"/>
              </a:rPr>
              <a:t>Obligations of the Worker:</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Working for the same employer during the established period;</a:t>
            </a:r>
            <a:endParaRPr lang="en-GB" dirty="0">
              <a:latin typeface="Arial" pitchFamily="34" charset="0"/>
              <a:cs typeface="Arial" pitchFamily="34" charset="0"/>
            </a:endParaRP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Working during a 14-day trial period;</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Returning to his/her country of origin;</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Reimbursing the employer for the cost of migration procedures and other services provided. These amounts are reviewed.</a:t>
            </a:r>
            <a:endParaRPr lang="en-GB" b="1" dirty="0" smtClean="0">
              <a:solidFill>
                <a:srgbClr val="153614"/>
              </a:solidFill>
              <a:latin typeface="Arial" pitchFamily="34" charset="0"/>
              <a:cs typeface="Arial" pitchFamily="34" charset="0"/>
            </a:endParaRPr>
          </a:p>
          <a:p>
            <a:pPr marL="365125" indent="-365125" algn="just">
              <a:lnSpc>
                <a:spcPts val="2400"/>
              </a:lnSpc>
              <a:buFont typeface="Wingdings" pitchFamily="2" charset="2"/>
              <a:buChar char="®"/>
              <a:defRPr/>
            </a:pPr>
            <a:endParaRPr lang="en-GB" b="1" dirty="0">
              <a:solidFill>
                <a:srgbClr val="153614"/>
              </a:solidFill>
              <a:latin typeface="Arial" pitchFamily="34" charset="0"/>
              <a:cs typeface="Arial" pitchFamily="34" charset="0"/>
            </a:endParaRPr>
          </a:p>
        </p:txBody>
      </p:sp>
      <p:sp>
        <p:nvSpPr>
          <p:cNvPr id="3" name="2 Título"/>
          <p:cNvSpPr>
            <a:spLocks noGrp="1"/>
          </p:cNvSpPr>
          <p:nvPr>
            <p:ph type="title"/>
          </p:nvPr>
        </p:nvSpPr>
        <p:spPr>
          <a:xfrm>
            <a:off x="395288" y="635000"/>
            <a:ext cx="8229600" cy="993775"/>
          </a:xfrm>
        </p:spPr>
        <p:txBody>
          <a:bodyPr/>
          <a:lstStyle/>
          <a:p>
            <a:pPr eaLnBrk="1" hangingPunct="1">
              <a:defRPr/>
            </a:pPr>
            <a:r>
              <a:rPr lang="en-GB" sz="2900" b="1" dirty="0" smtClean="0">
                <a:effectLst>
                  <a:outerShdw blurRad="38100" dist="38100" dir="2700000" algn="tl">
                    <a:srgbClr val="000000">
                      <a:alpha val="43137"/>
                    </a:srgbClr>
                  </a:outerShdw>
                </a:effectLst>
              </a:rPr>
              <a:t>PTAT GUIDELINES</a:t>
            </a:r>
          </a:p>
        </p:txBody>
      </p:sp>
      <p:sp>
        <p:nvSpPr>
          <p:cNvPr id="10244" name="4 Marcador de número de diapositiva"/>
          <p:cNvSpPr>
            <a:spLocks noGrp="1"/>
          </p:cNvSpPr>
          <p:nvPr>
            <p:ph type="sldNum" sz="quarter" idx="12"/>
          </p:nvPr>
        </p:nvSpPr>
        <p:spPr>
          <a:noFill/>
        </p:spPr>
        <p:txBody>
          <a:bodyPr/>
          <a:lstStyle/>
          <a:p>
            <a:fld id="{E02D2153-4CA5-4C6C-8E75-48BB219A44A9}" type="slidenum">
              <a:rPr lang="en-GB" smtClean="0">
                <a:latin typeface="Arial" charset="0"/>
                <a:cs typeface="Arial" charset="0"/>
              </a:rPr>
              <a:pPr/>
              <a:t>8</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539750" y="1273175"/>
            <a:ext cx="8064500" cy="5324535"/>
          </a:xfrm>
          <a:prstGeom prst="rect">
            <a:avLst/>
          </a:prstGeom>
          <a:noFill/>
          <a:ln w="9525" algn="ctr">
            <a:noFill/>
            <a:miter lim="800000"/>
            <a:headEnd/>
            <a:tailEnd/>
          </a:ln>
          <a:effectLst>
            <a:outerShdw blurRad="50800" dist="25400" dir="8100000" algn="tr" rotWithShape="0">
              <a:schemeClr val="bg1">
                <a:alpha val="0"/>
              </a:schemeClr>
            </a:outerShdw>
          </a:effectLst>
        </p:spPr>
        <p:txBody>
          <a:bodyPr>
            <a:spAutoFit/>
          </a:bodyPr>
          <a:lstStyle/>
          <a:p>
            <a:pPr marL="365125" indent="-365125" algn="just">
              <a:lnSpc>
                <a:spcPts val="2400"/>
              </a:lnSpc>
              <a:defRPr/>
            </a:pPr>
            <a:endParaRPr lang="en-GB" sz="1600"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r>
              <a:rPr lang="en-GB" sz="2000" dirty="0" smtClean="0">
                <a:latin typeface="Arial" pitchFamily="34" charset="0"/>
                <a:cs typeface="Arial" pitchFamily="34" charset="0"/>
              </a:rPr>
              <a:t>A r</a:t>
            </a:r>
            <a:r>
              <a:rPr lang="en-GB" sz="2000" dirty="0" smtClean="0">
                <a:latin typeface="Arial" pitchFamily="34" charset="0"/>
                <a:cs typeface="Arial" pitchFamily="34" charset="0"/>
              </a:rPr>
              <a:t>egular review </a:t>
            </a:r>
            <a:r>
              <a:rPr lang="en-GB" sz="2000" dirty="0" smtClean="0">
                <a:latin typeface="Arial" pitchFamily="34" charset="0"/>
                <a:cs typeface="Arial" pitchFamily="34" charset="0"/>
              </a:rPr>
              <a:t>of </a:t>
            </a:r>
            <a:r>
              <a:rPr lang="en-GB" sz="2000" dirty="0" smtClean="0">
                <a:latin typeface="Arial" pitchFamily="34" charset="0"/>
                <a:cs typeface="Arial" pitchFamily="34" charset="0"/>
              </a:rPr>
              <a:t>the operational </a:t>
            </a:r>
            <a:r>
              <a:rPr lang="en-GB" sz="2000" dirty="0" smtClean="0">
                <a:latin typeface="Arial" pitchFamily="34" charset="0"/>
                <a:cs typeface="Arial" pitchFamily="34" charset="0"/>
              </a:rPr>
              <a:t>rules</a:t>
            </a:r>
          </a:p>
          <a:p>
            <a:pPr marL="365125" indent="-365125" algn="just">
              <a:lnSpc>
                <a:spcPts val="2400"/>
              </a:lnSpc>
              <a:buClr>
                <a:srgbClr val="008000"/>
              </a:buClr>
              <a:defRPr/>
            </a:pPr>
            <a:endParaRPr lang="en-GB" sz="2000"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r>
              <a:rPr lang="en-GB" sz="2000" dirty="0" smtClean="0">
                <a:latin typeface="Arial" pitchFamily="34" charset="0"/>
                <a:cs typeface="Arial" pitchFamily="34" charset="0"/>
              </a:rPr>
              <a:t>Annual inter-governmental evaluation meetings of:</a:t>
            </a:r>
            <a:endParaRPr lang="en-GB" dirty="0" smtClean="0">
              <a:latin typeface="Arial" pitchFamily="34" charset="0"/>
              <a:cs typeface="Arial" pitchFamily="34" charset="0"/>
            </a:endParaRP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Government institutions of Mexico and </a:t>
            </a:r>
            <a:r>
              <a:rPr lang="en-GB" dirty="0" smtClean="0">
                <a:latin typeface="Arial" pitchFamily="34" charset="0"/>
                <a:cs typeface="Arial" pitchFamily="34" charset="0"/>
              </a:rPr>
              <a:t>Canada –</a:t>
            </a:r>
            <a:r>
              <a:rPr lang="en-GB" dirty="0">
                <a:latin typeface="Arial" pitchFamily="34" charset="0"/>
                <a:cs typeface="Arial" pitchFamily="34" charset="0"/>
              </a:rPr>
              <a:t> </a:t>
            </a:r>
            <a:r>
              <a:rPr lang="en-GB" dirty="0" smtClean="0">
                <a:latin typeface="Arial" pitchFamily="34" charset="0"/>
                <a:cs typeface="Arial" pitchFamily="34" charset="0"/>
              </a:rPr>
              <a:t>f</a:t>
            </a:r>
            <a:r>
              <a:rPr lang="en-GB" dirty="0" smtClean="0">
                <a:latin typeface="Arial" pitchFamily="34" charset="0"/>
                <a:cs typeface="Arial" pitchFamily="34" charset="0"/>
              </a:rPr>
              <a:t>ederal </a:t>
            </a:r>
            <a:r>
              <a:rPr lang="en-GB" dirty="0" smtClean="0">
                <a:latin typeface="Arial" pitchFamily="34" charset="0"/>
                <a:cs typeface="Arial" pitchFamily="34" charset="0"/>
              </a:rPr>
              <a:t>and </a:t>
            </a:r>
            <a:r>
              <a:rPr lang="en-GB" dirty="0" smtClean="0">
                <a:latin typeface="Arial" pitchFamily="34" charset="0"/>
                <a:cs typeface="Arial" pitchFamily="34" charset="0"/>
              </a:rPr>
              <a:t>provincial;</a:t>
            </a:r>
            <a:endParaRPr lang="en-GB" dirty="0" smtClean="0">
              <a:latin typeface="Arial" pitchFamily="34" charset="0"/>
              <a:cs typeface="Arial" pitchFamily="34" charset="0"/>
            </a:endParaRP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Representatives from associations of close to 1000 employers from Ontario, Quebec, and British </a:t>
            </a:r>
            <a:r>
              <a:rPr lang="en-GB" dirty="0" smtClean="0">
                <a:latin typeface="Arial" pitchFamily="34" charset="0"/>
                <a:cs typeface="Arial" pitchFamily="34" charset="0"/>
              </a:rPr>
              <a:t>Columbia.</a:t>
            </a:r>
            <a:endParaRPr lang="en-GB"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endParaRPr lang="en-GB" sz="2000" dirty="0" smtClean="0">
              <a:latin typeface="Arial" pitchFamily="34" charset="0"/>
              <a:cs typeface="Arial" pitchFamily="34" charset="0"/>
            </a:endParaRPr>
          </a:p>
          <a:p>
            <a:pPr marL="365125" indent="-365125" algn="just">
              <a:lnSpc>
                <a:spcPts val="2400"/>
              </a:lnSpc>
              <a:buClr>
                <a:srgbClr val="008000"/>
              </a:buClr>
              <a:buFont typeface="Wingdings" pitchFamily="2" charset="2"/>
              <a:buChar char="q"/>
              <a:defRPr/>
            </a:pPr>
            <a:r>
              <a:rPr lang="en-GB" sz="2000" dirty="0" smtClean="0">
                <a:latin typeface="Arial" pitchFamily="34" charset="0"/>
                <a:cs typeface="Arial" pitchFamily="34" charset="0"/>
              </a:rPr>
              <a:t>Inter-secretarial meetings in Mexico to review </a:t>
            </a:r>
            <a:r>
              <a:rPr lang="en-GB" sz="2000" dirty="0" smtClean="0">
                <a:latin typeface="Arial" pitchFamily="34" charset="0"/>
                <a:cs typeface="Arial" pitchFamily="34" charset="0"/>
              </a:rPr>
              <a:t>competencies:</a:t>
            </a:r>
            <a:endParaRPr lang="en-GB" dirty="0" smtClean="0">
              <a:latin typeface="Arial" pitchFamily="34" charset="0"/>
              <a:cs typeface="Arial" pitchFamily="34" charset="0"/>
            </a:endParaRP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Secretariat of Labour and Social Welfare (STPS)</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Secretariat of Foreign Affairs (SRE)</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Secretariat of Health (Salud)</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Secretariat of the Interior (Segob)</a:t>
            </a:r>
          </a:p>
          <a:p>
            <a:pPr marL="822325" lvl="1" indent="-365125" algn="just">
              <a:lnSpc>
                <a:spcPts val="2400"/>
              </a:lnSpc>
              <a:buClr>
                <a:srgbClr val="008000"/>
              </a:buClr>
              <a:buFont typeface="Arial" pitchFamily="34" charset="0"/>
              <a:buChar char="•"/>
              <a:defRPr/>
            </a:pPr>
            <a:r>
              <a:rPr lang="en-GB" dirty="0" smtClean="0">
                <a:latin typeface="Arial" pitchFamily="34" charset="0"/>
                <a:cs typeface="Arial" pitchFamily="34" charset="0"/>
              </a:rPr>
              <a:t>Treasury and Public Credit Department (SHCP)</a:t>
            </a:r>
          </a:p>
          <a:p>
            <a:pPr marL="365125" indent="-365125" algn="just">
              <a:lnSpc>
                <a:spcPts val="2400"/>
              </a:lnSpc>
              <a:defRPr/>
            </a:pPr>
            <a:endParaRPr lang="en-GB" b="1" dirty="0" smtClean="0">
              <a:solidFill>
                <a:srgbClr val="153614"/>
              </a:solidFill>
              <a:latin typeface="Arial" pitchFamily="34" charset="0"/>
              <a:cs typeface="Arial" pitchFamily="34" charset="0"/>
            </a:endParaRPr>
          </a:p>
          <a:p>
            <a:pPr marL="365125" indent="-365125" algn="just">
              <a:lnSpc>
                <a:spcPts val="2400"/>
              </a:lnSpc>
              <a:buFont typeface="Wingdings" pitchFamily="2" charset="2"/>
              <a:buChar char="®"/>
              <a:defRPr/>
            </a:pPr>
            <a:endParaRPr lang="en-GB" b="1" dirty="0">
              <a:solidFill>
                <a:srgbClr val="153614"/>
              </a:solidFill>
              <a:latin typeface="Arial" pitchFamily="34" charset="0"/>
              <a:cs typeface="Arial" pitchFamily="34" charset="0"/>
            </a:endParaRPr>
          </a:p>
        </p:txBody>
      </p:sp>
      <p:sp>
        <p:nvSpPr>
          <p:cNvPr id="3" name="2 Título"/>
          <p:cNvSpPr>
            <a:spLocks noGrp="1"/>
          </p:cNvSpPr>
          <p:nvPr>
            <p:ph type="title"/>
          </p:nvPr>
        </p:nvSpPr>
        <p:spPr>
          <a:xfrm>
            <a:off x="539750" y="701675"/>
            <a:ext cx="8229600" cy="927100"/>
          </a:xfrm>
        </p:spPr>
        <p:txBody>
          <a:bodyPr/>
          <a:lstStyle/>
          <a:p>
            <a:pPr eaLnBrk="1" hangingPunct="1">
              <a:defRPr/>
            </a:pPr>
            <a:r>
              <a:rPr lang="en-GB" sz="2400" b="1" dirty="0" smtClean="0">
                <a:effectLst>
                  <a:outerShdw blurRad="38100" dist="38100" dir="2700000" algn="tl">
                    <a:srgbClr val="000000">
                      <a:alpha val="43137"/>
                    </a:srgbClr>
                  </a:outerShdw>
                </a:effectLst>
              </a:rPr>
              <a:t>PTAT </a:t>
            </a:r>
            <a:r>
              <a:rPr lang="en-GB" sz="2400" b="1" dirty="0" smtClean="0">
                <a:effectLst>
                  <a:outerShdw blurRad="38100" dist="38100" dir="2700000" algn="tl">
                    <a:srgbClr val="000000">
                      <a:alpha val="43137"/>
                    </a:srgbClr>
                  </a:outerShdw>
                </a:effectLst>
              </a:rPr>
              <a:t>REVIEW </a:t>
            </a:r>
            <a:r>
              <a:rPr lang="en-GB" sz="2400" b="1" dirty="0" smtClean="0">
                <a:effectLst>
                  <a:outerShdw blurRad="38100" dist="38100" dir="2700000" algn="tl">
                    <a:srgbClr val="000000">
                      <a:alpha val="43137"/>
                    </a:srgbClr>
                  </a:outerShdw>
                </a:effectLst>
              </a:rPr>
              <a:t>AND MONITORING MECHANISMS</a:t>
            </a:r>
          </a:p>
        </p:txBody>
      </p:sp>
      <p:sp>
        <p:nvSpPr>
          <p:cNvPr id="11268" name="4 Marcador de número de diapositiva"/>
          <p:cNvSpPr>
            <a:spLocks noGrp="1"/>
          </p:cNvSpPr>
          <p:nvPr>
            <p:ph type="sldNum" sz="quarter" idx="12"/>
          </p:nvPr>
        </p:nvSpPr>
        <p:spPr>
          <a:noFill/>
        </p:spPr>
        <p:txBody>
          <a:bodyPr/>
          <a:lstStyle/>
          <a:p>
            <a:fld id="{15064701-9C03-4B7A-9E2D-38FC2B86DEAB}" type="slidenum">
              <a:rPr lang="en-GB" smtClean="0">
                <a:latin typeface="Arial" charset="0"/>
                <a:cs typeface="Arial" charset="0"/>
              </a:rPr>
              <a:pPr/>
              <a:t>9</a:t>
            </a:fld>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4853</TotalTime>
  <Words>947</Words>
  <Application>Microsoft Office PowerPoint</Application>
  <PresentationFormat>Presentación en pantalla (4:3)</PresentationFormat>
  <Paragraphs>194</Paragraphs>
  <Slides>17</Slides>
  <Notes>17</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Diseño predeterminado</vt:lpstr>
      <vt:lpstr>Presentación de PowerPoint</vt:lpstr>
      <vt:lpstr> TEMPORARY AGRICULTURAL WORKER PROGRAMME</vt:lpstr>
      <vt:lpstr> TEMPORARY AGRICULTURAL WORKER PROGRAMMES</vt:lpstr>
      <vt:lpstr>Presentación de PowerPoint</vt:lpstr>
      <vt:lpstr>PARTICIPATING WORKERS  BY CANADIAN PROVINCE, 2007-2011</vt:lpstr>
      <vt:lpstr>PTAT – MEMO OF UNDERSTANDING</vt:lpstr>
      <vt:lpstr>REQUIREMENTS TO JOIN PTAT</vt:lpstr>
      <vt:lpstr>PTAT GUIDELINES</vt:lpstr>
      <vt:lpstr>PTAT REVIEW AND MONITORING MECHANISMS</vt:lpstr>
      <vt:lpstr>CONSULAR NETWORK OF MEXICO IN CANADA</vt:lpstr>
      <vt:lpstr>CONSULAR ASSISTANCE ACTIONS</vt:lpstr>
      <vt:lpstr>CONSULAR ASSISTANCE ACTIONS</vt:lpstr>
      <vt:lpstr>CONSULAR ASSISTANCE ACTIONS</vt:lpstr>
      <vt:lpstr>CONSULAR ASSISTANCE ACTIONS</vt:lpstr>
      <vt:lpstr>PTAT IN FIGURES</vt:lpstr>
      <vt:lpstr>CONSIDERATIONS</vt:lpstr>
      <vt:lpstr>TEMPORARY AGRICULTURAL WORKER PROGRAMME  MEXICO – CANADA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Christiane</cp:lastModifiedBy>
  <cp:revision>711</cp:revision>
  <dcterms:created xsi:type="dcterms:W3CDTF">2010-05-23T14:28:12Z</dcterms:created>
  <dcterms:modified xsi:type="dcterms:W3CDTF">2012-04-26T15:15:43Z</dcterms:modified>
</cp:coreProperties>
</file>