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notesSlides/notesSlide5.xml" ContentType="application/vnd.openxmlformats-officedocument.presentationml.notesSlide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60" r:id="rId2"/>
    <p:sldId id="261" r:id="rId3"/>
    <p:sldId id="279" r:id="rId4"/>
    <p:sldId id="262" r:id="rId5"/>
    <p:sldId id="266" r:id="rId6"/>
    <p:sldId id="288" r:id="rId7"/>
    <p:sldId id="289" r:id="rId8"/>
    <p:sldId id="263" r:id="rId9"/>
    <p:sldId id="291" r:id="rId10"/>
    <p:sldId id="280" r:id="rId11"/>
    <p:sldId id="282" r:id="rId12"/>
    <p:sldId id="283" r:id="rId13"/>
    <p:sldId id="284" r:id="rId14"/>
    <p:sldId id="285" r:id="rId15"/>
    <p:sldId id="292" r:id="rId16"/>
    <p:sldId id="293" r:id="rId17"/>
    <p:sldId id="294" r:id="rId18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8A917"/>
    <a:srgbClr val="2BB418"/>
    <a:srgbClr val="50B418"/>
    <a:srgbClr val="15B724"/>
    <a:srgbClr val="00CC00"/>
    <a:srgbClr val="33CC33"/>
    <a:srgbClr val="008000"/>
    <a:srgbClr val="FF3399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9" autoAdjust="0"/>
    <p:restoredTop sz="94638" autoAdjust="0"/>
  </p:normalViewPr>
  <p:slideViewPr>
    <p:cSldViewPr>
      <p:cViewPr varScale="1">
        <p:scale>
          <a:sx n="97" d="100"/>
          <a:sy n="97" d="100"/>
        </p:scale>
        <p:origin x="-114" y="-24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2" y="202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atrinidad\Desktop\Copia%20de%20Estad&#237;sticas%20del%20PTAT%202011%20al%2018%20de%20octubre.xlsx" TargetMode="External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atrinidad\AppData\Local\Microsoft\Windows\Temporary%20Internet%20Files\Content.Outlook\V7RR8XH0\Estad&#237;sticas%20del%20PTAT%202011%20al%2018%20de%20octubre.xlsx" TargetMode="External"/><Relationship Id="rId1" Type="http://schemas.openxmlformats.org/officeDocument/2006/relationships/themeOverride" Target="../theme/themeOverrid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CR"/>
  <c:clrMapOvr bg1="lt1" tx1="dk1" bg2="lt2" tx2="dk2" accent1="accent1" accent2="accent2" accent3="accent3" accent4="accent4" accent5="accent5" accent6="accent6" hlink="hlink" folHlink="folHlink"/>
  <c:chart>
    <c:autoTitleDeleted val="1"/>
    <c:view3D>
      <c:depthPercent val="120"/>
      <c:rAngAx val="1"/>
    </c:view3D>
    <c:plotArea>
      <c:layout>
        <c:manualLayout>
          <c:layoutTarget val="inner"/>
          <c:xMode val="edge"/>
          <c:yMode val="edge"/>
          <c:x val="1.2547955889951551E-2"/>
          <c:y val="6.8248995725621201E-4"/>
          <c:w val="0.98320189851012763"/>
          <c:h val="0.88127052085522128"/>
        </c:manualLayout>
      </c:layout>
      <c:bar3DChart>
        <c:barDir val="col"/>
        <c:grouping val="clustered"/>
        <c:ser>
          <c:idx val="0"/>
          <c:order val="0"/>
          <c:spPr>
            <a:gradFill flip="none" rotWithShape="1">
              <a:gsLst>
                <a:gs pos="0">
                  <a:srgbClr val="DDEBCF"/>
                </a:gs>
                <a:gs pos="50000">
                  <a:srgbClr val="9CB86E"/>
                </a:gs>
                <a:gs pos="100000">
                  <a:srgbClr val="156B13"/>
                </a:gs>
              </a:gsLst>
              <a:lin ang="1800000" scaled="0"/>
              <a:tileRect/>
            </a:gradFill>
            <a:ln>
              <a:noFill/>
            </a:ln>
          </c:spPr>
          <c:dLbls>
            <c:txPr>
              <a:bodyPr rot="-5400000" vert="horz"/>
              <a:lstStyle/>
              <a:p>
                <a:pPr>
                  <a:defRPr sz="800"/>
                </a:pPr>
                <a:endParaRPr lang="es-CR"/>
              </a:p>
            </c:txPr>
            <c:showVal val="1"/>
          </c:dLbls>
          <c:cat>
            <c:numRef>
              <c:f>Hoja1!$A$1:$A$38</c:f>
              <c:numCache>
                <c:formatCode>General</c:formatCode>
                <c:ptCount val="38"/>
                <c:pt idx="0">
                  <c:v>1974</c:v>
                </c:pt>
                <c:pt idx="1">
                  <c:v>1975</c:v>
                </c:pt>
                <c:pt idx="2">
                  <c:v>1976</c:v>
                </c:pt>
                <c:pt idx="3">
                  <c:v>1977</c:v>
                </c:pt>
                <c:pt idx="4">
                  <c:v>1978</c:v>
                </c:pt>
                <c:pt idx="5">
                  <c:v>1979</c:v>
                </c:pt>
                <c:pt idx="6">
                  <c:v>1980</c:v>
                </c:pt>
                <c:pt idx="7">
                  <c:v>1981</c:v>
                </c:pt>
                <c:pt idx="8">
                  <c:v>1982</c:v>
                </c:pt>
                <c:pt idx="9">
                  <c:v>1983</c:v>
                </c:pt>
                <c:pt idx="10">
                  <c:v>1984</c:v>
                </c:pt>
                <c:pt idx="11">
                  <c:v>1985</c:v>
                </c:pt>
                <c:pt idx="12">
                  <c:v>1986</c:v>
                </c:pt>
                <c:pt idx="13">
                  <c:v>1987</c:v>
                </c:pt>
                <c:pt idx="14">
                  <c:v>1988</c:v>
                </c:pt>
                <c:pt idx="15">
                  <c:v>1989</c:v>
                </c:pt>
                <c:pt idx="16">
                  <c:v>1990</c:v>
                </c:pt>
                <c:pt idx="17">
                  <c:v>1991</c:v>
                </c:pt>
                <c:pt idx="18">
                  <c:v>1992</c:v>
                </c:pt>
                <c:pt idx="19">
                  <c:v>1993</c:v>
                </c:pt>
                <c:pt idx="20">
                  <c:v>1994</c:v>
                </c:pt>
                <c:pt idx="21">
                  <c:v>1995</c:v>
                </c:pt>
                <c:pt idx="22">
                  <c:v>1996</c:v>
                </c:pt>
                <c:pt idx="23">
                  <c:v>1997</c:v>
                </c:pt>
                <c:pt idx="24">
                  <c:v>1998</c:v>
                </c:pt>
                <c:pt idx="25">
                  <c:v>1999</c:v>
                </c:pt>
                <c:pt idx="26">
                  <c:v>2000</c:v>
                </c:pt>
                <c:pt idx="27">
                  <c:v>2001</c:v>
                </c:pt>
                <c:pt idx="28">
                  <c:v>2002</c:v>
                </c:pt>
                <c:pt idx="29">
                  <c:v>2003</c:v>
                </c:pt>
                <c:pt idx="30">
                  <c:v>2004</c:v>
                </c:pt>
                <c:pt idx="31">
                  <c:v>2005</c:v>
                </c:pt>
                <c:pt idx="32">
                  <c:v>2006</c:v>
                </c:pt>
                <c:pt idx="33">
                  <c:v>2007</c:v>
                </c:pt>
                <c:pt idx="34">
                  <c:v>2008</c:v>
                </c:pt>
                <c:pt idx="35">
                  <c:v>2009</c:v>
                </c:pt>
                <c:pt idx="36">
                  <c:v>2010</c:v>
                </c:pt>
                <c:pt idx="37">
                  <c:v>2011</c:v>
                </c:pt>
              </c:numCache>
            </c:numRef>
          </c:cat>
          <c:val>
            <c:numRef>
              <c:f>Hoja1!$B$1:$B$38</c:f>
              <c:numCache>
                <c:formatCode>General</c:formatCode>
                <c:ptCount val="38"/>
                <c:pt idx="0">
                  <c:v>203</c:v>
                </c:pt>
                <c:pt idx="1">
                  <c:v>402</c:v>
                </c:pt>
                <c:pt idx="2">
                  <c:v>533</c:v>
                </c:pt>
                <c:pt idx="3">
                  <c:v>495</c:v>
                </c:pt>
                <c:pt idx="4">
                  <c:v>543</c:v>
                </c:pt>
                <c:pt idx="5">
                  <c:v>553</c:v>
                </c:pt>
                <c:pt idx="6">
                  <c:v>678</c:v>
                </c:pt>
                <c:pt idx="7">
                  <c:v>655</c:v>
                </c:pt>
                <c:pt idx="8">
                  <c:v>696</c:v>
                </c:pt>
                <c:pt idx="9">
                  <c:v>615</c:v>
                </c:pt>
                <c:pt idx="10">
                  <c:v>672</c:v>
                </c:pt>
                <c:pt idx="11">
                  <c:v>834</c:v>
                </c:pt>
                <c:pt idx="12">
                  <c:v>1007</c:v>
                </c:pt>
                <c:pt idx="13">
                  <c:v>1538</c:v>
                </c:pt>
                <c:pt idx="14">
                  <c:v>2623</c:v>
                </c:pt>
                <c:pt idx="15">
                  <c:v>4414</c:v>
                </c:pt>
                <c:pt idx="16">
                  <c:v>5143</c:v>
                </c:pt>
                <c:pt idx="17">
                  <c:v>5148</c:v>
                </c:pt>
                <c:pt idx="18">
                  <c:v>4778</c:v>
                </c:pt>
                <c:pt idx="19">
                  <c:v>4866</c:v>
                </c:pt>
                <c:pt idx="20">
                  <c:v>4910</c:v>
                </c:pt>
                <c:pt idx="21">
                  <c:v>4886</c:v>
                </c:pt>
                <c:pt idx="22">
                  <c:v>5211</c:v>
                </c:pt>
                <c:pt idx="23">
                  <c:v>5647</c:v>
                </c:pt>
                <c:pt idx="24">
                  <c:v>6486</c:v>
                </c:pt>
                <c:pt idx="25">
                  <c:v>7574</c:v>
                </c:pt>
                <c:pt idx="26">
                  <c:v>9175</c:v>
                </c:pt>
                <c:pt idx="27">
                  <c:v>10529</c:v>
                </c:pt>
                <c:pt idx="28">
                  <c:v>10681</c:v>
                </c:pt>
                <c:pt idx="29">
                  <c:v>10595</c:v>
                </c:pt>
                <c:pt idx="30">
                  <c:v>10708</c:v>
                </c:pt>
                <c:pt idx="31">
                  <c:v>11720</c:v>
                </c:pt>
                <c:pt idx="32">
                  <c:v>12868</c:v>
                </c:pt>
                <c:pt idx="33">
                  <c:v>14288</c:v>
                </c:pt>
                <c:pt idx="34">
                  <c:v>15849</c:v>
                </c:pt>
                <c:pt idx="35">
                  <c:v>15356</c:v>
                </c:pt>
                <c:pt idx="36">
                  <c:v>15808</c:v>
                </c:pt>
                <c:pt idx="37">
                  <c:v>16494</c:v>
                </c:pt>
              </c:numCache>
            </c:numRef>
          </c:val>
          <c:shape val="cylinder"/>
        </c:ser>
        <c:dLbls>
          <c:showVal val="1"/>
        </c:dLbls>
        <c:gapWidth val="27"/>
        <c:gapDepth val="68"/>
        <c:shape val="box"/>
        <c:axId val="92869760"/>
        <c:axId val="92871296"/>
        <c:axId val="0"/>
      </c:bar3DChart>
      <c:catAx>
        <c:axId val="92869760"/>
        <c:scaling>
          <c:orientation val="minMax"/>
        </c:scaling>
        <c:axPos val="b"/>
        <c:numFmt formatCode="General" sourceLinked="1"/>
        <c:majorTickMark val="none"/>
        <c:tickLblPos val="nextTo"/>
        <c:crossAx val="92871296"/>
        <c:crosses val="autoZero"/>
        <c:auto val="1"/>
        <c:lblAlgn val="ctr"/>
        <c:lblOffset val="100"/>
      </c:catAx>
      <c:valAx>
        <c:axId val="92871296"/>
        <c:scaling>
          <c:orientation val="minMax"/>
        </c:scaling>
        <c:delete val="1"/>
        <c:axPos val="l"/>
        <c:numFmt formatCode="General" sourceLinked="1"/>
        <c:tickLblPos val="none"/>
        <c:crossAx val="92869760"/>
        <c:crosses val="autoZero"/>
        <c:crossBetween val="between"/>
      </c:valAx>
    </c:plotArea>
    <c:plotVisOnly val="1"/>
  </c:chart>
  <c:externalData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CR"/>
  <c:style val="29"/>
  <c:clrMapOvr bg1="lt1" tx1="dk1" bg2="lt2" tx2="dk2" accent1="accent1" accent2="accent2" accent3="accent3" accent4="accent4" accent5="accent5" accent6="accent6" hlink="hlink" folHlink="folHlink"/>
  <c:chart>
    <c:autoTitleDeleted val="1"/>
    <c:view3D>
      <c:depthPercent val="100"/>
      <c:rAngAx val="1"/>
    </c:view3D>
    <c:sideWall>
      <c:spPr>
        <a:noFill/>
        <a:ln w="25400">
          <a:noFill/>
        </a:ln>
      </c:spPr>
    </c:sideWall>
    <c:backWall>
      <c:spPr>
        <a:noFill/>
        <a:ln w="25400">
          <a:noFill/>
        </a:ln>
      </c:spPr>
    </c:backWall>
    <c:plotArea>
      <c:layout>
        <c:manualLayout>
          <c:layoutTarget val="inner"/>
          <c:xMode val="edge"/>
          <c:yMode val="edge"/>
          <c:x val="7.8996990522312932E-2"/>
          <c:y val="1.8429053090966801E-2"/>
          <c:w val="0.9514955891745408"/>
          <c:h val="0.84931834655537863"/>
        </c:manualLayout>
      </c:layout>
      <c:bar3DChart>
        <c:barDir val="col"/>
        <c:grouping val="clustered"/>
        <c:ser>
          <c:idx val="3"/>
          <c:order val="0"/>
          <c:tx>
            <c:strRef>
              <c:f>'[2]transportados x Provincia 2011'!$F$3</c:f>
              <c:strCache>
                <c:ptCount val="1"/>
                <c:pt idx="0">
                  <c:v>2007</c:v>
                </c:pt>
              </c:strCache>
            </c:strRef>
          </c:tx>
          <c:spPr>
            <a:solidFill>
              <a:srgbClr val="A2DAB1"/>
            </a:solidFill>
          </c:spPr>
          <c:cat>
            <c:strRef>
              <c:f>'[2]transportados x Provincia 2011'!$E$4:$E$12</c:f>
              <c:strCache>
                <c:ptCount val="9"/>
                <c:pt idx="0">
                  <c:v>ONTARIO</c:v>
                </c:pt>
                <c:pt idx="1">
                  <c:v>QUEBEC</c:v>
                </c:pt>
                <c:pt idx="2">
                  <c:v>COLUMBIA BRITANICA</c:v>
                </c:pt>
                <c:pt idx="3">
                  <c:v>ALBERTA</c:v>
                </c:pt>
                <c:pt idx="4">
                  <c:v>MANITOBA</c:v>
                </c:pt>
                <c:pt idx="5">
                  <c:v>I. PRINCIPE EDUARDO</c:v>
                </c:pt>
                <c:pt idx="6">
                  <c:v>SASKATCHEWAN</c:v>
                </c:pt>
                <c:pt idx="7">
                  <c:v>NUEVA ESCOCIA</c:v>
                </c:pt>
                <c:pt idx="8">
                  <c:v>NEW BRUNSWICK</c:v>
                </c:pt>
              </c:strCache>
            </c:strRef>
          </c:cat>
          <c:val>
            <c:numRef>
              <c:f>'[2]transportados x Provincia 2011'!$F$4:$F$12</c:f>
              <c:numCache>
                <c:formatCode>General</c:formatCode>
                <c:ptCount val="9"/>
                <c:pt idx="0">
                  <c:v>8093</c:v>
                </c:pt>
                <c:pt idx="1">
                  <c:v>3005</c:v>
                </c:pt>
                <c:pt idx="2">
                  <c:v>2084</c:v>
                </c:pt>
                <c:pt idx="3">
                  <c:v>609</c:v>
                </c:pt>
                <c:pt idx="4">
                  <c:v>283</c:v>
                </c:pt>
                <c:pt idx="5">
                  <c:v>94</c:v>
                </c:pt>
                <c:pt idx="6">
                  <c:v>72</c:v>
                </c:pt>
                <c:pt idx="7">
                  <c:v>42</c:v>
                </c:pt>
                <c:pt idx="8">
                  <c:v>6</c:v>
                </c:pt>
              </c:numCache>
            </c:numRef>
          </c:val>
        </c:ser>
        <c:ser>
          <c:idx val="4"/>
          <c:order val="1"/>
          <c:tx>
            <c:strRef>
              <c:f>'[2]transportados x Provincia 2011'!$G$3</c:f>
              <c:strCache>
                <c:ptCount val="1"/>
                <c:pt idx="0">
                  <c:v>2008</c:v>
                </c:pt>
              </c:strCache>
            </c:strRef>
          </c:tx>
          <c:spPr>
            <a:solidFill>
              <a:srgbClr val="C6E8CE"/>
            </a:solidFill>
          </c:spPr>
          <c:cat>
            <c:strRef>
              <c:f>'[2]transportados x Provincia 2011'!$E$4:$E$12</c:f>
              <c:strCache>
                <c:ptCount val="9"/>
                <c:pt idx="0">
                  <c:v>ONTARIO</c:v>
                </c:pt>
                <c:pt idx="1">
                  <c:v>QUEBEC</c:v>
                </c:pt>
                <c:pt idx="2">
                  <c:v>COLUMBIA BRITANICA</c:v>
                </c:pt>
                <c:pt idx="3">
                  <c:v>ALBERTA</c:v>
                </c:pt>
                <c:pt idx="4">
                  <c:v>MANITOBA</c:v>
                </c:pt>
                <c:pt idx="5">
                  <c:v>I. PRINCIPE EDUARDO</c:v>
                </c:pt>
                <c:pt idx="6">
                  <c:v>SASKATCHEWAN</c:v>
                </c:pt>
                <c:pt idx="7">
                  <c:v>NUEVA ESCOCIA</c:v>
                </c:pt>
                <c:pt idx="8">
                  <c:v>NEW BRUNSWICK</c:v>
                </c:pt>
              </c:strCache>
            </c:strRef>
          </c:cat>
          <c:val>
            <c:numRef>
              <c:f>'[2]transportados x Provincia 2011'!$G$4:$G$12</c:f>
              <c:numCache>
                <c:formatCode>General</c:formatCode>
                <c:ptCount val="9"/>
                <c:pt idx="0">
                  <c:v>8343</c:v>
                </c:pt>
                <c:pt idx="1">
                  <c:v>3131</c:v>
                </c:pt>
                <c:pt idx="2">
                  <c:v>2988</c:v>
                </c:pt>
                <c:pt idx="3">
                  <c:v>781</c:v>
                </c:pt>
                <c:pt idx="4">
                  <c:v>314</c:v>
                </c:pt>
                <c:pt idx="5">
                  <c:v>95</c:v>
                </c:pt>
                <c:pt idx="6">
                  <c:v>80</c:v>
                </c:pt>
                <c:pt idx="7">
                  <c:v>110</c:v>
                </c:pt>
                <c:pt idx="8">
                  <c:v>7</c:v>
                </c:pt>
              </c:numCache>
            </c:numRef>
          </c:val>
        </c:ser>
        <c:ser>
          <c:idx val="5"/>
          <c:order val="2"/>
          <c:tx>
            <c:strRef>
              <c:f>'[2]transportados x Provincia 2011'!$H$3</c:f>
              <c:strCache>
                <c:ptCount val="1"/>
                <c:pt idx="0">
                  <c:v>2009</c:v>
                </c:pt>
              </c:strCache>
            </c:strRef>
          </c:tx>
          <c:spPr>
            <a:solidFill>
              <a:srgbClr val="D0ECD7"/>
            </a:solidFill>
          </c:spPr>
          <c:cat>
            <c:strRef>
              <c:f>'[2]transportados x Provincia 2011'!$E$4:$E$12</c:f>
              <c:strCache>
                <c:ptCount val="9"/>
                <c:pt idx="0">
                  <c:v>ONTARIO</c:v>
                </c:pt>
                <c:pt idx="1">
                  <c:v>QUEBEC</c:v>
                </c:pt>
                <c:pt idx="2">
                  <c:v>COLUMBIA BRITANICA</c:v>
                </c:pt>
                <c:pt idx="3">
                  <c:v>ALBERTA</c:v>
                </c:pt>
                <c:pt idx="4">
                  <c:v>MANITOBA</c:v>
                </c:pt>
                <c:pt idx="5">
                  <c:v>I. PRINCIPE EDUARDO</c:v>
                </c:pt>
                <c:pt idx="6">
                  <c:v>SASKATCHEWAN</c:v>
                </c:pt>
                <c:pt idx="7">
                  <c:v>NUEVA ESCOCIA</c:v>
                </c:pt>
                <c:pt idx="8">
                  <c:v>NEW BRUNSWICK</c:v>
                </c:pt>
              </c:strCache>
            </c:strRef>
          </c:cat>
          <c:val>
            <c:numRef>
              <c:f>'[2]transportados x Provincia 2011'!$H$4:$H$12</c:f>
              <c:numCache>
                <c:formatCode>General</c:formatCode>
                <c:ptCount val="9"/>
                <c:pt idx="0">
                  <c:v>8010</c:v>
                </c:pt>
                <c:pt idx="1">
                  <c:v>3035</c:v>
                </c:pt>
                <c:pt idx="2">
                  <c:v>2780</c:v>
                </c:pt>
                <c:pt idx="3">
                  <c:v>839</c:v>
                </c:pt>
                <c:pt idx="4">
                  <c:v>324</c:v>
                </c:pt>
                <c:pt idx="5">
                  <c:v>129</c:v>
                </c:pt>
                <c:pt idx="6">
                  <c:v>89</c:v>
                </c:pt>
                <c:pt idx="7">
                  <c:v>145</c:v>
                </c:pt>
                <c:pt idx="8">
                  <c:v>5</c:v>
                </c:pt>
              </c:numCache>
            </c:numRef>
          </c:val>
        </c:ser>
        <c:ser>
          <c:idx val="6"/>
          <c:order val="3"/>
          <c:tx>
            <c:strRef>
              <c:f>'[2]transportados x Provincia 2011'!$I$3</c:f>
              <c:strCache>
                <c:ptCount val="1"/>
                <c:pt idx="0">
                  <c:v>2010</c:v>
                </c:pt>
              </c:strCache>
            </c:strRef>
          </c:tx>
          <c:spPr>
            <a:solidFill>
              <a:srgbClr val="EAF6ED"/>
            </a:solidFill>
          </c:spPr>
          <c:cat>
            <c:strRef>
              <c:f>'[2]transportados x Provincia 2011'!$E$4:$E$12</c:f>
              <c:strCache>
                <c:ptCount val="9"/>
                <c:pt idx="0">
                  <c:v>ONTARIO</c:v>
                </c:pt>
                <c:pt idx="1">
                  <c:v>QUEBEC</c:v>
                </c:pt>
                <c:pt idx="2">
                  <c:v>COLUMBIA BRITANICA</c:v>
                </c:pt>
                <c:pt idx="3">
                  <c:v>ALBERTA</c:v>
                </c:pt>
                <c:pt idx="4">
                  <c:v>MANITOBA</c:v>
                </c:pt>
                <c:pt idx="5">
                  <c:v>I. PRINCIPE EDUARDO</c:v>
                </c:pt>
                <c:pt idx="6">
                  <c:v>SASKATCHEWAN</c:v>
                </c:pt>
                <c:pt idx="7">
                  <c:v>NUEVA ESCOCIA</c:v>
                </c:pt>
                <c:pt idx="8">
                  <c:v>NEW BRUNSWICK</c:v>
                </c:pt>
              </c:strCache>
            </c:strRef>
          </c:cat>
          <c:val>
            <c:numRef>
              <c:f>'[2]transportados x Provincia 2011'!$I$4:$I$12</c:f>
              <c:numCache>
                <c:formatCode>General</c:formatCode>
                <c:ptCount val="9"/>
                <c:pt idx="0">
                  <c:v>8083</c:v>
                </c:pt>
                <c:pt idx="1">
                  <c:v>3085</c:v>
                </c:pt>
                <c:pt idx="2">
                  <c:v>3061</c:v>
                </c:pt>
                <c:pt idx="3">
                  <c:v>815</c:v>
                </c:pt>
                <c:pt idx="4">
                  <c:v>336</c:v>
                </c:pt>
                <c:pt idx="5">
                  <c:v>150</c:v>
                </c:pt>
                <c:pt idx="6">
                  <c:v>97</c:v>
                </c:pt>
                <c:pt idx="7">
                  <c:v>175</c:v>
                </c:pt>
                <c:pt idx="8">
                  <c:v>6</c:v>
                </c:pt>
              </c:numCache>
            </c:numRef>
          </c:val>
        </c:ser>
        <c:ser>
          <c:idx val="7"/>
          <c:order val="4"/>
          <c:tx>
            <c:strRef>
              <c:f>'[2]transportados x Provincia 2011'!$J$3</c:f>
              <c:strCache>
                <c:ptCount val="1"/>
                <c:pt idx="0">
                  <c:v>2011</c:v>
                </c:pt>
              </c:strCache>
            </c:strRef>
          </c:tx>
          <c:spPr>
            <a:solidFill>
              <a:schemeClr val="accent3">
                <a:lumMod val="50000"/>
              </a:schemeClr>
            </a:solidFill>
          </c:spPr>
          <c:dLbls>
            <c:dLbl>
              <c:idx val="0"/>
              <c:layout>
                <c:manualLayout>
                  <c:x val="7.9852336988373938E-3"/>
                  <c:y val="-3.6784851535322932E-2"/>
                </c:manualLayout>
              </c:layout>
              <c:showVal val="1"/>
            </c:dLbl>
            <c:dLbl>
              <c:idx val="1"/>
              <c:layout>
                <c:manualLayout>
                  <c:x val="7.0184557062566294E-3"/>
                  <c:y val="-3.026775320139698E-2"/>
                </c:manualLayout>
              </c:layout>
              <c:showVal val="1"/>
            </c:dLbl>
            <c:dLbl>
              <c:idx val="2"/>
              <c:layout>
                <c:manualLayout>
                  <c:x val="5.2638417796924833E-3"/>
                  <c:y val="-1.8626309662398265E-2"/>
                </c:manualLayout>
              </c:layout>
              <c:showVal val="1"/>
            </c:dLbl>
            <c:dLbl>
              <c:idx val="3"/>
              <c:layout>
                <c:manualLayout>
                  <c:x val="5.2638417796924833E-3"/>
                  <c:y val="-2.5611175785797694E-2"/>
                </c:manualLayout>
              </c:layout>
              <c:showVal val="1"/>
            </c:dLbl>
            <c:dLbl>
              <c:idx val="4"/>
              <c:layout>
                <c:manualLayout>
                  <c:x val="8.7730696328208225E-4"/>
                  <c:y val="-2.3282887077997676E-2"/>
                </c:manualLayout>
              </c:layout>
              <c:showVal val="1"/>
            </c:dLbl>
            <c:dLbl>
              <c:idx val="5"/>
              <c:layout>
                <c:manualLayout>
                  <c:x val="0"/>
                  <c:y val="-9.3131548311991726E-3"/>
                </c:manualLayout>
              </c:layout>
              <c:showVal val="1"/>
            </c:dLbl>
            <c:dLbl>
              <c:idx val="6"/>
              <c:layout>
                <c:manualLayout>
                  <c:x val="0"/>
                  <c:y val="-1.6298020954598369E-2"/>
                </c:manualLayout>
              </c:layout>
              <c:showVal val="1"/>
            </c:dLbl>
            <c:dLbl>
              <c:idx val="7"/>
              <c:layout>
                <c:manualLayout>
                  <c:x val="8.7730696328208225E-4"/>
                  <c:y val="-1.6298020954598369E-2"/>
                </c:manualLayout>
              </c:layout>
              <c:showVal val="1"/>
            </c:dLbl>
            <c:dLbl>
              <c:idx val="8"/>
              <c:layout>
                <c:manualLayout>
                  <c:x val="0"/>
                  <c:y val="-1.3969732246798686E-2"/>
                </c:manualLayout>
              </c:layout>
              <c:showVal val="1"/>
            </c:dLbl>
            <c:spPr>
              <a:solidFill>
                <a:srgbClr val="8BD19D"/>
              </a:solidFill>
              <a:ln>
                <a:solidFill>
                  <a:schemeClr val="accent3">
                    <a:lumMod val="50000"/>
                  </a:schemeClr>
                </a:solidFill>
              </a:ln>
            </c:spPr>
            <c:txPr>
              <a:bodyPr/>
              <a:lstStyle/>
              <a:p>
                <a:pPr>
                  <a:defRPr b="1" i="0" baseline="0">
                    <a:latin typeface="Arial" pitchFamily="34" charset="0"/>
                  </a:defRPr>
                </a:pPr>
                <a:endParaRPr lang="es-CR"/>
              </a:p>
            </c:txPr>
            <c:showVal val="1"/>
          </c:dLbls>
          <c:cat>
            <c:strRef>
              <c:f>'[2]transportados x Provincia 2011'!$E$4:$E$12</c:f>
              <c:strCache>
                <c:ptCount val="9"/>
                <c:pt idx="0">
                  <c:v>ONTARIO</c:v>
                </c:pt>
                <c:pt idx="1">
                  <c:v>QUEBEC</c:v>
                </c:pt>
                <c:pt idx="2">
                  <c:v>COLUMBIA BRITANICA</c:v>
                </c:pt>
                <c:pt idx="3">
                  <c:v>ALBERTA</c:v>
                </c:pt>
                <c:pt idx="4">
                  <c:v>MANITOBA</c:v>
                </c:pt>
                <c:pt idx="5">
                  <c:v>I. PRINCIPE EDUARDO</c:v>
                </c:pt>
                <c:pt idx="6">
                  <c:v>SASKATCHEWAN</c:v>
                </c:pt>
                <c:pt idx="7">
                  <c:v>NUEVA ESCOCIA</c:v>
                </c:pt>
                <c:pt idx="8">
                  <c:v>NEW BRUNSWICK</c:v>
                </c:pt>
              </c:strCache>
            </c:strRef>
          </c:cat>
          <c:val>
            <c:numRef>
              <c:f>'[2]transportados x Provincia 2011'!$J$4:$J$12</c:f>
              <c:numCache>
                <c:formatCode>General</c:formatCode>
                <c:ptCount val="9"/>
                <c:pt idx="0">
                  <c:v>8101</c:v>
                </c:pt>
                <c:pt idx="1">
                  <c:v>3355</c:v>
                </c:pt>
                <c:pt idx="2">
                  <c:v>3344</c:v>
                </c:pt>
                <c:pt idx="3">
                  <c:v>851</c:v>
                </c:pt>
                <c:pt idx="4">
                  <c:v>320</c:v>
                </c:pt>
                <c:pt idx="5">
                  <c:v>176</c:v>
                </c:pt>
                <c:pt idx="6">
                  <c:v>109</c:v>
                </c:pt>
                <c:pt idx="7">
                  <c:v>227</c:v>
                </c:pt>
                <c:pt idx="8">
                  <c:v>11</c:v>
                </c:pt>
              </c:numCache>
            </c:numRef>
          </c:val>
        </c:ser>
        <c:gapWidth val="38"/>
        <c:gapDepth val="0"/>
        <c:shape val="cylinder"/>
        <c:axId val="92924160"/>
        <c:axId val="101584896"/>
        <c:axId val="0"/>
      </c:bar3DChart>
      <c:catAx>
        <c:axId val="92924160"/>
        <c:scaling>
          <c:orientation val="minMax"/>
        </c:scaling>
        <c:axPos val="b"/>
        <c:numFmt formatCode="General" sourceLinked="1"/>
        <c:tickLblPos val="low"/>
        <c:txPr>
          <a:bodyPr rot="-60000" vert="horz" anchor="ctr" anchorCtr="0"/>
          <a:lstStyle/>
          <a:p>
            <a:pPr>
              <a:defRPr sz="600" b="1" i="0" baseline="0">
                <a:latin typeface="Arial" pitchFamily="34" charset="0"/>
              </a:defRPr>
            </a:pPr>
            <a:endParaRPr lang="es-CR"/>
          </a:p>
        </c:txPr>
        <c:crossAx val="101584896"/>
        <c:crosses val="autoZero"/>
        <c:lblAlgn val="r"/>
        <c:lblOffset val="100"/>
        <c:tickLblSkip val="1"/>
        <c:tickMarkSkip val="1"/>
      </c:catAx>
      <c:valAx>
        <c:axId val="101584896"/>
        <c:scaling>
          <c:orientation val="minMax"/>
        </c:scaling>
        <c:axPos val="l"/>
        <c:numFmt formatCode="General" sourceLinked="1"/>
        <c:tickLblPos val="nextTo"/>
        <c:txPr>
          <a:bodyPr rot="0" vert="horz"/>
          <a:lstStyle/>
          <a:p>
            <a:pPr>
              <a:defRPr sz="1100" b="1" i="0" baseline="0">
                <a:latin typeface="Arial" pitchFamily="34" charset="0"/>
              </a:defRPr>
            </a:pPr>
            <a:endParaRPr lang="es-CR"/>
          </a:p>
        </c:txPr>
        <c:crossAx val="92924160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16507377395007017"/>
          <c:y val="0.93561426421828064"/>
          <c:w val="0.76792343384568484"/>
          <c:h val="5.2809643028319704E-2"/>
        </c:manualLayout>
      </c:layout>
      <c:txPr>
        <a:bodyPr/>
        <a:lstStyle/>
        <a:p>
          <a:pPr>
            <a:defRPr sz="1100" b="1" i="0" baseline="0">
              <a:latin typeface="Arial" pitchFamily="34" charset="0"/>
            </a:defRPr>
          </a:pPr>
          <a:endParaRPr lang="es-CR"/>
        </a:p>
      </c:txPr>
    </c:legend>
    <c:plotVisOnly val="1"/>
    <c:dispBlanksAs val="gap"/>
  </c:chart>
  <c:spPr>
    <a:noFill/>
    <a:ln>
      <a:noFill/>
    </a:ln>
  </c:spPr>
  <c:externalData r:id="rId2"/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9410015B-BD44-4FD8-8A18-F4B954FE5448}" type="datetimeFigureOut">
              <a:rPr lang="es-MX"/>
              <a:pPr>
                <a:defRPr/>
              </a:pPr>
              <a:t>25/04/2012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0F7E4B0F-9EF2-4DE9-B067-CED9E3FCCEB4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F14D48A9-E043-483C-808E-F69C99EAD5D0}" type="datetimeFigureOut">
              <a:rPr lang="es-MX"/>
              <a:pPr>
                <a:defRPr/>
              </a:pPr>
              <a:t>25/04/2012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s-MX" noProof="0" smtClean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noProof="0" smtClean="0"/>
              <a:t>Haga clic para modificar el estilo de texto del patrón</a:t>
            </a:r>
          </a:p>
          <a:p>
            <a:pPr lvl="1"/>
            <a:r>
              <a:rPr lang="es-ES" noProof="0" smtClean="0"/>
              <a:t>Segundo nivel</a:t>
            </a:r>
          </a:p>
          <a:p>
            <a:pPr lvl="2"/>
            <a:r>
              <a:rPr lang="es-ES" noProof="0" smtClean="0"/>
              <a:t>Tercer nivel</a:t>
            </a:r>
          </a:p>
          <a:p>
            <a:pPr lvl="3"/>
            <a:r>
              <a:rPr lang="es-ES" noProof="0" smtClean="0"/>
              <a:t>Cuarto nivel</a:t>
            </a:r>
          </a:p>
          <a:p>
            <a:pPr lvl="4"/>
            <a:r>
              <a:rPr lang="es-ES" noProof="0" smtClean="0"/>
              <a:t>Quinto nivel</a:t>
            </a:r>
            <a:endParaRPr lang="es-MX" noProof="0" smtClean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9664813C-1D95-4D55-87C2-20396EFCC034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7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s-CR" smtClean="0"/>
          </a:p>
        </p:txBody>
      </p:sp>
      <p:sp>
        <p:nvSpPr>
          <p:cNvPr id="21508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C0ED839-8A84-4F94-A1CA-83CF64A805FC}" type="slidenum">
              <a:rPr lang="es-MX" smtClean="0">
                <a:latin typeface="Arial" charset="0"/>
                <a:cs typeface="Arial" charset="0"/>
              </a:rPr>
              <a:pPr/>
              <a:t>1</a:t>
            </a:fld>
            <a:endParaRPr lang="es-MX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3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s-CR" smtClean="0"/>
          </a:p>
        </p:txBody>
      </p:sp>
      <p:sp>
        <p:nvSpPr>
          <p:cNvPr id="30724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D7A57DA6-142D-4440-94D8-4207A54475CE}" type="slidenum">
              <a:rPr lang="es-MX" smtClean="0">
                <a:latin typeface="Arial" charset="0"/>
                <a:cs typeface="Arial" charset="0"/>
              </a:rPr>
              <a:pPr/>
              <a:t>10</a:t>
            </a:fld>
            <a:endParaRPr lang="es-MX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7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s-CR" smtClean="0"/>
          </a:p>
        </p:txBody>
      </p:sp>
      <p:sp>
        <p:nvSpPr>
          <p:cNvPr id="31748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A866CD5-6700-48F1-AC31-99E969554BDC}" type="slidenum">
              <a:rPr lang="es-MX" smtClean="0">
                <a:latin typeface="Arial" charset="0"/>
                <a:cs typeface="Arial" charset="0"/>
              </a:rPr>
              <a:pPr/>
              <a:t>11</a:t>
            </a:fld>
            <a:endParaRPr lang="es-MX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1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s-CR" smtClean="0"/>
          </a:p>
        </p:txBody>
      </p:sp>
      <p:sp>
        <p:nvSpPr>
          <p:cNvPr id="32772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934982A-613D-4769-85C1-599FFED15FD6}" type="slidenum">
              <a:rPr lang="es-MX" smtClean="0">
                <a:latin typeface="Arial" charset="0"/>
                <a:cs typeface="Arial" charset="0"/>
              </a:rPr>
              <a:pPr/>
              <a:t>12</a:t>
            </a:fld>
            <a:endParaRPr lang="es-MX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5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s-CR" smtClean="0"/>
          </a:p>
        </p:txBody>
      </p:sp>
      <p:sp>
        <p:nvSpPr>
          <p:cNvPr id="33796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E08D9CA-ADCF-447E-BD68-582CB3ED9329}" type="slidenum">
              <a:rPr lang="es-MX" smtClean="0">
                <a:latin typeface="Arial" charset="0"/>
                <a:cs typeface="Arial" charset="0"/>
              </a:rPr>
              <a:pPr/>
              <a:t>13</a:t>
            </a:fld>
            <a:endParaRPr lang="es-MX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9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s-CR" smtClean="0"/>
          </a:p>
        </p:txBody>
      </p:sp>
      <p:sp>
        <p:nvSpPr>
          <p:cNvPr id="34820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FA0B099-5371-4E75-A154-36DAE856B270}" type="slidenum">
              <a:rPr lang="es-MX" smtClean="0">
                <a:latin typeface="Arial" charset="0"/>
                <a:cs typeface="Arial" charset="0"/>
              </a:rPr>
              <a:pPr/>
              <a:t>14</a:t>
            </a:fld>
            <a:endParaRPr lang="es-MX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3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s-CR" smtClean="0"/>
          </a:p>
        </p:txBody>
      </p:sp>
      <p:sp>
        <p:nvSpPr>
          <p:cNvPr id="35844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76CD683-F9F7-47B0-8625-7DC12A3039B5}" type="slidenum">
              <a:rPr lang="es-MX" smtClean="0">
                <a:latin typeface="Arial" charset="0"/>
                <a:cs typeface="Arial" charset="0"/>
              </a:rPr>
              <a:pPr/>
              <a:t>15</a:t>
            </a:fld>
            <a:endParaRPr lang="es-MX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7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s-CR" smtClean="0"/>
          </a:p>
        </p:txBody>
      </p:sp>
      <p:sp>
        <p:nvSpPr>
          <p:cNvPr id="36868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CA4141B-84FA-4F6A-AA8D-593B8D3416D9}" type="slidenum">
              <a:rPr lang="es-MX" smtClean="0">
                <a:latin typeface="Arial" charset="0"/>
                <a:cs typeface="Arial" charset="0"/>
              </a:rPr>
              <a:pPr/>
              <a:t>16</a:t>
            </a:fld>
            <a:endParaRPr lang="es-MX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s-CR" smtClean="0"/>
          </a:p>
        </p:txBody>
      </p:sp>
      <p:sp>
        <p:nvSpPr>
          <p:cNvPr id="37892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638B26D-E1DD-4940-9567-285374E37F62}" type="slidenum">
              <a:rPr lang="es-MX" smtClean="0">
                <a:latin typeface="Arial" charset="0"/>
                <a:cs typeface="Arial" charset="0"/>
              </a:rPr>
              <a:pPr/>
              <a:t>17</a:t>
            </a:fld>
            <a:endParaRPr lang="es-MX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1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s-CR" smtClean="0"/>
          </a:p>
        </p:txBody>
      </p:sp>
      <p:sp>
        <p:nvSpPr>
          <p:cNvPr id="22532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8902343-F197-425C-BD9F-FB63D7755B94}" type="slidenum">
              <a:rPr lang="es-MX" smtClean="0">
                <a:latin typeface="Arial" charset="0"/>
                <a:cs typeface="Arial" charset="0"/>
              </a:rPr>
              <a:pPr/>
              <a:t>2</a:t>
            </a:fld>
            <a:endParaRPr lang="es-MX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5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s-CR" smtClean="0"/>
          </a:p>
        </p:txBody>
      </p:sp>
      <p:sp>
        <p:nvSpPr>
          <p:cNvPr id="23556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5F99067-36E4-4A64-8097-333D4637708E}" type="slidenum">
              <a:rPr lang="es-MX" smtClean="0">
                <a:latin typeface="Arial" charset="0"/>
                <a:cs typeface="Arial" charset="0"/>
              </a:rPr>
              <a:pPr/>
              <a:t>3</a:t>
            </a:fld>
            <a:endParaRPr lang="es-MX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s-CR" smtClean="0"/>
          </a:p>
        </p:txBody>
      </p:sp>
      <p:sp>
        <p:nvSpPr>
          <p:cNvPr id="24580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B19B260-D09E-4B63-B50B-F5E03656D169}" type="slidenum">
              <a:rPr lang="es-MX" smtClean="0">
                <a:latin typeface="Arial" charset="0"/>
                <a:cs typeface="Arial" charset="0"/>
              </a:rPr>
              <a:pPr/>
              <a:t>4</a:t>
            </a:fld>
            <a:endParaRPr lang="es-MX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3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s-CR" smtClean="0"/>
          </a:p>
        </p:txBody>
      </p:sp>
      <p:sp>
        <p:nvSpPr>
          <p:cNvPr id="25604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8122912E-6BAC-4BBC-98E5-7EBAEF35B2FE}" type="slidenum">
              <a:rPr lang="es-MX" smtClean="0">
                <a:latin typeface="Arial" charset="0"/>
                <a:cs typeface="Arial" charset="0"/>
              </a:rPr>
              <a:pPr/>
              <a:t>5</a:t>
            </a:fld>
            <a:endParaRPr lang="es-MX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7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s-CR" smtClean="0"/>
          </a:p>
        </p:txBody>
      </p:sp>
      <p:sp>
        <p:nvSpPr>
          <p:cNvPr id="26628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722BE65-88C9-4BB4-B4FD-F021B3AB9E50}" type="slidenum">
              <a:rPr lang="es-MX" smtClean="0">
                <a:latin typeface="Arial" charset="0"/>
                <a:cs typeface="Arial" charset="0"/>
              </a:rPr>
              <a:pPr/>
              <a:t>6</a:t>
            </a:fld>
            <a:endParaRPr lang="es-MX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1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s-CR" smtClean="0"/>
          </a:p>
        </p:txBody>
      </p:sp>
      <p:sp>
        <p:nvSpPr>
          <p:cNvPr id="27652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D1CF5A7-40EF-4F96-B0D4-DE148043D21F}" type="slidenum">
              <a:rPr lang="es-MX" smtClean="0">
                <a:latin typeface="Arial" charset="0"/>
                <a:cs typeface="Arial" charset="0"/>
              </a:rPr>
              <a:pPr/>
              <a:t>7</a:t>
            </a:fld>
            <a:endParaRPr lang="es-MX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5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s-CR" smtClean="0"/>
          </a:p>
        </p:txBody>
      </p:sp>
      <p:sp>
        <p:nvSpPr>
          <p:cNvPr id="28676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8DAA796-4FE1-45C2-8D0B-AE648CD41A8D}" type="slidenum">
              <a:rPr lang="es-MX" smtClean="0">
                <a:latin typeface="Arial" charset="0"/>
                <a:cs typeface="Arial" charset="0"/>
              </a:rPr>
              <a:pPr/>
              <a:t>8</a:t>
            </a:fld>
            <a:endParaRPr lang="es-MX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9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s-CR" smtClean="0"/>
          </a:p>
        </p:txBody>
      </p:sp>
      <p:sp>
        <p:nvSpPr>
          <p:cNvPr id="29700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3840EBF-A43F-44CC-B0C2-22B10FC729A3}" type="slidenum">
              <a:rPr lang="es-MX" smtClean="0">
                <a:latin typeface="Arial" charset="0"/>
                <a:cs typeface="Arial" charset="0"/>
              </a:rPr>
              <a:pPr/>
              <a:t>9</a:t>
            </a:fld>
            <a:endParaRPr lang="es-MX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436586-BCDA-4937-83FD-ADEE59624CCD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18EBE4-C9A9-4005-97EF-C3B7A1E2237C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8E863E-6687-441C-AE96-53F345896162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i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FE5EE3-87A7-46F5-ABF5-2EAD0AB209E4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437A73-70C3-4BF8-8E3C-AD8F8C4CBD24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092363-2A34-4816-BE6A-FBFB264C894B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D81DDB-1407-4F0E-B0A3-88FBEE8674ED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32BA54-A6CC-45E0-BDEC-7A195E515837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31BF3B-2864-4481-9614-86424D8811F0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B4444D-8E40-434F-8E7A-3C1A27953FBC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978C39-6154-4C7A-95FC-631A3DE4D27C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MX" noProof="0" smtClean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824AE4-21B8-4411-8DED-90CE95562F30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 cstate="email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A45C0030-E255-4DCD-B7A5-E99A22926A79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  <p:sldLayoutId id="2147483738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e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Text Box 4"/>
          <p:cNvSpPr txBox="1">
            <a:spLocks noChangeArrowheads="1"/>
          </p:cNvSpPr>
          <p:nvPr/>
        </p:nvSpPr>
        <p:spPr bwMode="auto">
          <a:xfrm>
            <a:off x="755576" y="2276872"/>
            <a:ext cx="8136904" cy="113877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 marL="365125" indent="-365125" algn="ctr">
              <a:buFont typeface="Wingdings" pitchFamily="2" charset="2"/>
              <a:buNone/>
              <a:defRPr/>
            </a:pPr>
            <a:r>
              <a:rPr lang="es-MX" sz="32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" pitchFamily="34" charset="0"/>
                <a:cs typeface="Arial" pitchFamily="34" charset="0"/>
              </a:rPr>
              <a:t>   </a:t>
            </a:r>
            <a:r>
              <a:rPr lang="es-MX" sz="34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" pitchFamily="34" charset="0"/>
                <a:cs typeface="Arial" pitchFamily="34" charset="0"/>
              </a:rPr>
              <a:t>PROGRAMA  DE TRABAJADORES</a:t>
            </a:r>
          </a:p>
          <a:p>
            <a:pPr marL="365125" indent="-365125" algn="ctr">
              <a:buFont typeface="Wingdings" pitchFamily="2" charset="2"/>
              <a:buNone/>
              <a:defRPr/>
            </a:pPr>
            <a:r>
              <a:rPr lang="es-MX" sz="34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" pitchFamily="34" charset="0"/>
                <a:cs typeface="Arial" pitchFamily="34" charset="0"/>
              </a:rPr>
              <a:t>AGRICOLAS  TEMPORALES</a:t>
            </a:r>
          </a:p>
        </p:txBody>
      </p:sp>
      <p:sp>
        <p:nvSpPr>
          <p:cNvPr id="3075" name="7 CuadroTexto"/>
          <p:cNvSpPr txBox="1">
            <a:spLocks noChangeArrowheads="1"/>
          </p:cNvSpPr>
          <p:nvPr/>
        </p:nvSpPr>
        <p:spPr bwMode="auto">
          <a:xfrm>
            <a:off x="3941763" y="5445125"/>
            <a:ext cx="5021262" cy="984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s-MX" sz="1600" i="1"/>
              <a:t>Daniel Aguado Ornelas</a:t>
            </a:r>
          </a:p>
          <a:p>
            <a:pPr algn="r"/>
            <a:r>
              <a:rPr lang="es-MX" sz="1400" i="1"/>
              <a:t>Subdirector de Políticas de Protección</a:t>
            </a:r>
          </a:p>
          <a:p>
            <a:pPr algn="r"/>
            <a:r>
              <a:rPr lang="es-MX" sz="1400" i="1"/>
              <a:t>Dirección General de Protección de Mexicanos en el Exterior</a:t>
            </a:r>
          </a:p>
          <a:p>
            <a:pPr algn="r"/>
            <a:r>
              <a:rPr lang="es-MX" sz="1400" i="1"/>
              <a:t>SRE</a:t>
            </a:r>
          </a:p>
        </p:txBody>
      </p:sp>
      <p:sp>
        <p:nvSpPr>
          <p:cNvPr id="3076" name="5 CuadroTexto"/>
          <p:cNvSpPr txBox="1">
            <a:spLocks noChangeArrowheads="1"/>
          </p:cNvSpPr>
          <p:nvPr/>
        </p:nvSpPr>
        <p:spPr bwMode="auto">
          <a:xfrm>
            <a:off x="2921000" y="3716338"/>
            <a:ext cx="3506788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s-MX" sz="3200" b="1"/>
              <a:t>México – Canadá</a:t>
            </a:r>
          </a:p>
        </p:txBody>
      </p:sp>
      <p:sp>
        <p:nvSpPr>
          <p:cNvPr id="10" name="9 Rectángulo"/>
          <p:cNvSpPr/>
          <p:nvPr/>
        </p:nvSpPr>
        <p:spPr>
          <a:xfrm flipV="1">
            <a:off x="8388350" y="6669088"/>
            <a:ext cx="755650" cy="188912"/>
          </a:xfrm>
          <a:prstGeom prst="rect">
            <a:avLst/>
          </a:prstGeom>
          <a:solidFill>
            <a:srgbClr val="28A91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MX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C:\Users\atrinidad\Pictures\CanadaBlank3DMapindexx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email"/>
          <a:srcRect/>
          <a:stretch>
            <a:fillRect/>
          </a:stretch>
        </p:blipFill>
        <p:spPr>
          <a:xfrm>
            <a:off x="4140200" y="1700213"/>
            <a:ext cx="5003800" cy="4119562"/>
          </a:xfrm>
          <a:noFill/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557213"/>
            <a:ext cx="8229600" cy="114300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s-E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RED CONSULAR DE MÉXICO EN CANADÁ</a:t>
            </a:r>
            <a:endParaRPr lang="es-MX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292" name="9 Marcador de contenido"/>
          <p:cNvSpPr>
            <a:spLocks noGrp="1"/>
          </p:cNvSpPr>
          <p:nvPr>
            <p:ph sz="half" idx="1"/>
          </p:nvPr>
        </p:nvSpPr>
        <p:spPr>
          <a:xfrm>
            <a:off x="468313" y="2060575"/>
            <a:ext cx="4038600" cy="4137025"/>
          </a:xfrm>
        </p:spPr>
        <p:txBody>
          <a:bodyPr/>
          <a:lstStyle/>
          <a:p>
            <a:pPr eaLnBrk="1" hangingPunct="1">
              <a:buFontTx/>
              <a:buNone/>
            </a:pPr>
            <a:endParaRPr lang="es-MX" sz="1800" dirty="0" smtClean="0"/>
          </a:p>
          <a:p>
            <a:pPr eaLnBrk="1" hangingPunct="1">
              <a:buClr>
                <a:srgbClr val="008000"/>
              </a:buClr>
              <a:buFont typeface="Wingdings" pitchFamily="2" charset="2"/>
              <a:buChar char="q"/>
            </a:pPr>
            <a:endParaRPr lang="es-ES" sz="1700" dirty="0" smtClean="0"/>
          </a:p>
          <a:p>
            <a:pPr eaLnBrk="1" hangingPunct="1">
              <a:buClr>
                <a:srgbClr val="008000"/>
              </a:buClr>
              <a:buFont typeface="Wingdings" pitchFamily="2" charset="2"/>
              <a:buChar char="q"/>
            </a:pPr>
            <a:r>
              <a:rPr lang="es-ES" sz="1700" dirty="0" smtClean="0"/>
              <a:t>Consulado General de México en Montreal, Quebec</a:t>
            </a:r>
          </a:p>
          <a:p>
            <a:pPr eaLnBrk="1" hangingPunct="1">
              <a:buClr>
                <a:srgbClr val="008000"/>
              </a:buClr>
              <a:buFont typeface="Wingdings" pitchFamily="2" charset="2"/>
              <a:buChar char="q"/>
            </a:pPr>
            <a:endParaRPr lang="es-MX" sz="400" dirty="0" smtClean="0"/>
          </a:p>
          <a:p>
            <a:pPr eaLnBrk="1" hangingPunct="1">
              <a:buClr>
                <a:srgbClr val="008000"/>
              </a:buClr>
              <a:buFont typeface="Wingdings" pitchFamily="2" charset="2"/>
              <a:buChar char="q"/>
            </a:pPr>
            <a:r>
              <a:rPr lang="es-ES" sz="1700" dirty="0" smtClean="0"/>
              <a:t>Consulado General de México en Toronto, Ontario</a:t>
            </a:r>
          </a:p>
          <a:p>
            <a:pPr eaLnBrk="1" hangingPunct="1">
              <a:buClr>
                <a:srgbClr val="008000"/>
              </a:buClr>
              <a:buFont typeface="Wingdings" pitchFamily="2" charset="2"/>
              <a:buChar char="q"/>
            </a:pPr>
            <a:endParaRPr lang="es-MX" sz="400" dirty="0" smtClean="0"/>
          </a:p>
          <a:p>
            <a:pPr eaLnBrk="1" hangingPunct="1">
              <a:buClr>
                <a:srgbClr val="008000"/>
              </a:buClr>
              <a:buFont typeface="Wingdings" pitchFamily="2" charset="2"/>
              <a:buChar char="q"/>
            </a:pPr>
            <a:r>
              <a:rPr lang="es-ES" sz="1700" dirty="0" smtClean="0"/>
              <a:t>Consulado General de México en Vancouver, Columbia Británica</a:t>
            </a:r>
          </a:p>
          <a:p>
            <a:pPr eaLnBrk="1" hangingPunct="1">
              <a:buClr>
                <a:srgbClr val="008000"/>
              </a:buClr>
              <a:buFont typeface="Wingdings" pitchFamily="2" charset="2"/>
              <a:buChar char="q"/>
            </a:pPr>
            <a:endParaRPr lang="es-MX" sz="400" dirty="0" smtClean="0"/>
          </a:p>
          <a:p>
            <a:pPr eaLnBrk="1" hangingPunct="1">
              <a:buClr>
                <a:srgbClr val="008000"/>
              </a:buClr>
              <a:buFont typeface="Wingdings" pitchFamily="2" charset="2"/>
              <a:buChar char="q"/>
            </a:pPr>
            <a:r>
              <a:rPr lang="es-ES" sz="1700" dirty="0" smtClean="0"/>
              <a:t>Consulado de México en </a:t>
            </a:r>
            <a:r>
              <a:rPr lang="es-ES" sz="1700" dirty="0" err="1" smtClean="0"/>
              <a:t>Leamington</a:t>
            </a:r>
            <a:r>
              <a:rPr lang="es-ES" sz="1700" dirty="0" smtClean="0"/>
              <a:t>, Ontario</a:t>
            </a:r>
          </a:p>
          <a:p>
            <a:pPr eaLnBrk="1" hangingPunct="1">
              <a:buClr>
                <a:srgbClr val="008000"/>
              </a:buClr>
              <a:buFont typeface="Wingdings" pitchFamily="2" charset="2"/>
              <a:buChar char="q"/>
            </a:pPr>
            <a:endParaRPr lang="es-MX" sz="400" dirty="0" smtClean="0"/>
          </a:p>
          <a:p>
            <a:pPr eaLnBrk="1" hangingPunct="1">
              <a:buClr>
                <a:srgbClr val="008000"/>
              </a:buClr>
              <a:buFont typeface="Wingdings" pitchFamily="2" charset="2"/>
              <a:buChar char="q"/>
            </a:pPr>
            <a:r>
              <a:rPr lang="es-ES" sz="1700" dirty="0" smtClean="0"/>
              <a:t>Consulado de México en Calgary, Alberta</a:t>
            </a:r>
            <a:endParaRPr lang="es-MX" sz="1700" dirty="0" smtClean="0"/>
          </a:p>
          <a:p>
            <a:pPr eaLnBrk="1" hangingPunct="1"/>
            <a:endParaRPr lang="es-MX" dirty="0" smtClean="0"/>
          </a:p>
        </p:txBody>
      </p:sp>
      <p:sp>
        <p:nvSpPr>
          <p:cNvPr id="12293" name="12 CuadroTexto"/>
          <p:cNvSpPr txBox="1">
            <a:spLocks noChangeArrowheads="1"/>
          </p:cNvSpPr>
          <p:nvPr/>
        </p:nvSpPr>
        <p:spPr bwMode="auto">
          <a:xfrm>
            <a:off x="468313" y="1436688"/>
            <a:ext cx="80645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s-ES" b="1"/>
              <a:t>Los Consulados cuentan con un registro de todos los trabajadores agrícolas y empleadores que se encuentran en las provincias de Canadá que participan en el Programa:</a:t>
            </a:r>
          </a:p>
          <a:p>
            <a:endParaRPr lang="es-MX"/>
          </a:p>
        </p:txBody>
      </p:sp>
      <p:sp>
        <p:nvSpPr>
          <p:cNvPr id="12294" name="13 CuadroTexto"/>
          <p:cNvSpPr txBox="1">
            <a:spLocks noChangeArrowheads="1"/>
          </p:cNvSpPr>
          <p:nvPr/>
        </p:nvSpPr>
        <p:spPr bwMode="auto">
          <a:xfrm>
            <a:off x="4356100" y="4005263"/>
            <a:ext cx="79216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sz="900" b="1"/>
              <a:t>Columbia Británica</a:t>
            </a:r>
            <a:endParaRPr lang="es-MX" sz="900" b="1"/>
          </a:p>
        </p:txBody>
      </p:sp>
      <p:sp>
        <p:nvSpPr>
          <p:cNvPr id="12295" name="14 CuadroTexto"/>
          <p:cNvSpPr txBox="1">
            <a:spLocks noChangeArrowheads="1"/>
          </p:cNvSpPr>
          <p:nvPr/>
        </p:nvSpPr>
        <p:spPr bwMode="auto">
          <a:xfrm>
            <a:off x="7380288" y="4005263"/>
            <a:ext cx="720725" cy="230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sz="900" b="1"/>
              <a:t>Quebec</a:t>
            </a:r>
            <a:endParaRPr lang="es-MX" sz="900" b="1"/>
          </a:p>
        </p:txBody>
      </p:sp>
      <p:sp>
        <p:nvSpPr>
          <p:cNvPr id="12296" name="15 CuadroTexto"/>
          <p:cNvSpPr txBox="1">
            <a:spLocks noChangeArrowheads="1"/>
          </p:cNvSpPr>
          <p:nvPr/>
        </p:nvSpPr>
        <p:spPr bwMode="auto">
          <a:xfrm>
            <a:off x="6588125" y="4508500"/>
            <a:ext cx="863600" cy="23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sz="900" b="1"/>
              <a:t>Ontario</a:t>
            </a:r>
            <a:endParaRPr lang="es-MX" sz="900" b="1"/>
          </a:p>
        </p:txBody>
      </p:sp>
      <p:sp>
        <p:nvSpPr>
          <p:cNvPr id="12297" name="16 CuadroTexto"/>
          <p:cNvSpPr txBox="1">
            <a:spLocks noChangeArrowheads="1"/>
          </p:cNvSpPr>
          <p:nvPr/>
        </p:nvSpPr>
        <p:spPr bwMode="auto">
          <a:xfrm>
            <a:off x="5148263" y="4221163"/>
            <a:ext cx="647700" cy="230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sz="900" b="1"/>
              <a:t>Alberta</a:t>
            </a:r>
            <a:endParaRPr lang="es-MX" sz="900" b="1"/>
          </a:p>
        </p:txBody>
      </p:sp>
      <p:sp>
        <p:nvSpPr>
          <p:cNvPr id="12298" name="17 CuadroTexto"/>
          <p:cNvSpPr txBox="1">
            <a:spLocks noChangeArrowheads="1"/>
          </p:cNvSpPr>
          <p:nvPr/>
        </p:nvSpPr>
        <p:spPr bwMode="auto">
          <a:xfrm>
            <a:off x="7956550" y="4868863"/>
            <a:ext cx="973138" cy="20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/>
            <a:r>
              <a:rPr lang="es-MX" sz="700" b="1"/>
              <a:t>Nueva Brunswick</a:t>
            </a:r>
            <a:endParaRPr lang="es-MX" sz="700"/>
          </a:p>
        </p:txBody>
      </p:sp>
      <p:sp>
        <p:nvSpPr>
          <p:cNvPr id="12299" name="18 CuadroTexto"/>
          <p:cNvSpPr txBox="1">
            <a:spLocks noChangeArrowheads="1"/>
          </p:cNvSpPr>
          <p:nvPr/>
        </p:nvSpPr>
        <p:spPr bwMode="auto">
          <a:xfrm>
            <a:off x="4211638" y="3284538"/>
            <a:ext cx="865187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MX" sz="900" b="1"/>
              <a:t>Territorio del Yukón</a:t>
            </a:r>
          </a:p>
        </p:txBody>
      </p:sp>
      <p:sp>
        <p:nvSpPr>
          <p:cNvPr id="12300" name="19 CuadroTexto"/>
          <p:cNvSpPr txBox="1">
            <a:spLocks noChangeArrowheads="1"/>
          </p:cNvSpPr>
          <p:nvPr/>
        </p:nvSpPr>
        <p:spPr bwMode="auto">
          <a:xfrm>
            <a:off x="5076825" y="3644900"/>
            <a:ext cx="8636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800" b="1"/>
              <a:t>Territorios del Noroeste</a:t>
            </a:r>
          </a:p>
        </p:txBody>
      </p:sp>
      <p:sp>
        <p:nvSpPr>
          <p:cNvPr id="12301" name="20 CuadroTexto"/>
          <p:cNvSpPr txBox="1">
            <a:spLocks noChangeArrowheads="1"/>
          </p:cNvSpPr>
          <p:nvPr/>
        </p:nvSpPr>
        <p:spPr bwMode="auto">
          <a:xfrm>
            <a:off x="5435600" y="5013325"/>
            <a:ext cx="100806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MX" sz="800" b="1"/>
              <a:t>Saskatchewan</a:t>
            </a:r>
          </a:p>
        </p:txBody>
      </p:sp>
      <p:sp>
        <p:nvSpPr>
          <p:cNvPr id="12302" name="21 CuadroTexto"/>
          <p:cNvSpPr txBox="1">
            <a:spLocks noChangeArrowheads="1"/>
          </p:cNvSpPr>
          <p:nvPr/>
        </p:nvSpPr>
        <p:spPr bwMode="auto">
          <a:xfrm>
            <a:off x="6011863" y="4221163"/>
            <a:ext cx="692150" cy="230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MX" sz="900" b="1"/>
              <a:t>Manitoba</a:t>
            </a:r>
          </a:p>
        </p:txBody>
      </p:sp>
      <p:cxnSp>
        <p:nvCxnSpPr>
          <p:cNvPr id="24" name="23 Conector recto"/>
          <p:cNvCxnSpPr/>
          <p:nvPr/>
        </p:nvCxnSpPr>
        <p:spPr>
          <a:xfrm>
            <a:off x="5867400" y="4724400"/>
            <a:ext cx="0" cy="2889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304" name="24 CuadroTexto"/>
          <p:cNvSpPr txBox="1">
            <a:spLocks noChangeArrowheads="1"/>
          </p:cNvSpPr>
          <p:nvPr/>
        </p:nvSpPr>
        <p:spPr bwMode="auto">
          <a:xfrm>
            <a:off x="5867400" y="3357563"/>
            <a:ext cx="1008063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MX" sz="900" b="1"/>
              <a:t>Territorio Nunavut</a:t>
            </a:r>
          </a:p>
        </p:txBody>
      </p:sp>
      <p:sp>
        <p:nvSpPr>
          <p:cNvPr id="12305" name="26 CuadroTexto"/>
          <p:cNvSpPr txBox="1">
            <a:spLocks noChangeArrowheads="1"/>
          </p:cNvSpPr>
          <p:nvPr/>
        </p:nvSpPr>
        <p:spPr bwMode="auto">
          <a:xfrm>
            <a:off x="8351838" y="3500438"/>
            <a:ext cx="792162" cy="23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MX" sz="900" b="1"/>
              <a:t>Terranova</a:t>
            </a:r>
          </a:p>
        </p:txBody>
      </p:sp>
      <p:cxnSp>
        <p:nvCxnSpPr>
          <p:cNvPr id="29" name="28 Conector recto"/>
          <p:cNvCxnSpPr>
            <a:endCxn id="12305" idx="2"/>
          </p:cNvCxnSpPr>
          <p:nvPr/>
        </p:nvCxnSpPr>
        <p:spPr>
          <a:xfrm flipH="1" flipV="1">
            <a:off x="8748713" y="3732213"/>
            <a:ext cx="0" cy="18573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307" name="29 CuadroTexto"/>
          <p:cNvSpPr txBox="1">
            <a:spLocks noChangeArrowheads="1"/>
          </p:cNvSpPr>
          <p:nvPr/>
        </p:nvSpPr>
        <p:spPr bwMode="auto">
          <a:xfrm>
            <a:off x="8675688" y="4149725"/>
            <a:ext cx="612775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MX" sz="600" b="1"/>
              <a:t>Isla del Príncipe Eduardo</a:t>
            </a:r>
          </a:p>
        </p:txBody>
      </p:sp>
      <p:sp>
        <p:nvSpPr>
          <p:cNvPr id="12308" name="30 CuadroTexto"/>
          <p:cNvSpPr txBox="1">
            <a:spLocks noChangeArrowheads="1"/>
          </p:cNvSpPr>
          <p:nvPr/>
        </p:nvSpPr>
        <p:spPr bwMode="auto">
          <a:xfrm>
            <a:off x="8604250" y="4652963"/>
            <a:ext cx="539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MX" sz="700" b="1"/>
              <a:t>Nueva Escocia</a:t>
            </a:r>
          </a:p>
        </p:txBody>
      </p:sp>
      <p:cxnSp>
        <p:nvCxnSpPr>
          <p:cNvPr id="33" name="32 Conector recto"/>
          <p:cNvCxnSpPr>
            <a:endCxn id="12308" idx="1"/>
          </p:cNvCxnSpPr>
          <p:nvPr/>
        </p:nvCxnSpPr>
        <p:spPr>
          <a:xfrm>
            <a:off x="8532813" y="4652963"/>
            <a:ext cx="71437" cy="15398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34 Conector recto"/>
          <p:cNvCxnSpPr/>
          <p:nvPr/>
        </p:nvCxnSpPr>
        <p:spPr>
          <a:xfrm>
            <a:off x="8316913" y="4581525"/>
            <a:ext cx="0" cy="28733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38 Conector recto"/>
          <p:cNvCxnSpPr/>
          <p:nvPr/>
        </p:nvCxnSpPr>
        <p:spPr>
          <a:xfrm flipV="1">
            <a:off x="8532813" y="4292600"/>
            <a:ext cx="215900" cy="14446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312" name="25 Marcador de número de diapositiva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65CED11-9000-4A4E-8BBA-300F417A553E}" type="slidenum">
              <a:rPr lang="es-ES" smtClean="0">
                <a:latin typeface="Arial" charset="0"/>
                <a:cs typeface="Arial" charset="0"/>
              </a:rPr>
              <a:pPr/>
              <a:t>10</a:t>
            </a:fld>
            <a:endParaRPr lang="es-ES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1675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s-ES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ACTIVIDADES DE ASISTENCIA CONSULAR</a:t>
            </a:r>
            <a:endParaRPr lang="es-MX" sz="3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315" name="2 Marcador de contenido"/>
          <p:cNvSpPr>
            <a:spLocks noGrp="1"/>
          </p:cNvSpPr>
          <p:nvPr>
            <p:ph sz="quarter" idx="1"/>
          </p:nvPr>
        </p:nvSpPr>
        <p:spPr>
          <a:xfrm>
            <a:off x="457200" y="1639888"/>
            <a:ext cx="8229600" cy="4525962"/>
          </a:xfrm>
        </p:spPr>
        <p:txBody>
          <a:bodyPr/>
          <a:lstStyle/>
          <a:p>
            <a:pPr algn="just" eaLnBrk="1" hangingPunct="1">
              <a:buFont typeface="Arial" charset="0"/>
              <a:buAutoNum type="arabicParenR"/>
            </a:pPr>
            <a:r>
              <a:rPr lang="es-ES" sz="2000" b="1" smtClean="0"/>
              <a:t>Arribo de los trabajadores a Canadá</a:t>
            </a:r>
            <a:endParaRPr lang="es-MX" sz="2000" smtClean="0"/>
          </a:p>
          <a:p>
            <a:pPr algn="just" eaLnBrk="1" hangingPunct="1">
              <a:buFont typeface="Arial" charset="0"/>
              <a:buAutoNum type="arabicParenR"/>
            </a:pPr>
            <a:endParaRPr lang="es-MX" sz="2000" smtClean="0"/>
          </a:p>
          <a:p>
            <a:pPr algn="just" eaLnBrk="1" hangingPunct="1">
              <a:buClr>
                <a:srgbClr val="008000"/>
              </a:buClr>
              <a:buFont typeface="Wingdings" pitchFamily="2" charset="2"/>
              <a:buChar char="q"/>
            </a:pPr>
            <a:r>
              <a:rPr lang="es-ES" sz="2000" smtClean="0"/>
              <a:t>Verificar que los trabajadores hayan arribado a Canadá, para cubrir  las solicitudes de los empleadores o solicitar trabajadores sustitutos.</a:t>
            </a:r>
            <a:endParaRPr lang="es-MX" sz="2000" smtClean="0"/>
          </a:p>
          <a:p>
            <a:pPr algn="just" eaLnBrk="1" hangingPunct="1">
              <a:buFont typeface="Arial" charset="0"/>
              <a:buAutoNum type="arabicParenR"/>
            </a:pPr>
            <a:endParaRPr lang="es-MX" sz="1600" smtClean="0"/>
          </a:p>
          <a:p>
            <a:pPr eaLnBrk="1" hangingPunct="1">
              <a:buFont typeface="Arial" charset="0"/>
              <a:buAutoNum type="arabicParenR"/>
            </a:pPr>
            <a:endParaRPr lang="es-MX" sz="1100" smtClean="0"/>
          </a:p>
          <a:p>
            <a:pPr eaLnBrk="1" hangingPunct="1">
              <a:buFont typeface="Arial" charset="0"/>
              <a:buChar char="•"/>
            </a:pPr>
            <a:endParaRPr lang="es-MX" sz="1100" smtClean="0"/>
          </a:p>
        </p:txBody>
      </p:sp>
      <p:pic>
        <p:nvPicPr>
          <p:cNvPr id="13316" name="Picture 2" descr="C:\Users\Salud\Pictures\PTAT1050458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1258888" y="3430588"/>
            <a:ext cx="3168650" cy="2374900"/>
          </a:xfrm>
          <a:prstGeom prst="rect">
            <a:avLst/>
          </a:prstGeom>
          <a:noFill/>
          <a:ln w="57150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13317" name="Picture 4" descr="C:\Users\Salud\Pictures\PTAT1050457.JPG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4762500" y="3430588"/>
            <a:ext cx="3168650" cy="2374900"/>
          </a:xfrm>
          <a:prstGeom prst="rect">
            <a:avLst/>
          </a:prstGeom>
          <a:noFill/>
          <a:ln w="57150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6" name="5 CuadroTexto"/>
          <p:cNvSpPr txBox="1">
            <a:spLocks noChangeArrowheads="1"/>
          </p:cNvSpPr>
          <p:nvPr/>
        </p:nvSpPr>
        <p:spPr bwMode="auto">
          <a:xfrm>
            <a:off x="2339975" y="5876925"/>
            <a:ext cx="4608513" cy="277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s-MX" sz="1200" dirty="0">
                <a:latin typeface="+mn-lt"/>
              </a:rPr>
              <a:t>Trabajadores en el aeropuerto de Toronto de regreso a México</a:t>
            </a:r>
          </a:p>
        </p:txBody>
      </p:sp>
      <p:sp>
        <p:nvSpPr>
          <p:cNvPr id="13319" name="6 Marcador de número de diapositiva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418E8D9-2DF0-4791-95BE-BD21C12E8AEE}" type="slidenum">
              <a:rPr lang="es-ES" smtClean="0">
                <a:latin typeface="Arial" charset="0"/>
                <a:cs typeface="Arial" charset="0"/>
              </a:rPr>
              <a:pPr/>
              <a:t>11</a:t>
            </a:fld>
            <a:endParaRPr lang="es-ES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73113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s-ES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ACTIVIDADES DE ASISTENCIA CONSULAR</a:t>
            </a:r>
            <a:endParaRPr lang="es-MX" sz="3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998663"/>
            <a:ext cx="8229600" cy="4525962"/>
          </a:xfrm>
        </p:spPr>
        <p:txBody>
          <a:bodyPr/>
          <a:lstStyle/>
          <a:p>
            <a:pPr algn="just" eaLnBrk="1" hangingPunct="1">
              <a:buFont typeface="+mj-lt"/>
              <a:buAutoNum type="arabicParenR" startAt="2"/>
              <a:defRPr/>
            </a:pPr>
            <a:r>
              <a:rPr lang="es-ES" sz="2400" b="1" dirty="0" smtClean="0"/>
              <a:t>Visitas a granjas</a:t>
            </a:r>
            <a:endParaRPr lang="es-MX" sz="2400" dirty="0" smtClean="0"/>
          </a:p>
          <a:p>
            <a:pPr algn="just" eaLnBrk="1" hangingPunct="1">
              <a:buFont typeface="+mj-lt"/>
              <a:buAutoNum type="arabicParenR" startAt="2"/>
              <a:defRPr/>
            </a:pPr>
            <a:endParaRPr lang="es-MX" sz="1800" dirty="0" smtClean="0"/>
          </a:p>
          <a:p>
            <a:pPr marL="717550" indent="-358775" algn="just" eaLnBrk="1" hangingPunct="1">
              <a:buClr>
                <a:srgbClr val="008000"/>
              </a:buClr>
              <a:buFont typeface="Wingdings" pitchFamily="2" charset="2"/>
              <a:buChar char="q"/>
              <a:defRPr/>
            </a:pPr>
            <a:r>
              <a:rPr lang="es-ES" sz="2000" dirty="0" smtClean="0"/>
              <a:t>Proporcionar información a los trabajadores sobre sus derechos, obligaciones y beneficios</a:t>
            </a:r>
          </a:p>
          <a:p>
            <a:pPr marL="717550" indent="-358775" algn="just" eaLnBrk="1" hangingPunct="1">
              <a:buClr>
                <a:srgbClr val="008000"/>
              </a:buClr>
              <a:buFont typeface="Wingdings" pitchFamily="2" charset="2"/>
              <a:buChar char="q"/>
              <a:defRPr/>
            </a:pPr>
            <a:endParaRPr lang="es-ES" sz="2000" dirty="0" smtClean="0"/>
          </a:p>
          <a:p>
            <a:pPr marL="717550" indent="-358775" algn="just" eaLnBrk="1" hangingPunct="1">
              <a:buClr>
                <a:srgbClr val="008000"/>
              </a:buClr>
              <a:buFont typeface="Wingdings" pitchFamily="2" charset="2"/>
              <a:buChar char="q"/>
              <a:defRPr/>
            </a:pPr>
            <a:r>
              <a:rPr lang="es-ES" sz="2000" dirty="0" smtClean="0"/>
              <a:t>Recordarles que deberán contar con una cuenta bancaría para facilitar el envío de recursos o pagos del empleador</a:t>
            </a:r>
          </a:p>
          <a:p>
            <a:pPr marL="717550" indent="-358775" algn="just" eaLnBrk="1" hangingPunct="1">
              <a:buClr>
                <a:srgbClr val="008000"/>
              </a:buClr>
              <a:buFontTx/>
              <a:buNone/>
              <a:defRPr/>
            </a:pPr>
            <a:endParaRPr lang="es-ES" sz="2000" dirty="0" smtClean="0"/>
          </a:p>
          <a:p>
            <a:pPr marL="717550" indent="-358775" algn="just" eaLnBrk="1" hangingPunct="1">
              <a:buClr>
                <a:srgbClr val="008000"/>
              </a:buClr>
              <a:buFont typeface="Wingdings" pitchFamily="2" charset="2"/>
              <a:buChar char="q"/>
              <a:defRPr/>
            </a:pPr>
            <a:r>
              <a:rPr lang="es-ES" sz="2000" dirty="0" smtClean="0"/>
              <a:t>Recordarles que deben presentar su declaración de impuestos antes de su regreso a México, con la finalidad de requerir, de ser el caso, la devolución de los impuestos retenidos.</a:t>
            </a:r>
            <a:endParaRPr lang="es-MX" sz="2000" dirty="0" smtClean="0"/>
          </a:p>
          <a:p>
            <a:pPr eaLnBrk="1" hangingPunct="1">
              <a:buFontTx/>
              <a:buNone/>
              <a:defRPr/>
            </a:pPr>
            <a:endParaRPr lang="es-MX" dirty="0" smtClean="0"/>
          </a:p>
        </p:txBody>
      </p:sp>
      <p:sp>
        <p:nvSpPr>
          <p:cNvPr id="14340" name="3 Marcador de número de diapositiva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BBB976B-B52E-4F01-9C28-187696996D05}" type="slidenum">
              <a:rPr lang="es-ES" smtClean="0">
                <a:latin typeface="Arial" charset="0"/>
                <a:cs typeface="Arial" charset="0"/>
              </a:rPr>
              <a:pPr/>
              <a:t>12</a:t>
            </a:fld>
            <a:endParaRPr lang="es-ES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Rectángulo"/>
          <p:cNvSpPr/>
          <p:nvPr/>
        </p:nvSpPr>
        <p:spPr>
          <a:xfrm>
            <a:off x="2627313" y="3284538"/>
            <a:ext cx="3816350" cy="252095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MX"/>
          </a:p>
        </p:txBody>
      </p:sp>
      <p:pic>
        <p:nvPicPr>
          <p:cNvPr id="15363" name="Picture 3" descr="C:\Users\Salud\Pictures\P1050160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4284663" y="2871788"/>
            <a:ext cx="3406775" cy="2501900"/>
          </a:xfrm>
          <a:prstGeom prst="rect">
            <a:avLst/>
          </a:prstGeom>
          <a:noFill/>
          <a:ln w="57150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15367" name="6 CuadroTexto"/>
          <p:cNvSpPr txBox="1">
            <a:spLocks noChangeArrowheads="1"/>
          </p:cNvSpPr>
          <p:nvPr/>
        </p:nvSpPr>
        <p:spPr bwMode="auto">
          <a:xfrm>
            <a:off x="1258888" y="6381750"/>
            <a:ext cx="4321175" cy="277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s-MX" sz="1200" dirty="0">
                <a:latin typeface="+mn-lt"/>
              </a:rPr>
              <a:t>Una “</a:t>
            </a:r>
            <a:r>
              <a:rPr lang="es-MX" sz="1200" dirty="0" err="1">
                <a:latin typeface="+mn-lt"/>
              </a:rPr>
              <a:t>farma</a:t>
            </a:r>
            <a:r>
              <a:rPr lang="es-MX" sz="1200" dirty="0">
                <a:latin typeface="+mn-lt"/>
              </a:rPr>
              <a:t>” y cultivos cubiertos con plástico en </a:t>
            </a:r>
            <a:r>
              <a:rPr lang="es-MX" sz="1200" dirty="0" err="1">
                <a:latin typeface="+mn-lt"/>
              </a:rPr>
              <a:t>Saskatoon</a:t>
            </a:r>
            <a:r>
              <a:rPr lang="es-MX" sz="1200" dirty="0">
                <a:latin typeface="+mn-lt"/>
              </a:rPr>
              <a:t>.</a:t>
            </a:r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>
          <a:xfrm>
            <a:off x="457200" y="630238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s-E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ACTIVIDADES DE ASISTENCIA CONSULAR</a:t>
            </a:r>
            <a:endParaRPr lang="es-MX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366" name="9 Rectángulo"/>
          <p:cNvSpPr>
            <a:spLocks noChangeArrowheads="1"/>
          </p:cNvSpPr>
          <p:nvPr/>
        </p:nvSpPr>
        <p:spPr bwMode="auto">
          <a:xfrm>
            <a:off x="611188" y="1412875"/>
            <a:ext cx="7777162" cy="184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buFont typeface="Arial" charset="0"/>
              <a:buAutoNum type="arabicParenR" startAt="2"/>
              <a:defRPr/>
            </a:pPr>
            <a:r>
              <a:rPr lang="es-ES" sz="2400" b="1" dirty="0"/>
              <a:t> Visitas a granjas, continuación</a:t>
            </a:r>
          </a:p>
          <a:p>
            <a:pPr marL="717550" indent="-358775" algn="just">
              <a:buClr>
                <a:srgbClr val="008000"/>
              </a:buClr>
              <a:defRPr/>
            </a:pPr>
            <a:endParaRPr lang="es-ES" sz="1200" dirty="0"/>
          </a:p>
          <a:p>
            <a:pPr marL="717550" indent="-358775" algn="just">
              <a:buClr>
                <a:srgbClr val="008000"/>
              </a:buClr>
              <a:buFont typeface="Wingdings" pitchFamily="2" charset="2"/>
              <a:buChar char="q"/>
              <a:defRPr/>
            </a:pPr>
            <a:r>
              <a:rPr lang="es-MX" dirty="0"/>
              <a:t>Vigilar que se cumplan las condiciones de los contratos y brindar buenos oficios en casos de conflicto entre trabajadores y empleadores.</a:t>
            </a:r>
          </a:p>
          <a:p>
            <a:pPr algn="just">
              <a:defRPr/>
            </a:pPr>
            <a:endParaRPr lang="es-MX" sz="2400" dirty="0"/>
          </a:p>
        </p:txBody>
      </p:sp>
      <p:pic>
        <p:nvPicPr>
          <p:cNvPr id="2" name="Picture 1" descr="C:\Users\Salud\Pictures\PTAT1050162.JPG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1476375" y="3644900"/>
            <a:ext cx="3357563" cy="2520950"/>
          </a:xfrm>
          <a:prstGeom prst="rect">
            <a:avLst/>
          </a:prstGeom>
          <a:noFill/>
          <a:ln w="57150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15368" name="8 Marcador de número de diapositiva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C939D81-0FAE-4241-9322-0465D002135A}" type="slidenum">
              <a:rPr lang="es-ES" smtClean="0">
                <a:latin typeface="Arial" charset="0"/>
                <a:cs typeface="Arial" charset="0"/>
              </a:rPr>
              <a:pPr/>
              <a:t>13</a:t>
            </a:fld>
            <a:endParaRPr lang="es-ES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692150"/>
            <a:ext cx="8229600" cy="981075"/>
          </a:xfrm>
        </p:spPr>
        <p:txBody>
          <a:bodyPr/>
          <a:lstStyle/>
          <a:p>
            <a:pPr eaLnBrk="1" hangingPunct="1">
              <a:defRPr/>
            </a:pPr>
            <a:r>
              <a:rPr lang="es-E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ACTIVIDADES DE ASISTENCIA CONSULAR</a:t>
            </a:r>
            <a:endParaRPr lang="es-MX" sz="28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495425"/>
            <a:ext cx="8229600" cy="4525963"/>
          </a:xfrm>
        </p:spPr>
        <p:txBody>
          <a:bodyPr/>
          <a:lstStyle/>
          <a:p>
            <a:pPr lvl="1" algn="just" eaLnBrk="1" hangingPunct="1">
              <a:buFontTx/>
              <a:buAutoNum type="arabicParenR" startAt="3"/>
            </a:pPr>
            <a:r>
              <a:rPr lang="es-ES" sz="2000" b="1" smtClean="0"/>
              <a:t>Trámites ante autoridades</a:t>
            </a:r>
            <a:endParaRPr lang="es-MX" sz="2000" b="1" smtClean="0"/>
          </a:p>
          <a:p>
            <a:pPr marL="717550" indent="-358775" algn="just" eaLnBrk="1" hangingPunct="1">
              <a:buClr>
                <a:srgbClr val="008000"/>
              </a:buClr>
              <a:buFont typeface="Wingdings" pitchFamily="2" charset="2"/>
              <a:buChar char="q"/>
            </a:pPr>
            <a:r>
              <a:rPr lang="es-ES" sz="1800" smtClean="0"/>
              <a:t>Los consulados brindan asesoría a los trabajadores para los trámites que realizan ante las autoridades provinciales, como pagos por incapacidad médica  y derecho parental, entre otros.</a:t>
            </a:r>
          </a:p>
          <a:p>
            <a:pPr marL="717550" indent="-358775" algn="just" eaLnBrk="1" hangingPunct="1">
              <a:buClr>
                <a:srgbClr val="008000"/>
              </a:buClr>
              <a:buFontTx/>
              <a:buNone/>
            </a:pPr>
            <a:endParaRPr lang="es-ES" sz="1200" b="1" smtClean="0"/>
          </a:p>
          <a:p>
            <a:pPr marL="717550" indent="-358775" algn="just" eaLnBrk="1" hangingPunct="1">
              <a:buClr>
                <a:srgbClr val="008000"/>
              </a:buClr>
              <a:buFontTx/>
              <a:buNone/>
            </a:pPr>
            <a:r>
              <a:rPr lang="es-ES" sz="2000" b="1" smtClean="0"/>
              <a:t>4) Asistencia en casos de accidente o enferm</a:t>
            </a:r>
            <a:r>
              <a:rPr lang="es-ES" sz="1800" b="1" smtClean="0"/>
              <a:t>edad</a:t>
            </a:r>
            <a:endParaRPr lang="es-ES" sz="1800" smtClean="0"/>
          </a:p>
          <a:p>
            <a:pPr marL="717550" indent="-358775" algn="just" eaLnBrk="1" hangingPunct="1">
              <a:buClr>
                <a:srgbClr val="008000"/>
              </a:buClr>
              <a:buFont typeface="Wingdings" pitchFamily="2" charset="2"/>
              <a:buChar char="q"/>
            </a:pPr>
            <a:r>
              <a:rPr lang="es-ES" sz="1800" smtClean="0"/>
              <a:t>Personal consular acude a los hospitales cuando el trabajador es trasladado por motivos de salud para verificar la condición del trabajador y conocer en qué se le puede asistir, así como recabar información para proporcionar a su familia y a la STPS.</a:t>
            </a:r>
          </a:p>
          <a:p>
            <a:pPr marL="717550" indent="-358775" algn="just" eaLnBrk="1" hangingPunct="1">
              <a:buClr>
                <a:srgbClr val="008000"/>
              </a:buClr>
            </a:pPr>
            <a:endParaRPr lang="es-ES" sz="1200" smtClean="0"/>
          </a:p>
          <a:p>
            <a:pPr marL="717550" indent="-358775" algn="just" eaLnBrk="1" hangingPunct="1">
              <a:buClr>
                <a:srgbClr val="008000"/>
              </a:buClr>
              <a:buFontTx/>
              <a:buNone/>
            </a:pPr>
            <a:r>
              <a:rPr lang="es-MX" sz="2000" b="1" smtClean="0"/>
              <a:t>5)  Asesoría legal </a:t>
            </a:r>
            <a:endParaRPr lang="es-ES" sz="2000" smtClean="0"/>
          </a:p>
          <a:p>
            <a:pPr marL="717550" indent="-358775" algn="just" eaLnBrk="1" hangingPunct="1">
              <a:buClr>
                <a:srgbClr val="008000"/>
              </a:buClr>
              <a:buFont typeface="Wingdings" pitchFamily="2" charset="2"/>
              <a:buChar char="q"/>
            </a:pPr>
            <a:r>
              <a:rPr lang="es-MX" sz="1800" smtClean="0"/>
              <a:t>Los funcionarios consulares vigilan el cumplimiento de las condiciones laborales pactadas en el PTAT y ofrecen asesoría en aquellos casos en que se denuncian violaciones al programa.</a:t>
            </a:r>
            <a:endParaRPr lang="es-MX" sz="2000" b="1" smtClean="0"/>
          </a:p>
          <a:p>
            <a:pPr marL="717550" indent="-358775" algn="just" eaLnBrk="1" hangingPunct="1">
              <a:buFontTx/>
              <a:buNone/>
            </a:pPr>
            <a:r>
              <a:rPr lang="es-MX" sz="1800" smtClean="0"/>
              <a:t>	</a:t>
            </a:r>
          </a:p>
          <a:p>
            <a:pPr marL="717550" indent="-358775" algn="just" eaLnBrk="1" hangingPunct="1">
              <a:buFontTx/>
              <a:buNone/>
            </a:pPr>
            <a:endParaRPr lang="es-MX" sz="1800" smtClean="0"/>
          </a:p>
          <a:p>
            <a:pPr marL="717550" indent="-358775" eaLnBrk="1" hangingPunct="1"/>
            <a:endParaRPr lang="es-MX" sz="1800" smtClean="0"/>
          </a:p>
        </p:txBody>
      </p:sp>
      <p:sp>
        <p:nvSpPr>
          <p:cNvPr id="16388" name="3 Marcador de número de diapositiva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704EDC8-882B-4DA7-AE6D-9188978CE08A}" type="slidenum">
              <a:rPr lang="es-ES" smtClean="0">
                <a:latin typeface="Arial" charset="0"/>
                <a:cs typeface="Arial" charset="0"/>
              </a:rPr>
              <a:pPr/>
              <a:t>14</a:t>
            </a:fld>
            <a:endParaRPr lang="es-ES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836613"/>
            <a:ext cx="8229600" cy="981075"/>
          </a:xfrm>
        </p:spPr>
        <p:txBody>
          <a:bodyPr/>
          <a:lstStyle/>
          <a:p>
            <a:pPr eaLnBrk="1" hangingPunct="1">
              <a:defRPr/>
            </a:pPr>
            <a:r>
              <a:rPr lang="es-ES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 PTAT EN CIFRAS</a:t>
            </a:r>
            <a:endParaRPr lang="es-MX" sz="30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916113"/>
            <a:ext cx="8229600" cy="4525962"/>
          </a:xfrm>
        </p:spPr>
        <p:txBody>
          <a:bodyPr/>
          <a:lstStyle/>
          <a:p>
            <a:pPr marL="717550" indent="-358775" algn="just" eaLnBrk="1" hangingPunct="1">
              <a:buClr>
                <a:srgbClr val="008000"/>
              </a:buClr>
              <a:buFont typeface="Wingdings" pitchFamily="2" charset="2"/>
              <a:buChar char="q"/>
              <a:defRPr/>
            </a:pPr>
            <a:r>
              <a:rPr lang="es-ES" sz="1800" dirty="0" smtClean="0"/>
              <a:t>Aproximadamente siete de cada diez trabajadores (70%) retornan la siguiente temporada como trabajadores nominales. </a:t>
            </a:r>
          </a:p>
          <a:p>
            <a:pPr marL="717550" indent="-358775" algn="just" eaLnBrk="1" hangingPunct="1">
              <a:buClr>
                <a:srgbClr val="008000"/>
              </a:buClr>
              <a:buFont typeface="Wingdings" pitchFamily="2" charset="2"/>
              <a:buChar char="q"/>
              <a:defRPr/>
            </a:pPr>
            <a:endParaRPr lang="es-ES" sz="1800" dirty="0" smtClean="0"/>
          </a:p>
          <a:p>
            <a:pPr marL="717550" indent="-358775" algn="just" eaLnBrk="1" hangingPunct="1">
              <a:buClr>
                <a:srgbClr val="008000"/>
              </a:buClr>
              <a:buFont typeface="Wingdings" pitchFamily="2" charset="2"/>
              <a:buChar char="q"/>
              <a:defRPr/>
            </a:pPr>
            <a:r>
              <a:rPr lang="es-MX" sz="1800" dirty="0" smtClean="0"/>
              <a:t>Cada año se incorpora alrededor de un tercio (30%) de nuevos trabajadores (trabajadores de selección)</a:t>
            </a:r>
          </a:p>
          <a:p>
            <a:pPr marL="717550" indent="-358775" algn="just" eaLnBrk="1" hangingPunct="1">
              <a:buClr>
                <a:srgbClr val="008000"/>
              </a:buClr>
              <a:buFont typeface="Wingdings" pitchFamily="2" charset="2"/>
              <a:buChar char="q"/>
              <a:defRPr/>
            </a:pPr>
            <a:endParaRPr lang="es-MX" sz="1800" dirty="0" smtClean="0"/>
          </a:p>
          <a:p>
            <a:pPr marL="717550" indent="-358775" algn="just" eaLnBrk="1" hangingPunct="1">
              <a:buClr>
                <a:srgbClr val="008000"/>
              </a:buClr>
              <a:buFont typeface="Wingdings" pitchFamily="2" charset="2"/>
              <a:buChar char="q"/>
              <a:defRPr/>
            </a:pPr>
            <a:r>
              <a:rPr lang="es-MX" sz="1800" dirty="0" smtClean="0"/>
              <a:t>LA STPS mantiene un listado de 300 trabajadores de reserva para suplir  a los trabajadores que no pueden incorporarse al PTAT.</a:t>
            </a:r>
          </a:p>
          <a:p>
            <a:pPr marL="717550" indent="-358775" algn="just" eaLnBrk="1" hangingPunct="1">
              <a:buClr>
                <a:srgbClr val="008000"/>
              </a:buClr>
              <a:buFontTx/>
              <a:buNone/>
              <a:defRPr/>
            </a:pPr>
            <a:endParaRPr lang="es-MX" sz="1800" dirty="0" smtClean="0"/>
          </a:p>
          <a:p>
            <a:pPr marL="717550" indent="-358775" algn="just" eaLnBrk="1" hangingPunct="1">
              <a:buClr>
                <a:srgbClr val="008000"/>
              </a:buClr>
              <a:buFont typeface="Wingdings" pitchFamily="2" charset="2"/>
              <a:buChar char="q"/>
              <a:defRPr/>
            </a:pPr>
            <a:r>
              <a:rPr lang="es-MX" sz="1800" dirty="0" smtClean="0"/>
              <a:t>En 2011 los consulados de México en Canadá recibieron únicamente 27 quejas en contra de empleadores  del PTAT, de un total de 16,494 trabajadores contratados.</a:t>
            </a:r>
            <a:endParaRPr lang="es-ES" sz="1800" dirty="0" smtClean="0"/>
          </a:p>
          <a:p>
            <a:pPr algn="just" eaLnBrk="1" hangingPunct="1">
              <a:buFontTx/>
              <a:buNone/>
              <a:defRPr/>
            </a:pPr>
            <a:r>
              <a:rPr lang="es-MX" sz="1800" dirty="0" smtClean="0"/>
              <a:t>	</a:t>
            </a:r>
          </a:p>
          <a:p>
            <a:pPr algn="just" eaLnBrk="1" hangingPunct="1">
              <a:buFontTx/>
              <a:buNone/>
              <a:defRPr/>
            </a:pPr>
            <a:endParaRPr lang="es-MX" sz="1800" dirty="0" smtClean="0"/>
          </a:p>
          <a:p>
            <a:pPr eaLnBrk="1" hangingPunct="1">
              <a:defRPr/>
            </a:pPr>
            <a:endParaRPr lang="es-MX" sz="1800" dirty="0" smtClean="0"/>
          </a:p>
        </p:txBody>
      </p:sp>
      <p:sp>
        <p:nvSpPr>
          <p:cNvPr id="17412" name="3 Marcador de número de diapositiva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860A892-CC35-4A1D-85EE-F7801EF87D18}" type="slidenum">
              <a:rPr lang="es-ES" smtClean="0">
                <a:latin typeface="Arial" charset="0"/>
                <a:cs typeface="Arial" charset="0"/>
              </a:rPr>
              <a:pPr/>
              <a:t>15</a:t>
            </a:fld>
            <a:endParaRPr lang="es-ES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647700"/>
            <a:ext cx="8229600" cy="981075"/>
          </a:xfrm>
        </p:spPr>
        <p:txBody>
          <a:bodyPr/>
          <a:lstStyle/>
          <a:p>
            <a:pPr eaLnBrk="1" hangingPunct="1">
              <a:defRPr/>
            </a:pPr>
            <a:r>
              <a:rPr lang="es-E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CONSIDERACIONES</a:t>
            </a:r>
            <a:endParaRPr lang="es-MX" sz="28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74650" y="1566863"/>
            <a:ext cx="8518525" cy="4525962"/>
          </a:xfrm>
        </p:spPr>
        <p:txBody>
          <a:bodyPr/>
          <a:lstStyle/>
          <a:p>
            <a:pPr marL="717550" indent="-358775" algn="just" eaLnBrk="1" hangingPunct="1">
              <a:buClr>
                <a:srgbClr val="008000"/>
              </a:buClr>
              <a:buFontTx/>
              <a:buNone/>
              <a:defRPr/>
            </a:pPr>
            <a:r>
              <a:rPr lang="es-MX" sz="1800" b="1" dirty="0" smtClean="0"/>
              <a:t>	</a:t>
            </a:r>
            <a:r>
              <a:rPr lang="es-MX" sz="2000" b="1" dirty="0" smtClean="0"/>
              <a:t>El PTAT cuenta con diversos mecanismos que reducen los conflictos potenciales entre trabajadores y empleadores:</a:t>
            </a:r>
          </a:p>
          <a:p>
            <a:pPr marL="717550" indent="-358775" algn="just" eaLnBrk="1" hangingPunct="1">
              <a:buClr>
                <a:srgbClr val="008000"/>
              </a:buClr>
              <a:buFontTx/>
              <a:buNone/>
              <a:defRPr/>
            </a:pPr>
            <a:endParaRPr lang="es-ES" sz="1100" b="1" dirty="0" smtClean="0"/>
          </a:p>
          <a:p>
            <a:pPr marL="1117600" lvl="1" indent="-358775" algn="just" eaLnBrk="1" hangingPunct="1">
              <a:buClr>
                <a:srgbClr val="008000"/>
              </a:buClr>
              <a:buFont typeface="Wingdings" pitchFamily="2" charset="2"/>
              <a:buChar char="q"/>
              <a:defRPr/>
            </a:pPr>
            <a:r>
              <a:rPr lang="es-ES" sz="1800" dirty="0" smtClean="0"/>
              <a:t>La existencia de un acuerdo mutuo (Memorándum de Entendimiento entre Canadá y México) que ofrece un marco jurídico concreto que regula la operación del programa</a:t>
            </a:r>
          </a:p>
          <a:p>
            <a:pPr marL="1117600" lvl="1" indent="-358775" algn="just" eaLnBrk="1" hangingPunct="1">
              <a:buClr>
                <a:srgbClr val="008000"/>
              </a:buClr>
              <a:buFont typeface="Wingdings" pitchFamily="2" charset="2"/>
              <a:buChar char="q"/>
              <a:defRPr/>
            </a:pPr>
            <a:endParaRPr lang="es-MX" sz="1100" dirty="0" smtClean="0"/>
          </a:p>
          <a:p>
            <a:pPr marL="1117600" lvl="1" indent="-358775" algn="just" eaLnBrk="1" hangingPunct="1">
              <a:buClr>
                <a:srgbClr val="008000"/>
              </a:buClr>
              <a:buFont typeface="Wingdings" pitchFamily="2" charset="2"/>
              <a:buChar char="q"/>
              <a:defRPr/>
            </a:pPr>
            <a:r>
              <a:rPr lang="es-MX" sz="1800" dirty="0" smtClean="0"/>
              <a:t>La clara delimitación de funciones de las autoridades de ambos países para vigilar el cumplimiento del programa en áreas de su competencia</a:t>
            </a:r>
          </a:p>
          <a:p>
            <a:pPr marL="1117600" lvl="1" indent="-358775" algn="just" eaLnBrk="1" hangingPunct="1">
              <a:buClr>
                <a:srgbClr val="008000"/>
              </a:buClr>
              <a:buFont typeface="Wingdings" pitchFamily="2" charset="2"/>
              <a:buChar char="q"/>
              <a:defRPr/>
            </a:pPr>
            <a:endParaRPr lang="es-ES" sz="1100" dirty="0" smtClean="0"/>
          </a:p>
          <a:p>
            <a:pPr marL="1117600" lvl="1" indent="-358775" algn="just" eaLnBrk="1" hangingPunct="1">
              <a:buClr>
                <a:srgbClr val="008000"/>
              </a:buClr>
              <a:buFont typeface="Wingdings" pitchFamily="2" charset="2"/>
              <a:buChar char="q"/>
              <a:defRPr/>
            </a:pPr>
            <a:r>
              <a:rPr lang="es-MX" sz="1800" dirty="0" smtClean="0"/>
              <a:t>La revisión continua del programa y la reunión periódica de autoridades a nivel interno e internacional</a:t>
            </a:r>
          </a:p>
          <a:p>
            <a:pPr marL="1117600" lvl="1" indent="-358775" algn="just" eaLnBrk="1" hangingPunct="1">
              <a:buClr>
                <a:srgbClr val="008000"/>
              </a:buClr>
              <a:buFont typeface="Wingdings" pitchFamily="2" charset="2"/>
              <a:buChar char="q"/>
              <a:defRPr/>
            </a:pPr>
            <a:endParaRPr lang="es-MX" sz="1100" dirty="0" smtClean="0"/>
          </a:p>
          <a:p>
            <a:pPr marL="1117600" lvl="1" indent="-358775" algn="just" eaLnBrk="1" hangingPunct="1">
              <a:buClr>
                <a:srgbClr val="008000"/>
              </a:buClr>
              <a:buFont typeface="Wingdings" pitchFamily="2" charset="2"/>
              <a:buChar char="q"/>
              <a:defRPr/>
            </a:pPr>
            <a:r>
              <a:rPr lang="es-MX" sz="1800" dirty="0" smtClean="0"/>
              <a:t>La oportuna intervención de agentes consulares para ofrecer información y protección preventiva </a:t>
            </a:r>
          </a:p>
          <a:p>
            <a:pPr algn="just" eaLnBrk="1" hangingPunct="1">
              <a:buFontTx/>
              <a:buNone/>
              <a:defRPr/>
            </a:pPr>
            <a:endParaRPr lang="es-MX" sz="1800" dirty="0" smtClean="0"/>
          </a:p>
          <a:p>
            <a:pPr eaLnBrk="1" hangingPunct="1">
              <a:defRPr/>
            </a:pPr>
            <a:endParaRPr lang="es-MX" sz="1800" dirty="0" smtClean="0"/>
          </a:p>
        </p:txBody>
      </p:sp>
      <p:sp>
        <p:nvSpPr>
          <p:cNvPr id="18436" name="3 Marcador de número de diapositiva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97FF7D5-BFD1-4A32-93F2-90968027F389}" type="slidenum">
              <a:rPr lang="es-ES" smtClean="0">
                <a:latin typeface="Arial" charset="0"/>
                <a:cs typeface="Arial" charset="0"/>
              </a:rPr>
              <a:pPr/>
              <a:t>16</a:t>
            </a:fld>
            <a:endParaRPr lang="es-ES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95288" y="549275"/>
            <a:ext cx="8229600" cy="1800225"/>
          </a:xfrm>
        </p:spPr>
        <p:txBody>
          <a:bodyPr/>
          <a:lstStyle/>
          <a:p>
            <a:pPr>
              <a:defRPr/>
            </a:pPr>
            <a:r>
              <a:rPr lang="es-MX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PROGRAMA DE TRABAJADORES AGRÍCOLAS TEMPORALES, MÉXICO- CANADÁ</a:t>
            </a:r>
            <a:endParaRPr lang="es-ES" sz="2400" dirty="0"/>
          </a:p>
        </p:txBody>
      </p:sp>
      <p:sp>
        <p:nvSpPr>
          <p:cNvPr id="19459" name="2 Marcador de contenido"/>
          <p:cNvSpPr>
            <a:spLocks noGrp="1"/>
          </p:cNvSpPr>
          <p:nvPr>
            <p:ph idx="1"/>
          </p:nvPr>
        </p:nvSpPr>
        <p:spPr>
          <a:xfrm>
            <a:off x="2185988" y="2349500"/>
            <a:ext cx="6418262" cy="3632200"/>
          </a:xfrm>
        </p:spPr>
        <p:txBody>
          <a:bodyPr/>
          <a:lstStyle/>
          <a:p>
            <a:endParaRPr lang="es-MX" dirty="0" smtClean="0"/>
          </a:p>
          <a:p>
            <a:pPr>
              <a:buFontTx/>
              <a:buNone/>
            </a:pPr>
            <a:r>
              <a:rPr lang="es-MX" sz="1600" b="1" dirty="0" smtClean="0"/>
              <a:t>		Daniel Aguado </a:t>
            </a:r>
            <a:r>
              <a:rPr lang="es-MX" sz="1600" b="1" dirty="0" err="1" smtClean="0"/>
              <a:t>Ornelas</a:t>
            </a:r>
            <a:endParaRPr lang="es-ES" sz="1600" b="1" dirty="0" smtClean="0"/>
          </a:p>
          <a:p>
            <a:pPr>
              <a:buFontTx/>
              <a:buNone/>
            </a:pPr>
            <a:endParaRPr lang="es-MX" sz="200" dirty="0" smtClean="0"/>
          </a:p>
          <a:p>
            <a:pPr>
              <a:buFontTx/>
              <a:buNone/>
            </a:pPr>
            <a:r>
              <a:rPr lang="es-MX" sz="1600" dirty="0" smtClean="0"/>
              <a:t>		Secretaría de Relaciones Exteriores,</a:t>
            </a:r>
          </a:p>
          <a:p>
            <a:pPr>
              <a:buFontTx/>
              <a:buNone/>
            </a:pPr>
            <a:r>
              <a:rPr lang="es-MX" sz="1600" dirty="0" smtClean="0"/>
              <a:t>		Subdirector de Políticas de Protección,</a:t>
            </a:r>
            <a:endParaRPr lang="es-ES" sz="1600" dirty="0" smtClean="0"/>
          </a:p>
          <a:p>
            <a:pPr>
              <a:buFontTx/>
              <a:buNone/>
            </a:pPr>
            <a:r>
              <a:rPr lang="es-MX" sz="1600" dirty="0" smtClean="0"/>
              <a:t>		Plaza Juárez #20, Colonia Centro,</a:t>
            </a:r>
            <a:endParaRPr lang="es-ES" sz="1600" dirty="0" smtClean="0"/>
          </a:p>
          <a:p>
            <a:pPr>
              <a:buFontTx/>
              <a:buNone/>
            </a:pPr>
            <a:r>
              <a:rPr lang="es-MX" sz="1600" dirty="0" smtClean="0"/>
              <a:t>		Ciudad de México, Distrito Federal, </a:t>
            </a:r>
          </a:p>
          <a:p>
            <a:pPr>
              <a:buFontTx/>
              <a:buNone/>
            </a:pPr>
            <a:r>
              <a:rPr lang="es-MX" sz="1600" dirty="0" smtClean="0"/>
              <a:t>		CP 06010, México.</a:t>
            </a:r>
          </a:p>
          <a:p>
            <a:pPr>
              <a:buFontTx/>
              <a:buNone/>
            </a:pPr>
            <a:endParaRPr lang="es-ES" sz="200" dirty="0" smtClean="0"/>
          </a:p>
          <a:p>
            <a:pPr>
              <a:buFontTx/>
              <a:buNone/>
            </a:pPr>
            <a:r>
              <a:rPr lang="es-MX" sz="1600" dirty="0" smtClean="0"/>
              <a:t>		Tel.  52 (55) 36 86 51 00    Ext. 7539</a:t>
            </a:r>
          </a:p>
          <a:p>
            <a:pPr>
              <a:buFontTx/>
              <a:buNone/>
            </a:pPr>
            <a:endParaRPr lang="es-MX" sz="200" dirty="0" smtClean="0"/>
          </a:p>
          <a:p>
            <a:pPr>
              <a:buFontTx/>
              <a:buNone/>
            </a:pPr>
            <a:r>
              <a:rPr lang="es-MX" sz="1600" dirty="0" smtClean="0"/>
              <a:t>		daguado@sre.gob.mx</a:t>
            </a:r>
            <a:endParaRPr lang="es-ES" sz="1600" dirty="0" smtClean="0"/>
          </a:p>
          <a:p>
            <a:endParaRPr lang="es-ES" dirty="0" smtClean="0"/>
          </a:p>
        </p:txBody>
      </p:sp>
      <p:sp>
        <p:nvSpPr>
          <p:cNvPr id="19460" name="3 Marcador de número de diapositiva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2B60F3A-4B24-40C4-A342-F8666C8BAA15}" type="slidenum">
              <a:rPr lang="es-ES" smtClean="0">
                <a:latin typeface="Arial" charset="0"/>
                <a:cs typeface="Arial" charset="0"/>
              </a:rPr>
              <a:pPr/>
              <a:t>17</a:t>
            </a:fld>
            <a:endParaRPr lang="es-ES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457200" y="419100"/>
            <a:ext cx="8229600" cy="1785938"/>
          </a:xfrm>
        </p:spPr>
        <p:txBody>
          <a:bodyPr/>
          <a:lstStyle/>
          <a:p>
            <a:pPr eaLnBrk="1" hangingPunct="1">
              <a:defRPr/>
            </a:pPr>
            <a:r>
              <a:rPr lang="es-MX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s-MX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MX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PROGRAMA DE TRABAJADORES AGRÍCOLAS TEMPORALES</a:t>
            </a:r>
            <a:endParaRPr lang="es-MX" sz="2800" dirty="0" smtClean="0"/>
          </a:p>
        </p:txBody>
      </p:sp>
      <p:sp>
        <p:nvSpPr>
          <p:cNvPr id="4099" name="3 Marcador de contenido"/>
          <p:cNvSpPr>
            <a:spLocks noGrp="1"/>
          </p:cNvSpPr>
          <p:nvPr>
            <p:ph sz="quarter" idx="1"/>
          </p:nvPr>
        </p:nvSpPr>
        <p:spPr>
          <a:xfrm>
            <a:off x="755650" y="2349500"/>
            <a:ext cx="7715250" cy="3489325"/>
          </a:xfrm>
        </p:spPr>
        <p:txBody>
          <a:bodyPr/>
          <a:lstStyle/>
          <a:p>
            <a:pPr marL="365125" indent="-365125" algn="just" eaLnBrk="1" hangingPunct="1">
              <a:buClr>
                <a:srgbClr val="008000"/>
              </a:buClr>
              <a:buFont typeface="Wingdings" pitchFamily="2" charset="2"/>
              <a:buChar char="q"/>
            </a:pPr>
            <a:r>
              <a:rPr lang="es-ES" sz="2000" smtClean="0"/>
              <a:t>El Programa de Trabajadores Agrícolas Temporales (PTAT), dio inicio en 1974 con la firma del Memorándum de Entendimiento entre el Gobierno de los Estados Unidos Mexicanos y el Gobierno de Canadá. El PTAT incorpora mecanismos de los </a:t>
            </a:r>
            <a:r>
              <a:rPr lang="es-ES" sz="2000" i="1" smtClean="0"/>
              <a:t>Acuerdos braceros </a:t>
            </a:r>
            <a:r>
              <a:rPr lang="es-ES" sz="2000" smtClean="0"/>
              <a:t>con EE.UU., vigentes de 1941 a 1964. </a:t>
            </a:r>
            <a:endParaRPr lang="es-MX" sz="2000" smtClean="0"/>
          </a:p>
          <a:p>
            <a:pPr marL="365125" indent="-365125" algn="just" eaLnBrk="1" hangingPunct="1">
              <a:buClr>
                <a:srgbClr val="008000"/>
              </a:buClr>
              <a:buFont typeface="Wingdings" pitchFamily="2" charset="2"/>
              <a:buChar char="q"/>
            </a:pPr>
            <a:endParaRPr lang="es-MX" sz="2000" smtClean="0"/>
          </a:p>
          <a:p>
            <a:pPr marL="365125" indent="-365125" algn="just" eaLnBrk="1" hangingPunct="1">
              <a:buClr>
                <a:srgbClr val="008000"/>
              </a:buClr>
              <a:buFont typeface="Wingdings" pitchFamily="2" charset="2"/>
              <a:buChar char="q"/>
            </a:pPr>
            <a:r>
              <a:rPr lang="es-ES" sz="2000" smtClean="0"/>
              <a:t>El Programa es un modelo de cooperación bilateral que fomenta un flujo migratorio temporal, ordenado y seguro de trabajadores agrícolas mexicanos y </a:t>
            </a:r>
            <a:r>
              <a:rPr lang="es-MX" sz="2000" smtClean="0"/>
              <a:t>garantiza el respeto de sus derechos laborales, sociales y humanos.</a:t>
            </a:r>
            <a:endParaRPr lang="es-ES" sz="2000" smtClean="0"/>
          </a:p>
        </p:txBody>
      </p:sp>
      <p:sp>
        <p:nvSpPr>
          <p:cNvPr id="4100" name="4 Marcador de número de diapositiva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0308868-6F89-4FF9-A0CE-EE89233C7B9B}" type="slidenum">
              <a:rPr lang="es-ES" smtClean="0">
                <a:latin typeface="Arial" charset="0"/>
                <a:cs typeface="Arial" charset="0"/>
              </a:rPr>
              <a:pPr/>
              <a:t>2</a:t>
            </a:fld>
            <a:endParaRPr lang="es-ES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atrinidad\Desktop\Fotos PTAT\programa4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657225" y="1916113"/>
            <a:ext cx="4562475" cy="4176712"/>
          </a:xfrm>
          <a:prstGeom prst="rect">
            <a:avLst/>
          </a:prstGeom>
          <a:noFill/>
          <a:ln w="57150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323850" y="549275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s-MX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s-MX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MX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PROGRAMA DE TRABAJADORES AGRÍCOLAS TEMPORALES</a:t>
            </a:r>
            <a:endParaRPr lang="es-MX" sz="2800" dirty="0" smtClean="0"/>
          </a:p>
        </p:txBody>
      </p:sp>
      <p:pic>
        <p:nvPicPr>
          <p:cNvPr id="5124" name="Picture 3" descr="C:\Users\atrinidad\Desktop\Fotos PTAT\Consulmex Toronto.jpg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5435600" y="4149725"/>
            <a:ext cx="2808288" cy="2035175"/>
          </a:xfrm>
          <a:prstGeom prst="rect">
            <a:avLst/>
          </a:prstGeom>
          <a:noFill/>
          <a:ln w="57150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5125" name="Picture 6" descr="C:\Users\atrinidad\Desktop\Fotos PTAT\programa3.jp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5435600" y="1844675"/>
            <a:ext cx="2808288" cy="2106613"/>
          </a:xfrm>
          <a:prstGeom prst="rect">
            <a:avLst/>
          </a:prstGeom>
          <a:noFill/>
          <a:ln w="57150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5126" name="9 CuadroTexto"/>
          <p:cNvSpPr txBox="1">
            <a:spLocks noChangeArrowheads="1"/>
          </p:cNvSpPr>
          <p:nvPr/>
        </p:nvSpPr>
        <p:spPr bwMode="auto">
          <a:xfrm>
            <a:off x="539750" y="6165850"/>
            <a:ext cx="453707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MX" sz="1400"/>
              <a:t>Trabajadores agrícolas en Toronto</a:t>
            </a:r>
          </a:p>
        </p:txBody>
      </p:sp>
      <p:sp>
        <p:nvSpPr>
          <p:cNvPr id="5127" name="10 Marcador de número de diapositiva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49DAE75-877D-49D7-8EEC-FA0E31C8A23B}" type="slidenum">
              <a:rPr lang="es-ES" smtClean="0">
                <a:latin typeface="Arial" charset="0"/>
                <a:cs typeface="Arial" charset="0"/>
              </a:rPr>
              <a:pPr/>
              <a:t>3</a:t>
            </a:fld>
            <a:endParaRPr lang="es-ES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5 Gráfico"/>
          <p:cNvGraphicFramePr/>
          <p:nvPr/>
        </p:nvGraphicFramePr>
        <p:xfrm>
          <a:off x="179512" y="980728"/>
          <a:ext cx="8964488" cy="54726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Rectangle 6"/>
          <p:cNvSpPr>
            <a:spLocks noChangeArrowheads="1"/>
          </p:cNvSpPr>
          <p:nvPr/>
        </p:nvSpPr>
        <p:spPr bwMode="auto">
          <a:xfrm>
            <a:off x="1116013" y="1196975"/>
            <a:ext cx="4968875" cy="1092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blurRad="50800" dist="25400" dir="8100000" algn="tr" rotWithShape="0">
              <a:prstClr val="black">
                <a:alpha val="36000"/>
              </a:prstClr>
            </a:outerShdw>
          </a:effectLst>
        </p:spPr>
        <p:txBody>
          <a:bodyPr>
            <a:spAutoFit/>
          </a:bodyPr>
          <a:lstStyle/>
          <a:p>
            <a:pPr marL="365125" indent="-365125" algn="just">
              <a:lnSpc>
                <a:spcPts val="2600"/>
              </a:lnSpc>
              <a:defRPr/>
            </a:pPr>
            <a:r>
              <a:rPr lang="es-MX" sz="2000" b="1" dirty="0">
                <a:latin typeface="Arial" pitchFamily="34" charset="0"/>
                <a:cs typeface="Arial" pitchFamily="34" charset="0"/>
              </a:rPr>
              <a:t>A la fecha, han participado </a:t>
            </a:r>
            <a:r>
              <a:rPr lang="es-MX" sz="2800" b="1" dirty="0">
                <a:latin typeface="Arial" pitchFamily="34" charset="0"/>
                <a:cs typeface="Arial" pitchFamily="34" charset="0"/>
              </a:rPr>
              <a:t>225,181</a:t>
            </a:r>
            <a:endParaRPr lang="es-MX" sz="2000" b="1" dirty="0">
              <a:latin typeface="Arial" pitchFamily="34" charset="0"/>
              <a:cs typeface="Arial" pitchFamily="34" charset="0"/>
            </a:endParaRPr>
          </a:p>
          <a:p>
            <a:pPr marL="365125" indent="-365125" algn="just">
              <a:lnSpc>
                <a:spcPts val="2600"/>
              </a:lnSpc>
              <a:defRPr/>
            </a:pPr>
            <a:r>
              <a:rPr lang="es-MX" sz="2000" b="1" dirty="0">
                <a:latin typeface="Arial" pitchFamily="34" charset="0"/>
                <a:cs typeface="Arial" pitchFamily="34" charset="0"/>
              </a:rPr>
              <a:t>trabajadores agrícolas mexicanos</a:t>
            </a:r>
          </a:p>
          <a:p>
            <a:pPr marL="365125" indent="-365125" algn="just">
              <a:lnSpc>
                <a:spcPts val="2600"/>
              </a:lnSpc>
              <a:defRPr/>
            </a:pPr>
            <a:r>
              <a:rPr lang="es-MX" sz="2000" b="1" dirty="0">
                <a:latin typeface="Arial" pitchFamily="34" charset="0"/>
                <a:cs typeface="Arial" pitchFamily="34" charset="0"/>
              </a:rPr>
              <a:t>en el Programa.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2"/>
          <p:cNvGraphicFramePr>
            <a:graphicFrameLocks/>
          </p:cNvGraphicFramePr>
          <p:nvPr/>
        </p:nvGraphicFramePr>
        <p:xfrm>
          <a:off x="611560" y="1628800"/>
          <a:ext cx="8172400" cy="46085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6 Título"/>
          <p:cNvSpPr>
            <a:spLocks noGrp="1"/>
          </p:cNvSpPr>
          <p:nvPr>
            <p:ph type="title"/>
          </p:nvPr>
        </p:nvSpPr>
        <p:spPr>
          <a:xfrm>
            <a:off x="395288" y="773113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s-MX" sz="2800" b="1" dirty="0" smtClean="0">
                <a:ln w="11430"/>
                <a:solidFill>
                  <a:schemeClr val="tx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TRABAJADORES  PARTICIPANTES POR PROVINCIA CANADIENSE 2007-2011</a:t>
            </a:r>
            <a:endParaRPr lang="es-MX" sz="2800" dirty="0" smtClean="0">
              <a:solidFill>
                <a:schemeClr val="tx1"/>
              </a:solidFill>
            </a:endParaRPr>
          </a:p>
        </p:txBody>
      </p:sp>
      <p:sp>
        <p:nvSpPr>
          <p:cNvPr id="7172" name="9 Marcador de número de diapositiva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B2CA08B-F53A-4741-A9EC-8F2993A5BF88}" type="slidenum">
              <a:rPr lang="es-ES" smtClean="0">
                <a:latin typeface="Arial" charset="0"/>
                <a:cs typeface="Arial" charset="0"/>
              </a:rPr>
              <a:pPr/>
              <a:t>5</a:t>
            </a:fld>
            <a:endParaRPr lang="es-ES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8313" y="765175"/>
            <a:ext cx="8229600" cy="1143000"/>
          </a:xfrm>
        </p:spPr>
        <p:txBody>
          <a:bodyPr/>
          <a:lstStyle/>
          <a:p>
            <a:pPr>
              <a:defRPr/>
            </a:pPr>
            <a:r>
              <a:rPr lang="es-MX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MEMORÁNDUM DE ENTENDIMIENTO </a:t>
            </a:r>
            <a:br>
              <a:rPr lang="es-MX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MX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DEL PTAT</a:t>
            </a:r>
            <a:endParaRPr lang="es-ES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8313" y="1557338"/>
            <a:ext cx="8229600" cy="4525962"/>
          </a:xfrm>
        </p:spPr>
        <p:txBody>
          <a:bodyPr/>
          <a:lstStyle/>
          <a:p>
            <a:pPr marL="365125" indent="-365125" algn="just">
              <a:lnSpc>
                <a:spcPts val="2400"/>
              </a:lnSpc>
              <a:buClr>
                <a:srgbClr val="008000"/>
              </a:buClr>
              <a:buFontTx/>
              <a:buNone/>
              <a:defRPr/>
            </a:pPr>
            <a:endParaRPr lang="es-MX" sz="3000" b="1" dirty="0" smtClean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pPr marL="365125" indent="-365125" algn="just">
              <a:lnSpc>
                <a:spcPts val="2400"/>
              </a:lnSpc>
              <a:buClr>
                <a:srgbClr val="008000"/>
              </a:buClr>
              <a:buFontTx/>
              <a:buNone/>
              <a:defRPr/>
            </a:pPr>
            <a:endParaRPr lang="es-MX" sz="3000" b="1" dirty="0" smtClean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pPr marL="365125" indent="-365125" algn="just">
              <a:lnSpc>
                <a:spcPts val="2400"/>
              </a:lnSpc>
              <a:buClr>
                <a:srgbClr val="008000"/>
              </a:buClr>
              <a:buFontTx/>
              <a:buNone/>
              <a:defRPr/>
            </a:pPr>
            <a:endParaRPr lang="es-MX" sz="3000" b="1" dirty="0" smtClean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pPr marL="365125" indent="-365125" algn="just">
              <a:lnSpc>
                <a:spcPts val="2400"/>
              </a:lnSpc>
              <a:buClr>
                <a:srgbClr val="008000"/>
              </a:buClr>
              <a:buFontTx/>
              <a:buNone/>
              <a:defRPr/>
            </a:pPr>
            <a:endParaRPr lang="es-MX" sz="3000" b="1" dirty="0" smtClean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pPr>
              <a:buFontTx/>
              <a:buNone/>
              <a:defRPr/>
            </a:pPr>
            <a:endParaRPr lang="es-MX" dirty="0" smtClean="0"/>
          </a:p>
        </p:txBody>
      </p:sp>
      <p:sp>
        <p:nvSpPr>
          <p:cNvPr id="8196" name="3 Marcador de número de diapositiva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A5E8C8A-5F48-453B-B0BC-AD55C4EF9288}" type="slidenum">
              <a:rPr lang="es-ES" smtClean="0">
                <a:latin typeface="Arial" charset="0"/>
                <a:cs typeface="Arial" charset="0"/>
              </a:rPr>
              <a:pPr/>
              <a:t>6</a:t>
            </a:fld>
            <a:endParaRPr lang="es-ES" smtClean="0">
              <a:latin typeface="Arial" charset="0"/>
              <a:cs typeface="Arial" charset="0"/>
            </a:endParaRPr>
          </a:p>
        </p:txBody>
      </p:sp>
      <p:pic>
        <p:nvPicPr>
          <p:cNvPr id="8197" name="Picture 2" descr="D:\Users\daguado\Pictures\mx.pn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4932363" y="1973263"/>
            <a:ext cx="1162050" cy="663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8" name="Picture 3" descr="D:\Users\daguado\Pictures\ca.png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1331913" y="1884363"/>
            <a:ext cx="1362075" cy="681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9" name="8 Tabla"/>
          <p:cNvGraphicFramePr>
            <a:graphicFrameLocks noGrp="1"/>
          </p:cNvGraphicFramePr>
          <p:nvPr/>
        </p:nvGraphicFramePr>
        <p:xfrm>
          <a:off x="900113" y="1844675"/>
          <a:ext cx="7488832" cy="4328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44416"/>
                <a:gridCol w="3744416"/>
              </a:tblGrid>
              <a:tr h="4104456">
                <a:tc>
                  <a:txBody>
                    <a:bodyPr/>
                    <a:lstStyle/>
                    <a:p>
                      <a:pPr marL="365125" indent="-365125" algn="just">
                        <a:lnSpc>
                          <a:spcPts val="2400"/>
                        </a:lnSpc>
                        <a:buClr>
                          <a:srgbClr val="008000"/>
                        </a:buClr>
                        <a:buNone/>
                        <a:defRPr/>
                      </a:pPr>
                      <a:endParaRPr lang="es-MX" sz="3000" b="1" kern="1200" dirty="0" smtClean="0"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65125" indent="-365125" algn="just">
                        <a:lnSpc>
                          <a:spcPts val="2400"/>
                        </a:lnSpc>
                        <a:buClr>
                          <a:srgbClr val="008000"/>
                        </a:buClr>
                        <a:buNone/>
                        <a:defRPr/>
                      </a:pPr>
                      <a:endParaRPr lang="es-MX" sz="3000" b="1" kern="1200" dirty="0" smtClean="0"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65125" indent="-365125" algn="just">
                        <a:lnSpc>
                          <a:spcPts val="2400"/>
                        </a:lnSpc>
                        <a:buClr>
                          <a:srgbClr val="008000"/>
                        </a:buClr>
                        <a:buNone/>
                        <a:defRPr/>
                      </a:pPr>
                      <a:endParaRPr lang="es-MX" sz="3000" b="1" kern="1200" dirty="0" smtClean="0"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65125" indent="-365125" algn="just">
                        <a:lnSpc>
                          <a:spcPts val="2400"/>
                        </a:lnSpc>
                        <a:buClr>
                          <a:srgbClr val="008000"/>
                        </a:buClr>
                        <a:buNone/>
                        <a:defRPr/>
                      </a:pPr>
                      <a:endParaRPr lang="es-MX" sz="3000" b="1" kern="1200" dirty="0" smtClean="0"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65125" indent="-365125" algn="just">
                        <a:lnSpc>
                          <a:spcPts val="2400"/>
                        </a:lnSpc>
                        <a:buClr>
                          <a:srgbClr val="008000"/>
                        </a:buClr>
                        <a:buNone/>
                        <a:defRPr/>
                      </a:pPr>
                      <a:r>
                        <a:rPr lang="es-MX" sz="3000" b="1" kern="1200" dirty="0" smtClean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Canadá</a:t>
                      </a:r>
                    </a:p>
                    <a:p>
                      <a:pPr marL="365125" indent="-365125" algn="just">
                        <a:lnSpc>
                          <a:spcPts val="2400"/>
                        </a:lnSpc>
                        <a:buClr>
                          <a:srgbClr val="008000"/>
                        </a:buClr>
                        <a:buFont typeface="Wingdings" pitchFamily="2" charset="2"/>
                        <a:buChar char="q"/>
                        <a:defRPr/>
                      </a:pPr>
                      <a:endParaRPr lang="es-MX" sz="1800" kern="1200" dirty="0" smtClean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365125" indent="-365125" algn="l">
                        <a:lnSpc>
                          <a:spcPts val="2400"/>
                        </a:lnSpc>
                        <a:buClr>
                          <a:srgbClr val="008000"/>
                        </a:buClr>
                        <a:buFont typeface="Wingdings" pitchFamily="2" charset="2"/>
                        <a:buChar char="q"/>
                        <a:defRPr/>
                      </a:pPr>
                      <a:r>
                        <a:rPr lang="es-MX" sz="18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El gobierno canadiense regula la admisión de los trabajadores, indica la cantidad requerida, notifica las cancelaciones y otorga las notificaciones de empleo. </a:t>
                      </a:r>
                    </a:p>
                    <a:p>
                      <a:endParaRPr lang="es-E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365125" indent="-365125" algn="just">
                        <a:lnSpc>
                          <a:spcPts val="2400"/>
                        </a:lnSpc>
                        <a:buClr>
                          <a:srgbClr val="008000"/>
                        </a:buClr>
                        <a:buNone/>
                        <a:defRPr/>
                      </a:pPr>
                      <a:endParaRPr lang="es-MX" sz="3000" b="1" dirty="0" smtClean="0"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j-lt"/>
                        <a:ea typeface="+mj-ea"/>
                        <a:cs typeface="+mj-cs"/>
                      </a:endParaRPr>
                    </a:p>
                    <a:p>
                      <a:pPr marL="365125" indent="-365125" algn="just">
                        <a:lnSpc>
                          <a:spcPts val="2400"/>
                        </a:lnSpc>
                        <a:buClr>
                          <a:srgbClr val="008000"/>
                        </a:buClr>
                        <a:buNone/>
                        <a:defRPr/>
                      </a:pPr>
                      <a:endParaRPr lang="es-MX" sz="3000" b="1" dirty="0" smtClean="0"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j-lt"/>
                        <a:ea typeface="+mj-ea"/>
                        <a:cs typeface="+mj-cs"/>
                      </a:endParaRPr>
                    </a:p>
                    <a:p>
                      <a:pPr marL="365125" indent="-365125" algn="just">
                        <a:lnSpc>
                          <a:spcPts val="2400"/>
                        </a:lnSpc>
                        <a:buClr>
                          <a:srgbClr val="008000"/>
                        </a:buClr>
                        <a:buNone/>
                        <a:defRPr/>
                      </a:pPr>
                      <a:endParaRPr lang="es-MX" sz="3000" b="1" dirty="0" smtClean="0"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j-lt"/>
                        <a:ea typeface="+mj-ea"/>
                        <a:cs typeface="+mj-cs"/>
                      </a:endParaRPr>
                    </a:p>
                    <a:p>
                      <a:pPr marL="365125" indent="-365125" algn="just">
                        <a:lnSpc>
                          <a:spcPts val="2400"/>
                        </a:lnSpc>
                        <a:buClr>
                          <a:srgbClr val="008000"/>
                        </a:buClr>
                        <a:buNone/>
                        <a:defRPr/>
                      </a:pPr>
                      <a:endParaRPr lang="es-MX" sz="3000" b="1" dirty="0" smtClean="0"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j-lt"/>
                        <a:ea typeface="+mj-ea"/>
                        <a:cs typeface="+mj-cs"/>
                      </a:endParaRPr>
                    </a:p>
                    <a:p>
                      <a:pPr marL="365125" indent="-365125" algn="just">
                        <a:lnSpc>
                          <a:spcPts val="2400"/>
                        </a:lnSpc>
                        <a:buClr>
                          <a:srgbClr val="008000"/>
                        </a:buClr>
                        <a:buNone/>
                        <a:defRPr/>
                      </a:pPr>
                      <a:r>
                        <a:rPr lang="es-MX" sz="3000" b="1" dirty="0" smtClean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  <a:ea typeface="+mj-ea"/>
                          <a:cs typeface="+mj-cs"/>
                        </a:rPr>
                        <a:t>México</a:t>
                      </a:r>
                    </a:p>
                    <a:p>
                      <a:pPr marL="365125" indent="-365125" algn="just">
                        <a:lnSpc>
                          <a:spcPts val="2400"/>
                        </a:lnSpc>
                        <a:buClr>
                          <a:srgbClr val="008000"/>
                        </a:buClr>
                        <a:buFont typeface="Wingdings" pitchFamily="2" charset="2"/>
                        <a:buChar char="q"/>
                        <a:defRPr/>
                      </a:pPr>
                      <a:endParaRPr lang="es-MX" sz="1800" kern="120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365125" indent="-365125" algn="l">
                        <a:lnSpc>
                          <a:spcPts val="2400"/>
                        </a:lnSpc>
                        <a:buClr>
                          <a:srgbClr val="008000"/>
                        </a:buClr>
                        <a:buFont typeface="Wingdings" pitchFamily="2" charset="2"/>
                        <a:buChar char="q"/>
                        <a:defRPr/>
                      </a:pPr>
                      <a:r>
                        <a:rPr lang="es-MX" sz="18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El gobierno mexicano recluta y selecciona a los jornaleros, integra y tramita su documentación y transmite</a:t>
                      </a:r>
                      <a:r>
                        <a:rPr lang="es-MX" sz="1800" kern="12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a las autoridades</a:t>
                      </a:r>
                      <a:r>
                        <a:rPr lang="es-MX" sz="18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los datos de los trabajadores y su fecha de llegada a Canadá. </a:t>
                      </a:r>
                    </a:p>
                    <a:p>
                      <a:endParaRPr lang="es-ES" dirty="0"/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9750" y="773113"/>
            <a:ext cx="8229600" cy="1143000"/>
          </a:xfrm>
        </p:spPr>
        <p:txBody>
          <a:bodyPr/>
          <a:lstStyle/>
          <a:p>
            <a:pPr>
              <a:defRPr/>
            </a:pPr>
            <a:r>
              <a:rPr lang="es-MX" sz="29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REQUISITOS PARA INGRESAR AL PTAT</a:t>
            </a:r>
            <a:endParaRPr lang="es-ES" sz="29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95288" y="1844675"/>
            <a:ext cx="4968875" cy="4392613"/>
          </a:xfrm>
        </p:spPr>
        <p:txBody>
          <a:bodyPr/>
          <a:lstStyle/>
          <a:p>
            <a:pPr marL="365125" indent="-365125">
              <a:lnSpc>
                <a:spcPts val="2400"/>
              </a:lnSpc>
              <a:buClr>
                <a:srgbClr val="008000"/>
              </a:buClr>
              <a:buFont typeface="Wingdings" pitchFamily="2" charset="2"/>
              <a:buChar char="q"/>
              <a:defRPr/>
            </a:pPr>
            <a:r>
              <a:rPr lang="es-MX" sz="2000" kern="1200" dirty="0" smtClean="0"/>
              <a:t>Ser mexicano</a:t>
            </a:r>
          </a:p>
          <a:p>
            <a:pPr marL="365125" indent="-365125">
              <a:lnSpc>
                <a:spcPts val="2400"/>
              </a:lnSpc>
              <a:buClr>
                <a:srgbClr val="008000"/>
              </a:buClr>
              <a:buFont typeface="Wingdings" pitchFamily="2" charset="2"/>
              <a:buChar char="q"/>
              <a:defRPr/>
            </a:pPr>
            <a:r>
              <a:rPr lang="es-MX" sz="2000" kern="1200" dirty="0" smtClean="0"/>
              <a:t>Tener entre 22 y 45 años de edad</a:t>
            </a:r>
          </a:p>
          <a:p>
            <a:pPr marL="365125" indent="-365125">
              <a:lnSpc>
                <a:spcPts val="2400"/>
              </a:lnSpc>
              <a:buClr>
                <a:srgbClr val="008000"/>
              </a:buClr>
              <a:buFont typeface="Wingdings" pitchFamily="2" charset="2"/>
              <a:buChar char="q"/>
              <a:defRPr/>
            </a:pPr>
            <a:r>
              <a:rPr lang="es-MX" sz="2000" kern="1200" dirty="0" smtClean="0"/>
              <a:t>Ser campesino, jornalero o tener una ocupación relacionada con  actividades agrícolas y habitar en una zona rural</a:t>
            </a:r>
          </a:p>
          <a:p>
            <a:pPr marL="365125" indent="-365125">
              <a:lnSpc>
                <a:spcPts val="2400"/>
              </a:lnSpc>
              <a:buClr>
                <a:srgbClr val="008000"/>
              </a:buClr>
              <a:buFont typeface="Wingdings" pitchFamily="2" charset="2"/>
              <a:buChar char="q"/>
              <a:defRPr/>
            </a:pPr>
            <a:r>
              <a:rPr lang="es-MX" sz="2000" kern="1200" dirty="0" smtClean="0"/>
              <a:t>Escolaridad mínima de 3° de primaria y máxima de 3° de secundaria (9° grado)</a:t>
            </a:r>
          </a:p>
          <a:p>
            <a:pPr marL="365125" indent="-365125">
              <a:lnSpc>
                <a:spcPts val="2400"/>
              </a:lnSpc>
              <a:buClr>
                <a:srgbClr val="008000"/>
              </a:buClr>
              <a:buFont typeface="Wingdings" pitchFamily="2" charset="2"/>
              <a:buChar char="q"/>
              <a:defRPr/>
            </a:pPr>
            <a:r>
              <a:rPr lang="es-MX" sz="2000" kern="1200" dirty="0" smtClean="0"/>
              <a:t>Hombres y mujeres casados o en unión libre, excepcionalmente solteros con dependientes económicos</a:t>
            </a:r>
            <a:endParaRPr lang="es-MX" sz="1800" kern="1200" dirty="0" smtClean="0"/>
          </a:p>
        </p:txBody>
      </p:sp>
      <p:sp>
        <p:nvSpPr>
          <p:cNvPr id="9220" name="3 Marcador de número de diapositiva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E318D7F-A3C1-475B-8A69-FB57A41139F6}" type="slidenum">
              <a:rPr lang="es-ES" smtClean="0">
                <a:latin typeface="Arial" charset="0"/>
                <a:cs typeface="Arial" charset="0"/>
              </a:rPr>
              <a:pPr/>
              <a:t>7</a:t>
            </a:fld>
            <a:endParaRPr lang="es-ES" smtClean="0">
              <a:latin typeface="Arial" charset="0"/>
              <a:cs typeface="Arial" charset="0"/>
            </a:endParaRPr>
          </a:p>
        </p:txBody>
      </p:sp>
      <p:pic>
        <p:nvPicPr>
          <p:cNvPr id="9221" name="Picture 4" descr="C:\Users\atrinidad\Desktop\Fotos PTAT\Flacso.jpg"/>
          <p:cNvPicPr>
            <a:picLocks noChangeAspect="1" noChangeArrowheads="1"/>
          </p:cNvPicPr>
          <p:nvPr/>
        </p:nvPicPr>
        <p:blipFill>
          <a:blip r:embed="rId3" cstate="email">
            <a:lum contrast="20000"/>
          </a:blip>
          <a:srcRect/>
          <a:stretch>
            <a:fillRect/>
          </a:stretch>
        </p:blipFill>
        <p:spPr bwMode="auto">
          <a:xfrm>
            <a:off x="5580063" y="2997200"/>
            <a:ext cx="2630487" cy="2043113"/>
          </a:xfrm>
          <a:prstGeom prst="rect">
            <a:avLst/>
          </a:prstGeom>
          <a:noFill/>
          <a:ln w="76200">
            <a:solidFill>
              <a:schemeClr val="tx1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noChangeArrowheads="1"/>
          </p:cNvSpPr>
          <p:nvPr/>
        </p:nvSpPr>
        <p:spPr bwMode="auto">
          <a:xfrm>
            <a:off x="539750" y="1200150"/>
            <a:ext cx="8064500" cy="53244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blurRad="50800" dist="25400" dir="8100000" algn="tr" rotWithShape="0">
              <a:schemeClr val="bg1">
                <a:alpha val="0"/>
              </a:schemeClr>
            </a:outerShdw>
          </a:effectLst>
        </p:spPr>
        <p:txBody>
          <a:bodyPr>
            <a:spAutoFit/>
          </a:bodyPr>
          <a:lstStyle/>
          <a:p>
            <a:pPr marL="365125" indent="-365125" algn="just">
              <a:lnSpc>
                <a:spcPts val="2400"/>
              </a:lnSpc>
              <a:defRPr/>
            </a:pPr>
            <a:endParaRPr lang="es-MX" sz="1600" dirty="0">
              <a:latin typeface="Arial" pitchFamily="34" charset="0"/>
              <a:cs typeface="Arial" pitchFamily="34" charset="0"/>
            </a:endParaRPr>
          </a:p>
          <a:p>
            <a:pPr marL="365125" indent="-365125" algn="just">
              <a:lnSpc>
                <a:spcPts val="2400"/>
              </a:lnSpc>
              <a:buClr>
                <a:srgbClr val="008000"/>
              </a:buClr>
              <a:buFont typeface="Wingdings" pitchFamily="2" charset="2"/>
              <a:buChar char="q"/>
              <a:defRPr/>
            </a:pPr>
            <a:r>
              <a:rPr lang="es-MX" b="1" dirty="0">
                <a:latin typeface="Arial" pitchFamily="34" charset="0"/>
                <a:cs typeface="Arial" pitchFamily="34" charset="0"/>
              </a:rPr>
              <a:t>Obligaciones del empleador:</a:t>
            </a:r>
          </a:p>
          <a:p>
            <a:pPr marL="822325" lvl="1" indent="-365125" algn="just">
              <a:lnSpc>
                <a:spcPts val="2400"/>
              </a:lnSpc>
              <a:buClr>
                <a:srgbClr val="008000"/>
              </a:buClr>
              <a:buFont typeface="Arial" pitchFamily="34" charset="0"/>
              <a:buChar char="•"/>
              <a:defRPr/>
            </a:pPr>
            <a:r>
              <a:rPr lang="es-MX" dirty="0">
                <a:latin typeface="Arial" pitchFamily="34" charset="0"/>
                <a:cs typeface="Arial" pitchFamily="34" charset="0"/>
              </a:rPr>
              <a:t>No se excederán 40 horas, ni seis días de trabajo a la semana</a:t>
            </a:r>
          </a:p>
          <a:p>
            <a:pPr marL="822325" lvl="1" indent="-365125" algn="just">
              <a:lnSpc>
                <a:spcPts val="2400"/>
              </a:lnSpc>
              <a:buClr>
                <a:srgbClr val="008000"/>
              </a:buClr>
              <a:buFont typeface="Arial" pitchFamily="34" charset="0"/>
              <a:buChar char="•"/>
              <a:defRPr/>
            </a:pPr>
            <a:r>
              <a:rPr lang="es-MX" dirty="0">
                <a:latin typeface="Arial" pitchFamily="34" charset="0"/>
                <a:cs typeface="Arial" pitchFamily="34" charset="0"/>
              </a:rPr>
              <a:t>Cubren alojamiento, comidas y transporte del trabajador</a:t>
            </a:r>
          </a:p>
          <a:p>
            <a:pPr marL="822325" lvl="1" indent="-365125" algn="just">
              <a:lnSpc>
                <a:spcPts val="2400"/>
              </a:lnSpc>
              <a:buClr>
                <a:srgbClr val="008000"/>
              </a:buClr>
              <a:buFont typeface="Arial" pitchFamily="34" charset="0"/>
              <a:buChar char="•"/>
              <a:defRPr/>
            </a:pPr>
            <a:r>
              <a:rPr lang="es-MX" dirty="0">
                <a:latin typeface="Arial" pitchFamily="34" charset="0"/>
                <a:cs typeface="Arial" pitchFamily="34" charset="0"/>
              </a:rPr>
              <a:t>Se obliga a cubrir los costos de salud del trabajador y proporcionar todas las medidas de seguridad conforme a la ley</a:t>
            </a:r>
          </a:p>
          <a:p>
            <a:pPr marL="822325" lvl="1" indent="-365125" algn="just">
              <a:lnSpc>
                <a:spcPts val="2400"/>
              </a:lnSpc>
              <a:buClr>
                <a:srgbClr val="008000"/>
              </a:buClr>
              <a:buFont typeface="Arial" pitchFamily="34" charset="0"/>
              <a:buChar char="•"/>
              <a:defRPr/>
            </a:pPr>
            <a:r>
              <a:rPr lang="es-MX" dirty="0">
                <a:latin typeface="Arial" pitchFamily="34" charset="0"/>
                <a:cs typeface="Arial" pitchFamily="34" charset="0"/>
              </a:rPr>
              <a:t>Se compromete a pagar al menos el salario mínimo establecido</a:t>
            </a:r>
          </a:p>
          <a:p>
            <a:pPr marL="822325" lvl="1" indent="-365125" algn="just">
              <a:lnSpc>
                <a:spcPts val="2400"/>
              </a:lnSpc>
              <a:buClr>
                <a:srgbClr val="008000"/>
              </a:buClr>
              <a:buFont typeface="Arial" pitchFamily="34" charset="0"/>
              <a:buChar char="•"/>
              <a:defRPr/>
            </a:pPr>
            <a:r>
              <a:rPr lang="es-MX" dirty="0">
                <a:latin typeface="Arial" pitchFamily="34" charset="0"/>
                <a:cs typeface="Arial" pitchFamily="34" charset="0"/>
              </a:rPr>
              <a:t>Depositan parte del salario en una cuenta que se destina a la familia del jornalero</a:t>
            </a:r>
          </a:p>
          <a:p>
            <a:pPr marL="365125" indent="-365125" algn="just">
              <a:lnSpc>
                <a:spcPts val="2400"/>
              </a:lnSpc>
              <a:buClr>
                <a:srgbClr val="008000"/>
              </a:buClr>
              <a:defRPr/>
            </a:pPr>
            <a:endParaRPr lang="es-MX" dirty="0">
              <a:latin typeface="Arial" pitchFamily="34" charset="0"/>
              <a:cs typeface="Arial" pitchFamily="34" charset="0"/>
            </a:endParaRPr>
          </a:p>
          <a:p>
            <a:pPr marL="365125" indent="-365125" algn="just">
              <a:lnSpc>
                <a:spcPts val="2400"/>
              </a:lnSpc>
              <a:buClr>
                <a:srgbClr val="008000"/>
              </a:buClr>
              <a:buFont typeface="Wingdings" pitchFamily="2" charset="2"/>
              <a:buChar char="q"/>
              <a:defRPr/>
            </a:pPr>
            <a:r>
              <a:rPr lang="es-MX" b="1" dirty="0">
                <a:latin typeface="Arial" pitchFamily="34" charset="0"/>
                <a:cs typeface="Arial" pitchFamily="34" charset="0"/>
              </a:rPr>
              <a:t>Obligaciones del trabajador:</a:t>
            </a:r>
          </a:p>
          <a:p>
            <a:pPr marL="822325" lvl="1" indent="-365125" algn="just">
              <a:lnSpc>
                <a:spcPts val="2400"/>
              </a:lnSpc>
              <a:buClr>
                <a:srgbClr val="008000"/>
              </a:buClr>
              <a:buFont typeface="Arial" pitchFamily="34" charset="0"/>
              <a:buChar char="•"/>
              <a:defRPr/>
            </a:pPr>
            <a:r>
              <a:rPr lang="es-MX" dirty="0">
                <a:latin typeface="Arial" pitchFamily="34" charset="0"/>
                <a:cs typeface="Arial" pitchFamily="34" charset="0"/>
              </a:rPr>
              <a:t>Se compromete a laborar durante el periodo con el mismo empleador</a:t>
            </a:r>
          </a:p>
          <a:p>
            <a:pPr marL="822325" lvl="1" indent="-365125" algn="just">
              <a:lnSpc>
                <a:spcPts val="2400"/>
              </a:lnSpc>
              <a:buClr>
                <a:srgbClr val="008000"/>
              </a:buClr>
              <a:buFont typeface="Arial" pitchFamily="34" charset="0"/>
              <a:buChar char="•"/>
              <a:defRPr/>
            </a:pPr>
            <a:r>
              <a:rPr lang="es-MX" dirty="0">
                <a:latin typeface="Arial" pitchFamily="34" charset="0"/>
                <a:cs typeface="Arial" pitchFamily="34" charset="0"/>
              </a:rPr>
              <a:t>Se somete a un periodo de prueba de 14 días </a:t>
            </a:r>
          </a:p>
          <a:p>
            <a:pPr marL="822325" lvl="1" indent="-365125" algn="just">
              <a:lnSpc>
                <a:spcPts val="2400"/>
              </a:lnSpc>
              <a:buClr>
                <a:srgbClr val="008000"/>
              </a:buClr>
              <a:buFont typeface="Arial" pitchFamily="34" charset="0"/>
              <a:buChar char="•"/>
              <a:defRPr/>
            </a:pPr>
            <a:r>
              <a:rPr lang="es-MX" dirty="0">
                <a:latin typeface="Arial" pitchFamily="34" charset="0"/>
                <a:cs typeface="Arial" pitchFamily="34" charset="0"/>
              </a:rPr>
              <a:t>Se compromete a retornar a su país de origen</a:t>
            </a:r>
          </a:p>
          <a:p>
            <a:pPr marL="822325" lvl="1" indent="-365125" algn="just">
              <a:lnSpc>
                <a:spcPts val="2400"/>
              </a:lnSpc>
              <a:buClr>
                <a:srgbClr val="008000"/>
              </a:buClr>
              <a:buFont typeface="Arial" pitchFamily="34" charset="0"/>
              <a:buChar char="•"/>
              <a:defRPr/>
            </a:pPr>
            <a:r>
              <a:rPr lang="es-MX" dirty="0">
                <a:latin typeface="Arial" pitchFamily="34" charset="0"/>
                <a:cs typeface="Arial" pitchFamily="34" charset="0"/>
              </a:rPr>
              <a:t>Reembolsa al empleador el costo de los trámites migratorios y otros servicios generados. Dichas cuotas se someten a revisión.</a:t>
            </a:r>
            <a:endParaRPr lang="es-MX" b="1" dirty="0">
              <a:solidFill>
                <a:srgbClr val="153614"/>
              </a:solidFill>
              <a:latin typeface="Arial" pitchFamily="34" charset="0"/>
              <a:cs typeface="Arial" pitchFamily="34" charset="0"/>
            </a:endParaRPr>
          </a:p>
          <a:p>
            <a:pPr marL="365125" indent="-365125" algn="just">
              <a:lnSpc>
                <a:spcPts val="2400"/>
              </a:lnSpc>
              <a:buFont typeface="Wingdings" pitchFamily="2" charset="2"/>
              <a:buChar char="®"/>
              <a:defRPr/>
            </a:pPr>
            <a:endParaRPr lang="es-MX" b="1" dirty="0">
              <a:solidFill>
                <a:srgbClr val="153614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395288" y="635000"/>
            <a:ext cx="8229600" cy="993775"/>
          </a:xfrm>
        </p:spPr>
        <p:txBody>
          <a:bodyPr/>
          <a:lstStyle/>
          <a:p>
            <a:pPr eaLnBrk="1" hangingPunct="1">
              <a:defRPr/>
            </a:pPr>
            <a:r>
              <a:rPr lang="es-MX" sz="29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LINEAMIENTOS DEL PTAT</a:t>
            </a:r>
          </a:p>
        </p:txBody>
      </p:sp>
      <p:sp>
        <p:nvSpPr>
          <p:cNvPr id="10244" name="4 Marcador de número de diapositiva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02D2153-4CA5-4C6C-8E75-48BB219A44A9}" type="slidenum">
              <a:rPr lang="es-ES" smtClean="0">
                <a:latin typeface="Arial" charset="0"/>
                <a:cs typeface="Arial" charset="0"/>
              </a:rPr>
              <a:pPr/>
              <a:t>8</a:t>
            </a:fld>
            <a:endParaRPr lang="es-ES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noChangeArrowheads="1"/>
          </p:cNvSpPr>
          <p:nvPr/>
        </p:nvSpPr>
        <p:spPr bwMode="auto">
          <a:xfrm>
            <a:off x="539750" y="1273175"/>
            <a:ext cx="8064500" cy="53244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blurRad="50800" dist="25400" dir="8100000" algn="tr" rotWithShape="0">
              <a:schemeClr val="bg1">
                <a:alpha val="0"/>
              </a:schemeClr>
            </a:outerShdw>
          </a:effectLst>
        </p:spPr>
        <p:txBody>
          <a:bodyPr>
            <a:spAutoFit/>
          </a:bodyPr>
          <a:lstStyle/>
          <a:p>
            <a:pPr marL="365125" indent="-365125" algn="just">
              <a:lnSpc>
                <a:spcPts val="2400"/>
              </a:lnSpc>
              <a:defRPr/>
            </a:pPr>
            <a:endParaRPr lang="es-MX" sz="1600" dirty="0">
              <a:latin typeface="Arial" pitchFamily="34" charset="0"/>
              <a:cs typeface="Arial" pitchFamily="34" charset="0"/>
            </a:endParaRPr>
          </a:p>
          <a:p>
            <a:pPr marL="365125" indent="-365125" algn="just">
              <a:lnSpc>
                <a:spcPts val="2400"/>
              </a:lnSpc>
              <a:buClr>
                <a:srgbClr val="008000"/>
              </a:buClr>
              <a:buFont typeface="Wingdings" pitchFamily="2" charset="2"/>
              <a:buChar char="q"/>
              <a:defRPr/>
            </a:pPr>
            <a:r>
              <a:rPr lang="es-MX" sz="2000" dirty="0">
                <a:latin typeface="Arial" pitchFamily="34" charset="0"/>
                <a:cs typeface="Arial" pitchFamily="34" charset="0"/>
              </a:rPr>
              <a:t>Revisión periódica de las normas operativas</a:t>
            </a:r>
          </a:p>
          <a:p>
            <a:pPr marL="365125" indent="-365125" algn="just">
              <a:lnSpc>
                <a:spcPts val="2400"/>
              </a:lnSpc>
              <a:buClr>
                <a:srgbClr val="008000"/>
              </a:buClr>
              <a:defRPr/>
            </a:pPr>
            <a:endParaRPr lang="es-MX" sz="2000" dirty="0">
              <a:latin typeface="Arial" pitchFamily="34" charset="0"/>
              <a:cs typeface="Arial" pitchFamily="34" charset="0"/>
            </a:endParaRPr>
          </a:p>
          <a:p>
            <a:pPr marL="365125" indent="-365125" algn="just">
              <a:lnSpc>
                <a:spcPts val="2400"/>
              </a:lnSpc>
              <a:buClr>
                <a:srgbClr val="008000"/>
              </a:buClr>
              <a:buFont typeface="Wingdings" pitchFamily="2" charset="2"/>
              <a:buChar char="q"/>
              <a:defRPr/>
            </a:pPr>
            <a:r>
              <a:rPr lang="es-MX" sz="2000" dirty="0">
                <a:latin typeface="Arial" pitchFamily="34" charset="0"/>
                <a:cs typeface="Arial" pitchFamily="34" charset="0"/>
              </a:rPr>
              <a:t>Reuniones intergubernamentales anuales de evaluación entre:</a:t>
            </a:r>
            <a:endParaRPr lang="es-MX" dirty="0">
              <a:latin typeface="Arial" pitchFamily="34" charset="0"/>
              <a:cs typeface="Arial" pitchFamily="34" charset="0"/>
            </a:endParaRPr>
          </a:p>
          <a:p>
            <a:pPr marL="822325" lvl="1" indent="-365125" algn="just">
              <a:lnSpc>
                <a:spcPts val="2400"/>
              </a:lnSpc>
              <a:buClr>
                <a:srgbClr val="008000"/>
              </a:buClr>
              <a:buFont typeface="Arial" pitchFamily="34" charset="0"/>
              <a:buChar char="•"/>
              <a:defRPr/>
            </a:pPr>
            <a:r>
              <a:rPr lang="es-MX" dirty="0">
                <a:latin typeface="Arial" pitchFamily="34" charset="0"/>
                <a:cs typeface="Arial" pitchFamily="34" charset="0"/>
              </a:rPr>
              <a:t>Dependencias gubernamentales de México y Canadá (federales y provinciales)</a:t>
            </a:r>
          </a:p>
          <a:p>
            <a:pPr marL="822325" lvl="1" indent="-365125" algn="just">
              <a:lnSpc>
                <a:spcPts val="2400"/>
              </a:lnSpc>
              <a:buClr>
                <a:srgbClr val="008000"/>
              </a:buClr>
              <a:buFont typeface="Arial" pitchFamily="34" charset="0"/>
              <a:buChar char="•"/>
              <a:defRPr/>
            </a:pPr>
            <a:r>
              <a:rPr lang="es-MX" dirty="0">
                <a:latin typeface="Arial" pitchFamily="34" charset="0"/>
                <a:cs typeface="Arial" pitchFamily="34" charset="0"/>
              </a:rPr>
              <a:t>Representantes de las asociaciones de casi 1000 empleadores de Ontario, Quebec y Columbia Británica</a:t>
            </a:r>
          </a:p>
          <a:p>
            <a:pPr marL="365125" indent="-365125" algn="just">
              <a:lnSpc>
                <a:spcPts val="2400"/>
              </a:lnSpc>
              <a:buClr>
                <a:srgbClr val="008000"/>
              </a:buClr>
              <a:buFont typeface="Wingdings" pitchFamily="2" charset="2"/>
              <a:buChar char="q"/>
              <a:defRPr/>
            </a:pPr>
            <a:endParaRPr lang="es-MX" sz="2000" dirty="0">
              <a:latin typeface="Arial" pitchFamily="34" charset="0"/>
              <a:cs typeface="Arial" pitchFamily="34" charset="0"/>
            </a:endParaRPr>
          </a:p>
          <a:p>
            <a:pPr marL="365125" indent="-365125" algn="just">
              <a:lnSpc>
                <a:spcPts val="2400"/>
              </a:lnSpc>
              <a:buClr>
                <a:srgbClr val="008000"/>
              </a:buClr>
              <a:buFont typeface="Wingdings" pitchFamily="2" charset="2"/>
              <a:buChar char="q"/>
              <a:defRPr/>
            </a:pPr>
            <a:r>
              <a:rPr lang="es-MX" sz="2000" dirty="0">
                <a:latin typeface="Arial" pitchFamily="34" charset="0"/>
                <a:cs typeface="Arial" pitchFamily="34" charset="0"/>
              </a:rPr>
              <a:t>Reuniones intersecretariales en México para revisar competencias</a:t>
            </a:r>
            <a:endParaRPr lang="es-MX" dirty="0">
              <a:latin typeface="Arial" pitchFamily="34" charset="0"/>
              <a:cs typeface="Arial" pitchFamily="34" charset="0"/>
            </a:endParaRPr>
          </a:p>
          <a:p>
            <a:pPr marL="822325" lvl="1" indent="-365125" algn="just">
              <a:lnSpc>
                <a:spcPts val="2400"/>
              </a:lnSpc>
              <a:buClr>
                <a:srgbClr val="008000"/>
              </a:buClr>
              <a:buFont typeface="Arial" pitchFamily="34" charset="0"/>
              <a:buChar char="•"/>
              <a:defRPr/>
            </a:pPr>
            <a:r>
              <a:rPr lang="es-MX" dirty="0">
                <a:latin typeface="Arial" pitchFamily="34" charset="0"/>
                <a:cs typeface="Arial" pitchFamily="34" charset="0"/>
              </a:rPr>
              <a:t>Secretaría del Trabajo y Previsión Social (STPS)</a:t>
            </a:r>
          </a:p>
          <a:p>
            <a:pPr marL="822325" lvl="1" indent="-365125" algn="just">
              <a:lnSpc>
                <a:spcPts val="2400"/>
              </a:lnSpc>
              <a:buClr>
                <a:srgbClr val="008000"/>
              </a:buClr>
              <a:buFont typeface="Arial" pitchFamily="34" charset="0"/>
              <a:buChar char="•"/>
              <a:defRPr/>
            </a:pPr>
            <a:r>
              <a:rPr lang="es-MX" dirty="0">
                <a:latin typeface="Arial" pitchFamily="34" charset="0"/>
                <a:cs typeface="Arial" pitchFamily="34" charset="0"/>
              </a:rPr>
              <a:t>Secretaría de Relaciones Exteriores (SRE)</a:t>
            </a:r>
          </a:p>
          <a:p>
            <a:pPr marL="822325" lvl="1" indent="-365125" algn="just">
              <a:lnSpc>
                <a:spcPts val="2400"/>
              </a:lnSpc>
              <a:buClr>
                <a:srgbClr val="008000"/>
              </a:buClr>
              <a:buFont typeface="Arial" pitchFamily="34" charset="0"/>
              <a:buChar char="•"/>
              <a:defRPr/>
            </a:pPr>
            <a:r>
              <a:rPr lang="es-MX" dirty="0">
                <a:latin typeface="Arial" pitchFamily="34" charset="0"/>
                <a:cs typeface="Arial" pitchFamily="34" charset="0"/>
              </a:rPr>
              <a:t>Secretaría de Salud (Salud)</a:t>
            </a:r>
          </a:p>
          <a:p>
            <a:pPr marL="822325" lvl="1" indent="-365125" algn="just">
              <a:lnSpc>
                <a:spcPts val="2400"/>
              </a:lnSpc>
              <a:buClr>
                <a:srgbClr val="008000"/>
              </a:buClr>
              <a:buFont typeface="Arial" pitchFamily="34" charset="0"/>
              <a:buChar char="•"/>
              <a:defRPr/>
            </a:pPr>
            <a:r>
              <a:rPr lang="es-MX" dirty="0">
                <a:latin typeface="Arial" pitchFamily="34" charset="0"/>
                <a:cs typeface="Arial" pitchFamily="34" charset="0"/>
              </a:rPr>
              <a:t>Secretaría de Gobernación (</a:t>
            </a:r>
            <a:r>
              <a:rPr lang="es-MX" dirty="0" err="1">
                <a:latin typeface="Arial" pitchFamily="34" charset="0"/>
                <a:cs typeface="Arial" pitchFamily="34" charset="0"/>
              </a:rPr>
              <a:t>Segob</a:t>
            </a:r>
            <a:r>
              <a:rPr lang="es-MX" dirty="0">
                <a:latin typeface="Arial" pitchFamily="34" charset="0"/>
                <a:cs typeface="Arial" pitchFamily="34" charset="0"/>
              </a:rPr>
              <a:t>)</a:t>
            </a:r>
          </a:p>
          <a:p>
            <a:pPr marL="822325" lvl="1" indent="-365125" algn="just">
              <a:lnSpc>
                <a:spcPts val="2400"/>
              </a:lnSpc>
              <a:buClr>
                <a:srgbClr val="008000"/>
              </a:buClr>
              <a:buFont typeface="Arial" pitchFamily="34" charset="0"/>
              <a:buChar char="•"/>
              <a:defRPr/>
            </a:pPr>
            <a:r>
              <a:rPr lang="es-MX" dirty="0">
                <a:latin typeface="Arial" pitchFamily="34" charset="0"/>
                <a:cs typeface="Arial" pitchFamily="34" charset="0"/>
              </a:rPr>
              <a:t>Secretaría de Hacienda y Crédito Publico (SHCP)</a:t>
            </a:r>
          </a:p>
          <a:p>
            <a:pPr marL="365125" indent="-365125" algn="just">
              <a:lnSpc>
                <a:spcPts val="2400"/>
              </a:lnSpc>
              <a:defRPr/>
            </a:pPr>
            <a:endParaRPr lang="es-MX" b="1" dirty="0">
              <a:solidFill>
                <a:srgbClr val="153614"/>
              </a:solidFill>
              <a:latin typeface="Arial" pitchFamily="34" charset="0"/>
              <a:cs typeface="Arial" pitchFamily="34" charset="0"/>
            </a:endParaRPr>
          </a:p>
          <a:p>
            <a:pPr marL="365125" indent="-365125" algn="just">
              <a:lnSpc>
                <a:spcPts val="2400"/>
              </a:lnSpc>
              <a:buFont typeface="Wingdings" pitchFamily="2" charset="2"/>
              <a:buChar char="®"/>
              <a:defRPr/>
            </a:pPr>
            <a:endParaRPr lang="es-MX" b="1" dirty="0">
              <a:solidFill>
                <a:srgbClr val="153614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539750" y="701675"/>
            <a:ext cx="8229600" cy="927100"/>
          </a:xfrm>
        </p:spPr>
        <p:txBody>
          <a:bodyPr/>
          <a:lstStyle/>
          <a:p>
            <a:pPr eaLnBrk="1" hangingPunct="1">
              <a:defRPr/>
            </a:pPr>
            <a:r>
              <a:rPr lang="es-MX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MECANISMOS DE REVISIÓN Y MONITOREO DEL PTAT</a:t>
            </a:r>
          </a:p>
        </p:txBody>
      </p:sp>
      <p:sp>
        <p:nvSpPr>
          <p:cNvPr id="11268" name="4 Marcador de número de diapositiva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5064701-9C03-4B7A-9E2D-38FC2B86DEAB}" type="slidenum">
              <a:rPr lang="es-ES" smtClean="0">
                <a:latin typeface="Arial" charset="0"/>
                <a:cs typeface="Arial" charset="0"/>
              </a:rPr>
              <a:pPr/>
              <a:t>9</a:t>
            </a:fld>
            <a:endParaRPr lang="es-ES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Diseño predeterminado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  <a:fontScheme name="Diseño predeterminado">
    <a:majorFont>
      <a:latin typeface="Arial"/>
      <a:ea typeface=""/>
      <a:cs typeface="Arial"/>
    </a:majorFont>
    <a:minorFont>
      <a:latin typeface="Arial"/>
      <a:ea typeface=""/>
      <a:cs typeface="Arial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Diseño predeterminado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  <a:fontScheme name="Diseño predeterminado">
    <a:majorFont>
      <a:latin typeface="Arial"/>
      <a:ea typeface=""/>
      <a:cs typeface="Arial"/>
    </a:majorFont>
    <a:minorFont>
      <a:latin typeface="Arial"/>
      <a:ea typeface=""/>
      <a:cs typeface="Arial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4674</TotalTime>
  <Words>997</Words>
  <Application>Microsoft Office PowerPoint</Application>
  <PresentationFormat>Presentación en pantalla (4:3)</PresentationFormat>
  <Paragraphs>197</Paragraphs>
  <Slides>17</Slides>
  <Notes>17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17</vt:i4>
      </vt:variant>
    </vt:vector>
  </HeadingPairs>
  <TitlesOfParts>
    <vt:vector size="21" baseType="lpstr">
      <vt:lpstr>Arial</vt:lpstr>
      <vt:lpstr>Calibri</vt:lpstr>
      <vt:lpstr>Wingdings</vt:lpstr>
      <vt:lpstr>Diseño predeterminado</vt:lpstr>
      <vt:lpstr>Diapositiva 1</vt:lpstr>
      <vt:lpstr> PROGRAMA DE TRABAJADORES AGRÍCOLAS TEMPORALES</vt:lpstr>
      <vt:lpstr> PROGRAMA DE TRABAJADORES AGRÍCOLAS TEMPORALES</vt:lpstr>
      <vt:lpstr>Diapositiva 4</vt:lpstr>
      <vt:lpstr>TRABAJADORES  PARTICIPANTES POR PROVINCIA CANADIENSE 2007-2011</vt:lpstr>
      <vt:lpstr>MEMORÁNDUM DE ENTENDIMIENTO  DEL PTAT</vt:lpstr>
      <vt:lpstr>REQUISITOS PARA INGRESAR AL PTAT</vt:lpstr>
      <vt:lpstr>LINEAMIENTOS DEL PTAT</vt:lpstr>
      <vt:lpstr>MECANISMOS DE REVISIÓN Y MONITOREO DEL PTAT</vt:lpstr>
      <vt:lpstr>RED CONSULAR DE MÉXICO EN CANADÁ</vt:lpstr>
      <vt:lpstr>ACTIVIDADES DE ASISTENCIA CONSULAR</vt:lpstr>
      <vt:lpstr>ACTIVIDADES DE ASISTENCIA CONSULAR</vt:lpstr>
      <vt:lpstr>ACTIVIDADES DE ASISTENCIA CONSULAR</vt:lpstr>
      <vt:lpstr>ACTIVIDADES DE ASISTENCIA CONSULAR</vt:lpstr>
      <vt:lpstr>EL PTAT EN CIFRAS</vt:lpstr>
      <vt:lpstr>CONSIDERACIONES</vt:lpstr>
      <vt:lpstr>PROGRAMA DE TRABAJADORES AGRÍCOLAS TEMPORALES, MÉXICO- CANADÁ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Mariajose</dc:creator>
  <cp:lastModifiedBy>RODAS Renán</cp:lastModifiedBy>
  <cp:revision>665</cp:revision>
  <dcterms:created xsi:type="dcterms:W3CDTF">2010-05-23T14:28:12Z</dcterms:created>
  <dcterms:modified xsi:type="dcterms:W3CDTF">2012-04-25T18:37:21Z</dcterms:modified>
</cp:coreProperties>
</file>