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0" r:id="rId2"/>
    <p:sldId id="261" r:id="rId3"/>
    <p:sldId id="262" r:id="rId4"/>
    <p:sldId id="266" r:id="rId5"/>
    <p:sldId id="288" r:id="rId6"/>
    <p:sldId id="289" r:id="rId7"/>
    <p:sldId id="291" r:id="rId8"/>
    <p:sldId id="280" r:id="rId9"/>
    <p:sldId id="283" r:id="rId10"/>
    <p:sldId id="296" r:id="rId11"/>
    <p:sldId id="298" r:id="rId12"/>
    <p:sldId id="300" r:id="rId13"/>
    <p:sldId id="301" r:id="rId14"/>
    <p:sldId id="294" r:id="rId15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28A917"/>
    <a:srgbClr val="2BB418"/>
    <a:srgbClr val="50B418"/>
    <a:srgbClr val="15B724"/>
    <a:srgbClr val="00CC00"/>
    <a:srgbClr val="33CC3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4638" autoAdjust="0"/>
  </p:normalViewPr>
  <p:slideViewPr>
    <p:cSldViewPr>
      <p:cViewPr>
        <p:scale>
          <a:sx n="71" d="100"/>
          <a:sy n="71" d="100"/>
        </p:scale>
        <p:origin x="-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0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EDE01-9EDA-4307-87AE-C3529183E3B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DD0FF26-4DF8-4E97-9A71-F18F04706950}">
      <dgm:prSet phldrT="[Texto]"/>
      <dgm:spPr>
        <a:solidFill>
          <a:srgbClr val="008000"/>
        </a:solidFill>
      </dgm:spPr>
      <dgm:t>
        <a:bodyPr/>
        <a:lstStyle/>
        <a:p>
          <a:r>
            <a:rPr lang="en-GB" b="1" noProof="0" dirty="0" smtClean="0"/>
            <a:t>Preventative Protection</a:t>
          </a:r>
          <a:endParaRPr lang="en-GB" b="1" noProof="0" dirty="0"/>
        </a:p>
      </dgm:t>
    </dgm:pt>
    <dgm:pt modelId="{BC5588F0-B1F7-4622-B155-115D5EACF2F2}" type="parTrans" cxnId="{41604F0E-74FD-47C6-9F3B-F99065020512}">
      <dgm:prSet/>
      <dgm:spPr/>
      <dgm:t>
        <a:bodyPr/>
        <a:lstStyle/>
        <a:p>
          <a:endParaRPr lang="es-ES"/>
        </a:p>
      </dgm:t>
    </dgm:pt>
    <dgm:pt modelId="{0663C0A8-D6DA-429F-B4DB-B2E7F7A42A8C}" type="sibTrans" cxnId="{41604F0E-74FD-47C6-9F3B-F99065020512}">
      <dgm:prSet/>
      <dgm:spPr/>
      <dgm:t>
        <a:bodyPr/>
        <a:lstStyle/>
        <a:p>
          <a:endParaRPr lang="es-ES"/>
        </a:p>
      </dgm:t>
    </dgm:pt>
    <dgm:pt modelId="{2FAC1C71-6646-401A-A551-E4AC57BF006C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GB" noProof="0" dirty="0" smtClean="0"/>
            <a:t>Guidance and dissemination of the labour rights of workers</a:t>
          </a:r>
          <a:endParaRPr lang="en-GB" noProof="0" dirty="0"/>
        </a:p>
      </dgm:t>
    </dgm:pt>
    <dgm:pt modelId="{74AC7D39-330F-4F65-A1B7-2CF055F52A78}" type="parTrans" cxnId="{DBC26F44-E766-46EE-B235-D92FE6FD9514}">
      <dgm:prSet/>
      <dgm:spPr/>
      <dgm:t>
        <a:bodyPr/>
        <a:lstStyle/>
        <a:p>
          <a:endParaRPr lang="es-ES"/>
        </a:p>
      </dgm:t>
    </dgm:pt>
    <dgm:pt modelId="{B580223B-D579-457D-B7B8-A156B7BF9AAD}" type="sibTrans" cxnId="{DBC26F44-E766-46EE-B235-D92FE6FD9514}">
      <dgm:prSet/>
      <dgm:spPr/>
      <dgm:t>
        <a:bodyPr/>
        <a:lstStyle/>
        <a:p>
          <a:endParaRPr lang="es-ES"/>
        </a:p>
      </dgm:t>
    </dgm:pt>
    <dgm:pt modelId="{C2849B27-7F0B-48AC-ADF4-C38C53D843EA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GB" noProof="0" dirty="0" smtClean="0"/>
            <a:t>Agreements with agencies of the Labour Department to educate, communicate, and disseminate </a:t>
          </a:r>
          <a:r>
            <a:rPr lang="en-GB" noProof="0" dirty="0" smtClean="0"/>
            <a:t>the </a:t>
          </a:r>
          <a:r>
            <a:rPr lang="en-GB" noProof="0" dirty="0" smtClean="0"/>
            <a:t>rights of workers</a:t>
          </a:r>
          <a:endParaRPr lang="en-GB" noProof="0" dirty="0"/>
        </a:p>
      </dgm:t>
    </dgm:pt>
    <dgm:pt modelId="{2DB0AE0A-4BE1-4D2C-8FCB-DF416CD9958B}" type="parTrans" cxnId="{835656C8-BA1C-4CC6-B2DB-F916584F0478}">
      <dgm:prSet/>
      <dgm:spPr/>
      <dgm:t>
        <a:bodyPr/>
        <a:lstStyle/>
        <a:p>
          <a:endParaRPr lang="es-ES"/>
        </a:p>
      </dgm:t>
    </dgm:pt>
    <dgm:pt modelId="{3DA2B12A-3C26-4836-B74A-978F6B88E3D8}" type="sibTrans" cxnId="{835656C8-BA1C-4CC6-B2DB-F916584F0478}">
      <dgm:prSet/>
      <dgm:spPr/>
      <dgm:t>
        <a:bodyPr/>
        <a:lstStyle/>
        <a:p>
          <a:endParaRPr lang="es-ES"/>
        </a:p>
      </dgm:t>
    </dgm:pt>
    <dgm:pt modelId="{E6B4D69A-B8BB-4290-868E-0DE2288919A8}">
      <dgm:prSet phldrT="[Texto]"/>
      <dgm:spPr>
        <a:solidFill>
          <a:srgbClr val="008000"/>
        </a:solidFill>
      </dgm:spPr>
      <dgm:t>
        <a:bodyPr/>
        <a:lstStyle/>
        <a:p>
          <a:r>
            <a:rPr lang="en-GB" b="1" noProof="0" dirty="0" smtClean="0"/>
            <a:t>Legal Aid</a:t>
          </a:r>
          <a:endParaRPr lang="en-GB" b="1" noProof="0" dirty="0"/>
        </a:p>
      </dgm:t>
    </dgm:pt>
    <dgm:pt modelId="{743C8912-296E-43C2-96C3-F401B4C9528C}" type="parTrans" cxnId="{7E049838-1A29-4207-9C05-2A7DDDAB6FBC}">
      <dgm:prSet/>
      <dgm:spPr/>
      <dgm:t>
        <a:bodyPr/>
        <a:lstStyle/>
        <a:p>
          <a:endParaRPr lang="es-ES"/>
        </a:p>
      </dgm:t>
    </dgm:pt>
    <dgm:pt modelId="{44A9671B-D174-4BD7-AA77-91978BA2A075}" type="sibTrans" cxnId="{7E049838-1A29-4207-9C05-2A7DDDAB6FBC}">
      <dgm:prSet/>
      <dgm:spPr/>
      <dgm:t>
        <a:bodyPr/>
        <a:lstStyle/>
        <a:p>
          <a:endParaRPr lang="es-ES"/>
        </a:p>
      </dgm:t>
    </dgm:pt>
    <dgm:pt modelId="{71E269E4-C49B-4D45-96CB-32D010A151A2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GB" noProof="0" dirty="0" smtClean="0"/>
            <a:t>External Legal Aid Programme (PALE)</a:t>
          </a:r>
          <a:endParaRPr lang="en-GB" noProof="0" dirty="0"/>
        </a:p>
      </dgm:t>
    </dgm:pt>
    <dgm:pt modelId="{502D0C4D-C640-4CB2-9FD0-62E34FFA517D}" type="parTrans" cxnId="{992D0482-80E3-45B5-891C-5EB6A449B113}">
      <dgm:prSet/>
      <dgm:spPr/>
      <dgm:t>
        <a:bodyPr/>
        <a:lstStyle/>
        <a:p>
          <a:endParaRPr lang="es-ES"/>
        </a:p>
      </dgm:t>
    </dgm:pt>
    <dgm:pt modelId="{457858A3-C76C-4FDA-B9C6-A2BB6FB4471E}" type="sibTrans" cxnId="{992D0482-80E3-45B5-891C-5EB6A449B113}">
      <dgm:prSet/>
      <dgm:spPr/>
      <dgm:t>
        <a:bodyPr/>
        <a:lstStyle/>
        <a:p>
          <a:endParaRPr lang="es-ES"/>
        </a:p>
      </dgm:t>
    </dgm:pt>
    <dgm:pt modelId="{CA324100-76DF-4068-AA48-283BEC0B59C6}">
      <dgm:prSet phldrT="[Texto]"/>
      <dgm:spPr>
        <a:solidFill>
          <a:srgbClr val="008000"/>
        </a:solidFill>
      </dgm:spPr>
      <dgm:t>
        <a:bodyPr/>
        <a:lstStyle/>
        <a:p>
          <a:r>
            <a:rPr lang="en-GB" b="1" noProof="0" dirty="0" smtClean="0"/>
            <a:t>Legal </a:t>
          </a:r>
          <a:r>
            <a:rPr lang="en-GB" b="1" noProof="0" dirty="0" smtClean="0"/>
            <a:t>Actions</a:t>
          </a:r>
          <a:endParaRPr lang="en-GB" b="1" noProof="0" dirty="0"/>
        </a:p>
      </dgm:t>
    </dgm:pt>
    <dgm:pt modelId="{2285A3F0-F31F-48B7-801A-B71E3A76F690}" type="parTrans" cxnId="{C8FB9081-D44F-4C51-8E2E-253ABD8B9765}">
      <dgm:prSet/>
      <dgm:spPr/>
      <dgm:t>
        <a:bodyPr/>
        <a:lstStyle/>
        <a:p>
          <a:endParaRPr lang="es-ES"/>
        </a:p>
      </dgm:t>
    </dgm:pt>
    <dgm:pt modelId="{23D02C3D-3945-48A9-9532-10F9AE87A12A}" type="sibTrans" cxnId="{C8FB9081-D44F-4C51-8E2E-253ABD8B9765}">
      <dgm:prSet/>
      <dgm:spPr/>
      <dgm:t>
        <a:bodyPr/>
        <a:lstStyle/>
        <a:p>
          <a:endParaRPr lang="es-ES"/>
        </a:p>
      </dgm:t>
    </dgm:pt>
    <dgm:pt modelId="{B3DE1A0C-8956-43F0-9B29-8011A375B6EB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GB" noProof="0" dirty="0" smtClean="0"/>
            <a:t>Specialized Technical </a:t>
          </a:r>
          <a:r>
            <a:rPr lang="en-GB" noProof="0" dirty="0" smtClean="0"/>
            <a:t>Legal </a:t>
          </a:r>
          <a:r>
            <a:rPr lang="en-GB" noProof="0" dirty="0" smtClean="0"/>
            <a:t>Programme (PROTEJE), </a:t>
          </a:r>
          <a:r>
            <a:rPr lang="en-GB" noProof="0" dirty="0" smtClean="0"/>
            <a:t>high- impact lawsuits</a:t>
          </a:r>
          <a:endParaRPr lang="en-GB" noProof="0" dirty="0"/>
        </a:p>
      </dgm:t>
    </dgm:pt>
    <dgm:pt modelId="{039F6684-58E3-4AE3-91B9-08BDB8349913}" type="parTrans" cxnId="{EC0786C2-277D-4271-9F3B-AFF2CF1DA48B}">
      <dgm:prSet/>
      <dgm:spPr/>
      <dgm:t>
        <a:bodyPr/>
        <a:lstStyle/>
        <a:p>
          <a:endParaRPr lang="es-ES"/>
        </a:p>
      </dgm:t>
    </dgm:pt>
    <dgm:pt modelId="{FC081C0D-9350-446E-AA40-AEE9AF4C470B}" type="sibTrans" cxnId="{EC0786C2-277D-4271-9F3B-AFF2CF1DA48B}">
      <dgm:prSet/>
      <dgm:spPr/>
      <dgm:t>
        <a:bodyPr/>
        <a:lstStyle/>
        <a:p>
          <a:endParaRPr lang="es-ES"/>
        </a:p>
      </dgm:t>
    </dgm:pt>
    <dgm:pt modelId="{1D159D76-ED44-4B51-AFAB-FCC57728D0A7}">
      <dgm:prSet phldrT="[Texto]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GB" noProof="0" dirty="0" smtClean="0"/>
            <a:t>Assistance and guidance by </a:t>
          </a:r>
          <a:r>
            <a:rPr lang="en-GB" noProof="0" dirty="0" smtClean="0"/>
            <a:t>consulting attorneys</a:t>
          </a:r>
          <a:endParaRPr lang="en-GB" noProof="0" dirty="0"/>
        </a:p>
      </dgm:t>
    </dgm:pt>
    <dgm:pt modelId="{5E838D95-8F58-4D6A-A037-CC21C0F08B1C}" type="parTrans" cxnId="{13470DEB-E9CB-496A-9340-3C71CC0AAF64}">
      <dgm:prSet/>
      <dgm:spPr/>
      <dgm:t>
        <a:bodyPr/>
        <a:lstStyle/>
        <a:p>
          <a:endParaRPr lang="es-ES"/>
        </a:p>
      </dgm:t>
    </dgm:pt>
    <dgm:pt modelId="{560C176E-0A51-41F1-9935-32AA4FB36615}" type="sibTrans" cxnId="{13470DEB-E9CB-496A-9340-3C71CC0AAF64}">
      <dgm:prSet/>
      <dgm:spPr/>
      <dgm:t>
        <a:bodyPr/>
        <a:lstStyle/>
        <a:p>
          <a:endParaRPr lang="es-ES"/>
        </a:p>
      </dgm:t>
    </dgm:pt>
    <dgm:pt modelId="{D840206D-5091-4394-9406-8217B4AF764D}" type="pres">
      <dgm:prSet presAssocID="{857EDE01-9EDA-4307-87AE-C3529183E3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3A06E07-A55A-491C-985E-024EF60664EC}" type="pres">
      <dgm:prSet presAssocID="{8DD0FF26-4DF8-4E97-9A71-F18F04706950}" presName="composite" presStyleCnt="0"/>
      <dgm:spPr/>
    </dgm:pt>
    <dgm:pt modelId="{0D9E0A7D-16FF-4C0F-BB50-B15CEF2F7B42}" type="pres">
      <dgm:prSet presAssocID="{8DD0FF26-4DF8-4E97-9A71-F18F0470695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351A9A-84AA-42C1-884B-B01FA2240059}" type="pres">
      <dgm:prSet presAssocID="{8DD0FF26-4DF8-4E97-9A71-F18F0470695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AEB9B3-D058-471B-B884-044E9F73F8BF}" type="pres">
      <dgm:prSet presAssocID="{0663C0A8-D6DA-429F-B4DB-B2E7F7A42A8C}" presName="space" presStyleCnt="0"/>
      <dgm:spPr/>
    </dgm:pt>
    <dgm:pt modelId="{61402A56-E19D-4E9E-BC80-E9EE44773076}" type="pres">
      <dgm:prSet presAssocID="{E6B4D69A-B8BB-4290-868E-0DE2288919A8}" presName="composite" presStyleCnt="0"/>
      <dgm:spPr/>
    </dgm:pt>
    <dgm:pt modelId="{CD84047C-97B1-469A-ACD8-84460D8A4A84}" type="pres">
      <dgm:prSet presAssocID="{E6B4D69A-B8BB-4290-868E-0DE2288919A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F5E264-01D8-45EE-ACC9-74041C37EF02}" type="pres">
      <dgm:prSet presAssocID="{E6B4D69A-B8BB-4290-868E-0DE2288919A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8090F5-EA98-486C-9992-9A4A4E6201E4}" type="pres">
      <dgm:prSet presAssocID="{44A9671B-D174-4BD7-AA77-91978BA2A075}" presName="space" presStyleCnt="0"/>
      <dgm:spPr/>
    </dgm:pt>
    <dgm:pt modelId="{C485E6AF-8C14-496C-8835-09FF94A89536}" type="pres">
      <dgm:prSet presAssocID="{CA324100-76DF-4068-AA48-283BEC0B59C6}" presName="composite" presStyleCnt="0"/>
      <dgm:spPr/>
    </dgm:pt>
    <dgm:pt modelId="{C75E513B-7781-4059-9704-56F302430B59}" type="pres">
      <dgm:prSet presAssocID="{CA324100-76DF-4068-AA48-283BEC0B59C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19ECE4-0FBE-4FB9-8F1A-5D49C7FAA712}" type="pres">
      <dgm:prSet presAssocID="{CA324100-76DF-4068-AA48-283BEC0B59C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C0786C2-277D-4271-9F3B-AFF2CF1DA48B}" srcId="{CA324100-76DF-4068-AA48-283BEC0B59C6}" destId="{B3DE1A0C-8956-43F0-9B29-8011A375B6EB}" srcOrd="0" destOrd="0" parTransId="{039F6684-58E3-4AE3-91B9-08BDB8349913}" sibTransId="{FC081C0D-9350-446E-AA40-AEE9AF4C470B}"/>
    <dgm:cxn modelId="{36772B05-096B-40C7-B513-9E730F00350D}" type="presOf" srcId="{E6B4D69A-B8BB-4290-868E-0DE2288919A8}" destId="{CD84047C-97B1-469A-ACD8-84460D8A4A84}" srcOrd="0" destOrd="0" presId="urn:microsoft.com/office/officeart/2005/8/layout/hList1"/>
    <dgm:cxn modelId="{7E049838-1A29-4207-9C05-2A7DDDAB6FBC}" srcId="{857EDE01-9EDA-4307-87AE-C3529183E3B2}" destId="{E6B4D69A-B8BB-4290-868E-0DE2288919A8}" srcOrd="1" destOrd="0" parTransId="{743C8912-296E-43C2-96C3-F401B4C9528C}" sibTransId="{44A9671B-D174-4BD7-AA77-91978BA2A075}"/>
    <dgm:cxn modelId="{FF0DAB3D-280E-496D-92D2-DAE1215F069C}" type="presOf" srcId="{1D159D76-ED44-4B51-AFAB-FCC57728D0A7}" destId="{A7F5E264-01D8-45EE-ACC9-74041C37EF02}" srcOrd="0" destOrd="0" presId="urn:microsoft.com/office/officeart/2005/8/layout/hList1"/>
    <dgm:cxn modelId="{80620258-44D2-4897-85B2-02C9B832FD8D}" type="presOf" srcId="{71E269E4-C49B-4D45-96CB-32D010A151A2}" destId="{A7F5E264-01D8-45EE-ACC9-74041C37EF02}" srcOrd="0" destOrd="1" presId="urn:microsoft.com/office/officeart/2005/8/layout/hList1"/>
    <dgm:cxn modelId="{CAC1E496-BA65-46DF-9717-A49D4E8D138C}" type="presOf" srcId="{CA324100-76DF-4068-AA48-283BEC0B59C6}" destId="{C75E513B-7781-4059-9704-56F302430B59}" srcOrd="0" destOrd="0" presId="urn:microsoft.com/office/officeart/2005/8/layout/hList1"/>
    <dgm:cxn modelId="{835656C8-BA1C-4CC6-B2DB-F916584F0478}" srcId="{8DD0FF26-4DF8-4E97-9A71-F18F04706950}" destId="{C2849B27-7F0B-48AC-ADF4-C38C53D843EA}" srcOrd="1" destOrd="0" parTransId="{2DB0AE0A-4BE1-4D2C-8FCB-DF416CD9958B}" sibTransId="{3DA2B12A-3C26-4836-B74A-978F6B88E3D8}"/>
    <dgm:cxn modelId="{C8FB9081-D44F-4C51-8E2E-253ABD8B9765}" srcId="{857EDE01-9EDA-4307-87AE-C3529183E3B2}" destId="{CA324100-76DF-4068-AA48-283BEC0B59C6}" srcOrd="2" destOrd="0" parTransId="{2285A3F0-F31F-48B7-801A-B71E3A76F690}" sibTransId="{23D02C3D-3945-48A9-9532-10F9AE87A12A}"/>
    <dgm:cxn modelId="{41604F0E-74FD-47C6-9F3B-F99065020512}" srcId="{857EDE01-9EDA-4307-87AE-C3529183E3B2}" destId="{8DD0FF26-4DF8-4E97-9A71-F18F04706950}" srcOrd="0" destOrd="0" parTransId="{BC5588F0-B1F7-4622-B155-115D5EACF2F2}" sibTransId="{0663C0A8-D6DA-429F-B4DB-B2E7F7A42A8C}"/>
    <dgm:cxn modelId="{EFF64207-D75E-40D8-A6F8-E49FE2870623}" type="presOf" srcId="{2FAC1C71-6646-401A-A551-E4AC57BF006C}" destId="{7A351A9A-84AA-42C1-884B-B01FA2240059}" srcOrd="0" destOrd="0" presId="urn:microsoft.com/office/officeart/2005/8/layout/hList1"/>
    <dgm:cxn modelId="{992D0482-80E3-45B5-891C-5EB6A449B113}" srcId="{E6B4D69A-B8BB-4290-868E-0DE2288919A8}" destId="{71E269E4-C49B-4D45-96CB-32D010A151A2}" srcOrd="1" destOrd="0" parTransId="{502D0C4D-C640-4CB2-9FD0-62E34FFA517D}" sibTransId="{457858A3-C76C-4FDA-B9C6-A2BB6FB4471E}"/>
    <dgm:cxn modelId="{874B0A33-2623-4E0E-8DCA-024785EAFABD}" type="presOf" srcId="{B3DE1A0C-8956-43F0-9B29-8011A375B6EB}" destId="{CD19ECE4-0FBE-4FB9-8F1A-5D49C7FAA712}" srcOrd="0" destOrd="0" presId="urn:microsoft.com/office/officeart/2005/8/layout/hList1"/>
    <dgm:cxn modelId="{F6169FCC-3F9E-443E-83AF-BDBE9CE8549D}" type="presOf" srcId="{8DD0FF26-4DF8-4E97-9A71-F18F04706950}" destId="{0D9E0A7D-16FF-4C0F-BB50-B15CEF2F7B42}" srcOrd="0" destOrd="0" presId="urn:microsoft.com/office/officeart/2005/8/layout/hList1"/>
    <dgm:cxn modelId="{DBC26F44-E766-46EE-B235-D92FE6FD9514}" srcId="{8DD0FF26-4DF8-4E97-9A71-F18F04706950}" destId="{2FAC1C71-6646-401A-A551-E4AC57BF006C}" srcOrd="0" destOrd="0" parTransId="{74AC7D39-330F-4F65-A1B7-2CF055F52A78}" sibTransId="{B580223B-D579-457D-B7B8-A156B7BF9AAD}"/>
    <dgm:cxn modelId="{ADF189AE-083C-4B4C-BBF6-F791216522DE}" type="presOf" srcId="{C2849B27-7F0B-48AC-ADF4-C38C53D843EA}" destId="{7A351A9A-84AA-42C1-884B-B01FA2240059}" srcOrd="0" destOrd="1" presId="urn:microsoft.com/office/officeart/2005/8/layout/hList1"/>
    <dgm:cxn modelId="{13470DEB-E9CB-496A-9340-3C71CC0AAF64}" srcId="{E6B4D69A-B8BB-4290-868E-0DE2288919A8}" destId="{1D159D76-ED44-4B51-AFAB-FCC57728D0A7}" srcOrd="0" destOrd="0" parTransId="{5E838D95-8F58-4D6A-A037-CC21C0F08B1C}" sibTransId="{560C176E-0A51-41F1-9935-32AA4FB36615}"/>
    <dgm:cxn modelId="{FC0D571C-588B-4DC0-A96E-3AA6F250885C}" type="presOf" srcId="{857EDE01-9EDA-4307-87AE-C3529183E3B2}" destId="{D840206D-5091-4394-9406-8217B4AF764D}" srcOrd="0" destOrd="0" presId="urn:microsoft.com/office/officeart/2005/8/layout/hList1"/>
    <dgm:cxn modelId="{1224C463-ABEE-4583-AB08-7966178A86A3}" type="presParOf" srcId="{D840206D-5091-4394-9406-8217B4AF764D}" destId="{C3A06E07-A55A-491C-985E-024EF60664EC}" srcOrd="0" destOrd="0" presId="urn:microsoft.com/office/officeart/2005/8/layout/hList1"/>
    <dgm:cxn modelId="{A3BE484D-16BF-4390-B53D-6773E316F847}" type="presParOf" srcId="{C3A06E07-A55A-491C-985E-024EF60664EC}" destId="{0D9E0A7D-16FF-4C0F-BB50-B15CEF2F7B42}" srcOrd="0" destOrd="0" presId="urn:microsoft.com/office/officeart/2005/8/layout/hList1"/>
    <dgm:cxn modelId="{1C84D42E-6067-49B0-8D58-BA76FE0012B3}" type="presParOf" srcId="{C3A06E07-A55A-491C-985E-024EF60664EC}" destId="{7A351A9A-84AA-42C1-884B-B01FA2240059}" srcOrd="1" destOrd="0" presId="urn:microsoft.com/office/officeart/2005/8/layout/hList1"/>
    <dgm:cxn modelId="{B08B1DC0-DA4C-4F48-B2FC-1978334EADA3}" type="presParOf" srcId="{D840206D-5091-4394-9406-8217B4AF764D}" destId="{D8AEB9B3-D058-471B-B884-044E9F73F8BF}" srcOrd="1" destOrd="0" presId="urn:microsoft.com/office/officeart/2005/8/layout/hList1"/>
    <dgm:cxn modelId="{4FC2DFEF-DD41-40A7-9DE7-CD25257E5EAC}" type="presParOf" srcId="{D840206D-5091-4394-9406-8217B4AF764D}" destId="{61402A56-E19D-4E9E-BC80-E9EE44773076}" srcOrd="2" destOrd="0" presId="urn:microsoft.com/office/officeart/2005/8/layout/hList1"/>
    <dgm:cxn modelId="{B46CDA8C-634F-409A-95FA-D463BC08B011}" type="presParOf" srcId="{61402A56-E19D-4E9E-BC80-E9EE44773076}" destId="{CD84047C-97B1-469A-ACD8-84460D8A4A84}" srcOrd="0" destOrd="0" presId="urn:microsoft.com/office/officeart/2005/8/layout/hList1"/>
    <dgm:cxn modelId="{6BF34B57-B143-4C36-A3C1-4CD3D15DDF80}" type="presParOf" srcId="{61402A56-E19D-4E9E-BC80-E9EE44773076}" destId="{A7F5E264-01D8-45EE-ACC9-74041C37EF02}" srcOrd="1" destOrd="0" presId="urn:microsoft.com/office/officeart/2005/8/layout/hList1"/>
    <dgm:cxn modelId="{EE734519-B436-4922-8459-2CFE0C137A97}" type="presParOf" srcId="{D840206D-5091-4394-9406-8217B4AF764D}" destId="{4B8090F5-EA98-486C-9992-9A4A4E6201E4}" srcOrd="3" destOrd="0" presId="urn:microsoft.com/office/officeart/2005/8/layout/hList1"/>
    <dgm:cxn modelId="{2F286C3B-4AC1-493A-A73F-BD96EA75D15E}" type="presParOf" srcId="{D840206D-5091-4394-9406-8217B4AF764D}" destId="{C485E6AF-8C14-496C-8835-09FF94A89536}" srcOrd="4" destOrd="0" presId="urn:microsoft.com/office/officeart/2005/8/layout/hList1"/>
    <dgm:cxn modelId="{3DCB97F6-9F00-4F41-B348-1EA8C8DD642F}" type="presParOf" srcId="{C485E6AF-8C14-496C-8835-09FF94A89536}" destId="{C75E513B-7781-4059-9704-56F302430B59}" srcOrd="0" destOrd="0" presId="urn:microsoft.com/office/officeart/2005/8/layout/hList1"/>
    <dgm:cxn modelId="{3226E8C5-5D1B-4221-9E98-2DE844890E19}" type="presParOf" srcId="{C485E6AF-8C14-496C-8835-09FF94A89536}" destId="{CD19ECE4-0FBE-4FB9-8F1A-5D49C7FAA71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9E0A7D-16FF-4C0F-BB50-B15CEF2F7B42}">
      <dsp:nvSpPr>
        <dsp:cNvPr id="0" name=""/>
        <dsp:cNvSpPr/>
      </dsp:nvSpPr>
      <dsp:spPr>
        <a:xfrm>
          <a:off x="2610" y="325274"/>
          <a:ext cx="2545184" cy="664918"/>
        </a:xfrm>
        <a:prstGeom prst="rect">
          <a:avLst/>
        </a:prstGeom>
        <a:solidFill>
          <a:srgbClr val="008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Preventative Protection</a:t>
          </a:r>
          <a:endParaRPr lang="en-GB" sz="1900" b="1" kern="1200" noProof="0" dirty="0"/>
        </a:p>
      </dsp:txBody>
      <dsp:txXfrm>
        <a:off x="2610" y="325274"/>
        <a:ext cx="2545184" cy="664918"/>
      </dsp:txXfrm>
    </dsp:sp>
    <dsp:sp modelId="{7A351A9A-84AA-42C1-884B-B01FA2240059}">
      <dsp:nvSpPr>
        <dsp:cNvPr id="0" name=""/>
        <dsp:cNvSpPr/>
      </dsp:nvSpPr>
      <dsp:spPr>
        <a:xfrm>
          <a:off x="2610" y="990193"/>
          <a:ext cx="2545184" cy="3077145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noProof="0" dirty="0" smtClean="0"/>
            <a:t>Guidance and dissemination of the labour rights of workers</a:t>
          </a:r>
          <a:endParaRPr lang="en-GB" sz="1900" kern="1200" noProof="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noProof="0" dirty="0" smtClean="0"/>
            <a:t>Agreements with agencies of the Labour Department to educate, communicate, and disseminate </a:t>
          </a:r>
          <a:r>
            <a:rPr lang="en-GB" sz="1900" kern="1200" noProof="0" dirty="0" smtClean="0"/>
            <a:t>the </a:t>
          </a:r>
          <a:r>
            <a:rPr lang="en-GB" sz="1900" kern="1200" noProof="0" dirty="0" smtClean="0"/>
            <a:t>rights of workers</a:t>
          </a:r>
          <a:endParaRPr lang="en-GB" sz="1900" kern="1200" noProof="0" dirty="0"/>
        </a:p>
      </dsp:txBody>
      <dsp:txXfrm>
        <a:off x="2610" y="990193"/>
        <a:ext cx="2545184" cy="3077145"/>
      </dsp:txXfrm>
    </dsp:sp>
    <dsp:sp modelId="{CD84047C-97B1-469A-ACD8-84460D8A4A84}">
      <dsp:nvSpPr>
        <dsp:cNvPr id="0" name=""/>
        <dsp:cNvSpPr/>
      </dsp:nvSpPr>
      <dsp:spPr>
        <a:xfrm>
          <a:off x="2904120" y="325274"/>
          <a:ext cx="2545184" cy="664918"/>
        </a:xfrm>
        <a:prstGeom prst="rect">
          <a:avLst/>
        </a:prstGeom>
        <a:solidFill>
          <a:srgbClr val="008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Legal Aid</a:t>
          </a:r>
          <a:endParaRPr lang="en-GB" sz="1900" b="1" kern="1200" noProof="0" dirty="0"/>
        </a:p>
      </dsp:txBody>
      <dsp:txXfrm>
        <a:off x="2904120" y="325274"/>
        <a:ext cx="2545184" cy="664918"/>
      </dsp:txXfrm>
    </dsp:sp>
    <dsp:sp modelId="{A7F5E264-01D8-45EE-ACC9-74041C37EF02}">
      <dsp:nvSpPr>
        <dsp:cNvPr id="0" name=""/>
        <dsp:cNvSpPr/>
      </dsp:nvSpPr>
      <dsp:spPr>
        <a:xfrm>
          <a:off x="2904120" y="990193"/>
          <a:ext cx="2545184" cy="3077145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noProof="0" dirty="0" smtClean="0"/>
            <a:t>Assistance and guidance by </a:t>
          </a:r>
          <a:r>
            <a:rPr lang="en-GB" sz="1900" kern="1200" noProof="0" dirty="0" smtClean="0"/>
            <a:t>consulting attorneys</a:t>
          </a:r>
          <a:endParaRPr lang="en-GB" sz="1900" kern="1200" noProof="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noProof="0" dirty="0" smtClean="0"/>
            <a:t>External Legal Aid Programme (PALE)</a:t>
          </a:r>
          <a:endParaRPr lang="en-GB" sz="1900" kern="1200" noProof="0" dirty="0"/>
        </a:p>
      </dsp:txBody>
      <dsp:txXfrm>
        <a:off x="2904120" y="990193"/>
        <a:ext cx="2545184" cy="3077145"/>
      </dsp:txXfrm>
    </dsp:sp>
    <dsp:sp modelId="{C75E513B-7781-4059-9704-56F302430B59}">
      <dsp:nvSpPr>
        <dsp:cNvPr id="0" name=""/>
        <dsp:cNvSpPr/>
      </dsp:nvSpPr>
      <dsp:spPr>
        <a:xfrm>
          <a:off x="5805630" y="325274"/>
          <a:ext cx="2545184" cy="664918"/>
        </a:xfrm>
        <a:prstGeom prst="rect">
          <a:avLst/>
        </a:prstGeom>
        <a:solidFill>
          <a:srgbClr val="008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noProof="0" dirty="0" smtClean="0"/>
            <a:t>Legal </a:t>
          </a:r>
          <a:r>
            <a:rPr lang="en-GB" sz="1900" b="1" kern="1200" noProof="0" dirty="0" smtClean="0"/>
            <a:t>Actions</a:t>
          </a:r>
          <a:endParaRPr lang="en-GB" sz="1900" b="1" kern="1200" noProof="0" dirty="0"/>
        </a:p>
      </dsp:txBody>
      <dsp:txXfrm>
        <a:off x="5805630" y="325274"/>
        <a:ext cx="2545184" cy="664918"/>
      </dsp:txXfrm>
    </dsp:sp>
    <dsp:sp modelId="{CD19ECE4-0FBE-4FB9-8F1A-5D49C7FAA712}">
      <dsp:nvSpPr>
        <dsp:cNvPr id="0" name=""/>
        <dsp:cNvSpPr/>
      </dsp:nvSpPr>
      <dsp:spPr>
        <a:xfrm>
          <a:off x="5805630" y="990193"/>
          <a:ext cx="2545184" cy="3077145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noProof="0" dirty="0" smtClean="0"/>
            <a:t>Specialized Technical </a:t>
          </a:r>
          <a:r>
            <a:rPr lang="en-GB" sz="1900" kern="1200" noProof="0" dirty="0" smtClean="0"/>
            <a:t>Legal </a:t>
          </a:r>
          <a:r>
            <a:rPr lang="en-GB" sz="1900" kern="1200" noProof="0" dirty="0" smtClean="0"/>
            <a:t>Programme (PROTEJE), </a:t>
          </a:r>
          <a:r>
            <a:rPr lang="en-GB" sz="1900" kern="1200" noProof="0" dirty="0" smtClean="0"/>
            <a:t>high- impact lawsuits</a:t>
          </a:r>
          <a:endParaRPr lang="en-GB" sz="1900" kern="1200" noProof="0" dirty="0"/>
        </a:p>
      </dsp:txBody>
      <dsp:txXfrm>
        <a:off x="5805630" y="990193"/>
        <a:ext cx="2545184" cy="3077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F1C93C6-1330-4577-9C7A-3DC9EA901DFA}" type="datetimeFigureOut">
              <a:rPr lang="es-MX"/>
              <a:pPr>
                <a:defRPr/>
              </a:pPr>
              <a:t>01/05/2012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754AF88-0608-44C7-BF2D-CD18BF779EB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9679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CBAA00D-E98C-4CA0-AA37-65A8C57F8D42}" type="datetimeFigureOut">
              <a:rPr lang="es-MX"/>
              <a:pPr>
                <a:defRPr/>
              </a:pPr>
              <a:t>01/05/2012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s-MX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25C802-C7DF-4052-B828-F410103FC04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3774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2314A-1C2C-4454-ADFA-6CC147F6B59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111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B43A4-A4A0-4359-8AB3-FB0070E5AD6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4483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9ABC9-A1BE-4C25-AE20-7E5B528C6A6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0094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97313-9F5F-47A3-8B53-A6FC9692E18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494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4364C-6FB4-42F0-975E-A83F63C68B1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372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4FF2D-7424-4A82-8089-D102F24D821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519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21A3-FF12-44DE-94D5-3CAEA9058EE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86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BAFD1-2B2F-4EB6-B0A2-3054BC2DF77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027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8C2CE-8230-4098-B065-4E6438DC2FC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851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B51BA-55BB-4F4F-A2A0-ACC9D127921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318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1A64F-ADA9-4A83-B0F4-5DE967755ED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016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3B818-D572-4CAC-86FA-8597E40121F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124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7E0C3A-B629-4EB1-80E0-879DCFDAC9E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1560" y="2132856"/>
            <a:ext cx="8136904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365125" indent="-365125" algn="ctr">
              <a:buFont typeface="Wingdings" pitchFamily="2" charset="2"/>
              <a:buNone/>
              <a:defRPr/>
            </a:pPr>
            <a:r>
              <a:rPr lang="en-GB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LEGAL TOOLS FOR </a:t>
            </a:r>
            <a:r>
              <a:rPr lang="en-GB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THE PROTECTION OF THE LABOUR RIGHTS OF MIGRANTS </a:t>
            </a:r>
            <a:r>
              <a:rPr lang="en-GB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IN THE UNITED STATES</a:t>
            </a:r>
            <a:endParaRPr lang="en-GB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7 CuadroTexto"/>
          <p:cNvSpPr txBox="1">
            <a:spLocks noChangeArrowheads="1"/>
          </p:cNvSpPr>
          <p:nvPr/>
        </p:nvSpPr>
        <p:spPr bwMode="auto">
          <a:xfrm>
            <a:off x="4179601" y="5445125"/>
            <a:ext cx="4783424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sz="1600" i="1" dirty="0" smtClean="0"/>
              <a:t>Daniel Aguado Ornelas</a:t>
            </a:r>
          </a:p>
          <a:p>
            <a:pPr algn="r" eaLnBrk="1" hangingPunct="1"/>
            <a:r>
              <a:rPr lang="en-GB" sz="1400" i="1" dirty="0" smtClean="0"/>
              <a:t>Sub-director of Protection Policy</a:t>
            </a:r>
          </a:p>
          <a:p>
            <a:pPr algn="r" eaLnBrk="1" hangingPunct="1"/>
            <a:r>
              <a:rPr lang="en-GB" sz="1400" i="1" dirty="0" smtClean="0"/>
              <a:t>General Directorate for the Protection of Mexicans Abroad</a:t>
            </a:r>
          </a:p>
          <a:p>
            <a:pPr algn="r" eaLnBrk="1" hangingPunct="1"/>
            <a:r>
              <a:rPr lang="en-GB" sz="1400" i="1" dirty="0" smtClean="0"/>
              <a:t>Secretariat of Foreign Affairs</a:t>
            </a:r>
            <a:endParaRPr lang="en-GB" sz="1400" i="1" dirty="0"/>
          </a:p>
        </p:txBody>
      </p:sp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2150300" y="4149725"/>
            <a:ext cx="521489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3200" b="1" dirty="0" smtClean="0"/>
              <a:t>The </a:t>
            </a:r>
            <a:r>
              <a:rPr lang="en-GB" sz="3200" b="1" dirty="0" smtClean="0"/>
              <a:t>Experience of Mexico</a:t>
            </a:r>
            <a:endParaRPr lang="en-GB" sz="3200" b="1" dirty="0"/>
          </a:p>
        </p:txBody>
      </p:sp>
      <p:sp>
        <p:nvSpPr>
          <p:cNvPr id="10" name="9 Rectángulo"/>
          <p:cNvSpPr/>
          <p:nvPr/>
        </p:nvSpPr>
        <p:spPr>
          <a:xfrm flipV="1">
            <a:off x="8388350" y="6669088"/>
            <a:ext cx="755650" cy="188912"/>
          </a:xfrm>
          <a:prstGeom prst="rect">
            <a:avLst/>
          </a:prstGeom>
          <a:solidFill>
            <a:srgbClr val="28A9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000125"/>
          </a:xfrm>
        </p:spPr>
        <p:txBody>
          <a:bodyPr/>
          <a:lstStyle/>
          <a:p>
            <a:pPr eaLnBrk="1" hangingPunct="1">
              <a:defRPr/>
            </a:pP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ACTIONS</a:t>
            </a:r>
            <a:endParaRPr lang="en-GB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25962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en-GB" sz="1800" b="1" dirty="0" smtClean="0"/>
              <a:t>Specialized Technical Legal </a:t>
            </a:r>
            <a:r>
              <a:rPr lang="en-GB" sz="1800" b="1" dirty="0" smtClean="0"/>
              <a:t>Programme </a:t>
            </a:r>
            <a:r>
              <a:rPr lang="en-GB" sz="1800" b="1" dirty="0" smtClean="0"/>
              <a:t>(PROTEJE)</a:t>
            </a:r>
          </a:p>
          <a:p>
            <a:pPr algn="just" eaLnBrk="1" hangingPunct="1">
              <a:buFontTx/>
              <a:buNone/>
              <a:defRPr/>
            </a:pPr>
            <a:endParaRPr lang="en-GB" sz="1800" b="1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sz="1800" dirty="0" smtClean="0"/>
              <a:t>The programme is a legal tool developed to create jurisprudence and thus, establish precedent in US legislation to enable improving the conditions of migrants in the US through high-impact lawsuits.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n-GB" sz="1800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sz="1800" dirty="0" smtClean="0"/>
              <a:t>Cases assisted by PROTEJE can be addressed simultaneously with other protection programmes.</a:t>
            </a:r>
            <a:endParaRPr lang="en-GB" sz="1800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308C9B-4153-4528-BCBB-6D3718E4EC28}" type="slidenum">
              <a:rPr lang="en-GB" smtClean="0"/>
              <a:pPr eaLnBrk="1" hangingPunct="1"/>
              <a:t>10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43986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LEGAL ACTIONS</a:t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b="1" dirty="0" smtClean="0"/>
              <a:t>Process of PROTEJE</a:t>
            </a:r>
            <a:endParaRPr lang="en-GB" sz="2400" dirty="0" smtClean="0"/>
          </a:p>
        </p:txBody>
      </p:sp>
      <p:sp>
        <p:nvSpPr>
          <p:cNvPr id="13315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B8DAA2-7280-498D-8C5D-B0C546578755}" type="slidenum">
              <a:rPr lang="en-GB" smtClean="0"/>
              <a:pPr eaLnBrk="1" hangingPunct="1"/>
              <a:t>11</a:t>
            </a:fld>
            <a:endParaRPr lang="en-GB" dirty="0" smtClean="0"/>
          </a:p>
        </p:txBody>
      </p:sp>
      <p:pic>
        <p:nvPicPr>
          <p:cNvPr id="1331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0638" y="2005013"/>
            <a:ext cx="7242175" cy="4232275"/>
          </a:xfrm>
          <a:noFill/>
        </p:spPr>
      </p:pic>
      <p:sp>
        <p:nvSpPr>
          <p:cNvPr id="5" name="1 Título"/>
          <p:cNvSpPr txBox="1">
            <a:spLocks/>
          </p:cNvSpPr>
          <p:nvPr/>
        </p:nvSpPr>
        <p:spPr bwMode="auto">
          <a:xfrm>
            <a:off x="1187624" y="2564904"/>
            <a:ext cx="1162472" cy="49609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28600" indent="-228600" algn="l" eaLnBrk="1" hangingPunct="1">
              <a:buAutoNum type="arabicPeriod"/>
              <a:defRPr/>
            </a:pPr>
            <a:r>
              <a:rPr lang="en-GB" sz="1100" dirty="0" smtClean="0">
                <a:latin typeface="+mn-lt"/>
              </a:rPr>
              <a:t>Identifying </a:t>
            </a:r>
          </a:p>
          <a:p>
            <a:pPr algn="l" eaLnBrk="1" hangingPunct="1">
              <a:defRPr/>
            </a:pPr>
            <a:r>
              <a:rPr lang="en-GB" sz="1100" dirty="0" smtClean="0">
                <a:latin typeface="+mn-lt"/>
              </a:rPr>
              <a:t>      a case</a:t>
            </a:r>
            <a:endParaRPr lang="en-GB" sz="1100" dirty="0" smtClean="0">
              <a:latin typeface="+mn-l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 bwMode="auto">
          <a:xfrm>
            <a:off x="2555776" y="2140818"/>
            <a:ext cx="936104" cy="4960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1100" dirty="0" smtClean="0">
                <a:latin typeface="+mn-lt"/>
              </a:rPr>
              <a:t>Incident/</a:t>
            </a:r>
          </a:p>
          <a:p>
            <a:pPr eaLnBrk="1" hangingPunct="1">
              <a:defRPr/>
            </a:pPr>
            <a:r>
              <a:rPr lang="en-GB" sz="1100" dirty="0" smtClean="0">
                <a:latin typeface="+mn-lt"/>
              </a:rPr>
              <a:t>interested person</a:t>
            </a:r>
            <a:endParaRPr lang="en-GB" sz="1100" dirty="0" smtClean="0"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 bwMode="auto">
          <a:xfrm>
            <a:off x="2627784" y="3148930"/>
            <a:ext cx="936104" cy="4960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1100" dirty="0" smtClean="0">
                <a:latin typeface="+mn-lt"/>
              </a:rPr>
              <a:t>Consulate</a:t>
            </a:r>
            <a:endParaRPr lang="en-GB" sz="1100" dirty="0" smtClean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 bwMode="auto">
          <a:xfrm>
            <a:off x="3563888" y="3789040"/>
            <a:ext cx="1738536" cy="67967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defRPr/>
            </a:pPr>
            <a:r>
              <a:rPr lang="en-GB" sz="1100" dirty="0" smtClean="0">
                <a:latin typeface="+mn-lt"/>
              </a:rPr>
              <a:t>2. The Consulate submits the information package on the case to DGPME for analysis.</a:t>
            </a:r>
            <a:endParaRPr lang="en-GB" sz="1100" dirty="0" smtClean="0">
              <a:latin typeface="+mn-lt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4633664" y="4509120"/>
            <a:ext cx="1162472" cy="122413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defRPr/>
            </a:pPr>
            <a:r>
              <a:rPr lang="en-GB" sz="1100" dirty="0" smtClean="0">
                <a:latin typeface="+mn-lt"/>
              </a:rPr>
              <a:t>4.  The case is processed. DGPME submits it to attorneys for an in-depth technical legal analysis.</a:t>
            </a:r>
            <a:endParaRPr lang="en-GB" sz="1100" dirty="0" smtClean="0">
              <a:latin typeface="+mn-lt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 bwMode="auto">
          <a:xfrm>
            <a:off x="3198676" y="4941168"/>
            <a:ext cx="509228" cy="49609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defRPr/>
            </a:pPr>
            <a:r>
              <a:rPr lang="en-GB" sz="1100" dirty="0" smtClean="0">
                <a:latin typeface="+mn-lt"/>
              </a:rPr>
              <a:t>YES</a:t>
            </a:r>
            <a:endParaRPr lang="en-GB" sz="1100" dirty="0" smtClean="0">
              <a:latin typeface="+mn-lt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 bwMode="auto">
          <a:xfrm>
            <a:off x="6732240" y="3645024"/>
            <a:ext cx="1738536" cy="132774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defRPr/>
            </a:pPr>
            <a:r>
              <a:rPr lang="en-GB" sz="1100" dirty="0" smtClean="0">
                <a:latin typeface="+mn-lt"/>
              </a:rPr>
              <a:t>6.  If the case continues, DGPME authorizes the Consulate and attorneys to coordinate contact with the main person involved in the case until conclusion of the process.</a:t>
            </a:r>
            <a:endParaRPr lang="en-GB" sz="11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439863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LEGAL ACTIONS</a:t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400" dirty="0" smtClean="0"/>
          </a:p>
        </p:txBody>
      </p:sp>
      <p:sp>
        <p:nvSpPr>
          <p:cNvPr id="14339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521519D-D684-4BE1-B8A1-385DE60122CE}" type="slidenum">
              <a:rPr lang="en-GB" smtClean="0"/>
              <a:pPr eaLnBrk="1" hangingPunct="1"/>
              <a:t>12</a:t>
            </a:fld>
            <a:endParaRPr lang="en-GB" dirty="0" smtClean="0"/>
          </a:p>
        </p:txBody>
      </p:sp>
      <p:pic>
        <p:nvPicPr>
          <p:cNvPr id="1434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6513" y="1493838"/>
            <a:ext cx="9170988" cy="4743450"/>
          </a:xfrm>
          <a:noFill/>
        </p:spPr>
      </p:pic>
      <p:sp>
        <p:nvSpPr>
          <p:cNvPr id="5" name="1 Título"/>
          <p:cNvSpPr txBox="1">
            <a:spLocks/>
          </p:cNvSpPr>
          <p:nvPr/>
        </p:nvSpPr>
        <p:spPr bwMode="auto">
          <a:xfrm>
            <a:off x="620713" y="1557089"/>
            <a:ext cx="8229600" cy="6477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600" b="1" dirty="0" smtClean="0">
                <a:latin typeface="+mn-lt"/>
              </a:rPr>
              <a:t>Cases Addressed by the Specialized Technical Legal Programme (PROTEJE)</a:t>
            </a:r>
          </a:p>
          <a:p>
            <a:pPr eaLnBrk="1" hangingPunct="1">
              <a:defRPr/>
            </a:pPr>
            <a:r>
              <a:rPr lang="en-GB" sz="1600" b="1" dirty="0">
                <a:latin typeface="+mn-lt"/>
              </a:rPr>
              <a:t>b</a:t>
            </a:r>
            <a:r>
              <a:rPr lang="en-GB" sz="1600" b="1" dirty="0" smtClean="0">
                <a:latin typeface="+mn-lt"/>
              </a:rPr>
              <a:t>y Sphere, 2012</a:t>
            </a:r>
            <a:r>
              <a:rPr lang="en-GB" sz="3000" b="1" dirty="0" smtClean="0"/>
              <a:t/>
            </a:r>
            <a:br>
              <a:rPr lang="en-GB" sz="3000" b="1" dirty="0" smtClean="0"/>
            </a:b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1000125"/>
          </a:xfrm>
        </p:spPr>
        <p:txBody>
          <a:bodyPr/>
          <a:lstStyle/>
          <a:p>
            <a:pPr eaLnBrk="1" hangingPunct="1">
              <a:defRPr/>
            </a:pP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ACTIONS</a:t>
            </a:r>
            <a:endParaRPr lang="en-GB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en-GB" sz="2400" b="1" dirty="0" smtClean="0"/>
              <a:t>Relevant cases – PROTEJE:</a:t>
            </a:r>
          </a:p>
          <a:p>
            <a:pPr algn="just" eaLnBrk="1" hangingPunct="1">
              <a:buFontTx/>
              <a:buNone/>
              <a:defRPr/>
            </a:pPr>
            <a:endParaRPr lang="en-GB" sz="800" b="1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sz="1800" dirty="0" smtClean="0"/>
              <a:t>Abuse of the labour rights of workers hired under the H2B y H2A visa scheme; non-compensated labour accidents; labour discrimination; abuse and trafficking in persons.</a:t>
            </a:r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en-GB" sz="1400" i="1" dirty="0" smtClean="0"/>
              <a:t>Peri &amp; Sons</a:t>
            </a:r>
            <a:r>
              <a:rPr lang="en-GB" sz="1400" dirty="0" smtClean="0"/>
              <a:t>, NV, violation of H2A visas</a:t>
            </a:r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en-GB" sz="1400" i="1" dirty="0" smtClean="0"/>
              <a:t>Fish Farms</a:t>
            </a:r>
            <a:r>
              <a:rPr lang="en-GB" sz="1400" dirty="0" smtClean="0"/>
              <a:t>, GA, violation of H2A visas</a:t>
            </a:r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en-GB" sz="1400" i="1" dirty="0" smtClean="0"/>
              <a:t>LT Wets Inc</a:t>
            </a:r>
            <a:r>
              <a:rPr lang="en-GB" sz="1400" dirty="0" smtClean="0"/>
              <a:t>, LA, violation of H2B visas and harassment</a:t>
            </a:r>
          </a:p>
          <a:p>
            <a:pPr marL="1117600" lvl="1" indent="-358775" algn="just" eaLnBrk="1" hangingPunct="1">
              <a:buClr>
                <a:srgbClr val="008000"/>
              </a:buClr>
              <a:buFont typeface="Wingdings" pitchFamily="2" charset="2"/>
              <a:buChar char="§"/>
              <a:defRPr/>
            </a:pPr>
            <a:r>
              <a:rPr lang="en-GB" sz="1400" i="1" dirty="0" smtClean="0"/>
              <a:t>Great Lakes Kraut</a:t>
            </a:r>
            <a:r>
              <a:rPr lang="en-GB" sz="1400" dirty="0" smtClean="0"/>
              <a:t>, WI, violation of H2B visas</a:t>
            </a:r>
          </a:p>
          <a:p>
            <a:pPr marL="717550" indent="-358775" algn="just" eaLnBrk="1" hangingPunct="1">
              <a:buClr>
                <a:srgbClr val="008000"/>
              </a:buClr>
              <a:buFontTx/>
              <a:buNone/>
              <a:defRPr/>
            </a:pPr>
            <a:endParaRPr lang="en-GB" sz="900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sz="1800" dirty="0" smtClean="0"/>
              <a:t>Designing legal strategies to develop compensatory legislation in key labour sectors.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n-GB" sz="900" dirty="0" smtClean="0"/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sz="1800" dirty="0" smtClean="0"/>
              <a:t>PROTEJE is supported by a network of organizations protecting labour and civil rights to identify potential related violations.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n-GB" sz="1800" b="1" dirty="0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3CE25FA-615A-4884-B1AC-7FC8427068BE}" type="slidenum">
              <a:rPr lang="en-GB" smtClean="0"/>
              <a:pPr eaLnBrk="1" hangingPunct="1"/>
              <a:t>13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1340743"/>
            <a:ext cx="8229600" cy="1800225"/>
          </a:xfrm>
          <a:ln>
            <a:miter lim="800000"/>
            <a:headEnd/>
            <a:tailEnd/>
          </a:ln>
        </p:spPr>
        <p:txBody>
          <a:bodyPr/>
          <a:lstStyle/>
          <a:p>
            <a:pPr marL="365125" indent="-365125">
              <a:defRPr/>
            </a:pPr>
            <a:r>
              <a:rPr lang="en-GB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LEGAL TOOLS FOR THE PROTECTION OF THE LABOUR RIGHTS OF MIGRANTS </a:t>
            </a:r>
            <a:br>
              <a:rPr lang="en-GB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GB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 THE UNITED STATES</a:t>
            </a:r>
            <a:r>
              <a:rPr lang="en-GB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GB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GB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GB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GB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MEXICO EXPERIENCE</a:t>
            </a:r>
            <a:endParaRPr lang="en-GB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2185988" y="2965450"/>
            <a:ext cx="6418262" cy="3632200"/>
          </a:xfrm>
        </p:spPr>
        <p:txBody>
          <a:bodyPr/>
          <a:lstStyle/>
          <a:p>
            <a:endParaRPr lang="en-GB" dirty="0" smtClean="0"/>
          </a:p>
          <a:p>
            <a:pPr>
              <a:buFontTx/>
              <a:buNone/>
            </a:pPr>
            <a:r>
              <a:rPr lang="en-GB" sz="1600" b="1" dirty="0" smtClean="0"/>
              <a:t>		Daniel Aguado Ornelas</a:t>
            </a:r>
          </a:p>
          <a:p>
            <a:pPr>
              <a:buFontTx/>
              <a:buNone/>
            </a:pPr>
            <a:endParaRPr lang="en-GB" sz="200" dirty="0" smtClean="0"/>
          </a:p>
          <a:p>
            <a:pPr>
              <a:buFontTx/>
              <a:buNone/>
            </a:pPr>
            <a:r>
              <a:rPr lang="en-GB" sz="1600" dirty="0" smtClean="0"/>
              <a:t>		Secretariat of Foreign Affairs</a:t>
            </a:r>
          </a:p>
          <a:p>
            <a:pPr>
              <a:buFontTx/>
              <a:buNone/>
            </a:pPr>
            <a:r>
              <a:rPr lang="en-GB" sz="1600" dirty="0" smtClean="0"/>
              <a:t>		Sub-director of Protection Policy</a:t>
            </a:r>
          </a:p>
          <a:p>
            <a:pPr>
              <a:buFontTx/>
              <a:buNone/>
            </a:pPr>
            <a:r>
              <a:rPr lang="en-GB" sz="1600" dirty="0" smtClean="0"/>
              <a:t>		Plaza Juárez #20, Colonia Centro</a:t>
            </a:r>
          </a:p>
          <a:p>
            <a:pPr>
              <a:buFontTx/>
              <a:buNone/>
            </a:pPr>
            <a:r>
              <a:rPr lang="en-GB" sz="1600" dirty="0" smtClean="0"/>
              <a:t>		Ciudad de México, Distrito Federal </a:t>
            </a:r>
          </a:p>
          <a:p>
            <a:pPr>
              <a:buFontTx/>
              <a:buNone/>
            </a:pPr>
            <a:r>
              <a:rPr lang="en-GB" sz="1600" dirty="0" smtClean="0"/>
              <a:t>		CP 06010, Mexico</a:t>
            </a:r>
          </a:p>
          <a:p>
            <a:pPr>
              <a:buFontTx/>
              <a:buNone/>
            </a:pPr>
            <a:endParaRPr lang="en-GB" sz="200" dirty="0" smtClean="0"/>
          </a:p>
          <a:p>
            <a:pPr>
              <a:buFontTx/>
              <a:buNone/>
            </a:pPr>
            <a:r>
              <a:rPr lang="en-GB" sz="1600" dirty="0" smtClean="0"/>
              <a:t>		Tel.  52 (55) 36 86 51 00    Ext. 7539</a:t>
            </a:r>
          </a:p>
          <a:p>
            <a:pPr>
              <a:buFontTx/>
              <a:buNone/>
            </a:pPr>
            <a:endParaRPr lang="en-GB" sz="200" dirty="0" smtClean="0"/>
          </a:p>
          <a:p>
            <a:pPr>
              <a:buFontTx/>
              <a:buNone/>
            </a:pPr>
            <a:r>
              <a:rPr lang="en-GB" sz="1600" dirty="0" smtClean="0"/>
              <a:t>		daguado@sre.gob.mx</a:t>
            </a:r>
          </a:p>
          <a:p>
            <a:endParaRPr lang="en-GB" dirty="0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4739E1B-E370-4A5C-B92E-A39D7DDBCC35}" type="slidenum">
              <a:rPr lang="en-GB" smtClean="0"/>
              <a:pPr eaLnBrk="1" hangingPunct="1"/>
              <a:t>14</a:t>
            </a:fld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1641475"/>
          </a:xfrm>
        </p:spPr>
        <p:txBody>
          <a:bodyPr/>
          <a:lstStyle/>
          <a:p>
            <a:pPr eaLnBrk="1" hangingPunct="1">
              <a:defRPr/>
            </a:pP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 MIGRATION</a:t>
            </a:r>
            <a:b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MEXICO – UNITED STATES</a:t>
            </a:r>
            <a:endParaRPr lang="en-GB" sz="2800" dirty="0" smtClean="0"/>
          </a:p>
        </p:txBody>
      </p:sp>
      <p:sp>
        <p:nvSpPr>
          <p:cNvPr id="4099" name="3 Marcador de contenido"/>
          <p:cNvSpPr>
            <a:spLocks noGrp="1"/>
          </p:cNvSpPr>
          <p:nvPr>
            <p:ph sz="quarter" idx="1"/>
          </p:nvPr>
        </p:nvSpPr>
        <p:spPr>
          <a:xfrm>
            <a:off x="755650" y="2060575"/>
            <a:ext cx="7931150" cy="3489325"/>
          </a:xfrm>
        </p:spPr>
        <p:txBody>
          <a:bodyPr/>
          <a:lstStyle/>
          <a:p>
            <a:pPr marL="365125" indent="-365125"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n-GB" sz="2000" dirty="0" smtClean="0"/>
              <a:t>Mexico </a:t>
            </a:r>
            <a:r>
              <a:rPr lang="en-GB" sz="2000" dirty="0" smtClean="0"/>
              <a:t>has the second highest documented flows </a:t>
            </a:r>
            <a:r>
              <a:rPr lang="en-GB" sz="2000" dirty="0" smtClean="0"/>
              <a:t>after Canada of </a:t>
            </a:r>
            <a:r>
              <a:rPr lang="en-GB" sz="2000" dirty="0" smtClean="0"/>
              <a:t>temporary labour migration to the United States – </a:t>
            </a:r>
            <a:r>
              <a:rPr lang="en-GB" sz="2000" b="1" dirty="0" smtClean="0"/>
              <a:t>516,000 workers</a:t>
            </a:r>
            <a:r>
              <a:rPr lang="en-GB" sz="2000" dirty="0" smtClean="0"/>
              <a:t> in </a:t>
            </a:r>
            <a:r>
              <a:rPr lang="en-GB" sz="2000" dirty="0" smtClean="0"/>
              <a:t>2010.</a:t>
            </a:r>
            <a:endParaRPr lang="en-GB" sz="2000" dirty="0" smtClean="0"/>
          </a:p>
          <a:p>
            <a:pPr marL="765175" lvl="1" indent="-365125" algn="just" eaLnBrk="1" hangingPunct="1">
              <a:buClr>
                <a:srgbClr val="008000"/>
              </a:buClr>
              <a:buFont typeface="Arial" charset="0"/>
              <a:buChar char="•"/>
            </a:pPr>
            <a:r>
              <a:rPr lang="en-GB" sz="1800" dirty="0" smtClean="0"/>
              <a:t>In that year, </a:t>
            </a:r>
            <a:r>
              <a:rPr lang="en-GB" sz="1800" b="1" dirty="0" smtClean="0"/>
              <a:t>1 out of every 5 </a:t>
            </a:r>
            <a:r>
              <a:rPr lang="en-GB" sz="1800" dirty="0" smtClean="0"/>
              <a:t>temporary workers in the US came from Mexico (18.3%).</a:t>
            </a:r>
          </a:p>
          <a:p>
            <a:pPr marL="765175" lvl="1" indent="-365125" algn="just" eaLnBrk="1" hangingPunct="1">
              <a:buClr>
                <a:srgbClr val="008000"/>
              </a:buClr>
              <a:buFont typeface="Arial" charset="0"/>
              <a:buChar char="•"/>
            </a:pPr>
            <a:r>
              <a:rPr lang="en-GB" sz="1800" dirty="0" smtClean="0"/>
              <a:t>In regard to Mexican temporary agricultural workers, the percentage was 91% - </a:t>
            </a:r>
            <a:r>
              <a:rPr lang="en-GB" sz="1800" b="1" dirty="0" smtClean="0"/>
              <a:t>9 out of every 10 workers</a:t>
            </a:r>
            <a:r>
              <a:rPr lang="en-GB" sz="1800" dirty="0" smtClean="0"/>
              <a:t>. </a:t>
            </a:r>
            <a:endParaRPr lang="en-GB" sz="1600" dirty="0" smtClean="0"/>
          </a:p>
          <a:p>
            <a:pPr marL="765175" lvl="1" indent="-365125" algn="just" eaLnBrk="1" hangingPunct="1">
              <a:buClr>
                <a:srgbClr val="008000"/>
              </a:buClr>
              <a:buFontTx/>
              <a:buNone/>
            </a:pPr>
            <a:endParaRPr lang="en-GB" sz="200" dirty="0" smtClean="0"/>
          </a:p>
          <a:p>
            <a:pPr marL="365125" indent="-365125"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endParaRPr lang="en-GB" sz="2000" dirty="0" smtClean="0"/>
          </a:p>
          <a:p>
            <a:pPr marL="365125" indent="-365125" algn="just" eaLnBrk="1" hangingPunct="1">
              <a:buClr>
                <a:srgbClr val="008000"/>
              </a:buClr>
              <a:buFont typeface="Wingdings" pitchFamily="2" charset="2"/>
              <a:buChar char="q"/>
            </a:pPr>
            <a:r>
              <a:rPr lang="en-GB" sz="2000" dirty="0" smtClean="0"/>
              <a:t>In </a:t>
            </a:r>
            <a:r>
              <a:rPr lang="en-GB" sz="2000" dirty="0" smtClean="0"/>
              <a:t>addition, </a:t>
            </a:r>
            <a:r>
              <a:rPr lang="en-GB" sz="2000" dirty="0" smtClean="0"/>
              <a:t>undocumented </a:t>
            </a:r>
            <a:r>
              <a:rPr lang="en-GB" sz="2000" dirty="0" smtClean="0"/>
              <a:t>migration occurs primarily for economic reasons</a:t>
            </a:r>
            <a:r>
              <a:rPr lang="en-GB" sz="2000" dirty="0" smtClean="0"/>
              <a:t>.  At least 70% of the migrants in the US stated that they had migrated to “work or find employment” in the US.</a:t>
            </a:r>
          </a:p>
        </p:txBody>
      </p:sp>
      <p:sp>
        <p:nvSpPr>
          <p:cNvPr id="410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0B6151-6B4E-4054-BF68-6DF8FD4445A5}" type="slidenum">
              <a:rPr lang="en-GB" smtClean="0"/>
              <a:pPr eaLnBrk="1" hangingPunct="1"/>
              <a:t>2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71550" y="5732463"/>
            <a:ext cx="7416800" cy="3745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25400" dir="8100000" algn="tr" rotWithShape="0">
              <a:prstClr val="black">
                <a:alpha val="36000"/>
              </a:prstClr>
            </a:outerShdw>
          </a:effectLst>
        </p:spPr>
        <p:txBody>
          <a:bodyPr>
            <a:spAutoFit/>
          </a:bodyPr>
          <a:lstStyle/>
          <a:p>
            <a:pPr marL="365125" indent="-365125" algn="just">
              <a:lnSpc>
                <a:spcPts val="2600"/>
              </a:lnSpc>
              <a:defRPr/>
            </a:pPr>
            <a:r>
              <a:rPr lang="en-GB" sz="1100" dirty="0" smtClean="0">
                <a:latin typeface="Arial" pitchFamily="34" charset="0"/>
                <a:cs typeface="Arial" pitchFamily="34" charset="0"/>
              </a:rPr>
              <a:t>Source: Office of Immigration Statistics, 2010, </a:t>
            </a:r>
            <a:r>
              <a:rPr lang="en-GB" sz="1100" i="1" dirty="0" smtClean="0">
                <a:latin typeface="Arial" pitchFamily="34" charset="0"/>
                <a:cs typeface="Arial" pitchFamily="34" charset="0"/>
              </a:rPr>
              <a:t>US Yearbook of Immigration Statistics</a:t>
            </a:r>
            <a:r>
              <a:rPr lang="en-GB" sz="1100" dirty="0" smtClean="0">
                <a:latin typeface="Arial" pitchFamily="34" charset="0"/>
                <a:cs typeface="Arial" pitchFamily="34" charset="0"/>
              </a:rPr>
              <a:t>, DHS, 2011.</a:t>
            </a:r>
            <a:endParaRPr lang="en-GB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052513"/>
            <a:ext cx="7192963" cy="47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43731" y="1056145"/>
            <a:ext cx="7416800" cy="71667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>
            <a:outerShdw blurRad="50800" dist="25400" dir="8100000" algn="tr" rotWithShape="0">
              <a:prstClr val="black">
                <a:alpha val="36000"/>
              </a:prstClr>
            </a:outerShdw>
          </a:effectLst>
        </p:spPr>
        <p:txBody>
          <a:bodyPr>
            <a:spAutoFit/>
          </a:bodyPr>
          <a:lstStyle/>
          <a:p>
            <a:pPr marL="365125" indent="-365125" algn="ctr">
              <a:lnSpc>
                <a:spcPts val="2600"/>
              </a:lnSpc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Mexicans Admitted into the US with Different </a:t>
            </a:r>
          </a:p>
          <a:p>
            <a:pPr marL="365125" indent="-365125" algn="ctr">
              <a:lnSpc>
                <a:spcPts val="2600"/>
              </a:lnSpc>
              <a:defRPr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Temporary Stay Permits, 1998-2010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6 Título"/>
          <p:cNvSpPr>
            <a:spLocks noGrp="1"/>
          </p:cNvSpPr>
          <p:nvPr>
            <p:ph type="title"/>
          </p:nvPr>
        </p:nvSpPr>
        <p:spPr>
          <a:xfrm>
            <a:off x="468313" y="981075"/>
            <a:ext cx="8229600" cy="1143000"/>
          </a:xfrm>
        </p:spPr>
        <p:txBody>
          <a:bodyPr/>
          <a:lstStyle/>
          <a:p>
            <a:pPr eaLnBrk="1" hangingPunct="1"/>
            <a:r>
              <a:rPr lang="en-GB" sz="1800" b="1" dirty="0" smtClean="0">
                <a:solidFill>
                  <a:schemeClr val="tx1"/>
                </a:solidFill>
              </a:rPr>
              <a:t>Mexican Temporary Workers Accepted by the US, </a:t>
            </a:r>
            <a:br>
              <a:rPr lang="en-GB" sz="1800" b="1" dirty="0" smtClean="0">
                <a:solidFill>
                  <a:schemeClr val="tx1"/>
                </a:solidFill>
              </a:rPr>
            </a:br>
            <a:r>
              <a:rPr lang="en-GB" sz="1800" b="1" dirty="0" smtClean="0">
                <a:solidFill>
                  <a:schemeClr val="tx1"/>
                </a:solidFill>
              </a:rPr>
              <a:t>by Type of Visa, 2010</a:t>
            </a:r>
          </a:p>
        </p:txBody>
      </p:sp>
      <p:sp>
        <p:nvSpPr>
          <p:cNvPr id="6147" name="9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BC8C14-BF57-4E0C-87B2-2CB96CC1644E}" type="slidenum">
              <a:rPr lang="en-GB" smtClean="0"/>
              <a:pPr eaLnBrk="1" hangingPunct="1"/>
              <a:t>4</a:t>
            </a:fld>
            <a:endParaRPr lang="en-GB" dirty="0" smtClean="0"/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916113"/>
            <a:ext cx="6524625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827F23-AE20-4293-AE48-FC3378C84C08}" type="slidenum">
              <a:rPr lang="en-GB" smtClean="0"/>
              <a:pPr eaLnBrk="1" hangingPunct="1"/>
              <a:t>5</a:t>
            </a:fld>
            <a:endParaRPr lang="en-GB" dirty="0" smtClean="0"/>
          </a:p>
        </p:txBody>
      </p:sp>
      <p:pic>
        <p:nvPicPr>
          <p:cNvPr id="7171" name="Picture 1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1412776"/>
            <a:ext cx="7164387" cy="4783138"/>
          </a:xfrm>
          <a:noFill/>
        </p:spPr>
      </p:pic>
      <p:sp>
        <p:nvSpPr>
          <p:cNvPr id="7172" name="9 Título"/>
          <p:cNvSpPr>
            <a:spLocks noGrp="1"/>
          </p:cNvSpPr>
          <p:nvPr>
            <p:ph type="title"/>
          </p:nvPr>
        </p:nvSpPr>
        <p:spPr>
          <a:xfrm>
            <a:off x="0" y="1989138"/>
            <a:ext cx="2232025" cy="2663825"/>
          </a:xfrm>
        </p:spPr>
        <p:txBody>
          <a:bodyPr/>
          <a:lstStyle/>
          <a:p>
            <a:pPr marL="266700" algn="l" eaLnBrk="1" hangingPunct="1"/>
            <a:r>
              <a:rPr lang="en-GB" sz="1800" dirty="0" smtClean="0"/>
              <a:t>In 2010, the consular network of Mexico in the US assisted  </a:t>
            </a:r>
            <a:r>
              <a:rPr lang="en-GB" sz="1800" b="1" dirty="0" smtClean="0"/>
              <a:t>128,819</a:t>
            </a:r>
            <a:r>
              <a:rPr lang="en-GB" sz="1800" dirty="0" smtClean="0"/>
              <a:t> cases of protection; </a:t>
            </a:r>
            <a:r>
              <a:rPr lang="en-GB" sz="1800" b="1" dirty="0" smtClean="0"/>
              <a:t>2,809</a:t>
            </a:r>
            <a:r>
              <a:rPr lang="en-GB" sz="1800" dirty="0" smtClean="0"/>
              <a:t> of them were </a:t>
            </a:r>
            <a:r>
              <a:rPr lang="en-GB" sz="1800" dirty="0" smtClean="0"/>
              <a:t>labour-related.</a:t>
            </a:r>
            <a:endParaRPr lang="en-GB" dirty="0" smtClean="0"/>
          </a:p>
        </p:txBody>
      </p:sp>
      <p:sp>
        <p:nvSpPr>
          <p:cNvPr id="11" name="2 Título"/>
          <p:cNvSpPr txBox="1">
            <a:spLocks/>
          </p:cNvSpPr>
          <p:nvPr/>
        </p:nvSpPr>
        <p:spPr bwMode="auto">
          <a:xfrm>
            <a:off x="205680" y="260648"/>
            <a:ext cx="8686800" cy="136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30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GB" sz="30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GB" sz="28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ASSISTANCE ON LABOUR-RELATED MATTERS</a:t>
            </a:r>
            <a:endParaRPr lang="en-GB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9 Título"/>
          <p:cNvSpPr txBox="1">
            <a:spLocks/>
          </p:cNvSpPr>
          <p:nvPr/>
        </p:nvSpPr>
        <p:spPr bwMode="auto">
          <a:xfrm>
            <a:off x="2411760" y="1484785"/>
            <a:ext cx="5184576" cy="64807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eaLnBrk="1" hangingPunct="1"/>
            <a:r>
              <a:rPr lang="en-GB" sz="1800" b="1" dirty="0" smtClean="0"/>
              <a:t>Labour Cases Assisted by the Consular Network in the US, by Type of Case, 2010</a:t>
            </a: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750" y="7731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 PROTECTION MECHANISMS IN </a:t>
            </a:r>
            <a:b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UNITED STATES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680466"/>
              </p:ext>
            </p:extLst>
          </p:nvPr>
        </p:nvGraphicFramePr>
        <p:xfrm>
          <a:off x="395288" y="1772816"/>
          <a:ext cx="8353425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6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458A81F-29E1-4CEB-8F55-AA2E419538D3}" type="slidenum">
              <a:rPr lang="en-GB" smtClean="0"/>
              <a:pPr eaLnBrk="1" hangingPunct="1"/>
              <a:t>6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68313" y="1119188"/>
            <a:ext cx="8496300" cy="54784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25400" dir="8100000" algn="tr" rotWithShape="0">
              <a:schemeClr val="bg1"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marL="365125" indent="-365125" algn="just">
              <a:lnSpc>
                <a:spcPts val="2400"/>
              </a:lnSpc>
              <a:defRPr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General assistance and guidance on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labour-related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matters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Low wages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Security in the workplace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822325" lvl="1" indent="-365125" algn="just">
              <a:lnSpc>
                <a:spcPts val="20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Occupational hazards and accident prevention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ts val="2000"/>
              </a:lnSpc>
              <a:buClr>
                <a:srgbClr val="008000"/>
              </a:buClr>
              <a:defRPr/>
            </a:pPr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0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Agreement with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US labour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agencies to disseminate information on their work and channel applications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Preventing occupational hazards, </a:t>
            </a:r>
            <a:r>
              <a:rPr lang="en-GB" sz="1400" i="1" dirty="0" smtClean="0">
                <a:latin typeface="Arial" pitchFamily="34" charset="0"/>
                <a:cs typeface="Arial" pitchFamily="34" charset="0"/>
              </a:rPr>
              <a:t>Occupational Safety and Health Administration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(OSHA)</a:t>
            </a:r>
          </a:p>
          <a:p>
            <a:pPr marL="822325" lvl="1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Protecting wages, </a:t>
            </a:r>
            <a:r>
              <a:rPr lang="en-GB" sz="1400" i="1" dirty="0" smtClean="0">
                <a:latin typeface="Arial" pitchFamily="34" charset="0"/>
                <a:cs typeface="Arial" pitchFamily="34" charset="0"/>
              </a:rPr>
              <a:t>Wage </a:t>
            </a:r>
            <a:r>
              <a:rPr lang="en-GB" sz="1400" i="1" dirty="0" smtClean="0">
                <a:latin typeface="Arial" pitchFamily="34" charset="0"/>
                <a:cs typeface="Arial" pitchFamily="34" charset="0"/>
              </a:rPr>
              <a:t>and Hour Division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(WHD)</a:t>
            </a:r>
          </a:p>
          <a:p>
            <a:pPr marL="822325" lvl="1" indent="-365125" algn="just">
              <a:lnSpc>
                <a:spcPts val="20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Promoting equal employment opportunities, </a:t>
            </a:r>
            <a:r>
              <a:rPr lang="en-GB" sz="1400" i="1" dirty="0" smtClean="0"/>
              <a:t>Equal Employment Opportunity </a:t>
            </a:r>
            <a:r>
              <a:rPr lang="en-GB" sz="1400" i="1" dirty="0" smtClean="0"/>
              <a:t>Commission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(EEOC)</a:t>
            </a:r>
            <a:endParaRPr lang="en-GB" sz="1400" b="1" dirty="0" smtClean="0">
              <a:solidFill>
                <a:srgbClr val="153614"/>
              </a:solidFill>
              <a:latin typeface="Arial" pitchFamily="34" charset="0"/>
              <a:cs typeface="Arial" pitchFamily="34" charset="0"/>
            </a:endParaRPr>
          </a:p>
          <a:p>
            <a:pPr marL="822325" lvl="1" indent="-365125" algn="just">
              <a:lnSpc>
                <a:spcPts val="20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000"/>
              </a:lnSpc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Promoting and disseminating labour rights supported by US legislation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822325" lvl="1" indent="-365125" algn="just">
              <a:lnSpc>
                <a:spcPts val="20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Labour Rights Week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1279525" lvl="2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Occupational Safety and Health Administration (OSHA) Act of 1970</a:t>
            </a:r>
          </a:p>
          <a:p>
            <a:pPr marL="1279525" lvl="2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Fair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Labour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Standards Act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1938</a:t>
            </a:r>
          </a:p>
          <a:p>
            <a:pPr marL="1279525" lvl="2" indent="-365125" algn="just">
              <a:lnSpc>
                <a:spcPts val="2400"/>
              </a:lnSpc>
              <a:buClr>
                <a:srgbClr val="008000"/>
              </a:buClr>
              <a:buFont typeface="Arial" pitchFamily="34" charset="0"/>
              <a:buChar char="•"/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Migrant &amp; Seasonal Agricultural Worker Protection Act</a:t>
            </a: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365125" indent="-365125" algn="just">
              <a:lnSpc>
                <a:spcPts val="2400"/>
              </a:lnSpc>
              <a:buClr>
                <a:srgbClr val="008000"/>
              </a:buClr>
              <a:defRPr/>
            </a:pPr>
            <a:endParaRPr lang="en-GB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4213" y="620713"/>
            <a:ext cx="8229600" cy="927100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PREVENTATIVE PROTECTION ACTIONS</a:t>
            </a:r>
          </a:p>
        </p:txBody>
      </p:sp>
      <p:sp>
        <p:nvSpPr>
          <p:cNvPr id="922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D627A6-169B-490E-B8FD-8EFEF132E274}" type="slidenum">
              <a:rPr lang="en-GB" smtClean="0"/>
              <a:pPr eaLnBrk="1" hangingPunct="1"/>
              <a:t>7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825" y="765175"/>
            <a:ext cx="8748713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Agreements with Agencies of the </a:t>
            </a:r>
            <a:br>
              <a:rPr lang="en-GB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 of Labour</a:t>
            </a:r>
            <a:endParaRPr lang="en-GB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9 Marcador de contenido"/>
          <p:cNvSpPr>
            <a:spLocks noGrp="1"/>
          </p:cNvSpPr>
          <p:nvPr>
            <p:ph sz="half" idx="1"/>
          </p:nvPr>
        </p:nvSpPr>
        <p:spPr>
          <a:xfrm>
            <a:off x="468313" y="2060575"/>
            <a:ext cx="8064500" cy="41370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GB" sz="1800" dirty="0" smtClean="0"/>
          </a:p>
          <a:p>
            <a:pPr eaLnBrk="1" hangingPunct="1">
              <a:buClr>
                <a:srgbClr val="008000"/>
              </a:buClr>
              <a:buFont typeface="Wingdings" pitchFamily="2" charset="2"/>
              <a:buChar char="q"/>
            </a:pPr>
            <a:endParaRPr lang="en-GB" sz="1700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11269" name="12 CuadroTexto"/>
          <p:cNvSpPr txBox="1">
            <a:spLocks noChangeArrowheads="1"/>
          </p:cNvSpPr>
          <p:nvPr/>
        </p:nvSpPr>
        <p:spPr bwMode="auto">
          <a:xfrm>
            <a:off x="-36513" y="1916113"/>
            <a:ext cx="345598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17550" indent="-358775" algn="just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n-GB" dirty="0" smtClean="0"/>
          </a:p>
          <a:p>
            <a:pPr marL="717550" indent="-358775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sz="2000" dirty="0" smtClean="0"/>
              <a:t>Agreements between 26 consulates and agencies of the US Department of Labour, OSHA, WHD, and EEOC</a:t>
            </a:r>
            <a:r>
              <a:rPr lang="en-GB" b="1" dirty="0" smtClean="0"/>
              <a:t> 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10245" name="2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F26B9EE-D67A-4047-8FC0-FF9B05F32349}" type="slidenum">
              <a:rPr lang="en-GB" smtClean="0"/>
              <a:pPr eaLnBrk="1" hangingPunct="1"/>
              <a:t>8</a:t>
            </a:fld>
            <a:endParaRPr lang="en-GB" dirty="0" smtClean="0"/>
          </a:p>
        </p:txBody>
      </p:sp>
      <p:pic>
        <p:nvPicPr>
          <p:cNvPr id="10246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588" y="1946275"/>
            <a:ext cx="5224462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26 CuadroTexto"/>
          <p:cNvSpPr txBox="1">
            <a:spLocks noChangeArrowheads="1"/>
          </p:cNvSpPr>
          <p:nvPr/>
        </p:nvSpPr>
        <p:spPr bwMode="auto">
          <a:xfrm>
            <a:off x="684213" y="5157788"/>
            <a:ext cx="4679950" cy="922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dirty="0" smtClean="0">
                <a:solidFill>
                  <a:srgbClr val="FF0000"/>
                </a:solidFill>
              </a:rPr>
              <a:t>●</a:t>
            </a:r>
            <a:r>
              <a:rPr lang="en-GB" dirty="0" smtClean="0"/>
              <a:t> </a:t>
            </a:r>
            <a:r>
              <a:rPr lang="en-GB" sz="1200" dirty="0" smtClean="0"/>
              <a:t>Occupational Safety And Health Administration (OSHA) </a:t>
            </a:r>
          </a:p>
          <a:p>
            <a:pPr eaLnBrk="1" hangingPunct="1"/>
            <a:r>
              <a:rPr lang="en-GB" dirty="0" smtClean="0">
                <a:solidFill>
                  <a:srgbClr val="008000"/>
                </a:solidFill>
              </a:rPr>
              <a:t>●</a:t>
            </a:r>
            <a:r>
              <a:rPr lang="en-GB" dirty="0" smtClean="0"/>
              <a:t> </a:t>
            </a:r>
            <a:r>
              <a:rPr lang="en-GB" sz="1200" dirty="0" smtClean="0"/>
              <a:t>Wage and Hour Division (WHD)</a:t>
            </a:r>
          </a:p>
          <a:p>
            <a:pPr eaLnBrk="1" hangingPunct="1"/>
            <a:r>
              <a:rPr lang="en-GB" dirty="0" smtClean="0">
                <a:solidFill>
                  <a:srgbClr val="00B0F0"/>
                </a:solidFill>
              </a:rPr>
              <a:t>●</a:t>
            </a:r>
            <a:r>
              <a:rPr lang="en-GB" dirty="0" smtClean="0"/>
              <a:t> </a:t>
            </a:r>
            <a:r>
              <a:rPr lang="en-GB" sz="1200" dirty="0" smtClean="0"/>
              <a:t>Equal Employment Opportunity Commission (EEOC)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73113"/>
            <a:ext cx="8229600" cy="1000125"/>
          </a:xfrm>
        </p:spPr>
        <p:txBody>
          <a:bodyPr/>
          <a:lstStyle/>
          <a:p>
            <a:pPr eaLnBrk="1" hangingPunct="1">
              <a:defRPr/>
            </a:pPr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AID</a:t>
            </a:r>
            <a:endParaRPr lang="en-GB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25962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en-GB" sz="1800" b="1" dirty="0" smtClean="0"/>
              <a:t>Consulting Attorney Programme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sz="1800" dirty="0" smtClean="0"/>
              <a:t>Attorneys appointed by the Government of Mexico to provide initial specialized assistance on various matters, upon request of the Consul.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endParaRPr lang="en-GB" sz="1800" dirty="0" smtClean="0"/>
          </a:p>
          <a:p>
            <a:pPr algn="just" eaLnBrk="1" hangingPunct="1">
              <a:buFontTx/>
              <a:buNone/>
              <a:defRPr/>
            </a:pPr>
            <a:r>
              <a:rPr lang="en-GB" sz="1800" b="1" dirty="0" smtClean="0"/>
              <a:t>External Legal Aid Programme (PALE)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sz="1800" dirty="0" smtClean="0"/>
              <a:t>The programme is oriented toward strengthening protection actions for Mexicans through hiring attorneys specializing in different </a:t>
            </a:r>
            <a:r>
              <a:rPr lang="en-GB" sz="1800" dirty="0" smtClean="0"/>
              <a:t>aspects of US law</a:t>
            </a:r>
            <a:r>
              <a:rPr lang="en-GB" sz="1800" dirty="0" smtClean="0"/>
              <a:t>.</a:t>
            </a:r>
          </a:p>
          <a:p>
            <a:pPr marL="717550" indent="-358775" algn="just" eaLnBrk="1" hangingPunct="1">
              <a:buClr>
                <a:srgbClr val="008000"/>
              </a:buClr>
              <a:buFont typeface="Wingdings" pitchFamily="2" charset="2"/>
              <a:buChar char="q"/>
              <a:defRPr/>
            </a:pPr>
            <a:r>
              <a:rPr lang="en-GB" sz="1800" dirty="0" smtClean="0"/>
              <a:t>Assistance was provided to </a:t>
            </a:r>
            <a:r>
              <a:rPr lang="en-GB" sz="1800" b="1" dirty="0" smtClean="0"/>
              <a:t>6,456</a:t>
            </a:r>
            <a:r>
              <a:rPr lang="en-GB" sz="1800" dirty="0" smtClean="0"/>
              <a:t> cases in 2010 and 2011; 495 (8%) of them were on labour-related issues. </a:t>
            </a:r>
            <a:endParaRPr lang="en-GB" sz="1800" b="1" dirty="0" smtClean="0"/>
          </a:p>
          <a:p>
            <a:pPr algn="just" eaLnBrk="1" hangingPunct="1">
              <a:buFontTx/>
              <a:buNone/>
              <a:defRPr/>
            </a:pPr>
            <a:endParaRPr lang="en-GB" sz="1800" b="1" dirty="0" smtClean="0"/>
          </a:p>
        </p:txBody>
      </p:sp>
      <p:sp>
        <p:nvSpPr>
          <p:cNvPr id="11268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0493215-7857-4388-AD49-C920393FDC17}" type="slidenum">
              <a:rPr lang="en-GB" smtClean="0"/>
              <a:pPr eaLnBrk="1" hangingPunct="1"/>
              <a:t>9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5928</TotalTime>
  <Words>767</Words>
  <Application>Microsoft Office PowerPoint</Application>
  <PresentationFormat>Presentación en pantalla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Diseño predeterminado</vt:lpstr>
      <vt:lpstr>Presentación de PowerPoint</vt:lpstr>
      <vt:lpstr> LABOUR MIGRATION MEXICO – UNITED STATES</vt:lpstr>
      <vt:lpstr>Presentación de PowerPoint</vt:lpstr>
      <vt:lpstr>Mexican Temporary Workers Accepted by the US,  by Type of Visa, 2010</vt:lpstr>
      <vt:lpstr>In 2010, the consular network of Mexico in the US assisted  128,819 cases of protection; 2,809 of them were labour-related.</vt:lpstr>
      <vt:lpstr>LABOUR PROTECTION MECHANISMS IN  THE UNITED STATES</vt:lpstr>
      <vt:lpstr>PREVENTATIVE PROTECTION ACTIONS</vt:lpstr>
      <vt:lpstr>Agreements with Agencies of the  Department of Labour</vt:lpstr>
      <vt:lpstr>LEGAL AID</vt:lpstr>
      <vt:lpstr>LEGAL ACTIONS</vt:lpstr>
      <vt:lpstr>                   LEGAL ACTIONS   Process of PROTEJE</vt:lpstr>
      <vt:lpstr>                   LEGAL ACTIONS   </vt:lpstr>
      <vt:lpstr> LEGAL ACTIONS</vt:lpstr>
      <vt:lpstr>LEGAL TOOLS FOR THE PROTECTION OF THE LABOUR RIGHTS OF MIGRANTS  IN THE UNITED STATES  THE MEXICO EXPERIENCE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Christiane Lehnhoff</cp:lastModifiedBy>
  <cp:revision>804</cp:revision>
  <dcterms:created xsi:type="dcterms:W3CDTF">2010-05-23T14:28:12Z</dcterms:created>
  <dcterms:modified xsi:type="dcterms:W3CDTF">2012-05-01T23:29:58Z</dcterms:modified>
</cp:coreProperties>
</file>