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9" r:id="rId3"/>
    <p:sldId id="310" r:id="rId4"/>
    <p:sldId id="288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275" r:id="rId15"/>
    <p:sldId id="331" r:id="rId16"/>
    <p:sldId id="332" r:id="rId17"/>
    <p:sldId id="334" r:id="rId18"/>
    <p:sldId id="335" r:id="rId19"/>
    <p:sldId id="336" r:id="rId20"/>
    <p:sldId id="338" r:id="rId21"/>
    <p:sldId id="333" r:id="rId22"/>
    <p:sldId id="339" r:id="rId23"/>
    <p:sldId id="340" r:id="rId24"/>
    <p:sldId id="341" r:id="rId25"/>
    <p:sldId id="342" r:id="rId26"/>
    <p:sldId id="343" r:id="rId27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8CCE4"/>
    <a:srgbClr val="AADBE2"/>
    <a:srgbClr val="BA0003"/>
    <a:srgbClr val="62139E"/>
    <a:srgbClr val="219797"/>
    <a:srgbClr val="E3CD7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7508" autoAdjust="0"/>
    <p:restoredTop sz="94649" autoAdjust="0"/>
  </p:normalViewPr>
  <p:slideViewPr>
    <p:cSldViewPr>
      <p:cViewPr varScale="1">
        <p:scale>
          <a:sx n="92" d="100"/>
          <a:sy n="92" d="100"/>
        </p:scale>
        <p:origin x="18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133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E9F4EC-4DF9-406A-86D8-24B61AB54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81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D8559F-E387-4F6F-8EBF-F5485E774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3726BC-CEC0-4CBB-AE2F-90631BFABF4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369811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50629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364312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2891555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1092717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3847424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8F514-EDBE-48BC-AF31-95A27C0FF2D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2100435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28DB61-34FD-4661-B66D-5C85D6F889C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3044844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3726BC-CEC0-4CBB-AE2F-90631BFABF4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R" smtClean="0"/>
          </a:p>
        </p:txBody>
      </p:sp>
    </p:spTree>
    <p:extLst>
      <p:ext uri="{BB962C8B-B14F-4D97-AF65-F5344CB8AC3E}">
        <p14:creationId xmlns:p14="http://schemas.microsoft.com/office/powerpoint/2010/main" val="230850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7D1A-96C5-47D1-A577-5D133A55C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B8F21-BAAA-4652-8651-9058EC783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F2BA4-99A4-40BF-9B2A-81E4422B4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48AC1-D11B-4D20-8415-0F533C506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2031F-ED09-495A-81E1-1AA721F0B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AEAC-5CC3-4122-A885-EA58738C2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19D6-8092-401B-A328-CCC8E0988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92039-7C5A-4C04-81AB-5D5B0C428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69E3C-55B8-4679-962A-B78D0115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B7322-906E-43E6-83B4-9DCA2D4DC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AF629-5665-4E48-A528-F272EAFCC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FFE6FE-F0DF-4DE7-ADE4-D4AFB7EF9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Logo CRM solo Paloma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-314325"/>
            <a:ext cx="91440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FCE37-9E74-428B-94E4-30721D9A5C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140298"/>
            <a:ext cx="8785225" cy="2520950"/>
          </a:xfrm>
        </p:spPr>
        <p:txBody>
          <a:bodyPr/>
          <a:lstStyle/>
          <a:p>
            <a:pPr eaLnBrk="1" hangingPunct="1"/>
            <a:r>
              <a:rPr lang="es-CR" sz="3200" b="1" i="1" dirty="0" smtClean="0">
                <a:latin typeface="Candara" panose="020E0502030303020204" pitchFamily="34" charset="0"/>
              </a:rPr>
              <a:t>Cuarta reunión </a:t>
            </a:r>
            <a:r>
              <a:rPr lang="es-CR" sz="3200" b="1" i="1" dirty="0">
                <a:latin typeface="Candara" panose="020E0502030303020204" pitchFamily="34" charset="0"/>
              </a:rPr>
              <a:t>del Grupo Ad-Hoc sobre Migrantes </a:t>
            </a:r>
            <a:r>
              <a:rPr lang="es-CR" sz="3200" b="1" i="1" dirty="0" err="1" smtClean="0">
                <a:latin typeface="Candara" panose="020E0502030303020204" pitchFamily="34" charset="0"/>
              </a:rPr>
              <a:t>Extrarregionales</a:t>
            </a:r>
            <a:r>
              <a:rPr lang="es-CR" sz="3200" b="1" i="1" dirty="0" smtClean="0">
                <a:latin typeface="Candara" panose="020E0502030303020204" pitchFamily="34" charset="0"/>
              </a:rPr>
              <a:t/>
            </a:r>
            <a:br>
              <a:rPr lang="es-CR" sz="3200" b="1" i="1" dirty="0" smtClean="0">
                <a:latin typeface="Candara" panose="020E0502030303020204" pitchFamily="34" charset="0"/>
              </a:rPr>
            </a:br>
            <a:r>
              <a:rPr lang="es-CR" sz="3200" b="1" i="1" dirty="0" smtClean="0">
                <a:latin typeface="Candara" panose="020E0502030303020204" pitchFamily="34" charset="0"/>
              </a:rPr>
              <a:t/>
            </a:r>
            <a:br>
              <a:rPr lang="es-CR" sz="3200" b="1" i="1" dirty="0" smtClean="0">
                <a:latin typeface="Candara" panose="020E0502030303020204" pitchFamily="34" charset="0"/>
              </a:rPr>
            </a:br>
            <a:r>
              <a:rPr lang="es-MX" sz="2400" b="1" dirty="0" smtClean="0">
                <a:latin typeface="Candara" panose="020E0502030303020204" pitchFamily="34" charset="0"/>
              </a:rPr>
              <a:t>Antecedentes, objetivos del taller y agenda</a:t>
            </a:r>
            <a:br>
              <a:rPr lang="es-MX" sz="2400" b="1" dirty="0" smtClean="0">
                <a:latin typeface="Candara" panose="020E0502030303020204" pitchFamily="34" charset="0"/>
              </a:rPr>
            </a:br>
            <a:r>
              <a:rPr lang="es-CR" sz="1600" b="1" dirty="0" smtClean="0">
                <a:latin typeface="Candara" panose="020E0502030303020204" pitchFamily="34" charset="0"/>
              </a:rPr>
              <a:t>Ciudad de México. </a:t>
            </a:r>
            <a:r>
              <a:rPr lang="es-CR" sz="1600" b="1" dirty="0">
                <a:latin typeface="Candara" panose="020E0502030303020204" pitchFamily="34" charset="0"/>
              </a:rPr>
              <a:t/>
            </a:r>
            <a:br>
              <a:rPr lang="es-CR" sz="1600" b="1" dirty="0">
                <a:latin typeface="Candara" panose="020E0502030303020204" pitchFamily="34" charset="0"/>
              </a:rPr>
            </a:br>
            <a:r>
              <a:rPr lang="es-CR" sz="1600" b="1" dirty="0" smtClean="0">
                <a:latin typeface="Candara" panose="020E0502030303020204" pitchFamily="34" charset="0"/>
              </a:rPr>
              <a:t>6 y 7 de julio de 2017</a:t>
            </a:r>
            <a:r>
              <a:rPr lang="es-MX" sz="1600" b="1" dirty="0" smtClean="0">
                <a:latin typeface="Candara" panose="020E0502030303020204" pitchFamily="34" charset="0"/>
              </a:rPr>
              <a:t/>
            </a:r>
            <a:br>
              <a:rPr lang="es-MX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/>
            </a:r>
            <a:br>
              <a:rPr lang="es-MX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>Salvador Gutiérrez</a:t>
            </a:r>
            <a:br>
              <a:rPr lang="es-MX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>Coordinador ad </a:t>
            </a:r>
            <a:r>
              <a:rPr lang="es-MX" sz="1600" b="1" dirty="0" err="1" smtClean="0">
                <a:latin typeface="Candara" panose="020E0502030303020204" pitchFamily="34" charset="0"/>
              </a:rPr>
              <a:t>interim</a:t>
            </a:r>
            <a:r>
              <a:rPr lang="es-MX" sz="1600" b="1" dirty="0" smtClean="0">
                <a:latin typeface="Candara" panose="020E0502030303020204" pitchFamily="34" charset="0"/>
              </a:rPr>
              <a:t> de la ST de la Conferencia Regional sobre Migración</a:t>
            </a:r>
            <a:endParaRPr lang="en-US" sz="1600" b="1" dirty="0" smtClean="0">
              <a:latin typeface="Candara" panose="020E0502030303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516563"/>
            <a:ext cx="9144000" cy="12954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endParaRPr lang="es-ES_tradnl" sz="2000" b="1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6632"/>
            <a:ext cx="6048672" cy="242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s-CR" sz="44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es-CR" sz="4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s-CR" sz="4400" dirty="0" smtClean="0">
                <a:latin typeface="Candara" panose="020E0502030303020204" pitchFamily="34" charset="0"/>
              </a:rPr>
              <a:t>Objetivos </a:t>
            </a:r>
            <a:r>
              <a:rPr lang="es-CR" sz="4400" dirty="0" smtClean="0">
                <a:latin typeface="Candara" panose="020E0502030303020204" pitchFamily="34" charset="0"/>
              </a:rPr>
              <a:t>de la reunión</a:t>
            </a:r>
            <a:endParaRPr lang="es-CR" sz="4400" dirty="0" smtClean="0">
              <a:latin typeface="Candara" panose="020E0502030303020204" pitchFamily="34" charset="0"/>
            </a:endParaRPr>
          </a:p>
          <a:p>
            <a:endParaRPr lang="es-CR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48AC1-D11B-4D20-8415-0F533C5067E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-27384"/>
            <a:ext cx="8928992" cy="676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s-CR" sz="44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es-CR" sz="4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s-CR" sz="4400" dirty="0" smtClean="0">
                <a:latin typeface="Candara" panose="020E0502030303020204" pitchFamily="34" charset="0"/>
              </a:rPr>
              <a:t>Repaso de agenda</a:t>
            </a:r>
          </a:p>
          <a:p>
            <a:endParaRPr lang="es-CR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48AC1-D11B-4D20-8415-0F533C5067E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395536" y="1207430"/>
            <a:ext cx="8280920" cy="546193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endParaRPr lang="es-CR" sz="2100" b="1" i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Repaso de Agenda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ES" sz="21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Bloque 1: Revisión de la situación actual de los flujos de migrantes extra-regionales por la región.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ES" sz="21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Bloque 2: Intercambio de información y buenas prácticas en materia de atención y gobernanza de los flujos de migrantes </a:t>
            </a:r>
            <a:r>
              <a:rPr lang="es-ES" sz="21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extra-regionales.</a:t>
            </a:r>
            <a:endParaRPr lang="es-ES" sz="21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ES" sz="21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Bloque 3: Construcción de nuevos acuerdos e implementación de los previamente acordados. </a:t>
            </a:r>
          </a:p>
          <a:p>
            <a:pPr marL="0" indent="0">
              <a:buNone/>
            </a:pPr>
            <a:endParaRPr lang="es-CR" sz="2100" dirty="0" smtClean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88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141663"/>
            <a:ext cx="82296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¡Gracias!</a:t>
            </a:r>
            <a:endParaRPr lang="en-US" smtClean="0"/>
          </a:p>
        </p:txBody>
      </p:sp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4356100" y="5889625"/>
            <a:ext cx="46085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R" sz="2000"/>
              <a:t>Sitios web:	</a:t>
            </a:r>
            <a:r>
              <a:rPr lang="es-CR" sz="2000" b="1">
                <a:solidFill>
                  <a:srgbClr val="000099"/>
                </a:solidFill>
              </a:rPr>
              <a:t>http://crmsv.org</a:t>
            </a:r>
          </a:p>
          <a:p>
            <a:pPr eaLnBrk="0" hangingPunct="0">
              <a:spcBef>
                <a:spcPct val="50000"/>
              </a:spcBef>
            </a:pPr>
            <a:r>
              <a:rPr lang="es-CR" sz="2000" b="1">
                <a:solidFill>
                  <a:srgbClr val="000099"/>
                </a:solidFill>
              </a:rPr>
              <a:t>		http://rcmvs.org</a:t>
            </a:r>
            <a:r>
              <a:rPr lang="es-CR" b="1">
                <a:solidFill>
                  <a:srgbClr val="000099"/>
                </a:solidFill>
              </a:rPr>
              <a:t> </a:t>
            </a:r>
            <a:endParaRPr lang="en-US" b="1">
              <a:solidFill>
                <a:srgbClr val="000099"/>
              </a:solidFill>
            </a:endParaRPr>
          </a:p>
        </p:txBody>
      </p:sp>
      <p:pic>
        <p:nvPicPr>
          <p:cNvPr id="58371" name="Picture 8" descr="logo CRM transparente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27313" y="549275"/>
            <a:ext cx="3960812" cy="1912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FCE37-9E74-428B-94E4-30721D9A5C0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140298"/>
            <a:ext cx="8785225" cy="2520950"/>
          </a:xfrm>
        </p:spPr>
        <p:txBody>
          <a:bodyPr/>
          <a:lstStyle/>
          <a:p>
            <a:pPr eaLnBrk="1" hangingPunct="1"/>
            <a:r>
              <a:rPr lang="es-CR" sz="3200" b="1" i="1" dirty="0">
                <a:solidFill>
                  <a:srgbClr val="000000"/>
                </a:solidFill>
                <a:latin typeface="Candara" panose="020E0502030303020204" pitchFamily="34" charset="0"/>
              </a:rPr>
              <a:t>Cuarta reunión del Grupo Ad-Hoc sobre Migrantes </a:t>
            </a:r>
            <a:r>
              <a:rPr lang="es-CR" sz="3200" b="1" i="1" dirty="0" err="1">
                <a:solidFill>
                  <a:srgbClr val="000000"/>
                </a:solidFill>
                <a:latin typeface="Candara" panose="020E0502030303020204" pitchFamily="34" charset="0"/>
              </a:rPr>
              <a:t>Extrarregionales</a:t>
            </a:r>
            <a:r>
              <a:rPr lang="es-CR" sz="3200" b="1" i="1" dirty="0" smtClean="0">
                <a:latin typeface="Candara" panose="020E0502030303020204" pitchFamily="34" charset="0"/>
              </a:rPr>
              <a:t/>
            </a:r>
            <a:br>
              <a:rPr lang="es-CR" sz="3200" b="1" i="1" dirty="0" smtClean="0">
                <a:latin typeface="Candara" panose="020E0502030303020204" pitchFamily="34" charset="0"/>
              </a:rPr>
            </a:br>
            <a:r>
              <a:rPr lang="es-CR" sz="3200" b="1" i="1" dirty="0" smtClean="0">
                <a:latin typeface="Candara" panose="020E0502030303020204" pitchFamily="34" charset="0"/>
              </a:rPr>
              <a:t/>
            </a:r>
            <a:br>
              <a:rPr lang="es-CR" sz="3200" b="1" i="1" dirty="0" smtClean="0">
                <a:latin typeface="Candara" panose="020E0502030303020204" pitchFamily="34" charset="0"/>
              </a:rPr>
            </a:br>
            <a:r>
              <a:rPr lang="es-MX" sz="2400" b="1" dirty="0" smtClean="0">
                <a:latin typeface="Candara" panose="020E0502030303020204" pitchFamily="34" charset="0"/>
              </a:rPr>
              <a:t>Breve </a:t>
            </a:r>
            <a:r>
              <a:rPr lang="es-MX" sz="2400" b="1" dirty="0" smtClean="0">
                <a:latin typeface="Candara" panose="020E0502030303020204" pitchFamily="34" charset="0"/>
              </a:rPr>
              <a:t>resumen de los acuerdos previamente elaborados en el marco de la CRM y estado de situación de su cumplimiento</a:t>
            </a:r>
            <a:br>
              <a:rPr lang="es-MX" sz="2400" b="1" dirty="0" smtClean="0">
                <a:latin typeface="Candara" panose="020E0502030303020204" pitchFamily="34" charset="0"/>
              </a:rPr>
            </a:br>
            <a:r>
              <a:rPr lang="es-ES" sz="1600" b="1" dirty="0">
                <a:latin typeface="Candara" panose="020E0502030303020204" pitchFamily="34" charset="0"/>
              </a:rPr>
              <a:t>Ciudad de México. </a:t>
            </a:r>
            <a:br>
              <a:rPr lang="es-ES" sz="1600" b="1" dirty="0">
                <a:latin typeface="Candara" panose="020E0502030303020204" pitchFamily="34" charset="0"/>
              </a:rPr>
            </a:br>
            <a:r>
              <a:rPr lang="es-ES" sz="1600" b="1" dirty="0">
                <a:latin typeface="Candara" panose="020E0502030303020204" pitchFamily="34" charset="0"/>
              </a:rPr>
              <a:t>6 y 7 de julio de </a:t>
            </a:r>
            <a:r>
              <a:rPr lang="es-ES" sz="1600" b="1" dirty="0" smtClean="0">
                <a:latin typeface="Candara" panose="020E0502030303020204" pitchFamily="34" charset="0"/>
              </a:rPr>
              <a:t>2017</a:t>
            </a:r>
            <a:br>
              <a:rPr lang="es-ES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/>
            </a:r>
            <a:br>
              <a:rPr lang="es-MX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>Salvador Gutiérrez</a:t>
            </a:r>
            <a:br>
              <a:rPr lang="es-MX" sz="1600" b="1" dirty="0" smtClean="0">
                <a:latin typeface="Candara" panose="020E0502030303020204" pitchFamily="34" charset="0"/>
              </a:rPr>
            </a:br>
            <a:r>
              <a:rPr lang="es-MX" sz="1600" b="1" dirty="0" smtClean="0">
                <a:latin typeface="Candara" panose="020E0502030303020204" pitchFamily="34" charset="0"/>
              </a:rPr>
              <a:t>Coordinador ad </a:t>
            </a:r>
            <a:r>
              <a:rPr lang="es-MX" sz="1600" b="1" dirty="0" err="1" smtClean="0">
                <a:latin typeface="Candara" panose="020E0502030303020204" pitchFamily="34" charset="0"/>
              </a:rPr>
              <a:t>interim</a:t>
            </a:r>
            <a:r>
              <a:rPr lang="es-MX" sz="1600" b="1" dirty="0" smtClean="0">
                <a:latin typeface="Candara" panose="020E0502030303020204" pitchFamily="34" charset="0"/>
              </a:rPr>
              <a:t> de la ST de la Conferencia Regional sobre Migración</a:t>
            </a:r>
            <a:endParaRPr lang="en-US" sz="1600" b="1" dirty="0" smtClean="0">
              <a:latin typeface="Candara" panose="020E0502030303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516563"/>
            <a:ext cx="9144000" cy="12954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endParaRPr lang="es-ES_tradnl" sz="2000" b="1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1337"/>
            <a:ext cx="6048672" cy="242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5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289775" y="1093563"/>
            <a:ext cx="8577330" cy="579182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R" sz="2400" b="1" dirty="0" smtClean="0">
                <a:latin typeface="Candara" panose="020E0502030303020204" pitchFamily="34" charset="0"/>
              </a:rPr>
              <a:t>Segunda Reunión </a:t>
            </a:r>
            <a:r>
              <a:rPr lang="es-CR" sz="2400" b="1" dirty="0">
                <a:latin typeface="Candara" panose="020E0502030303020204" pitchFamily="34" charset="0"/>
              </a:rPr>
              <a:t>del Grupo Ad Hoc sobre Flujos de Personas Migrantes Extra-Regionales </a:t>
            </a:r>
            <a:r>
              <a:rPr lang="es-CR" sz="2400" b="1" dirty="0" smtClean="0">
                <a:latin typeface="Candara" panose="020E0502030303020204" pitchFamily="34" charset="0"/>
              </a:rPr>
              <a:t>(Panamá </a:t>
            </a:r>
            <a:r>
              <a:rPr lang="es-CR" sz="2400" b="1" dirty="0">
                <a:latin typeface="Candara" panose="020E0502030303020204" pitchFamily="34" charset="0"/>
              </a:rPr>
              <a:t>13-14 </a:t>
            </a:r>
            <a:r>
              <a:rPr lang="es-CR" sz="2400" b="1" dirty="0" smtClean="0">
                <a:latin typeface="Candara" panose="020E0502030303020204" pitchFamily="34" charset="0"/>
              </a:rPr>
              <a:t>de </a:t>
            </a:r>
            <a:r>
              <a:rPr lang="es-CR" sz="2400" b="1" dirty="0">
                <a:latin typeface="Candara" panose="020E0502030303020204" pitchFamily="34" charset="0"/>
              </a:rPr>
              <a:t>j</a:t>
            </a:r>
            <a:r>
              <a:rPr lang="es-CR" sz="2400" b="1" dirty="0" smtClean="0">
                <a:latin typeface="Candara" panose="020E0502030303020204" pitchFamily="34" charset="0"/>
              </a:rPr>
              <a:t>ulio </a:t>
            </a:r>
            <a:r>
              <a:rPr lang="es-CR" sz="2400" b="1" dirty="0">
                <a:latin typeface="Candara" panose="020E0502030303020204" pitchFamily="34" charset="0"/>
              </a:rPr>
              <a:t>d</a:t>
            </a:r>
            <a:r>
              <a:rPr lang="es-CR" sz="2400" b="1" dirty="0" smtClean="0">
                <a:latin typeface="Candara" panose="020E0502030303020204" pitchFamily="34" charset="0"/>
              </a:rPr>
              <a:t>e </a:t>
            </a:r>
            <a:r>
              <a:rPr lang="es-CR" sz="2400" b="1" dirty="0">
                <a:latin typeface="Candara" panose="020E0502030303020204" pitchFamily="34" charset="0"/>
              </a:rPr>
              <a:t>2016</a:t>
            </a:r>
            <a:r>
              <a:rPr lang="es-CR" sz="2400" b="1" dirty="0" smtClean="0">
                <a:latin typeface="Candara" panose="020E0502030303020204" pitchFamily="34" charset="0"/>
              </a:rPr>
              <a:t>)</a:t>
            </a:r>
            <a:endParaRPr lang="es-CR" sz="2400" dirty="0">
              <a:latin typeface="Candara" panose="020E0502030303020204" pitchFamily="34" charset="0"/>
            </a:endParaRPr>
          </a:p>
          <a:p>
            <a:pPr marL="0" indent="0" algn="just">
              <a:tabLst>
                <a:tab pos="358775" algn="l"/>
              </a:tabLst>
            </a:pPr>
            <a:r>
              <a:rPr lang="es-CR" sz="2400" dirty="0" smtClean="0">
                <a:latin typeface="Candara" panose="020E0502030303020204" pitchFamily="34" charset="0"/>
              </a:rPr>
              <a:t>•</a:t>
            </a:r>
            <a:r>
              <a:rPr lang="es-CR" sz="2400" dirty="0">
                <a:latin typeface="Candara" panose="020E0502030303020204" pitchFamily="34" charset="0"/>
              </a:rPr>
              <a:t>	Crear un </a:t>
            </a:r>
            <a:r>
              <a:rPr lang="es-CR" sz="2400" b="1" dirty="0">
                <a:latin typeface="Candara" panose="020E0502030303020204" pitchFamily="34" charset="0"/>
              </a:rPr>
              <a:t>grupo técnico de trabajo </a:t>
            </a:r>
            <a:r>
              <a:rPr lang="es-CR" sz="2400" dirty="0">
                <a:latin typeface="Candara" panose="020E0502030303020204" pitchFamily="34" charset="0"/>
              </a:rPr>
              <a:t>integrado por puntos focales </a:t>
            </a:r>
            <a:r>
              <a:rPr lang="es-CR" sz="2400" dirty="0" smtClean="0">
                <a:latin typeface="Candara" panose="020E0502030303020204" pitchFamily="34" charset="0"/>
              </a:rPr>
              <a:t>que defina las </a:t>
            </a:r>
            <a:r>
              <a:rPr lang="es-CR" sz="2400" b="1" dirty="0">
                <a:latin typeface="Candara" panose="020E0502030303020204" pitchFamily="34" charset="0"/>
              </a:rPr>
              <a:t>herramientas</a:t>
            </a:r>
            <a:r>
              <a:rPr lang="es-CR" sz="2400" dirty="0">
                <a:latin typeface="Candara" panose="020E0502030303020204" pitchFamily="34" charset="0"/>
              </a:rPr>
              <a:t> y los </a:t>
            </a:r>
            <a:r>
              <a:rPr lang="es-CR" sz="2400" b="1" dirty="0">
                <a:latin typeface="Candara" panose="020E0502030303020204" pitchFamily="34" charset="0"/>
              </a:rPr>
              <a:t>procesos</a:t>
            </a:r>
            <a:r>
              <a:rPr lang="es-CR" sz="2400" dirty="0">
                <a:latin typeface="Candara" panose="020E0502030303020204" pitchFamily="34" charset="0"/>
              </a:rPr>
              <a:t> </a:t>
            </a:r>
            <a:r>
              <a:rPr lang="es-CR" sz="2400" dirty="0" smtClean="0">
                <a:latin typeface="Candara" panose="020E0502030303020204" pitchFamily="34" charset="0"/>
              </a:rPr>
              <a:t>para </a:t>
            </a:r>
            <a:r>
              <a:rPr lang="es-CR" sz="2400" dirty="0">
                <a:latin typeface="Candara" panose="020E0502030303020204" pitchFamily="34" charset="0"/>
              </a:rPr>
              <a:t>el </a:t>
            </a:r>
            <a:r>
              <a:rPr lang="es-CR" sz="2400" b="1" dirty="0">
                <a:latin typeface="Candara" panose="020E0502030303020204" pitchFamily="34" charset="0"/>
              </a:rPr>
              <a:t>intercambio de </a:t>
            </a:r>
            <a:r>
              <a:rPr lang="es-CR" sz="2400" b="1" dirty="0" smtClean="0">
                <a:latin typeface="Candara" panose="020E0502030303020204" pitchFamily="34" charset="0"/>
              </a:rPr>
              <a:t>información</a:t>
            </a:r>
            <a:r>
              <a:rPr lang="es-CR" sz="2400" dirty="0" smtClean="0">
                <a:latin typeface="Candara" panose="020E0502030303020204" pitchFamily="34" charset="0"/>
              </a:rPr>
              <a:t>.</a:t>
            </a:r>
            <a:endParaRPr lang="es-CR" sz="2400" dirty="0">
              <a:latin typeface="Candara" panose="020E0502030303020204" pitchFamily="34" charset="0"/>
            </a:endParaRP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</a:t>
            </a:r>
            <a:r>
              <a:rPr lang="es-CR" sz="2400" dirty="0" smtClean="0">
                <a:latin typeface="Candara" panose="020E0502030303020204" pitchFamily="34" charset="0"/>
              </a:rPr>
              <a:t>La </a:t>
            </a:r>
            <a:r>
              <a:rPr lang="es-CR" sz="2400" dirty="0">
                <a:latin typeface="Candara" panose="020E0502030303020204" pitchFamily="34" charset="0"/>
              </a:rPr>
              <a:t>ST creará una </a:t>
            </a:r>
            <a:r>
              <a:rPr lang="es-CR" sz="2400" b="1" dirty="0">
                <a:latin typeface="Candara" panose="020E0502030303020204" pitchFamily="34" charset="0"/>
              </a:rPr>
              <a:t>carpeta virtual </a:t>
            </a:r>
            <a:r>
              <a:rPr lang="es-CR" sz="2400" dirty="0">
                <a:latin typeface="Candara" panose="020E0502030303020204" pitchFamily="34" charset="0"/>
              </a:rPr>
              <a:t>para registrar información estadística y de inteligencia de cada país según su legislación.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Enviar a </a:t>
            </a:r>
            <a:r>
              <a:rPr lang="es-CR" sz="2400" dirty="0" smtClean="0">
                <a:latin typeface="Candara" panose="020E0502030303020204" pitchFamily="34" charset="0"/>
              </a:rPr>
              <a:t>OIM </a:t>
            </a:r>
            <a:r>
              <a:rPr lang="es-CR" sz="2400" b="1" dirty="0" smtClean="0">
                <a:latin typeface="Candara" panose="020E0502030303020204" pitchFamily="34" charset="0"/>
              </a:rPr>
              <a:t>información</a:t>
            </a:r>
            <a:r>
              <a:rPr lang="es-CR" sz="2400" dirty="0" smtClean="0">
                <a:latin typeface="Candara" panose="020E0502030303020204" pitchFamily="34" charset="0"/>
              </a:rPr>
              <a:t> para </a:t>
            </a:r>
            <a:r>
              <a:rPr lang="es-CR" sz="2400" dirty="0">
                <a:latin typeface="Candara" panose="020E0502030303020204" pitchFamily="34" charset="0"/>
              </a:rPr>
              <a:t>completar el </a:t>
            </a:r>
            <a:r>
              <a:rPr lang="es-CR" sz="2400" b="1" dirty="0">
                <a:latin typeface="Candara" panose="020E0502030303020204" pitchFamily="34" charset="0"/>
              </a:rPr>
              <a:t>Mapeo</a:t>
            </a:r>
            <a:r>
              <a:rPr lang="es-CR" sz="2400" dirty="0">
                <a:latin typeface="Candara" panose="020E0502030303020204" pitchFamily="34" charset="0"/>
              </a:rPr>
              <a:t> sobre la gestión y manejo de los flujos </a:t>
            </a:r>
            <a:r>
              <a:rPr lang="es-CR" sz="2400" dirty="0" smtClean="0">
                <a:latin typeface="Candara" panose="020E0502030303020204" pitchFamily="34" charset="0"/>
              </a:rPr>
              <a:t>e </a:t>
            </a:r>
            <a:r>
              <a:rPr lang="es-CR" sz="2400" dirty="0">
                <a:latin typeface="Candara" panose="020E0502030303020204" pitchFamily="34" charset="0"/>
              </a:rPr>
              <a:t>incluir </a:t>
            </a:r>
            <a:r>
              <a:rPr lang="es-CR" sz="2400" b="1" dirty="0">
                <a:latin typeface="Candara" panose="020E0502030303020204" pitchFamily="34" charset="0"/>
              </a:rPr>
              <a:t>datos sobre </a:t>
            </a:r>
            <a:r>
              <a:rPr lang="es-CR" sz="2400" b="1" dirty="0" smtClean="0">
                <a:latin typeface="Candara" panose="020E0502030303020204" pitchFamily="34" charset="0"/>
              </a:rPr>
              <a:t>legislaciones </a:t>
            </a:r>
            <a:r>
              <a:rPr lang="es-CR" sz="2400" b="1" dirty="0">
                <a:latin typeface="Candara" panose="020E0502030303020204" pitchFamily="34" charset="0"/>
              </a:rPr>
              <a:t>nacionales</a:t>
            </a:r>
            <a:r>
              <a:rPr lang="es-CR" sz="2400" dirty="0">
                <a:latin typeface="Candara" panose="020E0502030303020204" pitchFamily="34" charset="0"/>
              </a:rPr>
              <a:t> relativas a </a:t>
            </a:r>
            <a:r>
              <a:rPr lang="es-CR" sz="2400" dirty="0" smtClean="0">
                <a:latin typeface="Candara" panose="020E0502030303020204" pitchFamily="34" charset="0"/>
              </a:rPr>
              <a:t>penalización </a:t>
            </a:r>
            <a:r>
              <a:rPr lang="es-CR" sz="2400" dirty="0">
                <a:latin typeface="Candara" panose="020E0502030303020204" pitchFamily="34" charset="0"/>
              </a:rPr>
              <a:t>de empresas que transportan </a:t>
            </a:r>
            <a:r>
              <a:rPr lang="es-CR" sz="2400" dirty="0" smtClean="0">
                <a:latin typeface="Candara" panose="020E0502030303020204" pitchFamily="34" charset="0"/>
              </a:rPr>
              <a:t>migrantes </a:t>
            </a:r>
            <a:r>
              <a:rPr lang="es-CR" sz="2400" dirty="0">
                <a:latin typeface="Candara" panose="020E0502030303020204" pitchFamily="34" charset="0"/>
              </a:rPr>
              <a:t>de manera irregular. 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Solicitar a </a:t>
            </a:r>
            <a:r>
              <a:rPr lang="es-CR" sz="2400" dirty="0" smtClean="0">
                <a:latin typeface="Candara" panose="020E0502030303020204" pitchFamily="34" charset="0"/>
              </a:rPr>
              <a:t>OIM </a:t>
            </a:r>
            <a:r>
              <a:rPr lang="es-CR" sz="2400" dirty="0">
                <a:latin typeface="Candara" panose="020E0502030303020204" pitchFamily="34" charset="0"/>
              </a:rPr>
              <a:t>la </a:t>
            </a:r>
            <a:r>
              <a:rPr lang="es-CR" sz="2400" b="1" dirty="0">
                <a:latin typeface="Candara" panose="020E0502030303020204" pitchFamily="34" charset="0"/>
              </a:rPr>
              <a:t>actualización de la matriz </a:t>
            </a:r>
            <a:r>
              <a:rPr lang="es-CR" sz="2400" dirty="0">
                <a:latin typeface="Candara" panose="020E0502030303020204" pitchFamily="34" charset="0"/>
              </a:rPr>
              <a:t>sobre legislación contra el </a:t>
            </a:r>
            <a:r>
              <a:rPr lang="es-CR" sz="2400" b="1" dirty="0">
                <a:latin typeface="Candara" panose="020E0502030303020204" pitchFamily="34" charset="0"/>
              </a:rPr>
              <a:t>tráfico ilícito </a:t>
            </a:r>
            <a:r>
              <a:rPr lang="es-CR" sz="2400" dirty="0">
                <a:latin typeface="Candara" panose="020E0502030303020204" pitchFamily="34" charset="0"/>
              </a:rPr>
              <a:t>de personas migrantes y el detalle sobre el </a:t>
            </a:r>
            <a:r>
              <a:rPr lang="es-CR" sz="2400" b="1" dirty="0">
                <a:latin typeface="Candara" panose="020E0502030303020204" pitchFamily="34" charset="0"/>
              </a:rPr>
              <a:t>cumplimiento</a:t>
            </a:r>
            <a:r>
              <a:rPr lang="es-CR" sz="2400" dirty="0">
                <a:latin typeface="Candara" panose="020E0502030303020204" pitchFamily="34" charset="0"/>
              </a:rPr>
              <a:t> del </a:t>
            </a:r>
            <a:r>
              <a:rPr lang="es-CR" sz="2400" b="1" dirty="0">
                <a:latin typeface="Candara" panose="020E0502030303020204" pitchFamily="34" charset="0"/>
              </a:rPr>
              <a:t>Protocolo de </a:t>
            </a:r>
            <a:r>
              <a:rPr lang="es-CR" sz="2400" b="1" dirty="0" smtClean="0">
                <a:latin typeface="Candara" panose="020E0502030303020204" pitchFamily="34" charset="0"/>
              </a:rPr>
              <a:t>Palermo</a:t>
            </a:r>
            <a:r>
              <a:rPr lang="es-CR" sz="2400" dirty="0" smtClean="0">
                <a:latin typeface="Candara" panose="020E0502030303020204" pitchFamily="34" charset="0"/>
              </a:rPr>
              <a:t>.</a:t>
            </a:r>
            <a:endParaRPr lang="es-C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289775" y="1268760"/>
            <a:ext cx="8577330" cy="579182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tabLst>
                <a:tab pos="358775" algn="l"/>
              </a:tabLst>
            </a:pPr>
            <a:r>
              <a:rPr lang="es-CR" sz="2400" dirty="0" smtClean="0">
                <a:latin typeface="Candara" panose="020E0502030303020204" pitchFamily="34" charset="0"/>
              </a:rPr>
              <a:t>•La </a:t>
            </a:r>
            <a:r>
              <a:rPr lang="es-CR" sz="2400" b="1" dirty="0">
                <a:latin typeface="Candara" panose="020E0502030303020204" pitchFamily="34" charset="0"/>
              </a:rPr>
              <a:t>ST de la CRM establecerá contacto con la ST de la CSM </a:t>
            </a:r>
            <a:r>
              <a:rPr lang="es-CR" sz="2400" dirty="0">
                <a:latin typeface="Candara" panose="020E0502030303020204" pitchFamily="34" charset="0"/>
              </a:rPr>
              <a:t>para invitar a una </a:t>
            </a:r>
            <a:r>
              <a:rPr lang="es-CR" sz="2400" b="1" dirty="0">
                <a:latin typeface="Candara" panose="020E0502030303020204" pitchFamily="34" charset="0"/>
              </a:rPr>
              <a:t>reunión de las </a:t>
            </a:r>
            <a:r>
              <a:rPr lang="es-CR" sz="2400" b="1" dirty="0" err="1">
                <a:latin typeface="Candara" panose="020E0502030303020204" pitchFamily="34" charset="0"/>
              </a:rPr>
              <a:t>Troikas</a:t>
            </a:r>
            <a:r>
              <a:rPr lang="es-CR" sz="2400" dirty="0">
                <a:latin typeface="Candara" panose="020E0502030303020204" pitchFamily="34" charset="0"/>
              </a:rPr>
              <a:t>, </a:t>
            </a:r>
            <a:r>
              <a:rPr lang="es-CR" sz="2400" dirty="0" smtClean="0">
                <a:latin typeface="Candara" panose="020E0502030303020204" pitchFamily="34" charset="0"/>
              </a:rPr>
              <a:t>para dialogar </a:t>
            </a:r>
            <a:r>
              <a:rPr lang="es-CR" sz="2400" dirty="0">
                <a:latin typeface="Candara" panose="020E0502030303020204" pitchFamily="34" charset="0"/>
              </a:rPr>
              <a:t>sobre estrategias </a:t>
            </a:r>
            <a:r>
              <a:rPr lang="es-CR" sz="2400" dirty="0" smtClean="0">
                <a:latin typeface="Candara" panose="020E0502030303020204" pitchFamily="34" charset="0"/>
              </a:rPr>
              <a:t>conjuntas. </a:t>
            </a:r>
            <a:endParaRPr lang="es-CR" sz="2400" dirty="0">
              <a:latin typeface="Candara" panose="020E0502030303020204" pitchFamily="34" charset="0"/>
            </a:endParaRP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Tomar ventaja de la participación de los países miembros </a:t>
            </a:r>
            <a:r>
              <a:rPr lang="es-CR" sz="2400" dirty="0" smtClean="0">
                <a:latin typeface="Candara" panose="020E0502030303020204" pitchFamily="34" charset="0"/>
              </a:rPr>
              <a:t>en </a:t>
            </a:r>
            <a:r>
              <a:rPr lang="es-CR" sz="2400" dirty="0">
                <a:latin typeface="Candara" panose="020E0502030303020204" pitchFamily="34" charset="0"/>
              </a:rPr>
              <a:t>diversos </a:t>
            </a:r>
            <a:r>
              <a:rPr lang="es-CR" sz="2400" dirty="0" smtClean="0">
                <a:latin typeface="Candara" panose="020E0502030303020204" pitchFamily="34" charset="0"/>
              </a:rPr>
              <a:t>foros, </a:t>
            </a:r>
            <a:r>
              <a:rPr lang="es-CR" sz="2400" dirty="0">
                <a:latin typeface="Candara" panose="020E0502030303020204" pitchFamily="34" charset="0"/>
              </a:rPr>
              <a:t>para </a:t>
            </a:r>
            <a:r>
              <a:rPr lang="es-CR" sz="2400" b="1" dirty="0">
                <a:latin typeface="Candara" panose="020E0502030303020204" pitchFamily="34" charset="0"/>
              </a:rPr>
              <a:t>presentar de manera conjunta</a:t>
            </a:r>
            <a:r>
              <a:rPr lang="es-CR" sz="2400" dirty="0">
                <a:latin typeface="Candara" panose="020E0502030303020204" pitchFamily="34" charset="0"/>
              </a:rPr>
              <a:t> la </a:t>
            </a:r>
            <a:r>
              <a:rPr lang="es-CR" sz="2400" b="1" dirty="0">
                <a:latin typeface="Candara" panose="020E0502030303020204" pitchFamily="34" charset="0"/>
              </a:rPr>
              <a:t>situación</a:t>
            </a:r>
            <a:r>
              <a:rPr lang="es-CR" sz="2400" dirty="0">
                <a:latin typeface="Candara" panose="020E0502030303020204" pitchFamily="34" charset="0"/>
              </a:rPr>
              <a:t> de los flujos migratorios extra-regionales irregulares.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Solicitar a </a:t>
            </a:r>
            <a:r>
              <a:rPr lang="es-CR" sz="2400" dirty="0" smtClean="0">
                <a:latin typeface="Candara" panose="020E0502030303020204" pitchFamily="34" charset="0"/>
              </a:rPr>
              <a:t>OPS y </a:t>
            </a:r>
            <a:r>
              <a:rPr lang="es-CR" sz="2400" dirty="0">
                <a:latin typeface="Candara" panose="020E0502030303020204" pitchFamily="34" charset="0"/>
              </a:rPr>
              <a:t>al </a:t>
            </a:r>
            <a:r>
              <a:rPr lang="es-CR" sz="2400" dirty="0" smtClean="0">
                <a:latin typeface="Candara" panose="020E0502030303020204" pitchFamily="34" charset="0"/>
              </a:rPr>
              <a:t>CICR información </a:t>
            </a:r>
            <a:r>
              <a:rPr lang="es-CR" sz="2400" dirty="0">
                <a:latin typeface="Candara" panose="020E0502030303020204" pitchFamily="34" charset="0"/>
              </a:rPr>
              <a:t>sobre las </a:t>
            </a:r>
            <a:r>
              <a:rPr lang="es-CR" sz="2400" b="1" dirty="0">
                <a:latin typeface="Candara" panose="020E0502030303020204" pitchFamily="34" charset="0"/>
              </a:rPr>
              <a:t>ventanas de las enfermedades infecciosas y virales </a:t>
            </a:r>
            <a:r>
              <a:rPr lang="es-CR" sz="2400" dirty="0">
                <a:latin typeface="Candara" panose="020E0502030303020204" pitchFamily="34" charset="0"/>
              </a:rPr>
              <a:t>relativas a los países de origen de los personas migrantes extra-continentales.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Solicitar </a:t>
            </a:r>
            <a:r>
              <a:rPr lang="es-CR" sz="2400" dirty="0" smtClean="0">
                <a:latin typeface="Candara" panose="020E0502030303020204" pitchFamily="34" charset="0"/>
              </a:rPr>
              <a:t>a ACNUR, </a:t>
            </a:r>
            <a:r>
              <a:rPr lang="es-CR" sz="2400" b="1" dirty="0">
                <a:latin typeface="Candara" panose="020E0502030303020204" pitchFamily="34" charset="0"/>
              </a:rPr>
              <a:t>capacitación</a:t>
            </a:r>
            <a:r>
              <a:rPr lang="es-CR" sz="2400" dirty="0">
                <a:latin typeface="Candara" panose="020E0502030303020204" pitchFamily="34" charset="0"/>
              </a:rPr>
              <a:t> en torno al estado de </a:t>
            </a:r>
            <a:r>
              <a:rPr lang="es-CR" sz="2400" b="1" dirty="0">
                <a:latin typeface="Candara" panose="020E0502030303020204" pitchFamily="34" charset="0"/>
              </a:rPr>
              <a:t>situación de los países de </a:t>
            </a:r>
            <a:r>
              <a:rPr lang="es-CR" sz="2400" b="1" dirty="0" smtClean="0">
                <a:latin typeface="Candara" panose="020E0502030303020204" pitchFamily="34" charset="0"/>
              </a:rPr>
              <a:t>origen</a:t>
            </a:r>
            <a:r>
              <a:rPr lang="es-CR" sz="2400" dirty="0" smtClean="0">
                <a:latin typeface="Candara" panose="020E0502030303020204" pitchFamily="34" charset="0"/>
              </a:rPr>
              <a:t>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Enviar a la ST un </a:t>
            </a:r>
            <a:r>
              <a:rPr lang="es-CR" sz="2400" b="1" dirty="0">
                <a:latin typeface="Candara" panose="020E0502030303020204" pitchFamily="34" charset="0"/>
              </a:rPr>
              <a:t>listado de </a:t>
            </a:r>
            <a:r>
              <a:rPr lang="es-CR" sz="2400" b="1" dirty="0" smtClean="0">
                <a:latin typeface="Candara" panose="020E0502030303020204" pitchFamily="34" charset="0"/>
              </a:rPr>
              <a:t>Consulados </a:t>
            </a:r>
            <a:r>
              <a:rPr lang="es-CR" sz="2400" b="1" dirty="0">
                <a:latin typeface="Candara" panose="020E0502030303020204" pitchFamily="34" charset="0"/>
              </a:rPr>
              <a:t>y Embajadas </a:t>
            </a:r>
            <a:r>
              <a:rPr lang="es-CR" sz="2400" dirty="0">
                <a:latin typeface="Candara" panose="020E0502030303020204" pitchFamily="34" charset="0"/>
              </a:rPr>
              <a:t>acreditadas en los países de la </a:t>
            </a:r>
            <a:r>
              <a:rPr lang="es-CR" sz="2400" dirty="0" smtClean="0">
                <a:latin typeface="Candara" panose="020E0502030303020204" pitchFamily="34" charset="0"/>
              </a:rPr>
              <a:t>región.</a:t>
            </a:r>
            <a:endParaRPr lang="es-CR" sz="2400" dirty="0">
              <a:latin typeface="Candara" panose="020E0502030303020204" pitchFamily="34" charset="0"/>
            </a:endParaRPr>
          </a:p>
          <a:p>
            <a:pPr marL="0" indent="0" algn="just">
              <a:tabLst>
                <a:tab pos="358775" algn="l"/>
              </a:tabLst>
            </a:pPr>
            <a:endParaRPr lang="es-C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5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289775" y="1381595"/>
            <a:ext cx="8577330" cy="579182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tabLst>
                <a:tab pos="358775" algn="l"/>
              </a:tabLst>
            </a:pPr>
            <a:r>
              <a:rPr lang="es-CR" sz="2400" dirty="0" smtClean="0">
                <a:latin typeface="Candara" panose="020E0502030303020204" pitchFamily="34" charset="0"/>
              </a:rPr>
              <a:t>•</a:t>
            </a:r>
            <a:r>
              <a:rPr lang="es-CR" sz="2400" dirty="0">
                <a:latin typeface="Candara" panose="020E0502030303020204" pitchFamily="34" charset="0"/>
              </a:rPr>
              <a:t>	</a:t>
            </a:r>
            <a:r>
              <a:rPr lang="es-CR" sz="2400" dirty="0" smtClean="0">
                <a:latin typeface="Candara" panose="020E0502030303020204" pitchFamily="34" charset="0"/>
              </a:rPr>
              <a:t>Uso </a:t>
            </a:r>
            <a:r>
              <a:rPr lang="es-CR" sz="2400" dirty="0">
                <a:latin typeface="Candara" panose="020E0502030303020204" pitchFamily="34" charset="0"/>
              </a:rPr>
              <a:t>de una </a:t>
            </a:r>
            <a:r>
              <a:rPr lang="es-CR" sz="2400" b="1" dirty="0">
                <a:latin typeface="Candara" panose="020E0502030303020204" pitchFamily="34" charset="0"/>
              </a:rPr>
              <a:t>narrativa con una perspectiva de Derechos Humanos</a:t>
            </a:r>
            <a:r>
              <a:rPr lang="es-CR" sz="2400" dirty="0">
                <a:latin typeface="Candara" panose="020E0502030303020204" pitchFamily="34" charset="0"/>
              </a:rPr>
              <a:t>, que </a:t>
            </a:r>
            <a:r>
              <a:rPr lang="es-CR" sz="2400" b="1" dirty="0">
                <a:latin typeface="Candara" panose="020E0502030303020204" pitchFamily="34" charset="0"/>
              </a:rPr>
              <a:t>no criminalice </a:t>
            </a:r>
            <a:r>
              <a:rPr lang="es-CR" sz="2400" dirty="0">
                <a:latin typeface="Candara" panose="020E0502030303020204" pitchFamily="34" charset="0"/>
              </a:rPr>
              <a:t>a </a:t>
            </a:r>
            <a:r>
              <a:rPr lang="es-CR" sz="2400" dirty="0" smtClean="0">
                <a:latin typeface="Candara" panose="020E0502030303020204" pitchFamily="34" charset="0"/>
              </a:rPr>
              <a:t>los migrantes y </a:t>
            </a:r>
            <a:r>
              <a:rPr lang="es-CR" sz="2400" dirty="0">
                <a:latin typeface="Candara" panose="020E0502030303020204" pitchFamily="34" charset="0"/>
              </a:rPr>
              <a:t>con apego a la ley, para una gestión migratoria ordenada, digna y segura.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Promover </a:t>
            </a:r>
            <a:r>
              <a:rPr lang="es-CR" sz="2400" b="1" dirty="0">
                <a:latin typeface="Candara" panose="020E0502030303020204" pitchFamily="34" charset="0"/>
              </a:rPr>
              <a:t>campañas</a:t>
            </a:r>
            <a:r>
              <a:rPr lang="es-CR" sz="2400" dirty="0">
                <a:latin typeface="Candara" panose="020E0502030303020204" pitchFamily="34" charset="0"/>
              </a:rPr>
              <a:t> para desincentivar la migración irregular extra-regional.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Coadyuvar en la </a:t>
            </a:r>
            <a:r>
              <a:rPr lang="es-CR" sz="2400" b="1" dirty="0">
                <a:latin typeface="Candara" panose="020E0502030303020204" pitchFamily="34" charset="0"/>
              </a:rPr>
              <a:t>continuidad de operaciones conjuntas </a:t>
            </a:r>
            <a:r>
              <a:rPr lang="es-CR" sz="2400" dirty="0">
                <a:latin typeface="Candara" panose="020E0502030303020204" pitchFamily="34" charset="0"/>
              </a:rPr>
              <a:t>para atacar a las bandas de tráfico ilícito de personas migrantes</a:t>
            </a:r>
          </a:p>
          <a:p>
            <a:pPr marL="0" indent="0" algn="just">
              <a:tabLst>
                <a:tab pos="358775" algn="l"/>
              </a:tabLst>
            </a:pPr>
            <a:r>
              <a:rPr lang="es-CR" sz="2400" dirty="0">
                <a:latin typeface="Candara" panose="020E0502030303020204" pitchFamily="34" charset="0"/>
              </a:rPr>
              <a:t>•	</a:t>
            </a:r>
            <a:r>
              <a:rPr lang="es-CR" sz="2400" dirty="0" smtClean="0">
                <a:latin typeface="Candara" panose="020E0502030303020204" pitchFamily="34" charset="0"/>
              </a:rPr>
              <a:t>Promover la </a:t>
            </a:r>
            <a:r>
              <a:rPr lang="es-CR" sz="2400" b="1" dirty="0">
                <a:latin typeface="Candara" panose="020E0502030303020204" pitchFamily="34" charset="0"/>
              </a:rPr>
              <a:t>participación de Nicaragua y Belice </a:t>
            </a:r>
            <a:r>
              <a:rPr lang="es-CR" sz="2400" dirty="0">
                <a:latin typeface="Candara" panose="020E0502030303020204" pitchFamily="34" charset="0"/>
              </a:rPr>
              <a:t>dentro de </a:t>
            </a:r>
            <a:r>
              <a:rPr lang="es-CR" sz="2400" dirty="0" smtClean="0">
                <a:latin typeface="Candara" panose="020E0502030303020204" pitchFamily="34" charset="0"/>
              </a:rPr>
              <a:t>la CRM.</a:t>
            </a:r>
            <a:endParaRPr lang="es-CR" sz="2400" dirty="0">
              <a:latin typeface="Candara" panose="020E0502030303020204" pitchFamily="34" charset="0"/>
            </a:endParaRPr>
          </a:p>
          <a:p>
            <a:pPr marL="0" indent="0" algn="just">
              <a:tabLst>
                <a:tab pos="358775" algn="l"/>
              </a:tabLst>
            </a:pPr>
            <a:r>
              <a:rPr lang="es-CR" sz="2400" dirty="0" smtClean="0">
                <a:latin typeface="Candara" panose="020E0502030303020204" pitchFamily="34" charset="0"/>
              </a:rPr>
              <a:t>•</a:t>
            </a:r>
            <a:r>
              <a:rPr lang="es-CR" sz="2400" dirty="0">
                <a:latin typeface="Candara" panose="020E0502030303020204" pitchFamily="34" charset="0"/>
              </a:rPr>
              <a:t>	Considerar la </a:t>
            </a:r>
            <a:r>
              <a:rPr lang="es-CR" sz="2400" b="1" dirty="0">
                <a:latin typeface="Candara" panose="020E0502030303020204" pitchFamily="34" charset="0"/>
              </a:rPr>
              <a:t>participación de otros organismos internacionales y sociedad civil </a:t>
            </a:r>
            <a:r>
              <a:rPr lang="es-CR" sz="2400" dirty="0">
                <a:latin typeface="Candara" panose="020E0502030303020204" pitchFamily="34" charset="0"/>
              </a:rPr>
              <a:t>en la creación de </a:t>
            </a:r>
            <a:r>
              <a:rPr lang="es-CR" sz="2400" b="1" dirty="0">
                <a:latin typeface="Candara" panose="020E0502030303020204" pitchFamily="34" charset="0"/>
              </a:rPr>
              <a:t>mecanismos de </a:t>
            </a:r>
            <a:r>
              <a:rPr lang="es-CR" sz="2400" b="1" dirty="0" smtClean="0">
                <a:latin typeface="Candara" panose="020E0502030303020204" pitchFamily="34" charset="0"/>
              </a:rPr>
              <a:t>cooperación</a:t>
            </a:r>
            <a:r>
              <a:rPr lang="es-CR" sz="2400" dirty="0" smtClean="0">
                <a:latin typeface="Candara" panose="020E0502030303020204" pitchFamily="34" charset="0"/>
              </a:rPr>
              <a:t>.</a:t>
            </a:r>
            <a:endParaRPr lang="es-C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69E3C-55B8-4679-962A-B78D011536F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980728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b="1" dirty="0">
                <a:latin typeface="Candara" panose="020E0502030303020204" pitchFamily="34" charset="0"/>
              </a:rPr>
              <a:t>I Reunión Virtual del Grupo Técnico sobre Flujos de Personas Migrantes Extra-Regionales</a:t>
            </a:r>
          </a:p>
          <a:p>
            <a:pPr algn="ctr"/>
            <a:r>
              <a:rPr lang="es-CR" b="1" dirty="0">
                <a:latin typeface="Candara" panose="020E0502030303020204" pitchFamily="34" charset="0"/>
              </a:rPr>
              <a:t>(26 de agosto, 2016)</a:t>
            </a:r>
          </a:p>
          <a:p>
            <a:pPr algn="just"/>
            <a:r>
              <a:rPr lang="es-CR" dirty="0">
                <a:latin typeface="Candara" panose="020E0502030303020204" pitchFamily="34" charset="0"/>
              </a:rPr>
              <a:t>• Además de dar cumplimiento al mandato del Grupo Técnico, se propuso que se puede </a:t>
            </a:r>
            <a:r>
              <a:rPr lang="es-CR" b="1" dirty="0">
                <a:latin typeface="Candara" panose="020E0502030303020204" pitchFamily="34" charset="0"/>
              </a:rPr>
              <a:t>dar seguimiento a otros planteamientos </a:t>
            </a:r>
            <a:r>
              <a:rPr lang="es-CR" dirty="0">
                <a:latin typeface="Candara" panose="020E0502030303020204" pitchFamily="34" charset="0"/>
              </a:rPr>
              <a:t>que competen al Grupo-Ad Hoc.</a:t>
            </a:r>
          </a:p>
          <a:p>
            <a:pPr algn="just"/>
            <a:r>
              <a:rPr lang="es-CR" dirty="0">
                <a:latin typeface="Candara" panose="020E0502030303020204" pitchFamily="34" charset="0"/>
              </a:rPr>
              <a:t>• Se presentaron las matrices propuestas por México durante la reunión en Panamá para la recopilación de información de flujos de migrantes extra-regionales. La propuesta planteada en dicha reunión fue utilizar estas matrices para recabar la información de los países.</a:t>
            </a:r>
          </a:p>
          <a:p>
            <a:pPr algn="just"/>
            <a:r>
              <a:rPr lang="es-CR" dirty="0">
                <a:latin typeface="Candara" panose="020E0502030303020204" pitchFamily="34" charset="0"/>
              </a:rPr>
              <a:t>• Los países acordaron que </a:t>
            </a:r>
            <a:r>
              <a:rPr lang="es-CR" b="1" dirty="0">
                <a:latin typeface="Candara" panose="020E0502030303020204" pitchFamily="34" charset="0"/>
              </a:rPr>
              <a:t>actualizarían los cuadros cada tres meses</a:t>
            </a:r>
            <a:r>
              <a:rPr lang="es-CR" dirty="0">
                <a:latin typeface="Candara" panose="020E0502030303020204" pitchFamily="34" charset="0"/>
              </a:rPr>
              <a:t>.</a:t>
            </a:r>
          </a:p>
          <a:p>
            <a:pPr algn="just"/>
            <a:r>
              <a:rPr lang="es-CR" dirty="0">
                <a:latin typeface="Candara" panose="020E0502030303020204" pitchFamily="34" charset="0"/>
              </a:rPr>
              <a:t>• Los países también emitirán </a:t>
            </a:r>
            <a:r>
              <a:rPr lang="es-CR" b="1" dirty="0">
                <a:latin typeface="Candara" panose="020E0502030303020204" pitchFamily="34" charset="0"/>
              </a:rPr>
              <a:t>actualizaciones</a:t>
            </a:r>
            <a:r>
              <a:rPr lang="es-CR" dirty="0">
                <a:latin typeface="Candara" panose="020E0502030303020204" pitchFamily="34" charset="0"/>
              </a:rPr>
              <a:t> de los cuadros en casos de </a:t>
            </a:r>
            <a:r>
              <a:rPr lang="es-CR" b="1" dirty="0">
                <a:latin typeface="Candara" panose="020E0502030303020204" pitchFamily="34" charset="0"/>
              </a:rPr>
              <a:t>emergencia</a:t>
            </a:r>
            <a:r>
              <a:rPr lang="es-CR" dirty="0">
                <a:latin typeface="Candara" panose="020E0502030303020204" pitchFamily="34" charset="0"/>
              </a:rPr>
              <a:t>. </a:t>
            </a:r>
          </a:p>
          <a:p>
            <a:pPr marL="174625" indent="-174625" algn="just">
              <a:buFont typeface="Arial" panose="020B0604020202020204" pitchFamily="34" charset="0"/>
              <a:buChar char="•"/>
            </a:pPr>
            <a:r>
              <a:rPr lang="es-CR" dirty="0">
                <a:latin typeface="Candara" panose="020E0502030303020204" pitchFamily="34" charset="0"/>
              </a:rPr>
              <a:t>En relación con la </a:t>
            </a:r>
            <a:r>
              <a:rPr lang="es-CR" b="1" dirty="0">
                <a:latin typeface="Candara" panose="020E0502030303020204" pitchFamily="34" charset="0"/>
              </a:rPr>
              <a:t>plataforma para compartir los datos</a:t>
            </a:r>
            <a:r>
              <a:rPr lang="es-CR" dirty="0">
                <a:latin typeface="Candara" panose="020E0502030303020204" pitchFamily="34" charset="0"/>
              </a:rPr>
              <a:t>, los países acordaron que el mejor medio para hacerlo es a través de la página privada de la CRM.</a:t>
            </a:r>
          </a:p>
          <a:p>
            <a:pPr algn="just">
              <a:tabLst>
                <a:tab pos="174625" algn="l"/>
              </a:tabLst>
            </a:pPr>
            <a:r>
              <a:rPr lang="es-CR" dirty="0">
                <a:latin typeface="Candara" panose="020E0502030303020204" pitchFamily="34" charset="0"/>
              </a:rPr>
              <a:t>•	La ST presentó una propuesta de cuadro para que los países remitan la información para el </a:t>
            </a:r>
            <a:r>
              <a:rPr lang="es-CR" b="1" dirty="0">
                <a:latin typeface="Candara" panose="020E0502030303020204" pitchFamily="34" charset="0"/>
              </a:rPr>
              <a:t>directorio de representaciones de países de migrantes extra-regionales </a:t>
            </a:r>
            <a:r>
              <a:rPr lang="es-CR" dirty="0">
                <a:latin typeface="Candara" panose="020E0502030303020204" pitchFamily="34" charset="0"/>
              </a:rPr>
              <a:t>acreditadas en los países de la región. Se aprobó dicho cuadro y se definió que se incluiría una columna para indicar cuáles trámites se pueden efectuar en cada una de esas representaciones. </a:t>
            </a:r>
          </a:p>
        </p:txBody>
      </p:sp>
    </p:spTree>
    <p:extLst>
      <p:ext uri="{BB962C8B-B14F-4D97-AF65-F5344CB8AC3E}">
        <p14:creationId xmlns:p14="http://schemas.microsoft.com/office/powerpoint/2010/main" val="39828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741987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es-CR" sz="3100" dirty="0" smtClean="0">
              <a:latin typeface="Candara" panose="020E0502030303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CR" sz="3100" dirty="0" smtClean="0">
                <a:latin typeface="Candara" panose="020E0502030303020204" pitchFamily="34" charset="0"/>
              </a:rPr>
              <a:t>Antecedentes</a:t>
            </a:r>
          </a:p>
          <a:p>
            <a:pPr marL="514350" indent="-514350" algn="just">
              <a:buFont typeface="+mj-lt"/>
              <a:buAutoNum type="arabicPeriod"/>
            </a:pPr>
            <a:endParaRPr lang="es-CR" sz="3100" dirty="0">
              <a:latin typeface="Candara" panose="020E0502030303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CR" sz="3100" dirty="0" smtClean="0">
                <a:latin typeface="Candara" panose="020E0502030303020204" pitchFamily="34" charset="0"/>
              </a:rPr>
              <a:t>Objetivos </a:t>
            </a:r>
            <a:r>
              <a:rPr lang="es-CR" sz="3100" dirty="0" smtClean="0">
                <a:latin typeface="Candara" panose="020E0502030303020204" pitchFamily="34" charset="0"/>
              </a:rPr>
              <a:t>de la reunión</a:t>
            </a:r>
            <a:endParaRPr lang="es-CR" sz="3100" dirty="0" smtClean="0">
              <a:latin typeface="Candara" panose="020E0502030303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CR" sz="3100" dirty="0">
              <a:latin typeface="Candara" panose="020E0502030303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CR" sz="3100" dirty="0" smtClean="0">
                <a:latin typeface="Candara" panose="020E0502030303020204" pitchFamily="34" charset="0"/>
              </a:rPr>
              <a:t>Agenda </a:t>
            </a:r>
            <a:r>
              <a:rPr lang="es-CR" sz="3100" dirty="0" smtClean="0">
                <a:latin typeface="Candara" panose="020E0502030303020204" pitchFamily="34" charset="0"/>
              </a:rPr>
              <a:t>de la reunión</a:t>
            </a:r>
            <a:endParaRPr lang="es-CR" sz="3100" dirty="0" smtClean="0">
              <a:latin typeface="Candara" panose="020E0502030303020204" pitchFamily="34" charset="0"/>
            </a:endParaRPr>
          </a:p>
          <a:p>
            <a:endParaRPr lang="es-CR" sz="3100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48AC1-D11B-4D20-8415-0F533C5067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69E3C-55B8-4679-962A-B78D011536F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98072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•	Los países </a:t>
            </a:r>
            <a:r>
              <a:rPr lang="es-CR" sz="2000" b="1" dirty="0" smtClean="0">
                <a:latin typeface="Candara" panose="020E0502030303020204" pitchFamily="34" charset="0"/>
              </a:rPr>
              <a:t>enviarán información de años anteriores </a:t>
            </a:r>
            <a:r>
              <a:rPr lang="es-CR" sz="2000" dirty="0" smtClean="0">
                <a:latin typeface="Candara" panose="020E0502030303020204" pitchFamily="34" charset="0"/>
              </a:rPr>
              <a:t>en la medida de lo posible, acordándose que se priorizará en los datos del 2014 en adelante.</a:t>
            </a:r>
          </a:p>
          <a:p>
            <a:pPr algn="just"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•	Los países enviarán la información en un </a:t>
            </a:r>
            <a:r>
              <a:rPr lang="es-CR" sz="2000" b="1" dirty="0" smtClean="0">
                <a:latin typeface="Candara" panose="020E0502030303020204" pitchFamily="34" charset="0"/>
              </a:rPr>
              <a:t>plazo de un mes </a:t>
            </a:r>
            <a:r>
              <a:rPr lang="es-CR" sz="2000" dirty="0" smtClean="0">
                <a:latin typeface="Candara" panose="020E0502030303020204" pitchFamily="34" charset="0"/>
              </a:rPr>
              <a:t>a la ST, una vez reciban las matrices actualizadas. </a:t>
            </a:r>
          </a:p>
          <a:p>
            <a:pPr>
              <a:tabLst>
                <a:tab pos="174625" algn="l"/>
              </a:tabLst>
            </a:pPr>
            <a:endParaRPr lang="es-CR" sz="2000" dirty="0" smtClean="0">
              <a:latin typeface="Candara" panose="020E0502030303020204" pitchFamily="34" charset="0"/>
            </a:endParaRPr>
          </a:p>
          <a:p>
            <a:pPr>
              <a:tabLst>
                <a:tab pos="174625" algn="l"/>
              </a:tabLst>
            </a:pPr>
            <a:r>
              <a:rPr lang="es-CR" sz="2000" b="1" dirty="0" smtClean="0">
                <a:latin typeface="Candara" panose="020E0502030303020204" pitchFamily="34" charset="0"/>
              </a:rPr>
              <a:t>Propuestas pendientes </a:t>
            </a:r>
            <a:r>
              <a:rPr lang="es-CR" sz="2000" b="1" dirty="0" smtClean="0">
                <a:latin typeface="Candara" panose="020E0502030303020204" pitchFamily="34" charset="0"/>
              </a:rPr>
              <a:t>de consideración</a:t>
            </a:r>
          </a:p>
          <a:p>
            <a:pPr algn="just"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•</a:t>
            </a:r>
            <a:r>
              <a:rPr lang="es-CR" sz="2000" dirty="0" smtClean="0">
                <a:latin typeface="Candara" panose="020E0502030303020204" pitchFamily="34" charset="0"/>
              </a:rPr>
              <a:t>	Costa Rica propuso preparar un documento que contemple lo trabajado por el Grupo y que incluya recomendaciones para el GRCM para que las propuestas tengan </a:t>
            </a:r>
            <a:r>
              <a:rPr lang="es-CR" sz="2000" dirty="0" smtClean="0">
                <a:latin typeface="Candara" panose="020E0502030303020204" pitchFamily="34" charset="0"/>
              </a:rPr>
              <a:t>más relevancia </a:t>
            </a:r>
            <a:r>
              <a:rPr lang="es-CR" sz="2000" dirty="0" smtClean="0">
                <a:latin typeface="Candara" panose="020E0502030303020204" pitchFamily="34" charset="0"/>
              </a:rPr>
              <a:t>y haya resultados tangibles</a:t>
            </a:r>
            <a:r>
              <a:rPr lang="es-CR" sz="2000" dirty="0" smtClean="0">
                <a:latin typeface="Candara" panose="020E0502030303020204" pitchFamily="34" charset="0"/>
              </a:rPr>
              <a:t>.</a:t>
            </a:r>
          </a:p>
          <a:p>
            <a:pPr algn="just">
              <a:tabLst>
                <a:tab pos="174625" algn="l"/>
              </a:tabLst>
            </a:pPr>
            <a:endParaRPr lang="es-CR" sz="2000" dirty="0" smtClean="0">
              <a:latin typeface="Candara" panose="020E0502030303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 México expresó que este documento podría ser reflejo de una narrativa regional de cómo manejar estos flujos a nivel regional en la CRM, y a la vez identificar cuáles serían los “entregables” que se llevarán a la reunión Viceministerial a nivel político. </a:t>
            </a:r>
            <a:endParaRPr lang="es-CR" sz="2000" dirty="0" smtClean="0">
              <a:latin typeface="Candara" panose="020E0502030303020204" pitchFamily="34" charset="0"/>
            </a:endParaRPr>
          </a:p>
          <a:p>
            <a:pPr algn="just">
              <a:tabLst>
                <a:tab pos="174625" algn="l"/>
              </a:tabLst>
            </a:pPr>
            <a:endParaRPr lang="es-CR" sz="2000" dirty="0" smtClean="0">
              <a:latin typeface="Candara" panose="020E0502030303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Realizar un taller de intercambio de información sobre migración extra regional en el marco de la CRM y sobre las rutas de dicha migración.</a:t>
            </a:r>
          </a:p>
          <a:p>
            <a:pPr>
              <a:tabLst>
                <a:tab pos="174625" algn="l"/>
              </a:tabLst>
            </a:pPr>
            <a:r>
              <a:rPr lang="es-CR" sz="2000" dirty="0" smtClean="0">
                <a:latin typeface="Candara" panose="020E0502030303020204" pitchFamily="34" charset="0"/>
              </a:rPr>
              <a:t> </a:t>
            </a:r>
            <a:endParaRPr lang="es-CR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811369" y="695460"/>
            <a:ext cx="7555391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11369" y="850006"/>
            <a:ext cx="7555391" cy="501908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25002" y="502276"/>
            <a:ext cx="7941758" cy="53668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323528" y="1124744"/>
            <a:ext cx="8352927" cy="5173635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sz="2100" dirty="0">
                <a:solidFill>
                  <a:schemeClr val="tx1"/>
                </a:solidFill>
                <a:latin typeface="Candara" panose="020E0502030303020204" pitchFamily="34" charset="0"/>
              </a:rPr>
              <a:t>S</a:t>
            </a:r>
            <a:r>
              <a:rPr lang="es-ES_tradnl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e </a:t>
            </a:r>
            <a:r>
              <a:rPr lang="es-ES_tradnl" sz="2100" dirty="0">
                <a:solidFill>
                  <a:schemeClr val="tx1"/>
                </a:solidFill>
                <a:latin typeface="Candara" panose="020E0502030303020204" pitchFamily="34" charset="0"/>
              </a:rPr>
              <a:t>solicitó a los países de origen que establezcan un </a:t>
            </a:r>
            <a:r>
              <a:rPr lang="es-ES_tradnl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mayor vínculo con su diáspora</a:t>
            </a:r>
            <a:r>
              <a:rPr lang="es-ES_tradnl" sz="2100" dirty="0">
                <a:solidFill>
                  <a:schemeClr val="tx1"/>
                </a:solidFill>
                <a:latin typeface="Candara" panose="020E0502030303020204" pitchFamily="34" charset="0"/>
              </a:rPr>
              <a:t>, para que sea la misma quien alerte a sus nacionales sobre los riesgos de la migración </a:t>
            </a:r>
            <a:r>
              <a:rPr lang="es-ES_tradnl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irregular.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s-ES_tradnl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Trabajar </a:t>
            </a:r>
            <a:r>
              <a:rPr lang="es-ES_tradnl" sz="2100" dirty="0">
                <a:solidFill>
                  <a:schemeClr val="tx1"/>
                </a:solidFill>
                <a:latin typeface="Candara" panose="020E0502030303020204" pitchFamily="34" charset="0"/>
              </a:rPr>
              <a:t>de manera más profunda y coordinada con las organizaciones de la </a:t>
            </a:r>
            <a:r>
              <a:rPr lang="es-ES_tradnl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sociedad civil </a:t>
            </a:r>
            <a:r>
              <a:rPr lang="es-ES_tradnl" sz="2100" dirty="0">
                <a:solidFill>
                  <a:schemeClr val="tx1"/>
                </a:solidFill>
                <a:latin typeface="Candara" panose="020E0502030303020204" pitchFamily="34" charset="0"/>
              </a:rPr>
              <a:t>para que puedan sensibilizar a las personas migrantes sobre los riesgos y dificultades que enfrentarán durante su travesía hacia los países de destino</a:t>
            </a:r>
            <a:r>
              <a:rPr lang="es-ES_tradnl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  <a:endParaRPr lang="es-CR" sz="21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s-CR" sz="2100" dirty="0">
                <a:solidFill>
                  <a:schemeClr val="tx1"/>
                </a:solidFill>
                <a:latin typeface="Candara" panose="020E0502030303020204" pitchFamily="34" charset="0"/>
              </a:rPr>
              <a:t>Se propone la constitución de una </a:t>
            </a:r>
            <a:r>
              <a:rPr lang="es-CR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red de consulados en Washington  </a:t>
            </a:r>
            <a:r>
              <a:rPr lang="es-CR" sz="2100" dirty="0">
                <a:solidFill>
                  <a:schemeClr val="tx1"/>
                </a:solidFill>
                <a:latin typeface="Candara" panose="020E0502030303020204" pitchFamily="34" charset="0"/>
              </a:rPr>
              <a:t>que incluya a países de la CRM y a los países de origen para manejar este tipo de casos</a:t>
            </a:r>
            <a:r>
              <a:rPr lang="es-CR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  <a:endParaRPr lang="es-CR" sz="21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s-CR" sz="2100" dirty="0">
                <a:solidFill>
                  <a:schemeClr val="tx1"/>
                </a:solidFill>
                <a:latin typeface="Candara" panose="020E0502030303020204" pitchFamily="34" charset="0"/>
              </a:rPr>
              <a:t>Se propone fortalecer la cooperación compartiendo </a:t>
            </a:r>
            <a:r>
              <a:rPr lang="es-CR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información biométrica</a:t>
            </a:r>
            <a:r>
              <a:rPr lang="es-CR" sz="2100" dirty="0">
                <a:solidFill>
                  <a:schemeClr val="tx1"/>
                </a:solidFill>
                <a:latin typeface="Candara" panose="020E0502030303020204" pitchFamily="34" charset="0"/>
              </a:rPr>
              <a:t> con países de entrada y tránsito con el fin de determinar la identidad y nacionalidad de las personas migrantes</a:t>
            </a:r>
            <a:r>
              <a:rPr lang="es-CR" sz="2100" dirty="0" smtClean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PR" sz="2100" dirty="0">
                <a:solidFill>
                  <a:schemeClr val="tx1"/>
                </a:solidFill>
                <a:latin typeface="Candara" panose="020E0502030303020204" pitchFamily="34" charset="0"/>
              </a:rPr>
              <a:t>Se propuso realizar un </a:t>
            </a:r>
            <a:r>
              <a:rPr lang="es-PR" sz="2100" b="1" dirty="0">
                <a:solidFill>
                  <a:schemeClr val="tx1"/>
                </a:solidFill>
                <a:latin typeface="Candara" panose="020E0502030303020204" pitchFamily="34" charset="0"/>
              </a:rPr>
              <a:t>taller de intercambio de información </a:t>
            </a:r>
            <a:r>
              <a:rPr lang="es-PR" sz="2100" dirty="0">
                <a:solidFill>
                  <a:schemeClr val="tx1"/>
                </a:solidFill>
                <a:latin typeface="Candara" panose="020E0502030303020204" pitchFamily="34" charset="0"/>
              </a:rPr>
              <a:t>sobre migración extra regional en el marco de la CRM y sobre las rutas de dicha migración.</a:t>
            </a:r>
            <a:endParaRPr lang="es-CR" sz="21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endParaRPr lang="es-CR" sz="21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21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132879" y="957342"/>
            <a:ext cx="8759601" cy="434386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CR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Tercera Reunión </a:t>
            </a:r>
            <a:r>
              <a:rPr lang="es-CR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del Grupo Ad Hoc sobre Flujos de Personas Migrantes Extra-Regionales (Panamá 13-14 de julio de 2016)</a:t>
            </a:r>
            <a:endParaRPr lang="es-CR" sz="24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sugiere proceder a la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creación de un sistema integrado de </a:t>
            </a:r>
            <a:r>
              <a:rPr lang="es-CR" sz="1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información</a:t>
            </a:r>
            <a:r>
              <a:rPr lang="es-CR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nombrando a posibles puntos focales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para ello y estableciendo metas para generar dicho sistema.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Dicho sistema podría ser administrado por la ST, o bien, por algún país que se comprometiese a ello. Sobre este particular, los Países Miembros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verificarán en capitales las opciones de asumir este compromiso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y las comunicarán a los demás Países Miembros para su valoración.</a:t>
            </a: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En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relación con la cooperación diplomática con países de origen, se identifican como obstáculos para ello, la ausencia de consulados en los países, y la respuesta lenta a las consultas que se realizan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. Se propone reforzar la comunicación diplomática con la representación de Haití en Panamá.</a:t>
            </a:r>
            <a:endParaRPr lang="es-CR" sz="18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Con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respecto a la obtención de la cooperación de otros organismos y plataformas internacionales y regionales para abordar estos flujos, se identifica la oportunidad de que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la CRM cuente con una posición común sobre este tema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, que pueda abanderarse en los diferentes foros y plataformas. Un posible paso, sería la elaboración de una declaración o posición política común de CRM sobre el tema. Será también importante formular iniciativas de proyectos regionales de cooperación, que se puedan dirigir a países donantes, que especifiquen en qué consiste la ayuda solicitada, sus objetivos y alcances. Esto podría iniciarse a través de la PPT y de la ST.</a:t>
            </a:r>
            <a:endParaRPr lang="es-ES_tradnl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ES_tradnl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5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811369" y="1378845"/>
            <a:ext cx="7555391" cy="388022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11369" y="1494755"/>
            <a:ext cx="7555391" cy="376431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25002" y="1233957"/>
            <a:ext cx="7941758" cy="402511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323528" y="1052736"/>
            <a:ext cx="8352928" cy="388022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En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relación a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la cooperación como región para la identificación de migrantes extra-regionales vulnerables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, se sugiere emplear los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“Lineamientos regionales para la identificación preliminar de perfiles y mecanismos de referencia de poblaciones migrantes en condición de vulnerabilidad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” aprobados en 2012 en la CRM y que versan sobre el mismo tema, además de darlos a conocer y que cada país los aplique para que pasen de ser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lineamientos regionales a lineamientos nacionales.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 Asimismo, se propone que los puntos focales envíen a la ST sus avances en la implementación de los lineamientos aprobados y que la ST realice la solicitud de información correspondiente a este respecto. </a:t>
            </a:r>
            <a:endParaRPr lang="es-ES_tradnl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Se solicita a los Puntos Focales de la CRM sugerir a los Viceministros y a las Viceministras la organización pronta de un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taller sobre prácticas para la identificación de migrantes extra-regionales vulnerables, a nivel nacional o regional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, en el plazo de un año, asignando la responsabilidad de conducirlo a las Direcciones de Migración de cada país.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En relación a la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colaboración regional para impulsar acuerdos de retorno con países de origen, de tránsito y de última residencia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s-CR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sugiere la creación de iniciativas nacionales o regionales para asistir a las personas migrantes en el proceso de retorno, o el establecimiento de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fondos a nivel regional para estos fines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. 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Además, bajo el principio de corresponsabilidad, </a:t>
            </a:r>
            <a:r>
              <a:rPr lang="es-CR" sz="1800" b="1" dirty="0">
                <a:solidFill>
                  <a:schemeClr val="tx1"/>
                </a:solidFill>
                <a:latin typeface="Candara" panose="020E0502030303020204" pitchFamily="34" charset="0"/>
              </a:rPr>
              <a:t>se sugiere solicitar mayor cooperación financiera por parte de los países de destin</a:t>
            </a: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o.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811369" y="1378845"/>
            <a:ext cx="7555391" cy="388022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11369" y="1494755"/>
            <a:ext cx="7555391" cy="376431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25002" y="1233957"/>
            <a:ext cx="7941758" cy="402511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531253" y="1378845"/>
            <a:ext cx="8145203" cy="388022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es-CR" sz="18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sugiere la generación de </a:t>
            </a:r>
            <a:r>
              <a:rPr lang="es-CR" b="1" dirty="0">
                <a:solidFill>
                  <a:schemeClr val="tx1"/>
                </a:solidFill>
                <a:latin typeface="Candara" panose="020E0502030303020204" pitchFamily="34" charset="0"/>
              </a:rPr>
              <a:t>políticas regionales diferenciadas para gestionar a las diferentes nacionalidades de migrantes extra-regionales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. </a:t>
            </a:r>
            <a:endParaRPr lang="es-CR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just">
              <a:spcBef>
                <a:spcPts val="200"/>
              </a:spcBef>
              <a:buNone/>
            </a:pPr>
            <a:endParaRPr lang="es-CR" sz="1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sugiere </a:t>
            </a:r>
            <a:r>
              <a:rPr lang="es-CR" b="1" dirty="0">
                <a:solidFill>
                  <a:schemeClr val="tx1"/>
                </a:solidFill>
                <a:latin typeface="Candara" panose="020E0502030303020204" pitchFamily="34" charset="0"/>
              </a:rPr>
              <a:t>solicitar a Estados Unidos que clarifique si continuará con sus políticas migratorias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, para que la región pueda tener claridad sobre las opciones de gestión de los flujos migratorios extra-regionales. 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Se sugiere que esto sea planteado en la reunión Viceministerial. </a:t>
            </a:r>
            <a:endParaRPr lang="es-CR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Char char="v"/>
            </a:pPr>
            <a:endParaRPr lang="es-CR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En 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relación a la </a:t>
            </a:r>
            <a:r>
              <a:rPr lang="es-CR" b="1" dirty="0">
                <a:solidFill>
                  <a:schemeClr val="tx1"/>
                </a:solidFill>
                <a:latin typeface="Candara" panose="020E0502030303020204" pitchFamily="34" charset="0"/>
              </a:rPr>
              <a:t>colaboración como región para evitar el abuso de la figura del refugio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 (asilo), se sugiere partir del reconocimiento del escaso conocimiento que se tiene sobre los procesos de asilo y sobre las alternativas vigentes al mismo. Se sugiere crear, desde los primeros países de ingreso y en la ruta, </a:t>
            </a:r>
            <a:r>
              <a:rPr lang="es-CR" b="1" dirty="0">
                <a:solidFill>
                  <a:schemeClr val="tx1"/>
                </a:solidFill>
                <a:latin typeface="Candara" panose="020E0502030303020204" pitchFamily="34" charset="0"/>
              </a:rPr>
              <a:t>instrumentos de información claros sobre las posibilidades de asilo y otros mecanismos de refugio accesibles para estos migrantes y vigentes en las legislaciones de los diversos países miembros.</a:t>
            </a:r>
            <a:r>
              <a:rPr lang="es-CR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8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811369" y="1378845"/>
            <a:ext cx="7555391" cy="388022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latin typeface="Candara" panose="020E0502030303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11369" y="1494755"/>
            <a:ext cx="7555391" cy="376431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25002" y="1233957"/>
            <a:ext cx="7941758" cy="402511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5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531253" y="1378845"/>
            <a:ext cx="7835507" cy="388022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sugiere avanzar en </a:t>
            </a:r>
            <a:r>
              <a:rPr lang="es-C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procesos de capacitación continua sobre refugio y asilo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 para el personal que tiene contacto directo con la población. </a:t>
            </a:r>
            <a:endParaRPr lang="es-CR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sugiere invertir en </a:t>
            </a:r>
            <a:r>
              <a:rPr lang="es-C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procesos más acelerados y expeditos de determinación de la condición de refugiado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, para migraciones que no son masivas. </a:t>
            </a:r>
            <a:endParaRPr lang="es-CR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sugiere </a:t>
            </a:r>
            <a:r>
              <a:rPr lang="es-C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realizar una campaña enfocada en los riesgos de la migración y los derechos de las personas migrantes. </a:t>
            </a:r>
            <a:r>
              <a:rPr lang="es-CR" sz="1600" dirty="0">
                <a:solidFill>
                  <a:schemeClr val="tx1"/>
                </a:solidFill>
                <a:latin typeface="Candara" panose="020E0502030303020204" pitchFamily="34" charset="0"/>
              </a:rPr>
              <a:t>Para ello, cada delegación designará un punto focal de comunicación para atender los temas de la eventual campaña y esta decisión será comunicada a la ST para avanzar con el desarrollo de la misma. Dicha campaña también podrá incluir información sobre las opciones migratorias de los migrantes extra-regionales en los Países Miembros.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276895" y="1245374"/>
            <a:ext cx="8543577" cy="434386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</a:pPr>
            <a:r>
              <a:rPr lang="es-CR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Reunión del Grupo Regional de Consulta sobre Migración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</a:pPr>
            <a:r>
              <a:rPr lang="es-CR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(El Salvador 18-19 de junio </a:t>
            </a:r>
            <a:r>
              <a:rPr lang="es-CR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de </a:t>
            </a:r>
            <a:r>
              <a:rPr lang="es-CR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2017)</a:t>
            </a:r>
            <a:endParaRPr lang="es-CR" sz="24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marL="0" indent="0" algn="just">
              <a:buClr>
                <a:srgbClr val="BBE0E3"/>
              </a:buClr>
              <a:buNone/>
            </a:pPr>
            <a:endParaRPr lang="es-ES" dirty="0" smtClean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marL="342900" indent="-342900" algn="just">
              <a:buClr>
                <a:srgbClr val="BBE0E3"/>
              </a:buClr>
              <a:buAutoNum type="arabicPeriod" startAt="7"/>
            </a:pPr>
            <a:r>
              <a:rPr lang="es-ES" dirty="0" smtClean="0">
                <a:solidFill>
                  <a:srgbClr val="000000"/>
                </a:solidFill>
                <a:latin typeface="Candara" panose="020E0502030303020204" pitchFamily="34" charset="0"/>
              </a:rPr>
              <a:t>A </a:t>
            </a:r>
            <a:r>
              <a:rPr lang="es-ES" dirty="0">
                <a:solidFill>
                  <a:srgbClr val="000000"/>
                </a:solidFill>
                <a:latin typeface="Candara" panose="020E0502030303020204" pitchFamily="34" charset="0"/>
              </a:rPr>
              <a:t>fin de aprovechar el acercamiento entre ambos procesos regionales, se le solicita a la ST el envío de una invitación a la CSM para participar en la reunión del Grupo Ad Hoc sobre migrantes extra-regionales. </a:t>
            </a:r>
            <a:endParaRPr lang="es-ES" dirty="0" smtClean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marL="342900" indent="-342900" algn="just">
              <a:buClr>
                <a:srgbClr val="BBE0E3"/>
              </a:buClr>
              <a:buAutoNum type="arabicPeriod" startAt="7"/>
            </a:pPr>
            <a:r>
              <a:rPr lang="es-ES" dirty="0" smtClean="0">
                <a:solidFill>
                  <a:srgbClr val="000000"/>
                </a:solidFill>
                <a:latin typeface="Candara" panose="020E0502030303020204" pitchFamily="34" charset="0"/>
              </a:rPr>
              <a:t>Tomar </a:t>
            </a:r>
            <a:r>
              <a:rPr lang="es-ES" dirty="0">
                <a:solidFill>
                  <a:srgbClr val="000000"/>
                </a:solidFill>
                <a:latin typeface="Candara" panose="020E0502030303020204" pitchFamily="34" charset="0"/>
              </a:rPr>
              <a:t>nota de la propuesta de Panamá de valorar el intercambio de información biométrica entre Países Miembros de la CRM y la CSM y aprovechar la reunión del Grupo Ad Hoc para analizar dicha propuesta</a:t>
            </a:r>
            <a:r>
              <a:rPr lang="es-ES" dirty="0" smtClean="0">
                <a:solidFill>
                  <a:srgbClr val="000000"/>
                </a:solidFill>
                <a:latin typeface="Candara" panose="020E0502030303020204" pitchFamily="34" charset="0"/>
              </a:rPr>
              <a:t>.</a:t>
            </a:r>
          </a:p>
          <a:p>
            <a:pPr marL="342900" indent="-342900" algn="just">
              <a:buClr>
                <a:srgbClr val="BBE0E3"/>
              </a:buClr>
              <a:buAutoNum type="arabicPeriod" startAt="7"/>
            </a:pPr>
            <a:endParaRPr lang="es-ES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marL="342900" indent="-342900" algn="just">
              <a:buClr>
                <a:srgbClr val="BBE0E3"/>
              </a:buClr>
              <a:buAutoNum type="arabicPeriod" startAt="7"/>
            </a:pPr>
            <a:endParaRPr lang="es-ES_tradnl" sz="1800" dirty="0" smtClean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buClr>
                <a:srgbClr val="BBE0E3"/>
              </a:buClr>
              <a:buFont typeface="Wingdings" panose="05000000000000000000" pitchFamily="2" charset="2"/>
              <a:buChar char="v"/>
            </a:pPr>
            <a:endParaRPr lang="es-CR" sz="1800" dirty="0">
              <a:solidFill>
                <a:srgbClr val="000000">
                  <a:lumMod val="75000"/>
                  <a:lumOff val="25000"/>
                </a:srgb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s-CR" sz="44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es-CR" sz="40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s-CR" sz="4400" dirty="0" smtClean="0">
                <a:latin typeface="Candara" panose="020E0502030303020204" pitchFamily="34" charset="0"/>
              </a:rPr>
              <a:t>Antecedentes </a:t>
            </a:r>
            <a:r>
              <a:rPr lang="es-CR" sz="4400" dirty="0" smtClean="0">
                <a:latin typeface="Candara" panose="020E0502030303020204" pitchFamily="34" charset="0"/>
              </a:rPr>
              <a:t>de la reunión</a:t>
            </a:r>
            <a:endParaRPr lang="es-CR" sz="4400" dirty="0" smtClean="0">
              <a:latin typeface="Candara" panose="020E0502030303020204" pitchFamily="34" charset="0"/>
            </a:endParaRPr>
          </a:p>
          <a:p>
            <a:endParaRPr lang="es-CR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48AC1-D11B-4D20-8415-0F533C5067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052736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200" b="1" dirty="0" smtClean="0">
                <a:latin typeface="Candara" panose="020E0502030303020204" pitchFamily="34" charset="0"/>
              </a:rPr>
              <a:t>I </a:t>
            </a:r>
            <a:r>
              <a:rPr lang="es-CR" sz="2200" b="1" dirty="0">
                <a:latin typeface="Candara" panose="020E0502030303020204" pitchFamily="34" charset="0"/>
              </a:rPr>
              <a:t>CRM 1996 </a:t>
            </a:r>
            <a:r>
              <a:rPr lang="es-CR" sz="2200" b="1" dirty="0" smtClean="0">
                <a:latin typeface="Candara" panose="020E0502030303020204" pitchFamily="34" charset="0"/>
              </a:rPr>
              <a:t>(México</a:t>
            </a:r>
            <a:r>
              <a:rPr lang="es-CR" sz="2200" b="1" dirty="0">
                <a:latin typeface="Candara" panose="020E0502030303020204" pitchFamily="34" charset="0"/>
              </a:rPr>
              <a:t>): </a:t>
            </a:r>
            <a:r>
              <a:rPr lang="es-CR" sz="2200" dirty="0">
                <a:latin typeface="Candara" panose="020E0502030303020204" pitchFamily="34" charset="0"/>
              </a:rPr>
              <a:t>Los gobiernos se comprometen a </a:t>
            </a:r>
            <a:r>
              <a:rPr lang="es-CR" sz="2200" dirty="0" smtClean="0">
                <a:latin typeface="Candara" panose="020E0502030303020204" pitchFamily="34" charset="0"/>
              </a:rPr>
              <a:t>promover </a:t>
            </a:r>
            <a:r>
              <a:rPr lang="es-CR" sz="2200" dirty="0">
                <a:latin typeface="Candara" panose="020E0502030303020204" pitchFamily="34" charset="0"/>
              </a:rPr>
              <a:t>el </a:t>
            </a:r>
            <a:r>
              <a:rPr lang="es-CR" sz="2200" b="1" dirty="0">
                <a:latin typeface="Candara" panose="020E0502030303020204" pitchFamily="34" charset="0"/>
              </a:rPr>
              <a:t>intercambio de información </a:t>
            </a:r>
            <a:r>
              <a:rPr lang="es-CR" sz="2200" dirty="0">
                <a:latin typeface="Candara" panose="020E0502030303020204" pitchFamily="34" charset="0"/>
              </a:rPr>
              <a:t>y la </a:t>
            </a:r>
            <a:r>
              <a:rPr lang="es-CR" sz="2200" b="1" dirty="0">
                <a:latin typeface="Candara" panose="020E0502030303020204" pitchFamily="34" charset="0"/>
              </a:rPr>
              <a:t>cooperación</a:t>
            </a:r>
            <a:r>
              <a:rPr lang="es-CR" sz="2200" dirty="0">
                <a:latin typeface="Candara" panose="020E0502030303020204" pitchFamily="34" charset="0"/>
              </a:rPr>
              <a:t> regional orientada a la </a:t>
            </a:r>
            <a:r>
              <a:rPr lang="es-CR" sz="2200" b="1" dirty="0">
                <a:latin typeface="Candara" panose="020E0502030303020204" pitchFamily="34" charset="0"/>
              </a:rPr>
              <a:t>asistencia técnica </a:t>
            </a:r>
            <a:r>
              <a:rPr lang="es-CR" sz="2200" dirty="0">
                <a:latin typeface="Candara" panose="020E0502030303020204" pitchFamily="34" charset="0"/>
              </a:rPr>
              <a:t>y </a:t>
            </a:r>
            <a:r>
              <a:rPr lang="es-CR" sz="2200" b="1" dirty="0">
                <a:latin typeface="Candara" panose="020E0502030303020204" pitchFamily="34" charset="0"/>
              </a:rPr>
              <a:t>capacitación</a:t>
            </a:r>
            <a:r>
              <a:rPr lang="es-CR" sz="2200" dirty="0">
                <a:latin typeface="Candara" panose="020E0502030303020204" pitchFamily="34" charset="0"/>
              </a:rPr>
              <a:t> de recursos humanos, para controlar los flujos de migrantes indocumentados </a:t>
            </a:r>
            <a:r>
              <a:rPr lang="es-CR" sz="2200" dirty="0" err="1">
                <a:latin typeface="Candara" panose="020E0502030303020204" pitchFamily="34" charset="0"/>
              </a:rPr>
              <a:t>extrarregionales</a:t>
            </a:r>
            <a:r>
              <a:rPr lang="es-CR" sz="2200" dirty="0" smtClean="0">
                <a:latin typeface="Candara" panose="020E0502030303020204" pitchFamily="34" charset="0"/>
              </a:rPr>
              <a:t>.</a:t>
            </a:r>
            <a:endParaRPr lang="es-CR" sz="2200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200" b="1" dirty="0">
                <a:latin typeface="Candara" panose="020E0502030303020204" pitchFamily="34" charset="0"/>
              </a:rPr>
              <a:t>IV CRM 1999 (El Salvador): </a:t>
            </a:r>
            <a:r>
              <a:rPr lang="es-CR" sz="2200" dirty="0" smtClean="0">
                <a:latin typeface="Candara" panose="020E0502030303020204" pitchFamily="34" charset="0"/>
              </a:rPr>
              <a:t>se solicita </a:t>
            </a:r>
            <a:r>
              <a:rPr lang="es-CR" sz="2200" dirty="0">
                <a:latin typeface="Candara" panose="020E0502030303020204" pitchFamily="34" charset="0"/>
              </a:rPr>
              <a:t>a </a:t>
            </a:r>
            <a:r>
              <a:rPr lang="es-CR" sz="2200" dirty="0" smtClean="0">
                <a:latin typeface="Candara" panose="020E0502030303020204" pitchFamily="34" charset="0"/>
              </a:rPr>
              <a:t>OIM una </a:t>
            </a:r>
            <a:r>
              <a:rPr lang="es-CR" sz="2200" b="1" dirty="0">
                <a:latin typeface="Candara" panose="020E0502030303020204" pitchFamily="34" charset="0"/>
              </a:rPr>
              <a:t>propuesta de programa general de cooperación para el retorno </a:t>
            </a:r>
            <a:r>
              <a:rPr lang="es-CR" sz="2200" dirty="0">
                <a:latin typeface="Candara" panose="020E0502030303020204" pitchFamily="34" charset="0"/>
              </a:rPr>
              <a:t>de migrantes </a:t>
            </a:r>
            <a:r>
              <a:rPr lang="es-CR" sz="2200" dirty="0" err="1" smtClean="0">
                <a:latin typeface="Candara" panose="020E0502030303020204" pitchFamily="34" charset="0"/>
              </a:rPr>
              <a:t>extrarregionales</a:t>
            </a:r>
            <a:r>
              <a:rPr lang="es-CR" sz="2200" dirty="0" smtClean="0">
                <a:latin typeface="Candara" panose="020E0502030303020204" pitchFamily="34" charset="0"/>
              </a:rPr>
              <a:t>.</a:t>
            </a:r>
            <a:endParaRPr lang="es-CR" sz="2200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200" b="1" dirty="0">
                <a:latin typeface="Candara" panose="020E0502030303020204" pitchFamily="34" charset="0"/>
              </a:rPr>
              <a:t>Seminario sobre Migración, Retorno y Reinserción 1999 (Tegucigalpa, Honduras): </a:t>
            </a:r>
            <a:r>
              <a:rPr lang="es-CR" sz="2200" dirty="0" smtClean="0">
                <a:latin typeface="Candara" panose="020E0502030303020204" pitchFamily="34" charset="0"/>
              </a:rPr>
              <a:t>Se</a:t>
            </a:r>
            <a:r>
              <a:rPr lang="es-CR" sz="2200" b="1" dirty="0" smtClean="0">
                <a:latin typeface="Candara" panose="020E0502030303020204" pitchFamily="34" charset="0"/>
              </a:rPr>
              <a:t> </a:t>
            </a:r>
            <a:r>
              <a:rPr lang="es-CR" sz="2200" dirty="0" smtClean="0">
                <a:latin typeface="Candara" panose="020E0502030303020204" pitchFamily="34" charset="0"/>
              </a:rPr>
              <a:t>“manifestó </a:t>
            </a:r>
            <a:r>
              <a:rPr lang="es-CR" sz="2200" dirty="0">
                <a:latin typeface="Candara" panose="020E0502030303020204" pitchFamily="34" charset="0"/>
              </a:rPr>
              <a:t>la preocupación por el respeto de los </a:t>
            </a:r>
            <a:r>
              <a:rPr lang="es-CR" sz="2200" b="1" dirty="0">
                <a:latin typeface="Candara" panose="020E0502030303020204" pitchFamily="34" charset="0"/>
              </a:rPr>
              <a:t>derechos humanos </a:t>
            </a:r>
            <a:r>
              <a:rPr lang="es-CR" sz="2200" dirty="0">
                <a:latin typeface="Candara" panose="020E0502030303020204" pitchFamily="34" charset="0"/>
              </a:rPr>
              <a:t>de los migrantes </a:t>
            </a:r>
            <a:r>
              <a:rPr lang="es-CR" sz="2200" dirty="0" err="1">
                <a:latin typeface="Candara" panose="020E0502030303020204" pitchFamily="34" charset="0"/>
              </a:rPr>
              <a:t>extrarregionales</a:t>
            </a:r>
            <a:r>
              <a:rPr lang="es-CR" sz="2200" dirty="0">
                <a:latin typeface="Candara" panose="020E0502030303020204" pitchFamily="34" charset="0"/>
              </a:rPr>
              <a:t> varados en los países miembros de la </a:t>
            </a:r>
            <a:r>
              <a:rPr lang="es-CR" sz="2200" dirty="0" smtClean="0">
                <a:latin typeface="Candara" panose="020E0502030303020204" pitchFamily="34" charset="0"/>
              </a:rPr>
              <a:t>CRM”</a:t>
            </a:r>
            <a:endParaRPr lang="es-CR" sz="2200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200" dirty="0">
                <a:latin typeface="Candara" panose="020E0502030303020204" pitchFamily="34" charset="0"/>
              </a:rPr>
              <a:t>Se solicitó a OIM </a:t>
            </a:r>
            <a:r>
              <a:rPr lang="es-CR" sz="2200" dirty="0" smtClean="0">
                <a:latin typeface="Candara" panose="020E0502030303020204" pitchFamily="34" charset="0"/>
              </a:rPr>
              <a:t>un “</a:t>
            </a:r>
            <a:r>
              <a:rPr lang="es-CR" sz="2200" b="1" dirty="0" smtClean="0">
                <a:latin typeface="Candara" panose="020E0502030303020204" pitchFamily="34" charset="0"/>
              </a:rPr>
              <a:t>Proyecto </a:t>
            </a:r>
            <a:r>
              <a:rPr lang="es-CR" sz="2200" b="1" dirty="0">
                <a:latin typeface="Candara" panose="020E0502030303020204" pitchFamily="34" charset="0"/>
              </a:rPr>
              <a:t>de Retorno </a:t>
            </a:r>
            <a:r>
              <a:rPr lang="es-CR" sz="2200" dirty="0">
                <a:latin typeface="Candara" panose="020E0502030303020204" pitchFamily="34" charset="0"/>
              </a:rPr>
              <a:t>de Migrantes </a:t>
            </a:r>
            <a:r>
              <a:rPr lang="es-CR" sz="2200" dirty="0" err="1">
                <a:latin typeface="Candara" panose="020E0502030303020204" pitchFamily="34" charset="0"/>
              </a:rPr>
              <a:t>Extrarregionales</a:t>
            </a:r>
            <a:r>
              <a:rPr lang="es-CR" sz="2200" dirty="0" smtClean="0">
                <a:latin typeface="Candara" panose="020E0502030303020204" pitchFamily="34" charset="0"/>
              </a:rPr>
              <a:t>”, que fue aceptado, pero </a:t>
            </a:r>
            <a:r>
              <a:rPr lang="es-CR" sz="2200" dirty="0">
                <a:latin typeface="Candara" panose="020E0502030303020204" pitchFamily="34" charset="0"/>
              </a:rPr>
              <a:t>no se logró instrumentalizar.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340768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II Reunión de la ‘Red de Enlace </a:t>
            </a:r>
            <a:r>
              <a:rPr lang="es-CR" sz="2400" dirty="0">
                <a:latin typeface="Candara" panose="020E0502030303020204" pitchFamily="34" charset="0"/>
              </a:rPr>
              <a:t>de Funcionarios para el Intercambio Regular de Información sobre el Combate al Tráfico de Migrantes’ </a:t>
            </a:r>
            <a:r>
              <a:rPr lang="es-CR" sz="2400" b="1" dirty="0" smtClean="0">
                <a:latin typeface="Candara" panose="020E0502030303020204" pitchFamily="34" charset="0"/>
              </a:rPr>
              <a:t>2001</a:t>
            </a:r>
            <a:r>
              <a:rPr lang="es-CR" sz="2400" dirty="0" smtClean="0">
                <a:latin typeface="Candara" panose="020E0502030303020204" pitchFamily="34" charset="0"/>
              </a:rPr>
              <a:t> </a:t>
            </a:r>
            <a:r>
              <a:rPr lang="es-CR" sz="2400" dirty="0">
                <a:latin typeface="Candara" panose="020E0502030303020204" pitchFamily="34" charset="0"/>
              </a:rPr>
              <a:t>(San José, Costa Rica): </a:t>
            </a:r>
            <a:r>
              <a:rPr lang="es-CR" sz="2400" dirty="0" smtClean="0">
                <a:latin typeface="Candara" panose="020E0502030303020204" pitchFamily="34" charset="0"/>
              </a:rPr>
              <a:t>se propone como parte de </a:t>
            </a:r>
            <a:r>
              <a:rPr lang="es-CR" sz="2400" dirty="0">
                <a:latin typeface="Candara" panose="020E0502030303020204" pitchFamily="34" charset="0"/>
              </a:rPr>
              <a:t>su Plan de Acción el (punto 2.1) </a:t>
            </a:r>
            <a:r>
              <a:rPr lang="es-CR" sz="2400" b="1" dirty="0">
                <a:latin typeface="Candara" panose="020E0502030303020204" pitchFamily="34" charset="0"/>
              </a:rPr>
              <a:t>“organizar actividades conjuntas para interceptar migrantes </a:t>
            </a:r>
            <a:r>
              <a:rPr lang="es-CR" sz="2400" b="1" dirty="0" err="1">
                <a:latin typeface="Candara" panose="020E0502030303020204" pitchFamily="34" charset="0"/>
              </a:rPr>
              <a:t>extrarregionales</a:t>
            </a:r>
            <a:r>
              <a:rPr lang="es-CR" sz="2400" b="1" dirty="0">
                <a:latin typeface="Candara" panose="020E0502030303020204" pitchFamily="34" charset="0"/>
              </a:rPr>
              <a:t> indocumentados o indebidamente documentados”. </a:t>
            </a: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IX CRM 2004 (Panamá, Ciudad de Panamá): </a:t>
            </a:r>
            <a:r>
              <a:rPr lang="es-CR" sz="2400" dirty="0" smtClean="0">
                <a:latin typeface="Candara" panose="020E0502030303020204" pitchFamily="34" charset="0"/>
              </a:rPr>
              <a:t>se </a:t>
            </a:r>
            <a:r>
              <a:rPr lang="es-CR" sz="2400" dirty="0">
                <a:latin typeface="Candara" panose="020E0502030303020204" pitchFamily="34" charset="0"/>
              </a:rPr>
              <a:t>aprobó el </a:t>
            </a:r>
            <a:r>
              <a:rPr lang="es-CR" sz="2400" b="1" dirty="0">
                <a:latin typeface="Candara" panose="020E0502030303020204" pitchFamily="34" charset="0"/>
              </a:rPr>
              <a:t>“Marco General de Ejecución del Programa de Cooperación Multilateral para el Retorno Asistido de Migrantes Extra-Regionales Varados en Países Miembros de la Conferencia Regional Sobre Migración (CRM) o Proceso Puebla</a:t>
            </a:r>
            <a:r>
              <a:rPr lang="es-CR" sz="2400" b="1" dirty="0" smtClean="0">
                <a:latin typeface="Candara" panose="020E0502030303020204" pitchFamily="34" charset="0"/>
              </a:rPr>
              <a:t>”.</a:t>
            </a:r>
            <a:endParaRPr lang="es-CR" sz="2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052736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 smtClean="0">
                <a:latin typeface="Candara" panose="020E0502030303020204" pitchFamily="34" charset="0"/>
              </a:rPr>
              <a:t>Grupo </a:t>
            </a:r>
            <a:r>
              <a:rPr lang="es-CR" sz="2400" b="1" dirty="0">
                <a:latin typeface="Candara" panose="020E0502030303020204" pitchFamily="34" charset="0"/>
              </a:rPr>
              <a:t>Regional de Consulta sobre Migración 2011 </a:t>
            </a:r>
            <a:r>
              <a:rPr lang="es-CR" sz="2400" b="1" dirty="0" smtClean="0">
                <a:latin typeface="Candara" panose="020E0502030303020204" pitchFamily="34" charset="0"/>
              </a:rPr>
              <a:t>(República </a:t>
            </a:r>
            <a:r>
              <a:rPr lang="es-CR" sz="2400" b="1" dirty="0">
                <a:latin typeface="Candara" panose="020E0502030303020204" pitchFamily="34" charset="0"/>
              </a:rPr>
              <a:t>Dominicana): </a:t>
            </a:r>
            <a:r>
              <a:rPr lang="es-CR" sz="2400" dirty="0" smtClean="0">
                <a:latin typeface="Candara" panose="020E0502030303020204" pitchFamily="34" charset="0"/>
              </a:rPr>
              <a:t>se </a:t>
            </a:r>
            <a:r>
              <a:rPr lang="es-CR" sz="2400" dirty="0">
                <a:latin typeface="Candara" panose="020E0502030303020204" pitchFamily="34" charset="0"/>
              </a:rPr>
              <a:t>conformó el </a:t>
            </a:r>
            <a:r>
              <a:rPr lang="es-CR" sz="2400" b="1" dirty="0">
                <a:latin typeface="Candara" panose="020E0502030303020204" pitchFamily="34" charset="0"/>
              </a:rPr>
              <a:t>Grupo Ad Hoc </a:t>
            </a:r>
            <a:r>
              <a:rPr lang="es-CR" sz="2400" dirty="0">
                <a:latin typeface="Candara" panose="020E0502030303020204" pitchFamily="34" charset="0"/>
              </a:rPr>
              <a:t>para discutir, analizar y definir los objetivos sobre el tema de </a:t>
            </a:r>
            <a:r>
              <a:rPr lang="es-CR" sz="2400" b="1" dirty="0">
                <a:latin typeface="Candara" panose="020E0502030303020204" pitchFamily="34" charset="0"/>
              </a:rPr>
              <a:t>flujos migratorios extra-continentales en la región (como se denominó entonces</a:t>
            </a:r>
            <a:r>
              <a:rPr lang="es-CR" sz="2400" b="1" dirty="0" smtClean="0">
                <a:latin typeface="Candara" panose="020E0502030303020204" pitchFamily="34" charset="0"/>
              </a:rPr>
              <a:t>).</a:t>
            </a:r>
            <a:endParaRPr lang="es-CR" sz="2400" b="1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Reunión de intercambio de información y promoción del diálogo entre las </a:t>
            </a:r>
            <a:r>
              <a:rPr lang="es-CR" sz="2400" b="1" dirty="0" err="1">
                <a:latin typeface="Candara" panose="020E0502030303020204" pitchFamily="34" charset="0"/>
              </a:rPr>
              <a:t>Troikas</a:t>
            </a:r>
            <a:r>
              <a:rPr lang="es-CR" sz="2400" b="1" dirty="0">
                <a:latin typeface="Candara" panose="020E0502030303020204" pitchFamily="34" charset="0"/>
              </a:rPr>
              <a:t> de la </a:t>
            </a:r>
            <a:r>
              <a:rPr lang="es-CR" sz="2400" b="1" dirty="0" smtClean="0">
                <a:latin typeface="Candara" panose="020E0502030303020204" pitchFamily="34" charset="0"/>
              </a:rPr>
              <a:t>CSM y </a:t>
            </a:r>
            <a:r>
              <a:rPr lang="es-CR" sz="2400" b="1" dirty="0">
                <a:latin typeface="Candara" panose="020E0502030303020204" pitchFamily="34" charset="0"/>
              </a:rPr>
              <a:t>de la </a:t>
            </a:r>
            <a:r>
              <a:rPr lang="es-CR" sz="2400" b="1" dirty="0" smtClean="0">
                <a:latin typeface="Candara" panose="020E0502030303020204" pitchFamily="34" charset="0"/>
              </a:rPr>
              <a:t>CRM en </a:t>
            </a:r>
            <a:r>
              <a:rPr lang="es-CR" sz="2400" b="1" dirty="0">
                <a:latin typeface="Candara" panose="020E0502030303020204" pitchFamily="34" charset="0"/>
              </a:rPr>
              <a:t>torno a los flujos migratorios </a:t>
            </a:r>
            <a:r>
              <a:rPr lang="es-CR" sz="2400" b="1" dirty="0" err="1">
                <a:latin typeface="Candara" panose="020E0502030303020204" pitchFamily="34" charset="0"/>
              </a:rPr>
              <a:t>extracontinentales</a:t>
            </a:r>
            <a:r>
              <a:rPr lang="es-CR" sz="2400" b="1" dirty="0">
                <a:latin typeface="Candara" panose="020E0502030303020204" pitchFamily="34" charset="0"/>
              </a:rPr>
              <a:t> en tránsito por las Américas </a:t>
            </a:r>
            <a:r>
              <a:rPr lang="es-CR" sz="2400" b="1" dirty="0" smtClean="0">
                <a:latin typeface="Candara" panose="020E0502030303020204" pitchFamily="34" charset="0"/>
              </a:rPr>
              <a:t>2011 (Ecuador): </a:t>
            </a:r>
            <a:r>
              <a:rPr lang="es-CR" sz="2400" dirty="0" smtClean="0">
                <a:latin typeface="Candara" panose="020E0502030303020204" pitchFamily="34" charset="0"/>
              </a:rPr>
              <a:t>Establecer </a:t>
            </a:r>
            <a:r>
              <a:rPr lang="es-CR" sz="2400" dirty="0">
                <a:latin typeface="Candara" panose="020E0502030303020204" pitchFamily="34" charset="0"/>
              </a:rPr>
              <a:t>un</a:t>
            </a:r>
            <a:r>
              <a:rPr lang="es-CR" sz="2400" b="1" dirty="0">
                <a:latin typeface="Candara" panose="020E0502030303020204" pitchFamily="34" charset="0"/>
              </a:rPr>
              <a:t> mecanismo interregional de cooperación entre la CRM y la CSM para intercambiar información y elaborar estrategias comunes </a:t>
            </a:r>
            <a:r>
              <a:rPr lang="es-CR" sz="2400" dirty="0">
                <a:latin typeface="Candara" panose="020E0502030303020204" pitchFamily="34" charset="0"/>
              </a:rPr>
              <a:t>y compartir experiencias sobre su programa de visa </a:t>
            </a:r>
            <a:r>
              <a:rPr lang="es-CR" sz="2400" dirty="0" err="1">
                <a:latin typeface="Candara" panose="020E0502030303020204" pitchFamily="34" charset="0"/>
              </a:rPr>
              <a:t>Waiver</a:t>
            </a:r>
            <a:r>
              <a:rPr lang="es-CR" sz="2400" dirty="0">
                <a:latin typeface="Candara" panose="020E0502030303020204" pitchFamily="34" charset="0"/>
              </a:rPr>
              <a:t> y conocer más en detalle la experiencia de los programas de retornos voluntarios </a:t>
            </a:r>
            <a:r>
              <a:rPr lang="es-CR" sz="2400" dirty="0" smtClean="0">
                <a:latin typeface="Candara" panose="020E0502030303020204" pitchFamily="34" charset="0"/>
              </a:rPr>
              <a:t>asistidos.</a:t>
            </a:r>
            <a:endParaRPr lang="es-C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052736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 smtClean="0">
                <a:latin typeface="Candara" panose="020E0502030303020204" pitchFamily="34" charset="0"/>
              </a:rPr>
              <a:t>Primera reunión </a:t>
            </a:r>
            <a:r>
              <a:rPr lang="es-CR" sz="2400" b="1" dirty="0">
                <a:latin typeface="Candara" panose="020E0502030303020204" pitchFamily="34" charset="0"/>
              </a:rPr>
              <a:t>del grupo de trabajo ad-hoc sobre flujos migratorios irregulares extra continentales en la </a:t>
            </a:r>
            <a:r>
              <a:rPr lang="es-CR" sz="2400" b="1" dirty="0" smtClean="0">
                <a:latin typeface="Candara" panose="020E0502030303020204" pitchFamily="34" charset="0"/>
              </a:rPr>
              <a:t>región, </a:t>
            </a:r>
            <a:r>
              <a:rPr lang="es-CR" sz="2400" b="1" dirty="0">
                <a:latin typeface="Candara" panose="020E0502030303020204" pitchFamily="34" charset="0"/>
              </a:rPr>
              <a:t>2012 (</a:t>
            </a:r>
            <a:r>
              <a:rPr lang="es-CR" sz="2400" b="1" dirty="0" smtClean="0">
                <a:latin typeface="Candara" panose="020E0502030303020204" pitchFamily="34" charset="0"/>
              </a:rPr>
              <a:t>Panamá): </a:t>
            </a:r>
            <a:r>
              <a:rPr lang="es-CR" sz="2400" dirty="0">
                <a:latin typeface="Candara" panose="020E0502030303020204" pitchFamily="34" charset="0"/>
              </a:rPr>
              <a:t>Se sostuvo el primer encuentro del Grupo-Ad Hoc, donde se propuso fortalecer las relaciones con los </a:t>
            </a:r>
            <a:r>
              <a:rPr lang="es-CR" sz="2400" b="1" dirty="0">
                <a:latin typeface="Candara" panose="020E0502030303020204" pitchFamily="34" charset="0"/>
              </a:rPr>
              <a:t>países </a:t>
            </a:r>
            <a:r>
              <a:rPr lang="es-CR" sz="2400" b="1" dirty="0" smtClean="0">
                <a:latin typeface="Candara" panose="020E0502030303020204" pitchFamily="34" charset="0"/>
              </a:rPr>
              <a:t>origen, </a:t>
            </a:r>
            <a:r>
              <a:rPr lang="es-CR" sz="2400" dirty="0" smtClean="0">
                <a:latin typeface="Candara" panose="020E0502030303020204" pitchFamily="34" charset="0"/>
              </a:rPr>
              <a:t>se propusieron </a:t>
            </a:r>
            <a:r>
              <a:rPr lang="es-CR" sz="2400" b="1" dirty="0" smtClean="0">
                <a:latin typeface="Candara" panose="020E0502030303020204" pitchFamily="34" charset="0"/>
              </a:rPr>
              <a:t>cuadros estadísticos </a:t>
            </a:r>
            <a:r>
              <a:rPr lang="es-CR" sz="2400" dirty="0" smtClean="0">
                <a:latin typeface="Candara" panose="020E0502030303020204" pitchFamily="34" charset="0"/>
              </a:rPr>
              <a:t>para intercambio de información</a:t>
            </a:r>
            <a:r>
              <a:rPr lang="es-CR" sz="2400" b="1" dirty="0" smtClean="0">
                <a:latin typeface="Candara" panose="020E0502030303020204" pitchFamily="34" charset="0"/>
              </a:rPr>
              <a:t>.</a:t>
            </a:r>
            <a:endParaRPr lang="es-CR" sz="2400" b="1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 smtClean="0">
                <a:latin typeface="Candara" panose="020E0502030303020204" pitchFamily="34" charset="0"/>
              </a:rPr>
              <a:t>Reunión de diálogo entre los </a:t>
            </a:r>
            <a:r>
              <a:rPr lang="es-CR" sz="2400" b="1" dirty="0">
                <a:latin typeface="Candara" panose="020E0502030303020204" pitchFamily="34" charset="0"/>
              </a:rPr>
              <a:t>Países Miembros </a:t>
            </a:r>
            <a:r>
              <a:rPr lang="es-CR" sz="2400" b="1" dirty="0" smtClean="0">
                <a:latin typeface="Candara" panose="020E0502030303020204" pitchFamily="34" charset="0"/>
              </a:rPr>
              <a:t>de la </a:t>
            </a:r>
            <a:r>
              <a:rPr lang="es-CR" sz="2400" b="1" dirty="0">
                <a:latin typeface="Candara" panose="020E0502030303020204" pitchFamily="34" charset="0"/>
              </a:rPr>
              <a:t>CRM Y algunos </a:t>
            </a:r>
            <a:r>
              <a:rPr lang="es-CR" sz="2400" b="1" dirty="0" smtClean="0">
                <a:latin typeface="Candara" panose="020E0502030303020204" pitchFamily="34" charset="0"/>
              </a:rPr>
              <a:t>países de origen de flujos migratorios irregulares </a:t>
            </a:r>
            <a:r>
              <a:rPr lang="es-CR" sz="2400" b="1" dirty="0">
                <a:latin typeface="Candara" panose="020E0502030303020204" pitchFamily="34" charset="0"/>
              </a:rPr>
              <a:t>Extra </a:t>
            </a:r>
            <a:r>
              <a:rPr lang="es-CR" sz="2400" b="1" dirty="0" smtClean="0">
                <a:latin typeface="Candara" panose="020E0502030303020204" pitchFamily="34" charset="0"/>
              </a:rPr>
              <a:t>Continentales, </a:t>
            </a:r>
            <a:r>
              <a:rPr lang="es-CR" sz="2400" b="1" dirty="0">
                <a:latin typeface="Candara" panose="020E0502030303020204" pitchFamily="34" charset="0"/>
              </a:rPr>
              <a:t>2012 </a:t>
            </a:r>
            <a:r>
              <a:rPr lang="es-CR" sz="2400" b="1" dirty="0" smtClean="0">
                <a:latin typeface="Candara" panose="020E0502030303020204" pitchFamily="34" charset="0"/>
              </a:rPr>
              <a:t>(México): </a:t>
            </a:r>
            <a:r>
              <a:rPr lang="es-CR" sz="2400" dirty="0" smtClean="0">
                <a:latin typeface="Candara" panose="020E0502030303020204" pitchFamily="34" charset="0"/>
              </a:rPr>
              <a:t>se </a:t>
            </a:r>
            <a:r>
              <a:rPr lang="es-CR" sz="2400" dirty="0">
                <a:latin typeface="Candara" panose="020E0502030303020204" pitchFamily="34" charset="0"/>
              </a:rPr>
              <a:t>propone </a:t>
            </a:r>
            <a:r>
              <a:rPr lang="es-CR" sz="2400" b="1" dirty="0">
                <a:latin typeface="Candara" panose="020E0502030303020204" pitchFamily="34" charset="0"/>
              </a:rPr>
              <a:t>fortalecer el intercambio de información </a:t>
            </a:r>
            <a:r>
              <a:rPr lang="es-CR" sz="2400" b="1" dirty="0" smtClean="0">
                <a:latin typeface="Candara" panose="020E0502030303020204" pitchFamily="34" charset="0"/>
              </a:rPr>
              <a:t>y comunicación </a:t>
            </a:r>
            <a:r>
              <a:rPr lang="es-CR" sz="2400" dirty="0" smtClean="0">
                <a:latin typeface="Candara" panose="020E0502030303020204" pitchFamily="34" charset="0"/>
              </a:rPr>
              <a:t>con </a:t>
            </a:r>
            <a:r>
              <a:rPr lang="es-CR" sz="2400" dirty="0">
                <a:latin typeface="Candara" panose="020E0502030303020204" pitchFamily="34" charset="0"/>
              </a:rPr>
              <a:t>los </a:t>
            </a:r>
            <a:r>
              <a:rPr lang="es-CR" sz="2400" b="1" dirty="0">
                <a:latin typeface="Candara" panose="020E0502030303020204" pitchFamily="34" charset="0"/>
              </a:rPr>
              <a:t>países de origen</a:t>
            </a:r>
            <a:r>
              <a:rPr lang="es-CR" sz="2400" b="1" dirty="0" smtClean="0">
                <a:latin typeface="Candara" panose="020E0502030303020204" pitchFamily="34" charset="0"/>
              </a:rPr>
              <a:t>.</a:t>
            </a:r>
            <a:endParaRPr lang="es-CR" sz="2400" b="1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Diálogo entre Países Miembros de la CRM y países de origen de migrantes extra-continentales vulnerables varados 2013 (Washington, D.C.): II encuentro con los países origen donde se propone crear una red de consulados con los países de origen y los países de la CRM, mejorar la cooperación con éstos y fomentar campañas de información para los migrantes.</a:t>
            </a: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s-CR" sz="2400" b="1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Reunión del Grupo Ad Hoc sobre Flujos de Personas Migrantes Extra-Regionales (Ciudad de Panamá, Panamá 13-14 De Julio De 2016):Se reactiva el Grupo Ad-hoc, se propone crear un grupo técnico de trabajo y se acuerda invitar a la CSM a una reunión de las </a:t>
            </a:r>
            <a:r>
              <a:rPr lang="es-CR" sz="2400" b="1" dirty="0" err="1">
                <a:latin typeface="Candara" panose="020E0502030303020204" pitchFamily="34" charset="0"/>
              </a:rPr>
              <a:t>Troikas</a:t>
            </a:r>
            <a:r>
              <a:rPr lang="es-CR" sz="2400" b="1" dirty="0">
                <a:latin typeface="Candara" panose="020E05020303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268760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 smtClean="0">
                <a:latin typeface="Candara" panose="020E0502030303020204" pitchFamily="34" charset="0"/>
              </a:rPr>
              <a:t>Diálogo entre Países Miembros de la CRM y países de origen de migrantes extra-continentales vulnerables varados 2013 (Washington, D.C.): </a:t>
            </a:r>
            <a:r>
              <a:rPr lang="es-CR" sz="2400" dirty="0" smtClean="0">
                <a:latin typeface="Candara" panose="020E0502030303020204" pitchFamily="34" charset="0"/>
              </a:rPr>
              <a:t>segundo encuentro con los países origen donde se propone crear una </a:t>
            </a:r>
            <a:r>
              <a:rPr lang="es-CR" sz="2400" b="1" dirty="0" smtClean="0">
                <a:latin typeface="Candara" panose="020E0502030303020204" pitchFamily="34" charset="0"/>
              </a:rPr>
              <a:t>red de consulados </a:t>
            </a:r>
            <a:r>
              <a:rPr lang="es-CR" sz="2400" dirty="0" smtClean="0">
                <a:latin typeface="Candara" panose="020E0502030303020204" pitchFamily="34" charset="0"/>
              </a:rPr>
              <a:t>con los países de origen y los países de la CRM, para mejorar la cooperación con éstos, en particular para </a:t>
            </a:r>
            <a:r>
              <a:rPr lang="es-CR" sz="2400" b="1" dirty="0" smtClean="0">
                <a:latin typeface="Candara" panose="020E0502030303020204" pitchFamily="34" charset="0"/>
              </a:rPr>
              <a:t>migrantes vulnerables </a:t>
            </a:r>
            <a:r>
              <a:rPr lang="es-CR" sz="2400" dirty="0" smtClean="0">
                <a:latin typeface="Candara" panose="020E0502030303020204" pitchFamily="34" charset="0"/>
              </a:rPr>
              <a:t>y fomentar </a:t>
            </a:r>
            <a:r>
              <a:rPr lang="es-CR" sz="2400" b="1" dirty="0" smtClean="0">
                <a:latin typeface="Candara" panose="020E0502030303020204" pitchFamily="34" charset="0"/>
              </a:rPr>
              <a:t>campañas de información para los migrantes.</a:t>
            </a:r>
            <a:endParaRPr lang="es-CR" sz="2400" b="1" dirty="0">
              <a:latin typeface="Candara" panose="020E0502030303020204" pitchFamily="34" charset="0"/>
            </a:endParaRPr>
          </a:p>
          <a:p>
            <a:pPr marL="174625" indent="-174625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 smtClean="0">
                <a:latin typeface="Candara" panose="020E0502030303020204" pitchFamily="34" charset="0"/>
              </a:rPr>
              <a:t>Segunda r</a:t>
            </a:r>
            <a:r>
              <a:rPr lang="es-CR" sz="2400" b="1" dirty="0" smtClean="0">
                <a:latin typeface="Candara" panose="020E0502030303020204" pitchFamily="34" charset="0"/>
              </a:rPr>
              <a:t>eunión </a:t>
            </a:r>
            <a:r>
              <a:rPr lang="es-CR" sz="2400" b="1" dirty="0">
                <a:latin typeface="Candara" panose="020E0502030303020204" pitchFamily="34" charset="0"/>
              </a:rPr>
              <a:t>del Grupo Ad Hoc sobre Flujos de Personas Migrantes Extra-Regionales </a:t>
            </a:r>
            <a:r>
              <a:rPr lang="es-CR" sz="2400" b="1" dirty="0" smtClean="0">
                <a:latin typeface="Candara" panose="020E0502030303020204" pitchFamily="34" charset="0"/>
              </a:rPr>
              <a:t>(Panamá</a:t>
            </a:r>
            <a:r>
              <a:rPr lang="es-CR" sz="2400" b="1" dirty="0">
                <a:latin typeface="Candara" panose="020E0502030303020204" pitchFamily="34" charset="0"/>
              </a:rPr>
              <a:t>, </a:t>
            </a:r>
            <a:r>
              <a:rPr lang="es-CR" sz="2400" b="1" dirty="0" smtClean="0">
                <a:latin typeface="Candara" panose="020E0502030303020204" pitchFamily="34" charset="0"/>
              </a:rPr>
              <a:t>13 y 14 de julio 2016): </a:t>
            </a:r>
            <a:r>
              <a:rPr lang="es-CR" sz="2400" dirty="0" smtClean="0">
                <a:latin typeface="Candara" panose="020E0502030303020204" pitchFamily="34" charset="0"/>
              </a:rPr>
              <a:t>se </a:t>
            </a:r>
            <a:r>
              <a:rPr lang="es-CR" sz="2400" dirty="0">
                <a:latin typeface="Candara" panose="020E0502030303020204" pitchFamily="34" charset="0"/>
              </a:rPr>
              <a:t>reactiva el Grupo Ad-hoc, se propone crear un </a:t>
            </a:r>
            <a:r>
              <a:rPr lang="es-CR" sz="2400" b="1" dirty="0">
                <a:latin typeface="Candara" panose="020E0502030303020204" pitchFamily="34" charset="0"/>
              </a:rPr>
              <a:t>grupo técnico de trabajo </a:t>
            </a:r>
            <a:r>
              <a:rPr lang="es-CR" sz="2400" dirty="0">
                <a:latin typeface="Candara" panose="020E0502030303020204" pitchFamily="34" charset="0"/>
              </a:rPr>
              <a:t>y se acuerda </a:t>
            </a:r>
            <a:r>
              <a:rPr lang="es-CR" sz="2400" b="1" dirty="0">
                <a:latin typeface="Candara" panose="020E0502030303020204" pitchFamily="34" charset="0"/>
              </a:rPr>
              <a:t>invitar a la CSM </a:t>
            </a:r>
            <a:r>
              <a:rPr lang="es-CR" sz="2400" dirty="0">
                <a:latin typeface="Candara" panose="020E0502030303020204" pitchFamily="34" charset="0"/>
              </a:rPr>
              <a:t>a una </a:t>
            </a:r>
            <a:r>
              <a:rPr lang="es-CR" sz="2400" b="1" dirty="0">
                <a:latin typeface="Candara" panose="020E0502030303020204" pitchFamily="34" charset="0"/>
              </a:rPr>
              <a:t>reunión de las </a:t>
            </a:r>
            <a:r>
              <a:rPr lang="es-CR" sz="2400" b="1" dirty="0" err="1">
                <a:latin typeface="Candara" panose="020E0502030303020204" pitchFamily="34" charset="0"/>
              </a:rPr>
              <a:t>Troikas</a:t>
            </a:r>
            <a:r>
              <a:rPr lang="es-CR" sz="2400" b="1" dirty="0">
                <a:latin typeface="Candara" panose="020E05020303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26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C8C7A-FCAF-4F7B-A5E5-53227341A4F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457200" y="1196752"/>
            <a:ext cx="8229600" cy="504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CR" sz="2400" b="1" dirty="0">
                <a:latin typeface="Candara" panose="020E0502030303020204" pitchFamily="34" charset="0"/>
              </a:rPr>
              <a:t>I Reunión Virtual del Grupo Técnico sobre Flujos de Personas Migrantes Extra-Regionales (26 de </a:t>
            </a:r>
            <a:r>
              <a:rPr lang="es-CR" sz="2400" b="1" dirty="0" smtClean="0">
                <a:latin typeface="Candara" panose="020E0502030303020204" pitchFamily="34" charset="0"/>
              </a:rPr>
              <a:t>agosto </a:t>
            </a:r>
            <a:r>
              <a:rPr lang="es-CR" sz="2400" b="1" dirty="0">
                <a:latin typeface="Candara" panose="020E0502030303020204" pitchFamily="34" charset="0"/>
              </a:rPr>
              <a:t>2016): </a:t>
            </a:r>
            <a:r>
              <a:rPr lang="es-CR" sz="2400" dirty="0">
                <a:latin typeface="Candara" panose="020E0502030303020204" pitchFamily="34" charset="0"/>
              </a:rPr>
              <a:t>Los países acordaron </a:t>
            </a:r>
            <a:r>
              <a:rPr lang="es-CR" sz="2400" b="1" dirty="0">
                <a:latin typeface="Candara" panose="020E0502030303020204" pitchFamily="34" charset="0"/>
              </a:rPr>
              <a:t>actualizar </a:t>
            </a:r>
            <a:r>
              <a:rPr lang="es-CR" sz="2400" b="1" dirty="0" smtClean="0">
                <a:latin typeface="Candara" panose="020E0502030303020204" pitchFamily="34" charset="0"/>
              </a:rPr>
              <a:t>los </a:t>
            </a:r>
            <a:r>
              <a:rPr lang="es-CR" sz="2400" b="1" dirty="0">
                <a:latin typeface="Candara" panose="020E0502030303020204" pitchFamily="34" charset="0"/>
              </a:rPr>
              <a:t>cuadros </a:t>
            </a:r>
            <a:r>
              <a:rPr lang="es-CR" sz="2400" dirty="0">
                <a:latin typeface="Candara" panose="020E0502030303020204" pitchFamily="34" charset="0"/>
              </a:rPr>
              <a:t>presentados por México </a:t>
            </a:r>
            <a:r>
              <a:rPr lang="es-CR" sz="2400" b="1" dirty="0">
                <a:latin typeface="Candara" panose="020E0502030303020204" pitchFamily="34" charset="0"/>
              </a:rPr>
              <a:t>cada tres meses </a:t>
            </a:r>
            <a:r>
              <a:rPr lang="es-CR" sz="2400" dirty="0">
                <a:latin typeface="Candara" panose="020E0502030303020204" pitchFamily="34" charset="0"/>
              </a:rPr>
              <a:t>y </a:t>
            </a:r>
            <a:r>
              <a:rPr lang="es-CR" sz="2400" dirty="0" smtClean="0">
                <a:latin typeface="Candara" panose="020E0502030303020204" pitchFamily="34" charset="0"/>
              </a:rPr>
              <a:t>elaborar un </a:t>
            </a:r>
            <a:r>
              <a:rPr lang="es-CR" sz="2400" b="1" dirty="0">
                <a:latin typeface="Candara" panose="020E0502030303020204" pitchFamily="34" charset="0"/>
              </a:rPr>
              <a:t>directorio de representaciones de países de migrantes extra-regionales acreditadas en los países de la región</a:t>
            </a:r>
            <a:r>
              <a:rPr lang="es-CR" sz="2400" b="1" dirty="0" smtClean="0">
                <a:latin typeface="Candara" panose="020E0502030303020204" pitchFamily="34" charset="0"/>
              </a:rPr>
              <a:t>. </a:t>
            </a:r>
            <a:r>
              <a:rPr lang="es-CR" sz="2400" dirty="0" smtClean="0">
                <a:latin typeface="Candara" panose="020E0502030303020204" pitchFamily="34" charset="0"/>
              </a:rPr>
              <a:t>Además se propuso realizar una </a:t>
            </a:r>
            <a:r>
              <a:rPr lang="es-CR" sz="2400" b="1" dirty="0" smtClean="0">
                <a:latin typeface="Candara" panose="020E0502030303020204" pitchFamily="34" charset="0"/>
              </a:rPr>
              <a:t>declaración política </a:t>
            </a:r>
            <a:r>
              <a:rPr lang="es-CR" sz="2400" dirty="0" smtClean="0">
                <a:latin typeface="Candara" panose="020E0502030303020204" pitchFamily="34" charset="0"/>
              </a:rPr>
              <a:t>en el marco de la CRM</a:t>
            </a:r>
            <a:r>
              <a:rPr lang="es-CR" sz="2400" dirty="0" smtClean="0">
                <a:latin typeface="Candara" panose="020E0502030303020204" pitchFamily="34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400" b="1" dirty="0">
                <a:latin typeface="Candara" panose="020E0502030303020204" pitchFamily="34" charset="0"/>
              </a:rPr>
              <a:t>III Reunión de trabajo del Grupo Ad Hoc sobre Flujos de Personas Migrantes Extra-Regionales (3 y 4 de noviembre, 2016):</a:t>
            </a:r>
            <a:r>
              <a:rPr lang="es-ES" sz="2400" dirty="0">
                <a:latin typeface="Candara" panose="020E0502030303020204" pitchFamily="34" charset="0"/>
              </a:rPr>
              <a:t>  Revisión y precisión de acuerdos previamente generados en el marco de la CRM. Se acordó realizar implementar un sistema de intercambio de información entre los Países Miembros de la </a:t>
            </a:r>
            <a:r>
              <a:rPr lang="es-ES" sz="2400" dirty="0" smtClean="0">
                <a:latin typeface="Candara" panose="020E0502030303020204" pitchFamily="34" charset="0"/>
              </a:rPr>
              <a:t>CRM. </a:t>
            </a:r>
            <a:r>
              <a:rPr lang="es-ES" sz="2400" dirty="0">
                <a:latin typeface="Candara" panose="020E0502030303020204" pitchFamily="34" charset="0"/>
              </a:rPr>
              <a:t>Además de generar acercamientos con los países de origen. </a:t>
            </a:r>
            <a:endParaRPr lang="es-CR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4659</TotalTime>
  <Words>2156</Words>
  <Application>Microsoft Office PowerPoint</Application>
  <PresentationFormat>On-screen Show (4:3)</PresentationFormat>
  <Paragraphs>203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Candara</vt:lpstr>
      <vt:lpstr>Wingdings</vt:lpstr>
      <vt:lpstr>Custom Design</vt:lpstr>
      <vt:lpstr>Cuarta reunión del Grupo Ad-Hoc sobre Migrantes Extrarregionales  Antecedentes, objetivos del taller y agenda Ciudad de México.  6 y 7 de julio de 2017  Salvador Gutiérrez Coordinador ad interim de la ST de la Conferencia Regional sobre Migración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¡Gracias!</vt:lpstr>
      <vt:lpstr>Cuarta reunión del Grupo Ad-Hoc sobre Migrantes Extrarregionales  Breve resumen de los acuerdos previamente elaborados en el marco de la CRM y estado de situación de su cumplimiento Ciudad de México.  6 y 7 de julio de 2017  Salvador Gutiérrez Coordinador ad interim de la ST de la Conferencia Regional sobre Migración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</dc:creator>
  <cp:lastModifiedBy>GUTIERREZ Salvador</cp:lastModifiedBy>
  <cp:revision>225</cp:revision>
  <cp:lastPrinted>1601-01-01T00:00:00Z</cp:lastPrinted>
  <dcterms:created xsi:type="dcterms:W3CDTF">2005-11-18T15:21:23Z</dcterms:created>
  <dcterms:modified xsi:type="dcterms:W3CDTF">2017-07-06T13:47:17Z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TC010721151033</vt:lpwstr>
  </property>
</Properties>
</file>