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9" r:id="rId3"/>
    <p:sldId id="262" r:id="rId4"/>
    <p:sldId id="293" r:id="rId5"/>
    <p:sldId id="294" r:id="rId6"/>
    <p:sldId id="282" r:id="rId7"/>
    <p:sldId id="263" r:id="rId8"/>
    <p:sldId id="301" r:id="rId9"/>
    <p:sldId id="298" r:id="rId10"/>
    <p:sldId id="303" r:id="rId11"/>
    <p:sldId id="304" r:id="rId12"/>
    <p:sldId id="302" r:id="rId13"/>
    <p:sldId id="287" r:id="rId14"/>
    <p:sldId id="276" r:id="rId15"/>
    <p:sldId id="288" r:id="rId16"/>
    <p:sldId id="289" r:id="rId17"/>
    <p:sldId id="290" r:id="rId18"/>
    <p:sldId id="277" r:id="rId19"/>
    <p:sldId id="278" r:id="rId20"/>
    <p:sldId id="291" r:id="rId21"/>
    <p:sldId id="295" r:id="rId22"/>
    <p:sldId id="305" r:id="rId23"/>
    <p:sldId id="274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66499" autoAdjust="0"/>
  </p:normalViewPr>
  <p:slideViewPr>
    <p:cSldViewPr>
      <p:cViewPr varScale="1">
        <p:scale>
          <a:sx n="74" d="100"/>
          <a:sy n="74" d="100"/>
        </p:scale>
        <p:origin x="-20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06E6FC-1139-4BB4-B112-9C43A57E69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6429B-10BD-46FC-B874-E2F9102782E1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96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51546-3D56-49DF-A175-C615263C3AEE}" type="slidenum">
              <a:rPr lang="es-ES" sz="1200"/>
              <a:pPr algn="r"/>
              <a:t>1</a:t>
            </a:fld>
            <a:endParaRPr 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Equidad y Migraciones: </a:t>
            </a:r>
          </a:p>
          <a:p>
            <a:r>
              <a:rPr lang="es-ES" b="0" dirty="0" smtClean="0"/>
              <a:t>Ampliación, mejoramiento y universalización de servicios públicos:</a:t>
            </a:r>
            <a:r>
              <a:rPr lang="es-ES" b="0" baseline="0" dirty="0" smtClean="0"/>
              <a:t> </a:t>
            </a:r>
            <a:r>
              <a:rPr lang="es-ES" b="0" i="0" dirty="0" smtClean="0"/>
              <a:t>empleo,</a:t>
            </a:r>
            <a:r>
              <a:rPr lang="es-ES" b="0" dirty="0" smtClean="0"/>
              <a:t> educación, salud, vivienda, regularización migratoria.</a:t>
            </a:r>
          </a:p>
          <a:p>
            <a:r>
              <a:rPr lang="es-ES" b="1" dirty="0" smtClean="0"/>
              <a:t>Rutas de Integración: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Mejor acceso a la información sobre 5 servicios públicos existentes en Costa Rica: </a:t>
            </a:r>
            <a:r>
              <a:rPr lang="es-ES" sz="12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derechos laborales, subsidios económicos para la educación, aseguramiento salud, regularización migratoria, y acceso a la justicia</a:t>
            </a:r>
            <a:r>
              <a:rPr lang="es-E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 través de una “Caja de herramientas” con materiales lúdicos y educativos.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Informes</a:t>
            </a:r>
            <a:r>
              <a:rPr lang="es-ES" b="1" baseline="0" dirty="0" smtClean="0"/>
              <a:t> Migración e Integración: </a:t>
            </a:r>
          </a:p>
          <a:p>
            <a:r>
              <a:rPr lang="es-ES" b="0" dirty="0" smtClean="0"/>
              <a:t>Compendio de información estadística provista por diversas instituciones del Estado, de publicación anual desde el año 2011, que facilita la comprensión de la realidad migratoria nacional y evidencia el nivel de participación de la población migrante y refugiada en la sociedad costarricense, su peso demográfico y su importancia socioeconómica.</a:t>
            </a:r>
          </a:p>
          <a:p>
            <a:endParaRPr lang="es-ES" b="0" dirty="0" smtClean="0"/>
          </a:p>
          <a:p>
            <a:r>
              <a:rPr lang="es-ES" b="1" dirty="0" smtClean="0"/>
              <a:t>Entre</a:t>
            </a:r>
            <a:r>
              <a:rPr lang="es-ES" b="1" baseline="0" dirty="0" smtClean="0"/>
              <a:t> vecinos:</a:t>
            </a:r>
          </a:p>
          <a:p>
            <a:r>
              <a:rPr lang="es-ES" b="0" dirty="0" smtClean="0"/>
              <a:t>Fortalecer las </a:t>
            </a:r>
            <a:r>
              <a:rPr lang="es-ES" b="0" dirty="0" err="1" smtClean="0"/>
              <a:t>ADIs</a:t>
            </a:r>
            <a:r>
              <a:rPr lang="es-ES" b="0" dirty="0" smtClean="0"/>
              <a:t>, desde una perspectiva que reconoce las identidades, la diversidad cultural y los derechos humanos de los inmigrantes y refugiados que conviven en las diferentes comunidades del país.</a:t>
            </a:r>
          </a:p>
          <a:p>
            <a:endParaRPr lang="es-ES" b="0" dirty="0" smtClean="0"/>
          </a:p>
          <a:p>
            <a:r>
              <a:rPr lang="es-ES" b="1" dirty="0" smtClean="0"/>
              <a:t>Formación</a:t>
            </a:r>
            <a:r>
              <a:rPr lang="es-ES" b="1" baseline="0" dirty="0" smtClean="0"/>
              <a:t> municipal: </a:t>
            </a:r>
          </a:p>
          <a:p>
            <a:r>
              <a:rPr lang="es-ES" b="0" dirty="0" smtClean="0"/>
              <a:t>Formar a los Servidores Municipales en sus capacidades de brindar respuestas y opciones institucionales a las dudas que se plasman desde los Municipios por parte de sus residentes en el tema migratorio.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dirty="0" smtClean="0"/>
              <a:t>Observatorio Nacional</a:t>
            </a:r>
            <a:r>
              <a:rPr lang="es-ES" b="1" baseline="0" dirty="0" smtClean="0"/>
              <a:t> de Integración: </a:t>
            </a:r>
          </a:p>
          <a:p>
            <a:r>
              <a:rPr lang="es-ES" dirty="0" err="1" smtClean="0"/>
              <a:t>Bidireccionalidad</a:t>
            </a:r>
            <a:endParaRPr lang="es-ES" dirty="0" smtClean="0"/>
          </a:p>
          <a:p>
            <a:r>
              <a:rPr lang="es-ES" dirty="0" smtClean="0"/>
              <a:t>Corresponsabilidad</a:t>
            </a:r>
          </a:p>
          <a:p>
            <a:r>
              <a:rPr lang="es-ES" dirty="0" smtClean="0"/>
              <a:t>Interculturalidad</a:t>
            </a:r>
          </a:p>
          <a:p>
            <a:r>
              <a:rPr lang="es-ES" dirty="0" smtClean="0"/>
              <a:t>Sesiones mensuales de trabajo con la Sociedad Civil para el intercambio de experiencias y recepción de  retroalimentación sobre proyectos </a:t>
            </a:r>
          </a:p>
          <a:p>
            <a:endParaRPr lang="es-ES" dirty="0" smtClean="0"/>
          </a:p>
          <a:p>
            <a:r>
              <a:rPr lang="es-ES" b="1" dirty="0" smtClean="0"/>
              <a:t>Campaña 1+1: </a:t>
            </a:r>
          </a:p>
          <a:p>
            <a:r>
              <a:rPr lang="es-ES" b="0" dirty="0" smtClean="0"/>
              <a:t>Promover</a:t>
            </a:r>
            <a:r>
              <a:rPr lang="es-ES" b="0" baseline="0" dirty="0" smtClean="0"/>
              <a:t> el diálogo, respeto y solidaridad</a:t>
            </a:r>
          </a:p>
          <a:p>
            <a:r>
              <a:rPr lang="es-ES" b="0" baseline="0" dirty="0" smtClean="0"/>
              <a:t>Dar a conocer una visión social del fenómeno migratorio desde la perspectiva del desarrollo humano</a:t>
            </a:r>
          </a:p>
          <a:p>
            <a:endParaRPr lang="es-ES" b="0" baseline="0" dirty="0" smtClean="0"/>
          </a:p>
          <a:p>
            <a:r>
              <a:rPr lang="es-ES" b="1" baseline="0" dirty="0" smtClean="0"/>
              <a:t>Plan Nacional de Integración: </a:t>
            </a:r>
          </a:p>
          <a:p>
            <a:pPr>
              <a:buFont typeface="Arial" charset="0"/>
              <a:buChar char="•"/>
            </a:pPr>
            <a:r>
              <a:rPr lang="es-MX" sz="2400" dirty="0" smtClean="0">
                <a:latin typeface="Calibri" pitchFamily="34" charset="0"/>
              </a:rPr>
              <a:t>Definición de prioridades públicas en materia de integración (Art.242 LGME): </a:t>
            </a: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Migración e Integración (40%)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Educación e Integración (20%)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Salud Pública e Integración (25%)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Seguridad Pública e Integración (5%)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Justicia e Integración (5%)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CR" sz="2400" b="1" dirty="0" smtClean="0">
                <a:solidFill>
                  <a:schemeClr val="accent2"/>
                </a:solidFill>
                <a:latin typeface="Calibri" pitchFamily="34" charset="0"/>
              </a:rPr>
              <a:t>Desarrollo Comunal e Integración (5%)</a:t>
            </a:r>
            <a:endParaRPr lang="es-E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400" dirty="0" smtClean="0">
                <a:latin typeface="Calibri" pitchFamily="34" charset="0"/>
              </a:rPr>
              <a:t>Recursos provenientes del Fondo Social Migratorio (Art.231 LGME).</a:t>
            </a:r>
          </a:p>
          <a:p>
            <a:endParaRPr lang="es-MX" sz="24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400" dirty="0" smtClean="0">
                <a:latin typeface="Calibri" pitchFamily="34" charset="0"/>
              </a:rPr>
              <a:t>Plan a cuatro años de duración.</a:t>
            </a:r>
            <a:endParaRPr lang="es-ES" b="1" baseline="0" dirty="0" smtClean="0"/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03F48-E3E5-4C11-B06E-2EEFA06EA537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Promover valores de diálogo,</a:t>
            </a:r>
            <a:r>
              <a:rPr lang="es-CR" baseline="0" dirty="0" smtClean="0"/>
              <a:t> respeto y solidaridad con respecto al fenómeno migratorio en CR</a:t>
            </a:r>
          </a:p>
          <a:p>
            <a:r>
              <a:rPr lang="es-CR" baseline="0" dirty="0" smtClean="0"/>
              <a:t>Dar a conocer una visión social del fenómeno migratorio desde un </a:t>
            </a:r>
            <a:r>
              <a:rPr lang="es-CR" baseline="0" smtClean="0"/>
              <a:t>paradigma de desarrollo </a:t>
            </a:r>
            <a:r>
              <a:rPr lang="es-CR" baseline="0" dirty="0" smtClean="0"/>
              <a:t>humano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6E6FC-1139-4BB4-B112-9C43A57E699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729D-7221-4081-8385-DDEA416BDC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6923-DD00-4685-A196-BEAD33F8DC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88D9-EB26-43B6-AB6A-E8DA88EEDA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4C5E-E357-43C8-9D0F-FC93604DB9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3196-3618-4174-9666-8ACA6C3142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74C3-DE3E-410A-886F-2C67BFA4B0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DD30C-A9F1-4285-B795-57FC01C4DB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1E37-2984-4C31-927A-610C083A9C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FC59-F4CE-42F3-B688-63ADB2DA5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6E71-465B-4C57-BDA5-5F4C823FBF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DF46-814F-4147-859E-250CC9744D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58FBB9-F817-4D4C-94D2-594C02F0EC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villalobos@migracion.go.c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jaragon@migracion.go.cr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youtube.com/watch?v=mAT-owIqaXo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gif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 idx="4294967295"/>
          </p:nvPr>
        </p:nvSpPr>
        <p:spPr>
          <a:xfrm>
            <a:off x="571472" y="2428868"/>
            <a:ext cx="8358188" cy="1000125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rgbClr val="0070C0"/>
                </a:solidFill>
              </a:rPr>
              <a:t/>
            </a:r>
            <a:br>
              <a:rPr lang="es-MX" sz="3200" dirty="0" smtClean="0">
                <a:solidFill>
                  <a:srgbClr val="0070C0"/>
                </a:solidFill>
              </a:rPr>
            </a:br>
            <a:r>
              <a:rPr lang="es-MX" sz="3200" dirty="0" smtClean="0">
                <a:solidFill>
                  <a:srgbClr val="0070C0"/>
                </a:solidFill>
              </a:rPr>
              <a:t/>
            </a:r>
            <a:br>
              <a:rPr lang="es-MX" sz="3200" dirty="0" smtClean="0">
                <a:solidFill>
                  <a:srgbClr val="0070C0"/>
                </a:solidFill>
              </a:rPr>
            </a:br>
            <a:r>
              <a:rPr lang="es-MX" sz="3200" dirty="0" smtClean="0">
                <a:solidFill>
                  <a:srgbClr val="0070C0"/>
                </a:solidFill>
              </a:rPr>
              <a:t>Dirección de Integración y Desarrollo Humano (DIDH) de la Dirección General de Migración y Extranjería (DGME)</a:t>
            </a:r>
            <a:br>
              <a:rPr lang="es-MX" sz="3200" dirty="0" smtClean="0">
                <a:solidFill>
                  <a:srgbClr val="0070C0"/>
                </a:solidFill>
              </a:rPr>
            </a:br>
            <a:r>
              <a:rPr lang="es-MX" sz="3200" dirty="0" smtClean="0">
                <a:solidFill>
                  <a:srgbClr val="0070C0"/>
                </a:solidFill>
              </a:rPr>
              <a:t/>
            </a:r>
            <a:br>
              <a:rPr lang="es-MX" sz="3200" dirty="0" smtClean="0">
                <a:solidFill>
                  <a:srgbClr val="0070C0"/>
                </a:solidFill>
              </a:rPr>
            </a:br>
            <a:endParaRPr lang="es-ES" sz="3200" dirty="0" smtClean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7158" y="4214818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MX" sz="2000" b="1" kern="0" dirty="0" smtClean="0">
                <a:latin typeface="+mj-lt"/>
                <a:ea typeface="+mj-ea"/>
                <a:cs typeface="+mj-cs"/>
              </a:rPr>
              <a:t>Aporte del Estado costarricense a la protección de los derechos laborales de las personas migrantes y refugiadas </a:t>
            </a:r>
            <a:endParaRPr lang="es-ES" sz="2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100" name="27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5021263"/>
            <a:ext cx="40449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25450"/>
            <a:ext cx="23034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5589240"/>
            <a:ext cx="211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b="1" dirty="0" smtClean="0"/>
              <a:t>CRM-Tegucigalpa</a:t>
            </a:r>
          </a:p>
          <a:p>
            <a:pPr algn="ctr"/>
            <a:r>
              <a:rPr lang="es-CR" b="1" dirty="0" smtClean="0"/>
              <a:t>Noviembre 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5872146" cy="1143000"/>
          </a:xfrm>
        </p:spPr>
        <p:txBody>
          <a:bodyPr/>
          <a:lstStyle/>
          <a:p>
            <a:r>
              <a:rPr lang="es-CR" sz="2000" b="1" dirty="0" smtClean="0">
                <a:latin typeface="Century Gothic" pitchFamily="34" charset="0"/>
              </a:rPr>
              <a:t>Programas DIDH: protección de derechos laborales 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71472" y="1857364"/>
            <a:ext cx="4038600" cy="4525963"/>
          </a:xfrm>
        </p:spPr>
        <p:txBody>
          <a:bodyPr/>
          <a:lstStyle/>
          <a:p>
            <a:r>
              <a:rPr lang="es-ES" b="1" dirty="0" smtClean="0"/>
              <a:t>Convenios</a:t>
            </a:r>
          </a:p>
          <a:p>
            <a:pPr lvl="1"/>
            <a:r>
              <a:rPr lang="es-ES" dirty="0" smtClean="0"/>
              <a:t>Vivir la integración</a:t>
            </a:r>
          </a:p>
          <a:p>
            <a:pPr lvl="1"/>
            <a:r>
              <a:rPr lang="es-ES" dirty="0" smtClean="0"/>
              <a:t>INA</a:t>
            </a:r>
          </a:p>
          <a:p>
            <a:pPr lvl="1"/>
            <a:r>
              <a:rPr lang="es-ES" dirty="0" smtClean="0"/>
              <a:t>CONARE</a:t>
            </a:r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249612" cy="4379947"/>
          </a:xfrm>
        </p:spPr>
        <p:txBody>
          <a:bodyPr/>
          <a:lstStyle/>
          <a:p>
            <a:r>
              <a:rPr lang="es-ES" sz="2400" b="1" dirty="0" smtClean="0"/>
              <a:t>Campañas sensibilización</a:t>
            </a:r>
          </a:p>
          <a:p>
            <a:pPr lvl="1"/>
            <a:r>
              <a:rPr lang="es-ES" sz="2000" dirty="0" smtClean="0"/>
              <a:t>Convenio OIT 189: Trabajo doméstico</a:t>
            </a:r>
          </a:p>
          <a:p>
            <a:pPr lvl="1"/>
            <a:r>
              <a:rPr lang="es-ES" sz="2000" dirty="0" smtClean="0"/>
              <a:t>Migración, integración y seguridad ciudadana</a:t>
            </a:r>
          </a:p>
          <a:p>
            <a:pPr lvl="1"/>
            <a:r>
              <a:rPr lang="es-ES" sz="2000" dirty="0" smtClean="0"/>
              <a:t>Derechos sin fronteras: por el cumplimiento de los derechos laborales de los trabajadores migrantes</a:t>
            </a:r>
          </a:p>
          <a:p>
            <a:pPr lvl="1"/>
            <a:r>
              <a:rPr lang="es-ES" sz="2000" dirty="0" smtClean="0"/>
              <a:t>1+1 Hacemos Costa Rica</a:t>
            </a:r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27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86050" cy="9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3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5043494" cy="1060472"/>
          </a:xfrm>
        </p:spPr>
        <p:txBody>
          <a:bodyPr/>
          <a:lstStyle/>
          <a:p>
            <a:r>
              <a:rPr lang="es-CR" sz="2000" b="1" dirty="0" smtClean="0">
                <a:latin typeface="Century Gothic" pitchFamily="34" charset="0"/>
              </a:rPr>
              <a:t>Programas DIDH: protección de derechos laborales 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" name="Imagen 1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428736"/>
            <a:ext cx="2376264" cy="337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8" descr="Captura de pantalla 2011-07-25 a las 5.10.34 PM.png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2088232" cy="1550660"/>
          </a:xfrm>
          <a:prstGeom prst="rect">
            <a:avLst/>
          </a:prstGeom>
          <a:noFill/>
          <a:ln>
            <a:noFill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786050" cy="9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643314"/>
            <a:ext cx="4105589" cy="29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6043626" cy="1143000"/>
          </a:xfrm>
        </p:spPr>
        <p:txBody>
          <a:bodyPr/>
          <a:lstStyle/>
          <a:p>
            <a:r>
              <a:rPr lang="es-CR" sz="2000" b="1" dirty="0" smtClean="0">
                <a:latin typeface="Century Gothic" pitchFamily="34" charset="0"/>
              </a:rPr>
              <a:t>Programas DIDH: protección de derechos laborales 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 descr="F:\Observatori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00808"/>
            <a:ext cx="1928826" cy="41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772816"/>
            <a:ext cx="2448272" cy="43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27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786050" cy="9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6 CuadroTexto"/>
          <p:cNvSpPr txBox="1">
            <a:spLocks noChangeArrowheads="1"/>
          </p:cNvSpPr>
          <p:nvPr/>
        </p:nvSpPr>
        <p:spPr bwMode="auto">
          <a:xfrm>
            <a:off x="2428875" y="6429375"/>
            <a:ext cx="5572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Fuente: http://www.kas.de/costa-rica/es/publications/31827/</a:t>
            </a:r>
          </a:p>
        </p:txBody>
      </p:sp>
      <p:pic>
        <p:nvPicPr>
          <p:cNvPr id="11270" name="11 Imagen" descr="Caja de herramientas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286125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Manual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1643063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Marcador de contenido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714488"/>
            <a:ext cx="2571768" cy="1040198"/>
          </a:xfrm>
          <a:prstGeom prst="rect">
            <a:avLst/>
          </a:prstGeom>
          <a:noFill/>
          <a:ln w="9525">
            <a:solidFill>
              <a:srgbClr val="92D05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12" name="27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786050" cy="9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188" y="588963"/>
            <a:ext cx="4105275" cy="752475"/>
          </a:xfrm>
          <a:prstGeom prst="roundRect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2800" dirty="0">
                <a:latin typeface="Trebuchet MS" pitchFamily="34" charset="0"/>
              </a:rPr>
              <a:t>TRAMITES MIGRATORIOS</a:t>
            </a:r>
          </a:p>
        </p:txBody>
      </p:sp>
      <p:pic>
        <p:nvPicPr>
          <p:cNvPr id="2053" name="3 Marcador de contenido" descr="Presentación de Caja Tramite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888" y="3302000"/>
            <a:ext cx="253047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6 Imagen" descr="TODAS_documentos-finales! - Copy (8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005263"/>
            <a:ext cx="12636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7 Imagen" descr="T_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9950" y="1484313"/>
            <a:ext cx="1143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491413" y="1277938"/>
          <a:ext cx="1401762" cy="2151062"/>
        </p:xfrm>
        <a:graphic>
          <a:graphicData uri="http://schemas.openxmlformats.org/presentationml/2006/ole">
            <p:oleObj spid="_x0000_s2050" name="Acrobat Document" r:id="rId6" imgW="20159280" imgH="30970080" progId="AcroExch.Document.7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380288" y="3835400"/>
          <a:ext cx="1522412" cy="2338388"/>
        </p:xfrm>
        <a:graphic>
          <a:graphicData uri="http://schemas.openxmlformats.org/presentationml/2006/ole">
            <p:oleObj spid="_x0000_s2051" name="Acrobat Document" r:id="rId7" imgW="17853480" imgH="27354240" progId="AcroExch.Document.7">
              <p:embed/>
            </p:oleObj>
          </a:graphicData>
        </a:graphic>
      </p:graphicFrame>
      <p:pic>
        <p:nvPicPr>
          <p:cNvPr id="2056" name="10 Imagen" descr="T_1B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675" y="2638425"/>
            <a:ext cx="1209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11 Imagen" descr="TODAS_iconos-finales!a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73563" y="2636838"/>
            <a:ext cx="117951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latin typeface="Trebuchet MS" pitchFamily="34" charset="0"/>
              </a:rPr>
              <a:t>LABORAL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916113"/>
            <a:ext cx="27368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" y="4511675"/>
            <a:ext cx="89725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916113"/>
            <a:ext cx="2879725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latin typeface="Trebuchet MS" pitchFamily="34" charset="0"/>
              </a:rPr>
              <a:t>LABORAL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13315" name="Picture 2" descr="C:\Users\ISIS\AppData\Local\Microsoft\Windows\Temporary Internet Files\Content.Outlook\XKOEK6D5\Picture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31988"/>
            <a:ext cx="30257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ISIS\AppData\Local\Microsoft\Windows\Temporary Internet Files\Content.Outlook\XKOEK6D5\Picture 1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2263" y="2349500"/>
            <a:ext cx="45164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4000" dirty="0">
                <a:latin typeface="Trebuchet MS" pitchFamily="34" charset="0"/>
              </a:rPr>
              <a:t>EDUCACIÓN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115888"/>
            <a:ext cx="3132138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340" name="Picture 4" descr="C:\Users\ISIS\AppData\Local\Microsoft\Windows\Temporary Internet Files\Content.Outlook\XKOEK6D5\Picture 1 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335463"/>
            <a:ext cx="62785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827088" y="2636838"/>
            <a:ext cx="4176712" cy="9366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CR" sz="4800" dirty="0" smtClean="0">
                <a:solidFill>
                  <a:schemeClr val="bg1">
                    <a:lumMod val="50000"/>
                  </a:schemeClr>
                </a:solidFill>
              </a:rPr>
              <a:t>*BECAS FONABE</a:t>
            </a:r>
            <a:endParaRPr lang="es-CR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4000" dirty="0">
                <a:latin typeface="Trebuchet MS" pitchFamily="34" charset="0"/>
              </a:rPr>
              <a:t>EDUCACIÓN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2936"/>
            <a:ext cx="3167062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7 Subtítulo"/>
          <p:cNvSpPr txBox="1">
            <a:spLocks/>
          </p:cNvSpPr>
          <p:nvPr/>
        </p:nvSpPr>
        <p:spPr>
          <a:xfrm>
            <a:off x="1908175" y="1717675"/>
            <a:ext cx="4464050" cy="935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s-CR" sz="3600" dirty="0" smtClean="0">
                <a:solidFill>
                  <a:schemeClr val="bg1">
                    <a:lumMod val="50000"/>
                  </a:schemeClr>
                </a:solidFill>
              </a:rPr>
              <a:t>*BECAS AVANCEMOS</a:t>
            </a:r>
            <a:endParaRPr lang="es-C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5" name="Picture 3" descr="C:\Users\ISIS\AppData\Local\Microsoft\Windows\Temporary Internet Files\Content.Outlook\XKOEK6D5\Picture 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187325"/>
            <a:ext cx="20955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4000" dirty="0">
                <a:latin typeface="Trebuchet MS" pitchFamily="34" charset="0"/>
              </a:rPr>
              <a:t>SALUD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16387" name="5 Marcador de contenido" descr="Portada salud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4437063"/>
            <a:ext cx="4654550" cy="2017712"/>
          </a:xfrm>
        </p:spPr>
      </p:pic>
      <p:pic>
        <p:nvPicPr>
          <p:cNvPr id="16388" name="6 Imagen" descr="salud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9600" y="1268413"/>
            <a:ext cx="3333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7 Imagen" descr="salud 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221163"/>
            <a:ext cx="309086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Subtítulo"/>
          <p:cNvSpPr txBox="1">
            <a:spLocks/>
          </p:cNvSpPr>
          <p:nvPr/>
        </p:nvSpPr>
        <p:spPr>
          <a:xfrm>
            <a:off x="900113" y="2309813"/>
            <a:ext cx="4464050" cy="935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CR" sz="3600" dirty="0" smtClean="0">
                <a:solidFill>
                  <a:schemeClr val="bg1">
                    <a:lumMod val="50000"/>
                  </a:schemeClr>
                </a:solidFill>
              </a:rPr>
              <a:t>*ASEGURAMIENTO</a:t>
            </a:r>
            <a:endParaRPr lang="es-C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7 Imag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0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6 Título"/>
          <p:cNvSpPr>
            <a:spLocks noGrp="1"/>
          </p:cNvSpPr>
          <p:nvPr>
            <p:ph type="title" idx="4294967295"/>
          </p:nvPr>
        </p:nvSpPr>
        <p:spPr>
          <a:xfrm>
            <a:off x="2627784" y="1844824"/>
            <a:ext cx="3786188" cy="581025"/>
          </a:xfrm>
        </p:spPr>
        <p:txBody>
          <a:bodyPr/>
          <a:lstStyle/>
          <a:p>
            <a:pPr eaLnBrk="1" hangingPunct="1"/>
            <a:r>
              <a:rPr lang="es-ES" sz="2000" b="1" dirty="0" smtClean="0">
                <a:latin typeface="Century Gothic" pitchFamily="34" charset="0"/>
              </a:rPr>
              <a:t>DIDH y derechos laborales de las personas migrantes y refugiadas</a:t>
            </a:r>
          </a:p>
        </p:txBody>
      </p:sp>
      <p:sp>
        <p:nvSpPr>
          <p:cNvPr id="5126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2924944"/>
            <a:ext cx="3857625" cy="2799184"/>
          </a:xfrm>
        </p:spPr>
        <p:txBody>
          <a:bodyPr/>
          <a:lstStyle/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Contextualización de las migraciones en Costa Rica</a:t>
            </a:r>
          </a:p>
          <a:p>
            <a:pPr eaLnBrk="1" hangingPunct="1"/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/>
            <a:r>
              <a:rPr lang="es-ES" sz="1700" dirty="0" smtClean="0">
                <a:solidFill>
                  <a:schemeClr val="tx2"/>
                </a:solidFill>
                <a:latin typeface="Century Gothic" pitchFamily="34" charset="0"/>
              </a:rPr>
              <a:t>Normativa internacional de reconocimiento de derechos a personas migrantes y refugiadas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932040" y="2852936"/>
            <a:ext cx="38576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1700" kern="0" dirty="0" smtClean="0">
                <a:solidFill>
                  <a:schemeClr val="tx2"/>
                </a:solidFill>
                <a:latin typeface="Century Gothic" pitchFamily="34" charset="0"/>
              </a:rPr>
              <a:t>Normativa nacional de reconocimiento de derechos a personas migrantes y refugiadas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R" sz="1700" kern="0" dirty="0" smtClean="0">
                <a:solidFill>
                  <a:schemeClr val="tx2"/>
                </a:solidFill>
                <a:latin typeface="Century Gothic" pitchFamily="34" charset="0"/>
              </a:rPr>
              <a:t>Creación de la DIDH en la DGME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R" sz="1700" kern="0" dirty="0" smtClean="0">
                <a:solidFill>
                  <a:schemeClr val="tx2"/>
                </a:solidFill>
                <a:latin typeface="Century Gothic" pitchFamily="34" charset="0"/>
              </a:rPr>
              <a:t>DIDH: Programas y protección de derechos laborales</a:t>
            </a: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9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611188" y="588963"/>
            <a:ext cx="3529012" cy="75247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latin typeface="Trebuchet MS" pitchFamily="34" charset="0"/>
              </a:rPr>
              <a:t>JUSTICIA</a:t>
            </a:r>
            <a:endParaRPr lang="es-CR" sz="2400" dirty="0">
              <a:latin typeface="Trebuchet MS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0063" y="1857375"/>
            <a:ext cx="5429251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3214688"/>
            <a:ext cx="474345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ubtítulo"/>
          <p:cNvSpPr txBox="1">
            <a:spLocks/>
          </p:cNvSpPr>
          <p:nvPr/>
        </p:nvSpPr>
        <p:spPr bwMode="auto">
          <a:xfrm>
            <a:off x="609600" y="34290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Millaray Villalobos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mvillalobos@migracion.go.cr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2299-8100 Ext.</a:t>
            </a:r>
            <a:r>
              <a:rPr kumimoji="0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8552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6 Marcador de contenido"/>
          <p:cNvSpPr txBox="1">
            <a:spLocks/>
          </p:cNvSpPr>
          <p:nvPr/>
        </p:nvSpPr>
        <p:spPr bwMode="auto">
          <a:xfrm>
            <a:off x="4953000" y="3352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Julio Aragón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jaragon@migracion.go.cr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2299-8045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27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0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872" y="1844824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Contactos 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tooltip="Campaña &quot;1+1 hacemos Costa Rica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34410" y="2420888"/>
            <a:ext cx="5609590" cy="29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971600" y="1412776"/>
            <a:ext cx="2500330" cy="3541704"/>
            <a:chOff x="3744913" y="357188"/>
            <a:chExt cx="4894262" cy="6196012"/>
          </a:xfrm>
        </p:grpSpPr>
        <p:pic>
          <p:nvPicPr>
            <p:cNvPr id="4" name="5 Imagen" descr="afiche2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44913" y="357188"/>
              <a:ext cx="4894262" cy="619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29190" y="5942836"/>
              <a:ext cx="2229092" cy="48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27 Image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0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9144000" y="3786190"/>
            <a:ext cx="5435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b="1" dirty="0">
                <a:solidFill>
                  <a:srgbClr val="7F7F7F"/>
                </a:solidFill>
                <a:latin typeface="Century Gothic" pitchFamily="34" charset="0"/>
              </a:rPr>
              <a:t>Objetivos de la Campaña</a:t>
            </a:r>
            <a:endParaRPr lang="es-ES" sz="1600" dirty="0">
              <a:solidFill>
                <a:srgbClr val="7F7F7F"/>
              </a:solidFill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CR" sz="1600" dirty="0">
                <a:solidFill>
                  <a:srgbClr val="7F7F7F"/>
                </a:solidFill>
                <a:latin typeface="Century Gothic" pitchFamily="34" charset="0"/>
              </a:rPr>
              <a:t>Promover los valores del diálogo, el respeto y la solidaridad referente a la visión del fenómeno migratorio nacional.</a:t>
            </a:r>
          </a:p>
          <a:p>
            <a:endParaRPr lang="es-ES" sz="1600" dirty="0">
              <a:solidFill>
                <a:srgbClr val="7F7F7F"/>
              </a:solidFill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1600" dirty="0">
                <a:solidFill>
                  <a:srgbClr val="7F7F7F"/>
                </a:solidFill>
                <a:latin typeface="Century Gothic" pitchFamily="34" charset="0"/>
              </a:rPr>
              <a:t>Dar a conocer la visión social del fenómeno migratorio desde una perspectiva de Desarrollo Humano.</a:t>
            </a:r>
          </a:p>
          <a:p>
            <a:r>
              <a:rPr lang="es-ES" sz="2000" dirty="0">
                <a:solidFill>
                  <a:srgbClr val="7F7F7F"/>
                </a:solidFill>
                <a:latin typeface="Century Gothic" pitchFamily="34" charset="0"/>
              </a:rPr>
              <a:t> </a:t>
            </a:r>
          </a:p>
          <a:p>
            <a:endParaRPr lang="es-ES" sz="2000" dirty="0">
              <a:solidFill>
                <a:srgbClr val="7F7F7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 smtClean="0"/>
              <a:t>MUCHAS GRACIAS</a:t>
            </a:r>
            <a:endParaRPr lang="en-US" dirty="0" smtClean="0"/>
          </a:p>
        </p:txBody>
      </p:sp>
      <p:pic>
        <p:nvPicPr>
          <p:cNvPr id="5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3284984"/>
            <a:ext cx="23034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7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284984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7 Imag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0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6 Título"/>
          <p:cNvSpPr>
            <a:spLocks noGrp="1"/>
          </p:cNvSpPr>
          <p:nvPr>
            <p:ph type="title" idx="4294967295"/>
          </p:nvPr>
        </p:nvSpPr>
        <p:spPr>
          <a:xfrm>
            <a:off x="2627784" y="1844824"/>
            <a:ext cx="3786188" cy="581025"/>
          </a:xfrm>
        </p:spPr>
        <p:txBody>
          <a:bodyPr/>
          <a:lstStyle/>
          <a:p>
            <a:pPr eaLnBrk="1" hangingPunct="1"/>
            <a:r>
              <a:rPr lang="es-MX" sz="2000" b="1" dirty="0" smtClean="0">
                <a:latin typeface="Century Gothic" pitchFamily="34" charset="0"/>
              </a:rPr>
              <a:t>Migraciones en Costa Rica</a:t>
            </a:r>
            <a:endParaRPr lang="es-ES" sz="2000" b="1" dirty="0" smtClean="0">
              <a:latin typeface="Century Gothic" pitchFamily="34" charset="0"/>
            </a:endParaRPr>
          </a:p>
        </p:txBody>
      </p:sp>
      <p:sp>
        <p:nvSpPr>
          <p:cNvPr id="5126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2924944"/>
            <a:ext cx="3857625" cy="2799184"/>
          </a:xfrm>
        </p:spPr>
        <p:txBody>
          <a:bodyPr/>
          <a:lstStyle/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DGME: 9% del total de población nacional es nacida en el extranjero (INEC 2011).</a:t>
            </a:r>
          </a:p>
          <a:p>
            <a:pPr eaLnBrk="1" hangingPunct="1"/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De ese 9%</a:t>
            </a:r>
          </a:p>
          <a:p>
            <a:pPr lvl="1" eaLnBrk="1" hangingPunct="1"/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Nicaragua: 74,57%</a:t>
            </a:r>
          </a:p>
          <a:p>
            <a:pPr lvl="1" eaLnBrk="1" hangingPunct="1"/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Colombia: 4,28%</a:t>
            </a:r>
          </a:p>
          <a:p>
            <a:pPr lvl="1" eaLnBrk="1" hangingPunct="1"/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EEUU: 4,12%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932040" y="2852936"/>
            <a:ext cx="38576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Recibimos cerca de 2.5 millones de turistas al año.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Refugio: segundo país más importante receptor de población refugiada en América Latina, después de Ecuador.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CR" sz="17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551723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CR" b="1" kern="0" dirty="0">
                <a:solidFill>
                  <a:schemeClr val="tx2"/>
                </a:solidFill>
                <a:latin typeface="Century Gothic" pitchFamily="34" charset="0"/>
              </a:rPr>
              <a:t>Costa Rica: país cada día más </a:t>
            </a:r>
            <a:r>
              <a:rPr lang="es-CR" b="1" kern="0" dirty="0" smtClean="0">
                <a:solidFill>
                  <a:schemeClr val="tx2"/>
                </a:solidFill>
                <a:latin typeface="Century Gothic" pitchFamily="34" charset="0"/>
              </a:rPr>
              <a:t>diverso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CR" b="1" kern="0" dirty="0" smtClean="0">
                <a:solidFill>
                  <a:schemeClr val="tx2"/>
                </a:solidFill>
                <a:latin typeface="Century Gothic" pitchFamily="34" charset="0"/>
              </a:rPr>
              <a:t>social </a:t>
            </a:r>
            <a:r>
              <a:rPr lang="es-CR" b="1" kern="0" dirty="0">
                <a:solidFill>
                  <a:schemeClr val="tx2"/>
                </a:solidFill>
                <a:latin typeface="Century Gothic" pitchFamily="34" charset="0"/>
              </a:rPr>
              <a:t>y culturalmente.</a:t>
            </a:r>
          </a:p>
        </p:txBody>
      </p:sp>
      <p:pic>
        <p:nvPicPr>
          <p:cNvPr id="11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 Imag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0"/>
            <a:ext cx="389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528392"/>
          </a:xfrm>
        </p:spPr>
        <p:txBody>
          <a:bodyPr/>
          <a:lstStyle/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Convención americana sobre derechos humanos</a:t>
            </a:r>
          </a:p>
          <a:p>
            <a:pPr eaLnBrk="1" hangingPunct="1"/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Convención sobre los derechos del niño</a:t>
            </a:r>
          </a:p>
          <a:p>
            <a:pPr eaLnBrk="1" hangingPunct="1"/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/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Convención internacional sobre la eliminación de todas las formas de discriminación racial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780928"/>
            <a:ext cx="4038600" cy="3196952"/>
          </a:xfrm>
        </p:spPr>
        <p:txBody>
          <a:bodyPr/>
          <a:lstStyle/>
          <a:p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Convención de lucha contra las discriminaciones en la esfera de la enseñanza</a:t>
            </a:r>
          </a:p>
          <a:p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Declaración universal de los derechos humanos</a:t>
            </a:r>
          </a:p>
          <a:p>
            <a:endParaRPr lang="es-CR" sz="17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s-CR" sz="1700" dirty="0" smtClean="0">
                <a:solidFill>
                  <a:schemeClr val="tx2"/>
                </a:solidFill>
                <a:latin typeface="Century Gothic" pitchFamily="34" charset="0"/>
              </a:rPr>
              <a:t>Convención sobre el estatuto de los refugiados y Protocolo sobre el estatuto de los refugiados</a:t>
            </a:r>
            <a:endParaRPr lang="en-US" sz="1700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148478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solidFill>
                  <a:schemeClr val="tx2"/>
                </a:solidFill>
                <a:latin typeface="Century Gothic" pitchFamily="34" charset="0"/>
              </a:rPr>
              <a:t>Normativa internacional </a:t>
            </a:r>
            <a:r>
              <a:rPr lang="es-CR" b="1" dirty="0" smtClean="0">
                <a:solidFill>
                  <a:schemeClr val="tx2"/>
                </a:solidFill>
                <a:latin typeface="Century Gothic" pitchFamily="34" charset="0"/>
              </a:rPr>
              <a:t>de reconocimiento de derechos a personas </a:t>
            </a:r>
            <a:r>
              <a:rPr lang="es-CR" b="1" dirty="0">
                <a:solidFill>
                  <a:schemeClr val="tx2"/>
                </a:solidFill>
                <a:latin typeface="Century Gothic" pitchFamily="34" charset="0"/>
              </a:rPr>
              <a:t>migrantes </a:t>
            </a:r>
            <a:r>
              <a:rPr lang="es-CR" b="1" dirty="0" smtClean="0">
                <a:solidFill>
                  <a:schemeClr val="tx2"/>
                </a:solidFill>
                <a:latin typeface="Century Gothic" pitchFamily="34" charset="0"/>
              </a:rPr>
              <a:t>y refugiadas </a:t>
            </a:r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9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 Imag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"/>
            <a:ext cx="2917527" cy="101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3672408" cy="4581128"/>
          </a:xfrm>
        </p:spPr>
        <p:txBody>
          <a:bodyPr/>
          <a:lstStyle/>
          <a:p>
            <a:pPr eaLnBrk="1" hangingPunct="1"/>
            <a:r>
              <a:rPr lang="es-CR" sz="1700" b="1" i="1" dirty="0" smtClean="0">
                <a:solidFill>
                  <a:schemeClr val="tx2"/>
                </a:solidFill>
                <a:latin typeface="Century Gothic" pitchFamily="34" charset="0"/>
              </a:rPr>
              <a:t>Constitución Política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Estado social de derecho: 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Consecución de justicia social y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dignidad humana mediante la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sujeción de las autoridades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públicas a los principios, derechos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y responsabilidades sociales.</a:t>
            </a:r>
          </a:p>
          <a:p>
            <a:pPr eaLnBrk="1" hangingPunct="1">
              <a:buNone/>
            </a:pPr>
            <a:endParaRPr lang="es-CR" sz="16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Art. 19: mismos derechos y deberes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para  extranjeros y nacionales. </a:t>
            </a:r>
          </a:p>
          <a:p>
            <a:pPr eaLnBrk="1" hangingPunct="1">
              <a:buNone/>
            </a:pPr>
            <a:endParaRPr lang="es-CR" sz="16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Art. 33:  igualdad ante la Ley en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derechos y garantías individuales,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sin discriminación alguna contraria </a:t>
            </a:r>
          </a:p>
          <a:p>
            <a:pPr eaLnBrk="1" hangingPunct="1">
              <a:buNone/>
            </a:pPr>
            <a:r>
              <a:rPr lang="es-CR" sz="1600" dirty="0" smtClean="0">
                <a:solidFill>
                  <a:schemeClr val="tx2"/>
                </a:solidFill>
                <a:latin typeface="Century Gothic" pitchFamily="34" charset="0"/>
              </a:rPr>
              <a:t>a la dignidad humana.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>
                <a:solidFill>
                  <a:schemeClr val="tx2"/>
                </a:solidFill>
                <a:latin typeface="Century Gothic" pitchFamily="34" charset="0"/>
              </a:rPr>
              <a:t>Normativa </a:t>
            </a:r>
            <a:r>
              <a:rPr lang="es-CR" b="1" dirty="0" smtClean="0">
                <a:solidFill>
                  <a:schemeClr val="tx2"/>
                </a:solidFill>
                <a:latin typeface="Century Gothic" pitchFamily="34" charset="0"/>
              </a:rPr>
              <a:t>nacional de reconocimiento de derechos a personas </a:t>
            </a:r>
            <a:r>
              <a:rPr lang="es-CR" b="1" dirty="0">
                <a:solidFill>
                  <a:schemeClr val="tx2"/>
                </a:solidFill>
                <a:latin typeface="Century Gothic" pitchFamily="34" charset="0"/>
              </a:rPr>
              <a:t>migrantes </a:t>
            </a:r>
            <a:r>
              <a:rPr lang="es-CR" b="1" dirty="0" smtClean="0">
                <a:solidFill>
                  <a:schemeClr val="tx2"/>
                </a:solidFill>
                <a:latin typeface="Century Gothic" pitchFamily="34" charset="0"/>
              </a:rPr>
              <a:t>y refugiadas </a:t>
            </a:r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716016" y="1556792"/>
            <a:ext cx="4104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Art. 2: declaratoria de interés público para el desarrollo del país de la materia migratoria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Art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. 3: integración con base en los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p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rincipios de 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respeto a la vida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humana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, a la diversidad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cultural 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y de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las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personas,  a la solidaridad 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(…)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y los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Derechos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Humanos”.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s-CR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Artículo 5: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diseño de estrategias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y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p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olíticas públicas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para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promover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la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integración.</a:t>
            </a:r>
            <a:endParaRPr lang="es-CR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s-CR" sz="1400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Artículo 7: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acciones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conjuntas que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impulsen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la integración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procesos  económicos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, científicos,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sociales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, laborales,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educativos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endParaRPr lang="es-C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culturales </a:t>
            </a:r>
            <a:r>
              <a:rPr lang="es-CR" sz="1400" dirty="0">
                <a:solidFill>
                  <a:schemeClr val="tx2"/>
                </a:solidFill>
                <a:latin typeface="Century Gothic" pitchFamily="34" charset="0"/>
              </a:rPr>
              <a:t>y </a:t>
            </a:r>
            <a:r>
              <a:rPr lang="es-CR" sz="1400" dirty="0" smtClean="0">
                <a:solidFill>
                  <a:schemeClr val="tx2"/>
                </a:solidFill>
                <a:latin typeface="Century Gothic" pitchFamily="34" charset="0"/>
              </a:rPr>
              <a:t>deportivos. </a:t>
            </a:r>
            <a:endParaRPr lang="es-C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 bwMode="auto">
          <a:xfrm>
            <a:off x="4500562" y="980728"/>
            <a:ext cx="4643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har char="•"/>
              <a:defRPr/>
            </a:pPr>
            <a:r>
              <a:rPr lang="es-MX" sz="1700" b="1" i="1" dirty="0">
                <a:solidFill>
                  <a:schemeClr val="tx2"/>
                </a:solidFill>
                <a:latin typeface="Century Gothic" pitchFamily="34" charset="0"/>
              </a:rPr>
              <a:t>Ley de Migración No. 8764: 2009</a:t>
            </a:r>
            <a:endParaRPr lang="es-ES" sz="17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7 Imagen"/>
          <p:cNvPicPr>
            <a:picLocks noChangeAspect="1" noChangeArrowheads="1"/>
          </p:cNvPicPr>
          <p:nvPr/>
        </p:nvPicPr>
        <p:blipFill>
          <a:blip r:embed="rId2" cstate="email"/>
          <a:srcRect l="3011" b="5608"/>
          <a:stretch>
            <a:fillRect/>
          </a:stretch>
        </p:blipFill>
        <p:spPr bwMode="auto">
          <a:xfrm>
            <a:off x="1714480" y="285728"/>
            <a:ext cx="5240316" cy="18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Marcador de contenido"/>
          <p:cNvSpPr>
            <a:spLocks noGrp="1"/>
          </p:cNvSpPr>
          <p:nvPr>
            <p:ph sz="half" idx="1"/>
          </p:nvPr>
        </p:nvSpPr>
        <p:spPr>
          <a:xfrm>
            <a:off x="285720" y="2643182"/>
            <a:ext cx="4572000" cy="3214700"/>
          </a:xfrm>
        </p:spPr>
        <p:txBody>
          <a:bodyPr/>
          <a:lstStyle/>
          <a:p>
            <a:pPr lvl="1" eaLnBrk="1" hangingPunct="1"/>
            <a:endParaRPr lang="es-ES" sz="1600" dirty="0" smtClean="0"/>
          </a:p>
          <a:p>
            <a:pPr lvl="1" algn="just" eaLnBrk="1" hangingPunct="1"/>
            <a:r>
              <a:rPr lang="es-ES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Procura el cumplimiento de derechos sociales, civiles, políticos, económicos y culturales de migrantes y refugiados, según el marco legal del Estado.</a:t>
            </a:r>
          </a:p>
          <a:p>
            <a:pPr lvl="1" algn="just" eaLnBrk="1" hangingPunct="1"/>
            <a:endParaRPr lang="es-ES" sz="16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1" algn="just" eaLnBrk="1" hangingPunct="1"/>
            <a:r>
              <a:rPr lang="es-ES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Integra las diversas propuestas institucionales del sector público relacionadas con la integración de nacionales, migrantes y refugiados.</a:t>
            </a:r>
          </a:p>
          <a:p>
            <a:pPr lvl="1" eaLnBrk="1" hangingPunct="1"/>
            <a:endParaRPr lang="es-ES" sz="1600" dirty="0" smtClean="0"/>
          </a:p>
          <a:p>
            <a:pPr lvl="2" eaLnBrk="1" hangingPunct="1"/>
            <a:endParaRPr lang="es-ES" sz="1800" dirty="0" smtClean="0"/>
          </a:p>
          <a:p>
            <a:pPr eaLnBrk="1" hangingPunct="1"/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4857752" y="3429000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s-ES" sz="1600" kern="0" dirty="0" smtClean="0">
                <a:solidFill>
                  <a:srgbClr val="000000"/>
                </a:solidFill>
                <a:latin typeface="Arial"/>
              </a:rPr>
              <a:t>Promueve la participación comunitaria conjunta de migrantes, nacionales y refugiados.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57554" y="207167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Creada en 2011</a:t>
            </a:r>
            <a:endParaRPr lang="es-ES" dirty="0"/>
          </a:p>
        </p:txBody>
      </p:sp>
      <p:sp>
        <p:nvSpPr>
          <p:cNvPr id="11" name="Rectangle 7"/>
          <p:cNvSpPr/>
          <p:nvPr/>
        </p:nvSpPr>
        <p:spPr>
          <a:xfrm>
            <a:off x="2285984" y="62150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ES" sz="1100" b="1" kern="0" dirty="0" smtClean="0">
                <a:solidFill>
                  <a:schemeClr val="tx2"/>
                </a:solidFill>
                <a:latin typeface="Century Gothic" pitchFamily="34" charset="0"/>
              </a:rPr>
              <a:t>DIDH: Aporte del Estado costarricense a la protección de los derechos laborales de las personas migrantes y refugiadas </a:t>
            </a:r>
            <a:endParaRPr lang="es-ES" sz="1100" b="1" kern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3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27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71438"/>
            <a:ext cx="32861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79388" y="1214438"/>
          <a:ext cx="8750300" cy="5643562"/>
        </p:xfrm>
        <a:graphic>
          <a:graphicData uri="http://schemas.openxmlformats.org/presentationml/2006/ole">
            <p:oleObj spid="_x0000_s1026" r:id="rId4" imgW="13011769" imgH="7771828" progId="Visio.Drawing.11">
              <p:embed/>
            </p:oleObj>
          </a:graphicData>
        </a:graphic>
      </p:graphicFrame>
      <p:sp>
        <p:nvSpPr>
          <p:cNvPr id="11" name="10 Elipse"/>
          <p:cNvSpPr/>
          <p:nvPr/>
        </p:nvSpPr>
        <p:spPr>
          <a:xfrm>
            <a:off x="7000875" y="3500438"/>
            <a:ext cx="1727200" cy="1571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6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www.leylaboral.com/costarica/images/logo_cr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2143116"/>
            <a:ext cx="1190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143667" cy="9350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R" sz="3100" b="1" kern="1200" dirty="0" smtClean="0">
                <a:latin typeface="Century Gothic" pitchFamily="34" charset="0"/>
                <a:ea typeface="+mn-ea"/>
                <a:cs typeface="+mn-cs"/>
              </a:rPr>
              <a:t>Colaboración</a:t>
            </a:r>
            <a:r>
              <a:rPr lang="es-CR" sz="3100" b="1" dirty="0" smtClean="0">
                <a:latin typeface="Century Gothic" pitchFamily="34" charset="0"/>
              </a:rPr>
              <a:t> interinstitucional</a:t>
            </a:r>
            <a:endParaRPr lang="es-CR" sz="3100" b="1" dirty="0">
              <a:latin typeface="Century Gothic" pitchFamily="34" charset="0"/>
            </a:endParaRPr>
          </a:p>
        </p:txBody>
      </p:sp>
      <p:pic>
        <p:nvPicPr>
          <p:cNvPr id="10244" name="Picture 2" descr="http://catedra.files.wordpress.com/2011/11/logo-unfp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214688"/>
            <a:ext cx="10953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4.bp.blogspot.com/_x8oFZObi-JI/TUHnilNQXaI/AAAAAAAABP8/bF5tDK6zS-g/s1600/ACNU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429132"/>
            <a:ext cx="17287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www.claep.org/userfiles/image/konrad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13" y="3357563"/>
            <a:ext cx="15986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upload.wikimedia.org/wikipedia/commons/0/0b/CCSS_-_Costa_Ric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5643578"/>
            <a:ext cx="99218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http://www.fonabe.go.cr/Style%20Library/Fonabe/images/logo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25" y="5643563"/>
            <a:ext cx="147161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http://2.bp.blogspot.com/_aXBjbT8_vcU/SsLWTub7NuI/AAAAAAAAEGc/OaFQuTr5KJE/s400/programa-avancemo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5500688"/>
            <a:ext cx="1363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52" name="Picture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2276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17 Imagen" descr="800px-Flag_of_Europe.svg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63" y="4429125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 descr="C:\Mis Documentos\DIDH\Rutas de Integración\logo OIT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4876" y="3286124"/>
            <a:ext cx="1581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" descr="C:\Documents and Settings\mVillalobosR\Mis documentos\Proyectos Milla\logo CONAMAJ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57438" y="3286125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" descr="C:\Documents and Settings\mVillalobosR\Mis documentos\Proyectos Milla\Logo UNESCO San Jos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00813" y="4357688"/>
            <a:ext cx="20208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" descr="C:\Documents and Settings\mVillalobosR\Mis documentos\Proyectos Milla\logo RE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71750" y="4143375"/>
            <a:ext cx="13573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Logo aecid y embajada España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42910" y="2500306"/>
            <a:ext cx="3286148" cy="422074"/>
          </a:xfrm>
          <a:prstGeom prst="rect">
            <a:avLst/>
          </a:prstGeom>
        </p:spPr>
      </p:pic>
      <p:pic>
        <p:nvPicPr>
          <p:cNvPr id="20" name="19 Imagen" descr="iom-logo.gif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500694" y="2214554"/>
            <a:ext cx="973764" cy="747712"/>
          </a:xfrm>
          <a:prstGeom prst="rect">
            <a:avLst/>
          </a:prstGeom>
        </p:spPr>
      </p:pic>
      <p:pic>
        <p:nvPicPr>
          <p:cNvPr id="22" name="21 Imagen" descr="unicef logo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857620" y="2071678"/>
            <a:ext cx="1095372" cy="1095372"/>
          </a:xfrm>
          <a:prstGeom prst="rect">
            <a:avLst/>
          </a:prstGeom>
        </p:spPr>
      </p:pic>
      <p:pic>
        <p:nvPicPr>
          <p:cNvPr id="25" name="24 Imagen" descr="logo UNA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000100" y="1214422"/>
            <a:ext cx="1113853" cy="884561"/>
          </a:xfrm>
          <a:prstGeom prst="rect">
            <a:avLst/>
          </a:prstGeom>
        </p:spPr>
      </p:pic>
      <p:pic>
        <p:nvPicPr>
          <p:cNvPr id="26" name="25 Imagen" descr="logo UCR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715140" y="1214422"/>
            <a:ext cx="1524000" cy="781050"/>
          </a:xfrm>
          <a:prstGeom prst="rect">
            <a:avLst/>
          </a:prstGeom>
        </p:spPr>
      </p:pic>
      <p:pic>
        <p:nvPicPr>
          <p:cNvPr id="28" name="27 Imagen" descr="logo DEMUCA.pn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6929454" y="5429264"/>
            <a:ext cx="1214446" cy="1214446"/>
          </a:xfrm>
          <a:prstGeom prst="rect">
            <a:avLst/>
          </a:prstGeom>
        </p:spPr>
      </p:pic>
      <p:pic>
        <p:nvPicPr>
          <p:cNvPr id="31" name="30 Imagen" descr="logo AED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3000364" y="1142984"/>
            <a:ext cx="1666875" cy="952500"/>
          </a:xfrm>
          <a:prstGeom prst="rect">
            <a:avLst/>
          </a:prstGeom>
        </p:spPr>
      </p:pic>
      <p:pic>
        <p:nvPicPr>
          <p:cNvPr id="32" name="31 Imagen" descr="logo Canadá.gif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5429256" y="1500174"/>
            <a:ext cx="790575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5043494" cy="1060472"/>
          </a:xfrm>
        </p:spPr>
        <p:txBody>
          <a:bodyPr/>
          <a:lstStyle/>
          <a:p>
            <a:r>
              <a:rPr lang="es-CR" sz="2000" b="1" dirty="0" smtClean="0">
                <a:latin typeface="Century Gothic" pitchFamily="34" charset="0"/>
              </a:rPr>
              <a:t>Programas DIDH: protección de derechos laborales 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357298"/>
            <a:ext cx="2571768" cy="1040198"/>
          </a:xfrm>
          <a:prstGeom prst="rect">
            <a:avLst/>
          </a:prstGeom>
          <a:noFill/>
          <a:ln w="9525">
            <a:solidFill>
              <a:srgbClr val="92D05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7" name="Imagen 9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2340322" cy="3429570"/>
          </a:xfrm>
          <a:prstGeom prst="rect">
            <a:avLst/>
          </a:prstGeom>
          <a:noFill/>
          <a:ln>
            <a:noFill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786050" cy="9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2428868"/>
            <a:ext cx="27368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4603750"/>
            <a:ext cx="2879725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2" descr="C:\Users\ISIS\AppData\Local\Microsoft\Windows\Temporary Internet Files\Content.Outlook\XKOEK6D5\Picture 1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1714488"/>
            <a:ext cx="2570715" cy="40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Documents and Settings\mZunigas\Escritorio\LOGOS\logo_migracion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24" y="0"/>
            <a:ext cx="1142976" cy="7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1113</Words>
  <Application>Microsoft Office PowerPoint</Application>
  <PresentationFormat>Presentación en pantalla (4:3)</PresentationFormat>
  <Paragraphs>169</Paragraphs>
  <Slides>23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Diseño predeterminado</vt:lpstr>
      <vt:lpstr>Microsoft Visio Drawing</vt:lpstr>
      <vt:lpstr>Acrobat Document</vt:lpstr>
      <vt:lpstr>  Dirección de Integración y Desarrollo Humano (DIDH) de la Dirección General de Migración y Extranjería (DGME)  </vt:lpstr>
      <vt:lpstr>DIDH y derechos laborales de las personas migrantes y refugiadas</vt:lpstr>
      <vt:lpstr>Migraciones en Costa Rica</vt:lpstr>
      <vt:lpstr>Diapositiva 4</vt:lpstr>
      <vt:lpstr>Diapositiva 5</vt:lpstr>
      <vt:lpstr>Diapositiva 6</vt:lpstr>
      <vt:lpstr>Diapositiva 7</vt:lpstr>
      <vt:lpstr>Colaboración interinstitucional</vt:lpstr>
      <vt:lpstr>Programas DIDH: protección de derechos laborales </vt:lpstr>
      <vt:lpstr>Programas DIDH: protección de derechos laborales </vt:lpstr>
      <vt:lpstr>Programas DIDH: protección de derechos laborales </vt:lpstr>
      <vt:lpstr>Programas DIDH: protección de derechos laborales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MUCHAS GRACIAS</vt:lpstr>
    </vt:vector>
  </TitlesOfParts>
  <Company>DGME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cMoraI</dc:creator>
  <cp:lastModifiedBy>IT</cp:lastModifiedBy>
  <cp:revision>141</cp:revision>
  <dcterms:created xsi:type="dcterms:W3CDTF">2012-04-24T21:33:30Z</dcterms:created>
  <dcterms:modified xsi:type="dcterms:W3CDTF">2013-11-06T21:57:31Z</dcterms:modified>
</cp:coreProperties>
</file>