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6"/>
  </p:notesMasterIdLst>
  <p:sldIdLst>
    <p:sldId id="256" r:id="rId2"/>
    <p:sldId id="257" r:id="rId3"/>
    <p:sldId id="344" r:id="rId4"/>
    <p:sldId id="292" r:id="rId5"/>
    <p:sldId id="274" r:id="rId6"/>
    <p:sldId id="338" r:id="rId7"/>
    <p:sldId id="295" r:id="rId8"/>
    <p:sldId id="309" r:id="rId9"/>
    <p:sldId id="342" r:id="rId10"/>
    <p:sldId id="351" r:id="rId11"/>
    <p:sldId id="294" r:id="rId12"/>
    <p:sldId id="297" r:id="rId13"/>
    <p:sldId id="296" r:id="rId14"/>
    <p:sldId id="280" r:id="rId15"/>
    <p:sldId id="298" r:id="rId16"/>
    <p:sldId id="299" r:id="rId17"/>
    <p:sldId id="334" r:id="rId18"/>
    <p:sldId id="327" r:id="rId19"/>
    <p:sldId id="328" r:id="rId20"/>
    <p:sldId id="329" r:id="rId21"/>
    <p:sldId id="330" r:id="rId22"/>
    <p:sldId id="331" r:id="rId23"/>
    <p:sldId id="332" r:id="rId24"/>
    <p:sldId id="354" r:id="rId25"/>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787C"/>
    <a:srgbClr val="FF4C3E"/>
    <a:srgbClr val="7CC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71" autoAdjust="0"/>
    <p:restoredTop sz="94660"/>
  </p:normalViewPr>
  <p:slideViewPr>
    <p:cSldViewPr>
      <p:cViewPr varScale="1">
        <p:scale>
          <a:sx n="156" d="100"/>
          <a:sy n="156" d="100"/>
        </p:scale>
        <p:origin x="-8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R" sz="2400" baseline="0" dirty="0" smtClean="0">
                <a:solidFill>
                  <a:schemeClr val="bg1"/>
                </a:solidFill>
              </a:rPr>
              <a:t>Distribution of the Social Migration Fund</a:t>
            </a:r>
            <a:endParaRPr lang="es-CR" sz="2400" baseline="0" dirty="0" smtClean="0">
              <a:solidFill>
                <a:schemeClr val="bg1"/>
              </a:solidFill>
            </a:endParaRPr>
          </a:p>
          <a:p>
            <a:pPr>
              <a:defRPr/>
            </a:pPr>
            <a:r>
              <a:rPr lang="es-CR" sz="1800" b="1" i="0" u="none" strike="noStrike" baseline="0" dirty="0" smtClean="0">
                <a:solidFill>
                  <a:schemeClr val="bg1"/>
                </a:solidFill>
                <a:effectLst/>
              </a:rPr>
              <a:t>Art. </a:t>
            </a:r>
            <a:r>
              <a:rPr lang="es-CR" sz="1800" b="1" i="0" u="none" strike="noStrike" baseline="0" dirty="0" smtClean="0">
                <a:solidFill>
                  <a:schemeClr val="bg1"/>
                </a:solidFill>
                <a:effectLst/>
              </a:rPr>
              <a:t>242, </a:t>
            </a:r>
            <a:r>
              <a:rPr lang="es-CR" sz="1800" b="1" i="0" u="none" strike="noStrike" baseline="0" dirty="0" smtClean="0">
                <a:solidFill>
                  <a:schemeClr val="bg1"/>
                </a:solidFill>
                <a:effectLst/>
              </a:rPr>
              <a:t>General Migration and Immigration Act </a:t>
            </a:r>
            <a:r>
              <a:rPr lang="es-CR" sz="1800" b="1" i="0" u="none" strike="noStrike" baseline="0" dirty="0" smtClean="0">
                <a:solidFill>
                  <a:schemeClr val="bg1"/>
                </a:solidFill>
                <a:effectLst/>
              </a:rPr>
              <a:t>No. 8764</a:t>
            </a:r>
            <a:endParaRPr lang="es-CR" sz="2500" baseline="0" dirty="0">
              <a:solidFill>
                <a:schemeClr val="bg1"/>
              </a:solidFill>
            </a:endParaRPr>
          </a:p>
        </c:rich>
      </c:tx>
      <c:layout>
        <c:manualLayout>
          <c:xMode val="edge"/>
          <c:yMode val="edge"/>
          <c:x val="0.119940012379769"/>
          <c:y val="0.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
          <c:y val="0.550165554064585"/>
          <c:w val="1.0"/>
          <c:h val="0.345533416040037"/>
        </c:manualLayout>
      </c:layout>
      <c:pie3DChart>
        <c:varyColors val="1"/>
        <c:ser>
          <c:idx val="0"/>
          <c:order val="0"/>
          <c:tx>
            <c:strRef>
              <c:f>Hoja1!$B$1</c:f>
              <c:strCache>
                <c:ptCount val="1"/>
                <c:pt idx="0">
                  <c:v>Sales</c:v>
                </c:pt>
              </c:strCache>
            </c:strRef>
          </c:tx>
          <c:dPt>
            <c:idx val="1"/>
            <c:bubble3D val="0"/>
            <c:explosion val="21"/>
          </c:dPt>
          <c:dLbls>
            <c:txPr>
              <a:bodyPr/>
              <a:lstStyle/>
              <a:p>
                <a:pPr>
                  <a:defRPr sz="1400"/>
                </a:pPr>
                <a:endParaRPr lang="es-ES"/>
              </a:p>
            </c:txPr>
            <c:showLegendKey val="0"/>
            <c:showVal val="0"/>
            <c:showCatName val="0"/>
            <c:showSerName val="0"/>
            <c:showPercent val="1"/>
            <c:showBubbleSize val="0"/>
            <c:showLeaderLines val="1"/>
          </c:dLbls>
          <c:cat>
            <c:strRef>
              <c:f>Hoja1!$A$2:$A$7</c:f>
              <c:strCache>
                <c:ptCount val="6"/>
                <c:pt idx="0">
                  <c:v>Migration 40%</c:v>
                </c:pt>
                <c:pt idx="1">
                  <c:v>Health 25%</c:v>
                </c:pt>
                <c:pt idx="2">
                  <c:v>Education 20%</c:v>
                </c:pt>
                <c:pt idx="3">
                  <c:v>Security and Prevention 5%</c:v>
                </c:pt>
                <c:pt idx="4">
                  <c:v>Community Development 5%</c:v>
                </c:pt>
                <c:pt idx="5">
                  <c:v>Social Adaptation 5%</c:v>
                </c:pt>
              </c:strCache>
            </c:strRef>
          </c:cat>
          <c:val>
            <c:numRef>
              <c:f>Hoja1!$B$2:$B$7</c:f>
              <c:numCache>
                <c:formatCode>General</c:formatCode>
                <c:ptCount val="6"/>
                <c:pt idx="0">
                  <c:v>40.0</c:v>
                </c:pt>
                <c:pt idx="1">
                  <c:v>25.0</c:v>
                </c:pt>
                <c:pt idx="2">
                  <c:v>20.0</c:v>
                </c:pt>
                <c:pt idx="3">
                  <c:v>5.0</c:v>
                </c:pt>
                <c:pt idx="4">
                  <c:v>5.0</c:v>
                </c:pt>
                <c:pt idx="5">
                  <c:v>5.0</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109144022388324"/>
          <c:y val="0.154497022876842"/>
          <c:w val="0.778283628443882"/>
          <c:h val="0.33060538614526"/>
        </c:manualLayout>
      </c:layout>
      <c:overlay val="0"/>
      <c:txPr>
        <a:bodyPr/>
        <a:lstStyle/>
        <a:p>
          <a:pPr>
            <a:defRPr sz="1400"/>
          </a:pPr>
          <a:endParaRPr lang="es-ES"/>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2A770-8D83-4D57-A185-0AFE05BCCE3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CR"/>
        </a:p>
      </dgm:t>
    </dgm:pt>
    <dgm:pt modelId="{0ED76982-451C-4823-A392-0A29B6204EE8}">
      <dgm:prSet phldrT="[Texto]" custT="1"/>
      <dgm:spPr/>
      <dgm:t>
        <a:bodyPr/>
        <a:lstStyle/>
        <a:p>
          <a:r>
            <a:rPr lang="en-GB" sz="2000" noProof="0" dirty="0" smtClean="0"/>
            <a:t>FSM is managed through a trust. Art. 233, General Migration and Immigration Act No.8764.</a:t>
          </a:r>
          <a:endParaRPr lang="en-GB" sz="2000" noProof="0" dirty="0"/>
        </a:p>
      </dgm:t>
    </dgm:pt>
    <dgm:pt modelId="{401F0997-E7F2-4A06-8DFC-5E8CF852AC8D}" type="parTrans" cxnId="{8D264E4B-773A-470A-847E-D76A3AB53DCD}">
      <dgm:prSet/>
      <dgm:spPr/>
      <dgm:t>
        <a:bodyPr/>
        <a:lstStyle/>
        <a:p>
          <a:endParaRPr lang="es-CR"/>
        </a:p>
      </dgm:t>
    </dgm:pt>
    <dgm:pt modelId="{D6C2AACF-E76C-4F6F-8BE6-7001DB977CD2}" type="sibTrans" cxnId="{8D264E4B-773A-470A-847E-D76A3AB53DCD}">
      <dgm:prSet/>
      <dgm:spPr/>
      <dgm:t>
        <a:bodyPr/>
        <a:lstStyle/>
        <a:p>
          <a:endParaRPr lang="es-CR"/>
        </a:p>
      </dgm:t>
    </dgm:pt>
    <dgm:pt modelId="{83C86D41-222B-4830-8BCF-905B61912F6C}">
      <dgm:prSet phldrT="[Texto]" custT="1"/>
      <dgm:spPr/>
      <dgm:t>
        <a:bodyPr/>
        <a:lstStyle/>
        <a:p>
          <a:r>
            <a:rPr lang="en-GB" sz="2000" noProof="0" dirty="0" smtClean="0"/>
            <a:t>Guidelines “Technical rules about the government budget N-1-2012-DC-DFOE2”. Budget managed through a trust, requires an execution plan.</a:t>
          </a:r>
          <a:endParaRPr lang="en-GB" sz="2000" noProof="0" dirty="0"/>
        </a:p>
      </dgm:t>
    </dgm:pt>
    <dgm:pt modelId="{C8022F4F-47BD-4A37-B9F1-8DC79BE6B4BF}" type="parTrans" cxnId="{E94CC8CF-58F6-4139-B2CE-1227A63DCD77}">
      <dgm:prSet/>
      <dgm:spPr/>
      <dgm:t>
        <a:bodyPr/>
        <a:lstStyle/>
        <a:p>
          <a:endParaRPr lang="es-CR"/>
        </a:p>
      </dgm:t>
    </dgm:pt>
    <dgm:pt modelId="{55FF9D74-C928-4921-9BD5-3A3FF32CAC38}" type="sibTrans" cxnId="{E94CC8CF-58F6-4139-B2CE-1227A63DCD77}">
      <dgm:prSet/>
      <dgm:spPr/>
      <dgm:t>
        <a:bodyPr/>
        <a:lstStyle/>
        <a:p>
          <a:endParaRPr lang="es-CR"/>
        </a:p>
      </dgm:t>
    </dgm:pt>
    <dgm:pt modelId="{FBA07153-9E96-4377-8EC4-4CAB07B98846}">
      <dgm:prSet phldrT="[Texto]" custT="1"/>
      <dgm:spPr/>
      <dgm:t>
        <a:bodyPr/>
        <a:lstStyle/>
        <a:p>
          <a:r>
            <a:rPr lang="en-GB" sz="2000" noProof="0" dirty="0" smtClean="0"/>
            <a:t>The General Directorate of Migration and Immigration (DGME), the Directorate of Integration and Human Development (DIDH), and participating institutions developed the National Integration Plan.</a:t>
          </a:r>
          <a:endParaRPr lang="en-GB" sz="2000" noProof="0" dirty="0"/>
        </a:p>
      </dgm:t>
    </dgm:pt>
    <dgm:pt modelId="{100836B3-836F-4ECB-B09D-FB37321216ED}" type="parTrans" cxnId="{792D327E-760A-46D8-A79F-9B7162C2E03F}">
      <dgm:prSet/>
      <dgm:spPr/>
      <dgm:t>
        <a:bodyPr/>
        <a:lstStyle/>
        <a:p>
          <a:endParaRPr lang="es-CR"/>
        </a:p>
      </dgm:t>
    </dgm:pt>
    <dgm:pt modelId="{E3AF6D2C-3876-4CA9-96DE-7CA6501499DB}" type="sibTrans" cxnId="{792D327E-760A-46D8-A79F-9B7162C2E03F}">
      <dgm:prSet/>
      <dgm:spPr/>
      <dgm:t>
        <a:bodyPr/>
        <a:lstStyle/>
        <a:p>
          <a:endParaRPr lang="es-CR"/>
        </a:p>
      </dgm:t>
    </dgm:pt>
    <dgm:pt modelId="{DD935392-E887-444E-AEF8-1C722C413C79}" type="pres">
      <dgm:prSet presAssocID="{4D62A770-8D83-4D57-A185-0AFE05BCCE3C}" presName="Name0" presStyleCnt="0">
        <dgm:presLayoutVars>
          <dgm:chMax val="7"/>
          <dgm:chPref val="7"/>
          <dgm:dir/>
          <dgm:animLvl val="lvl"/>
        </dgm:presLayoutVars>
      </dgm:prSet>
      <dgm:spPr/>
      <dgm:t>
        <a:bodyPr/>
        <a:lstStyle/>
        <a:p>
          <a:endParaRPr lang="es-CR"/>
        </a:p>
      </dgm:t>
    </dgm:pt>
    <dgm:pt modelId="{38D98457-045E-4EE7-8B09-316ED65A0D90}" type="pres">
      <dgm:prSet presAssocID="{0ED76982-451C-4823-A392-0A29B6204EE8}" presName="Accent1" presStyleCnt="0"/>
      <dgm:spPr/>
    </dgm:pt>
    <dgm:pt modelId="{C243B1A8-AEF6-42EC-A911-25E4E1A636B1}" type="pres">
      <dgm:prSet presAssocID="{0ED76982-451C-4823-A392-0A29B6204EE8}" presName="Accent" presStyleLbl="node1" presStyleIdx="0" presStyleCnt="3"/>
      <dgm:spPr/>
    </dgm:pt>
    <dgm:pt modelId="{32730ED6-AEF5-4098-9B5F-E25FF3850D87}" type="pres">
      <dgm:prSet presAssocID="{0ED76982-451C-4823-A392-0A29B6204EE8}" presName="Parent1" presStyleLbl="revTx" presStyleIdx="0" presStyleCnt="3" custScaleX="556347">
        <dgm:presLayoutVars>
          <dgm:chMax val="1"/>
          <dgm:chPref val="1"/>
          <dgm:bulletEnabled val="1"/>
        </dgm:presLayoutVars>
      </dgm:prSet>
      <dgm:spPr/>
      <dgm:t>
        <a:bodyPr/>
        <a:lstStyle/>
        <a:p>
          <a:endParaRPr lang="es-CR"/>
        </a:p>
      </dgm:t>
    </dgm:pt>
    <dgm:pt modelId="{9E51B955-E12F-451E-B8E8-356CCB7B4E5D}" type="pres">
      <dgm:prSet presAssocID="{83C86D41-222B-4830-8BCF-905B61912F6C}" presName="Accent2" presStyleCnt="0"/>
      <dgm:spPr/>
    </dgm:pt>
    <dgm:pt modelId="{010D5855-B6BF-4842-AE20-F8E5D34B59CC}" type="pres">
      <dgm:prSet presAssocID="{83C86D41-222B-4830-8BCF-905B61912F6C}" presName="Accent" presStyleLbl="node1" presStyleIdx="1" presStyleCnt="3"/>
      <dgm:spPr/>
    </dgm:pt>
    <dgm:pt modelId="{428D1D32-7F05-4B8D-B852-DBF3CD9C9081}" type="pres">
      <dgm:prSet presAssocID="{83C86D41-222B-4830-8BCF-905B61912F6C}" presName="Parent2" presStyleLbl="revTx" presStyleIdx="1" presStyleCnt="3" custScaleX="558683" custScaleY="137720" custLinFactNeighborX="53649" custLinFactNeighborY="-14290">
        <dgm:presLayoutVars>
          <dgm:chMax val="1"/>
          <dgm:chPref val="1"/>
          <dgm:bulletEnabled val="1"/>
        </dgm:presLayoutVars>
      </dgm:prSet>
      <dgm:spPr/>
      <dgm:t>
        <a:bodyPr/>
        <a:lstStyle/>
        <a:p>
          <a:endParaRPr lang="es-CR"/>
        </a:p>
      </dgm:t>
    </dgm:pt>
    <dgm:pt modelId="{78ECAAB1-7619-4F35-B367-D8173DA16432}" type="pres">
      <dgm:prSet presAssocID="{FBA07153-9E96-4377-8EC4-4CAB07B98846}" presName="Accent3" presStyleCnt="0"/>
      <dgm:spPr/>
    </dgm:pt>
    <dgm:pt modelId="{0C6284ED-4704-4885-B48C-3EA63E04CB38}" type="pres">
      <dgm:prSet presAssocID="{FBA07153-9E96-4377-8EC4-4CAB07B98846}" presName="Accent" presStyleLbl="node1" presStyleIdx="2" presStyleCnt="3"/>
      <dgm:spPr/>
    </dgm:pt>
    <dgm:pt modelId="{3FA43B2B-6320-4958-8487-78B9728F07EF}" type="pres">
      <dgm:prSet presAssocID="{FBA07153-9E96-4377-8EC4-4CAB07B98846}" presName="Parent3" presStyleLbl="revTx" presStyleIdx="2" presStyleCnt="3" custScaleX="432588" custScaleY="151716">
        <dgm:presLayoutVars>
          <dgm:chMax val="1"/>
          <dgm:chPref val="1"/>
          <dgm:bulletEnabled val="1"/>
        </dgm:presLayoutVars>
      </dgm:prSet>
      <dgm:spPr/>
      <dgm:t>
        <a:bodyPr/>
        <a:lstStyle/>
        <a:p>
          <a:endParaRPr lang="es-CR"/>
        </a:p>
      </dgm:t>
    </dgm:pt>
  </dgm:ptLst>
  <dgm:cxnLst>
    <dgm:cxn modelId="{12F1F352-78A5-45BD-8FF2-FF0279087D65}" type="presOf" srcId="{4D62A770-8D83-4D57-A185-0AFE05BCCE3C}" destId="{DD935392-E887-444E-AEF8-1C722C413C79}" srcOrd="0" destOrd="0" presId="urn:microsoft.com/office/officeart/2009/layout/CircleArrowProcess"/>
    <dgm:cxn modelId="{8D264E4B-773A-470A-847E-D76A3AB53DCD}" srcId="{4D62A770-8D83-4D57-A185-0AFE05BCCE3C}" destId="{0ED76982-451C-4823-A392-0A29B6204EE8}" srcOrd="0" destOrd="0" parTransId="{401F0997-E7F2-4A06-8DFC-5E8CF852AC8D}" sibTransId="{D6C2AACF-E76C-4F6F-8BE6-7001DB977CD2}"/>
    <dgm:cxn modelId="{1F3C3958-7EA0-4B09-A320-84F225506907}" type="presOf" srcId="{83C86D41-222B-4830-8BCF-905B61912F6C}" destId="{428D1D32-7F05-4B8D-B852-DBF3CD9C9081}" srcOrd="0" destOrd="0" presId="urn:microsoft.com/office/officeart/2009/layout/CircleArrowProcess"/>
    <dgm:cxn modelId="{F3FBF643-8C79-466A-A622-9E04863A3834}" type="presOf" srcId="{FBA07153-9E96-4377-8EC4-4CAB07B98846}" destId="{3FA43B2B-6320-4958-8487-78B9728F07EF}" srcOrd="0" destOrd="0" presId="urn:microsoft.com/office/officeart/2009/layout/CircleArrowProcess"/>
    <dgm:cxn modelId="{E94CC8CF-58F6-4139-B2CE-1227A63DCD77}" srcId="{4D62A770-8D83-4D57-A185-0AFE05BCCE3C}" destId="{83C86D41-222B-4830-8BCF-905B61912F6C}" srcOrd="1" destOrd="0" parTransId="{C8022F4F-47BD-4A37-B9F1-8DC79BE6B4BF}" sibTransId="{55FF9D74-C928-4921-9BD5-3A3FF32CAC38}"/>
    <dgm:cxn modelId="{7DEC1D60-8F7E-4504-8271-BCF62350556B}" type="presOf" srcId="{0ED76982-451C-4823-A392-0A29B6204EE8}" destId="{32730ED6-AEF5-4098-9B5F-E25FF3850D87}" srcOrd="0" destOrd="0" presId="urn:microsoft.com/office/officeart/2009/layout/CircleArrowProcess"/>
    <dgm:cxn modelId="{792D327E-760A-46D8-A79F-9B7162C2E03F}" srcId="{4D62A770-8D83-4D57-A185-0AFE05BCCE3C}" destId="{FBA07153-9E96-4377-8EC4-4CAB07B98846}" srcOrd="2" destOrd="0" parTransId="{100836B3-836F-4ECB-B09D-FB37321216ED}" sibTransId="{E3AF6D2C-3876-4CA9-96DE-7CA6501499DB}"/>
    <dgm:cxn modelId="{2653CABA-7959-4AAA-9F5E-CC22C0D3F7DD}" type="presParOf" srcId="{DD935392-E887-444E-AEF8-1C722C413C79}" destId="{38D98457-045E-4EE7-8B09-316ED65A0D90}" srcOrd="0" destOrd="0" presId="urn:microsoft.com/office/officeart/2009/layout/CircleArrowProcess"/>
    <dgm:cxn modelId="{58DE2A47-0151-443E-B997-952E2DBF04CE}" type="presParOf" srcId="{38D98457-045E-4EE7-8B09-316ED65A0D90}" destId="{C243B1A8-AEF6-42EC-A911-25E4E1A636B1}" srcOrd="0" destOrd="0" presId="urn:microsoft.com/office/officeart/2009/layout/CircleArrowProcess"/>
    <dgm:cxn modelId="{35B90547-B1D0-47EB-9951-05AC6D44F482}" type="presParOf" srcId="{DD935392-E887-444E-AEF8-1C722C413C79}" destId="{32730ED6-AEF5-4098-9B5F-E25FF3850D87}" srcOrd="1" destOrd="0" presId="urn:microsoft.com/office/officeart/2009/layout/CircleArrowProcess"/>
    <dgm:cxn modelId="{4C2D99A7-A030-452C-9C0C-88CDC14870B9}" type="presParOf" srcId="{DD935392-E887-444E-AEF8-1C722C413C79}" destId="{9E51B955-E12F-451E-B8E8-356CCB7B4E5D}" srcOrd="2" destOrd="0" presId="urn:microsoft.com/office/officeart/2009/layout/CircleArrowProcess"/>
    <dgm:cxn modelId="{33E5FB9A-8B91-4911-ADC9-C60DC6A23DD2}" type="presParOf" srcId="{9E51B955-E12F-451E-B8E8-356CCB7B4E5D}" destId="{010D5855-B6BF-4842-AE20-F8E5D34B59CC}" srcOrd="0" destOrd="0" presId="urn:microsoft.com/office/officeart/2009/layout/CircleArrowProcess"/>
    <dgm:cxn modelId="{43A4DA13-7B46-4D6B-A122-4C8B5908028F}" type="presParOf" srcId="{DD935392-E887-444E-AEF8-1C722C413C79}" destId="{428D1D32-7F05-4B8D-B852-DBF3CD9C9081}" srcOrd="3" destOrd="0" presId="urn:microsoft.com/office/officeart/2009/layout/CircleArrowProcess"/>
    <dgm:cxn modelId="{768045F2-CB19-4405-98ED-35CEFE31AA1C}" type="presParOf" srcId="{DD935392-E887-444E-AEF8-1C722C413C79}" destId="{78ECAAB1-7619-4F35-B367-D8173DA16432}" srcOrd="4" destOrd="0" presId="urn:microsoft.com/office/officeart/2009/layout/CircleArrowProcess"/>
    <dgm:cxn modelId="{86435CD3-F337-4368-98E1-F8B2598290DE}" type="presParOf" srcId="{78ECAAB1-7619-4F35-B367-D8173DA16432}" destId="{0C6284ED-4704-4885-B48C-3EA63E04CB38}" srcOrd="0" destOrd="0" presId="urn:microsoft.com/office/officeart/2009/layout/CircleArrowProcess"/>
    <dgm:cxn modelId="{7E2A320C-A262-4B6B-BDF5-3C9BD5EF3EB0}" type="presParOf" srcId="{DD935392-E887-444E-AEF8-1C722C413C79}" destId="{3FA43B2B-6320-4958-8487-78B9728F07E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D5E05-7D4A-41EA-9E3B-BF3FD69CEAC4}" type="doc">
      <dgm:prSet loTypeId="urn:microsoft.com/office/officeart/2005/8/layout/hProcess7#3" loCatId="list" qsTypeId="urn:microsoft.com/office/officeart/2005/8/quickstyle/simple2" qsCatId="simple" csTypeId="urn:microsoft.com/office/officeart/2005/8/colors/accent1_2" csCatId="accent1" phldr="1"/>
      <dgm:spPr/>
      <dgm:t>
        <a:bodyPr/>
        <a:lstStyle/>
        <a:p>
          <a:endParaRPr lang="es-CR"/>
        </a:p>
      </dgm:t>
    </dgm:pt>
    <dgm:pt modelId="{632B910A-5BE4-4831-AF48-D7022E4DD05F}">
      <dgm:prSet phldrT="[Texto]"/>
      <dgm:spPr/>
      <dgm:t>
        <a:bodyPr/>
        <a:lstStyle/>
        <a:p>
          <a:endParaRPr lang="en-GB" noProof="0" dirty="0"/>
        </a:p>
      </dgm:t>
    </dgm:pt>
    <dgm:pt modelId="{872E4338-BD26-4148-8FDC-1B81342DE781}" type="parTrans" cxnId="{5ED9308F-3258-4953-8E62-FCE1FA2AB4AA}">
      <dgm:prSet/>
      <dgm:spPr/>
      <dgm:t>
        <a:bodyPr/>
        <a:lstStyle/>
        <a:p>
          <a:endParaRPr lang="es-CR"/>
        </a:p>
      </dgm:t>
    </dgm:pt>
    <dgm:pt modelId="{B53534EC-F1C2-4AD7-82F2-81038B13237A}" type="sibTrans" cxnId="{5ED9308F-3258-4953-8E62-FCE1FA2AB4AA}">
      <dgm:prSet/>
      <dgm:spPr/>
      <dgm:t>
        <a:bodyPr/>
        <a:lstStyle/>
        <a:p>
          <a:endParaRPr lang="es-CR"/>
        </a:p>
      </dgm:t>
    </dgm:pt>
    <dgm:pt modelId="{CB14DBCF-D145-4F80-A355-5906F0A3348B}">
      <dgm:prSet phldrT="[Texto]"/>
      <dgm:spPr/>
      <dgm:t>
        <a:bodyPr/>
        <a:lstStyle/>
        <a:p>
          <a:r>
            <a:rPr lang="en-GB" noProof="0" dirty="0" smtClean="0"/>
            <a:t>General Migration and Immigration Act No. 8764</a:t>
          </a:r>
          <a:endParaRPr lang="en-GB" noProof="0" dirty="0"/>
        </a:p>
      </dgm:t>
    </dgm:pt>
    <dgm:pt modelId="{3BCAF970-E55D-4C48-95A8-EA611987774C}" type="parTrans" cxnId="{46F709C7-BF2A-4739-BD50-D80AF8E2469C}">
      <dgm:prSet/>
      <dgm:spPr/>
      <dgm:t>
        <a:bodyPr/>
        <a:lstStyle/>
        <a:p>
          <a:endParaRPr lang="es-CR"/>
        </a:p>
      </dgm:t>
    </dgm:pt>
    <dgm:pt modelId="{DB57EECD-8BD4-4639-9F41-C61A01FCEE50}" type="sibTrans" cxnId="{46F709C7-BF2A-4739-BD50-D80AF8E2469C}">
      <dgm:prSet/>
      <dgm:spPr/>
      <dgm:t>
        <a:bodyPr/>
        <a:lstStyle/>
        <a:p>
          <a:endParaRPr lang="es-CR"/>
        </a:p>
      </dgm:t>
    </dgm:pt>
    <dgm:pt modelId="{A6427D44-41AB-47EE-924C-4B18F5E18474}">
      <dgm:prSet phldrT="[Texto]"/>
      <dgm:spPr/>
      <dgm:t>
        <a:bodyPr/>
        <a:lstStyle/>
        <a:p>
          <a:r>
            <a:rPr lang="en-GB" noProof="0" dirty="0" smtClean="0"/>
            <a:t>.</a:t>
          </a:r>
          <a:endParaRPr lang="en-GB" noProof="0" dirty="0"/>
        </a:p>
      </dgm:t>
    </dgm:pt>
    <dgm:pt modelId="{26757CEF-2FEB-4C62-9916-8B3CBBE19E4A}" type="parTrans" cxnId="{70A3C2F8-CD97-453D-8639-9F8FCA2797BF}">
      <dgm:prSet/>
      <dgm:spPr/>
      <dgm:t>
        <a:bodyPr/>
        <a:lstStyle/>
        <a:p>
          <a:endParaRPr lang="es-CR"/>
        </a:p>
      </dgm:t>
    </dgm:pt>
    <dgm:pt modelId="{B23717C2-25DA-466E-A50C-5AD2187252ED}" type="sibTrans" cxnId="{70A3C2F8-CD97-453D-8639-9F8FCA2797BF}">
      <dgm:prSet/>
      <dgm:spPr/>
      <dgm:t>
        <a:bodyPr/>
        <a:lstStyle/>
        <a:p>
          <a:endParaRPr lang="es-CR"/>
        </a:p>
      </dgm:t>
    </dgm:pt>
    <dgm:pt modelId="{0FCEE0EE-6519-4A22-9820-2852C971E074}">
      <dgm:prSet phldrT="[Texto]"/>
      <dgm:spPr/>
      <dgm:t>
        <a:bodyPr/>
        <a:lstStyle/>
        <a:p>
          <a:r>
            <a:rPr lang="en-GB" noProof="0" dirty="0" smtClean="0"/>
            <a:t>EXECUTIVE DECREE     Nº 36646-MP-PLAN </a:t>
          </a:r>
          <a:endParaRPr lang="en-GB" noProof="0" dirty="0"/>
        </a:p>
      </dgm:t>
    </dgm:pt>
    <dgm:pt modelId="{23C0A248-6EEE-44F8-A4B9-EFDE96D16B71}" type="parTrans" cxnId="{F6BBA87F-F948-48AF-98CA-C641D57306AE}">
      <dgm:prSet/>
      <dgm:spPr/>
      <dgm:t>
        <a:bodyPr/>
        <a:lstStyle/>
        <a:p>
          <a:endParaRPr lang="es-CR"/>
        </a:p>
      </dgm:t>
    </dgm:pt>
    <dgm:pt modelId="{703E2023-ABAC-4097-B82A-496D2E07DF44}" type="sibTrans" cxnId="{F6BBA87F-F948-48AF-98CA-C641D57306AE}">
      <dgm:prSet/>
      <dgm:spPr/>
      <dgm:t>
        <a:bodyPr/>
        <a:lstStyle/>
        <a:p>
          <a:endParaRPr lang="es-CR"/>
        </a:p>
      </dgm:t>
    </dgm:pt>
    <dgm:pt modelId="{B572B6CC-E88B-4A5E-A796-9B98A737BBE6}">
      <dgm:prSet phldrT="[Texto]"/>
      <dgm:spPr/>
      <dgm:t>
        <a:bodyPr/>
        <a:lstStyle/>
        <a:p>
          <a:r>
            <a:rPr lang="en-GB" noProof="0" dirty="0" smtClean="0"/>
            <a:t>.</a:t>
          </a:r>
          <a:endParaRPr lang="en-GB" noProof="0" dirty="0"/>
        </a:p>
      </dgm:t>
    </dgm:pt>
    <dgm:pt modelId="{C949950A-B934-4300-A949-7F2B4C84DB09}" type="parTrans" cxnId="{52424316-79F2-478B-882D-3BCC59743CEA}">
      <dgm:prSet/>
      <dgm:spPr/>
      <dgm:t>
        <a:bodyPr/>
        <a:lstStyle/>
        <a:p>
          <a:endParaRPr lang="es-CR"/>
        </a:p>
      </dgm:t>
    </dgm:pt>
    <dgm:pt modelId="{8A254324-D5A1-4D9C-A8EC-62B16B365C7E}" type="sibTrans" cxnId="{52424316-79F2-478B-882D-3BCC59743CEA}">
      <dgm:prSet/>
      <dgm:spPr/>
      <dgm:t>
        <a:bodyPr/>
        <a:lstStyle/>
        <a:p>
          <a:endParaRPr lang="es-CR"/>
        </a:p>
      </dgm:t>
    </dgm:pt>
    <dgm:pt modelId="{0CC3B3CF-9337-4F3D-9CFE-2E542E22D49C}">
      <dgm:prSet phldrT="[Texto]"/>
      <dgm:spPr/>
      <dgm:t>
        <a:bodyPr/>
        <a:lstStyle/>
        <a:p>
          <a:endParaRPr lang="en-GB" noProof="0" dirty="0" smtClean="0"/>
        </a:p>
        <a:p>
          <a:r>
            <a:rPr lang="en-GB" noProof="0" dirty="0" smtClean="0"/>
            <a:t>Political Constitution</a:t>
          </a:r>
          <a:endParaRPr lang="en-GB" noProof="0" dirty="0"/>
        </a:p>
      </dgm:t>
    </dgm:pt>
    <dgm:pt modelId="{B73547D0-F20D-4D8C-BA38-48965B505B63}" type="parTrans" cxnId="{1E56DDC5-7B45-4B75-AD86-78EBDB3BC3E1}">
      <dgm:prSet/>
      <dgm:spPr/>
      <dgm:t>
        <a:bodyPr/>
        <a:lstStyle/>
        <a:p>
          <a:endParaRPr lang="es-CR"/>
        </a:p>
      </dgm:t>
    </dgm:pt>
    <dgm:pt modelId="{0220F232-7FA6-4A9F-B87F-2C3E84A01B45}" type="sibTrans" cxnId="{1E56DDC5-7B45-4B75-AD86-78EBDB3BC3E1}">
      <dgm:prSet/>
      <dgm:spPr/>
      <dgm:t>
        <a:bodyPr/>
        <a:lstStyle/>
        <a:p>
          <a:endParaRPr lang="es-CR"/>
        </a:p>
      </dgm:t>
    </dgm:pt>
    <dgm:pt modelId="{70275011-D8D9-4C36-8A32-92A641A2E384}" type="pres">
      <dgm:prSet presAssocID="{3EBD5E05-7D4A-41EA-9E3B-BF3FD69CEAC4}" presName="Name0" presStyleCnt="0">
        <dgm:presLayoutVars>
          <dgm:dir/>
          <dgm:animLvl val="lvl"/>
          <dgm:resizeHandles val="exact"/>
        </dgm:presLayoutVars>
      </dgm:prSet>
      <dgm:spPr/>
      <dgm:t>
        <a:bodyPr/>
        <a:lstStyle/>
        <a:p>
          <a:endParaRPr lang="es-CR"/>
        </a:p>
      </dgm:t>
    </dgm:pt>
    <dgm:pt modelId="{88DCE7AF-2466-43D1-A725-B31F02AC7402}" type="pres">
      <dgm:prSet presAssocID="{632B910A-5BE4-4831-AF48-D7022E4DD05F}" presName="compositeNode" presStyleCnt="0">
        <dgm:presLayoutVars>
          <dgm:bulletEnabled val="1"/>
        </dgm:presLayoutVars>
      </dgm:prSet>
      <dgm:spPr/>
    </dgm:pt>
    <dgm:pt modelId="{D6841B7D-3F4C-4871-BE04-DC3A2EB73BA9}" type="pres">
      <dgm:prSet presAssocID="{632B910A-5BE4-4831-AF48-D7022E4DD05F}" presName="bgRect" presStyleLbl="node1" presStyleIdx="0" presStyleCnt="3"/>
      <dgm:spPr/>
      <dgm:t>
        <a:bodyPr/>
        <a:lstStyle/>
        <a:p>
          <a:endParaRPr lang="es-CR"/>
        </a:p>
      </dgm:t>
    </dgm:pt>
    <dgm:pt modelId="{05277696-33C4-4780-829A-52EB6883B58E}" type="pres">
      <dgm:prSet presAssocID="{632B910A-5BE4-4831-AF48-D7022E4DD05F}" presName="parentNode" presStyleLbl="node1" presStyleIdx="0" presStyleCnt="3">
        <dgm:presLayoutVars>
          <dgm:chMax val="0"/>
          <dgm:bulletEnabled val="1"/>
        </dgm:presLayoutVars>
      </dgm:prSet>
      <dgm:spPr/>
      <dgm:t>
        <a:bodyPr/>
        <a:lstStyle/>
        <a:p>
          <a:endParaRPr lang="es-CR"/>
        </a:p>
      </dgm:t>
    </dgm:pt>
    <dgm:pt modelId="{8BEF117A-DBA1-46B7-A908-C8BAF75D8C6E}" type="pres">
      <dgm:prSet presAssocID="{632B910A-5BE4-4831-AF48-D7022E4DD05F}" presName="childNode" presStyleLbl="node1" presStyleIdx="0" presStyleCnt="3">
        <dgm:presLayoutVars>
          <dgm:bulletEnabled val="1"/>
        </dgm:presLayoutVars>
      </dgm:prSet>
      <dgm:spPr/>
      <dgm:t>
        <a:bodyPr/>
        <a:lstStyle/>
        <a:p>
          <a:endParaRPr lang="es-CR"/>
        </a:p>
      </dgm:t>
    </dgm:pt>
    <dgm:pt modelId="{BDA2E28F-F092-40DD-BBD9-FBE0B37B5519}" type="pres">
      <dgm:prSet presAssocID="{B53534EC-F1C2-4AD7-82F2-81038B13237A}" presName="hSp" presStyleCnt="0"/>
      <dgm:spPr/>
    </dgm:pt>
    <dgm:pt modelId="{BD239F5A-E9D7-4345-BCE3-80CAB5C204BA}" type="pres">
      <dgm:prSet presAssocID="{B53534EC-F1C2-4AD7-82F2-81038B13237A}" presName="vProcSp" presStyleCnt="0"/>
      <dgm:spPr/>
    </dgm:pt>
    <dgm:pt modelId="{1E358D4D-0ED7-4C56-8BDA-506E1A5428FC}" type="pres">
      <dgm:prSet presAssocID="{B53534EC-F1C2-4AD7-82F2-81038B13237A}" presName="vSp1" presStyleCnt="0"/>
      <dgm:spPr/>
    </dgm:pt>
    <dgm:pt modelId="{256A11BF-8442-41E4-BF6E-1BBB8B3011B0}" type="pres">
      <dgm:prSet presAssocID="{B53534EC-F1C2-4AD7-82F2-81038B13237A}" presName="simulatedConn" presStyleLbl="solidFgAcc1" presStyleIdx="0" presStyleCnt="2"/>
      <dgm:spPr/>
    </dgm:pt>
    <dgm:pt modelId="{48FDB12F-701C-46B6-B9B2-4EF1CC025206}" type="pres">
      <dgm:prSet presAssocID="{B53534EC-F1C2-4AD7-82F2-81038B13237A}" presName="vSp2" presStyleCnt="0"/>
      <dgm:spPr/>
    </dgm:pt>
    <dgm:pt modelId="{8E97811E-5F10-4241-9F30-DBDF314DC3C9}" type="pres">
      <dgm:prSet presAssocID="{B53534EC-F1C2-4AD7-82F2-81038B13237A}" presName="sibTrans" presStyleCnt="0"/>
      <dgm:spPr/>
    </dgm:pt>
    <dgm:pt modelId="{B6544709-6AF0-4D80-9B52-118FF37EE3DC}" type="pres">
      <dgm:prSet presAssocID="{A6427D44-41AB-47EE-924C-4B18F5E18474}" presName="compositeNode" presStyleCnt="0">
        <dgm:presLayoutVars>
          <dgm:bulletEnabled val="1"/>
        </dgm:presLayoutVars>
      </dgm:prSet>
      <dgm:spPr/>
    </dgm:pt>
    <dgm:pt modelId="{0FC2C2FA-9762-4BD8-9B82-C1CBD0789538}" type="pres">
      <dgm:prSet presAssocID="{A6427D44-41AB-47EE-924C-4B18F5E18474}" presName="bgRect" presStyleLbl="node1" presStyleIdx="1" presStyleCnt="3" custScaleX="97293" custLinFactNeighborX="-566"/>
      <dgm:spPr/>
      <dgm:t>
        <a:bodyPr/>
        <a:lstStyle/>
        <a:p>
          <a:endParaRPr lang="es-CR"/>
        </a:p>
      </dgm:t>
    </dgm:pt>
    <dgm:pt modelId="{332181E7-C662-4124-9F6D-23E29F3A1F22}" type="pres">
      <dgm:prSet presAssocID="{A6427D44-41AB-47EE-924C-4B18F5E18474}" presName="parentNode" presStyleLbl="node1" presStyleIdx="1" presStyleCnt="3">
        <dgm:presLayoutVars>
          <dgm:chMax val="0"/>
          <dgm:bulletEnabled val="1"/>
        </dgm:presLayoutVars>
      </dgm:prSet>
      <dgm:spPr/>
      <dgm:t>
        <a:bodyPr/>
        <a:lstStyle/>
        <a:p>
          <a:endParaRPr lang="es-CR"/>
        </a:p>
      </dgm:t>
    </dgm:pt>
    <dgm:pt modelId="{45882833-3784-4BBC-A992-4B381121BA0C}" type="pres">
      <dgm:prSet presAssocID="{A6427D44-41AB-47EE-924C-4B18F5E18474}" presName="childNode" presStyleLbl="node1" presStyleIdx="1" presStyleCnt="3">
        <dgm:presLayoutVars>
          <dgm:bulletEnabled val="1"/>
        </dgm:presLayoutVars>
      </dgm:prSet>
      <dgm:spPr/>
      <dgm:t>
        <a:bodyPr/>
        <a:lstStyle/>
        <a:p>
          <a:endParaRPr lang="es-CR"/>
        </a:p>
      </dgm:t>
    </dgm:pt>
    <dgm:pt modelId="{D62DB861-FF5A-4483-A013-C5C401CE93AD}" type="pres">
      <dgm:prSet presAssocID="{B23717C2-25DA-466E-A50C-5AD2187252ED}" presName="hSp" presStyleCnt="0"/>
      <dgm:spPr/>
    </dgm:pt>
    <dgm:pt modelId="{42ECD4E1-CDF7-469E-BE23-42A66C5B37C6}" type="pres">
      <dgm:prSet presAssocID="{B23717C2-25DA-466E-A50C-5AD2187252ED}" presName="vProcSp" presStyleCnt="0"/>
      <dgm:spPr/>
    </dgm:pt>
    <dgm:pt modelId="{C762C1EA-41D3-47C4-BE91-14508560A9C1}" type="pres">
      <dgm:prSet presAssocID="{B23717C2-25DA-466E-A50C-5AD2187252ED}" presName="vSp1" presStyleCnt="0"/>
      <dgm:spPr/>
    </dgm:pt>
    <dgm:pt modelId="{7FA3E320-C141-4AC9-A802-8C64B7620FA6}" type="pres">
      <dgm:prSet presAssocID="{B23717C2-25DA-466E-A50C-5AD2187252ED}" presName="simulatedConn" presStyleLbl="solidFgAcc1" presStyleIdx="1" presStyleCnt="2"/>
      <dgm:spPr/>
    </dgm:pt>
    <dgm:pt modelId="{41465A70-2678-4C47-8B25-E64FCC516E90}" type="pres">
      <dgm:prSet presAssocID="{B23717C2-25DA-466E-A50C-5AD2187252ED}" presName="vSp2" presStyleCnt="0"/>
      <dgm:spPr/>
    </dgm:pt>
    <dgm:pt modelId="{6665C020-6F62-469F-B759-9057508250A2}" type="pres">
      <dgm:prSet presAssocID="{B23717C2-25DA-466E-A50C-5AD2187252ED}" presName="sibTrans" presStyleCnt="0"/>
      <dgm:spPr/>
    </dgm:pt>
    <dgm:pt modelId="{54A2065A-453B-41D6-B45C-6C65E382E9D4}" type="pres">
      <dgm:prSet presAssocID="{B572B6CC-E88B-4A5E-A796-9B98A737BBE6}" presName="compositeNode" presStyleCnt="0">
        <dgm:presLayoutVars>
          <dgm:bulletEnabled val="1"/>
        </dgm:presLayoutVars>
      </dgm:prSet>
      <dgm:spPr/>
    </dgm:pt>
    <dgm:pt modelId="{4A51B541-39C2-4CFE-9A9D-1D0982266A6C}" type="pres">
      <dgm:prSet presAssocID="{B572B6CC-E88B-4A5E-A796-9B98A737BBE6}" presName="bgRect" presStyleLbl="node1" presStyleIdx="2" presStyleCnt="3"/>
      <dgm:spPr/>
      <dgm:t>
        <a:bodyPr/>
        <a:lstStyle/>
        <a:p>
          <a:endParaRPr lang="es-CR"/>
        </a:p>
      </dgm:t>
    </dgm:pt>
    <dgm:pt modelId="{82B2C2BB-F824-4185-948D-B102158900E9}" type="pres">
      <dgm:prSet presAssocID="{B572B6CC-E88B-4A5E-A796-9B98A737BBE6}" presName="parentNode" presStyleLbl="node1" presStyleIdx="2" presStyleCnt="3">
        <dgm:presLayoutVars>
          <dgm:chMax val="0"/>
          <dgm:bulletEnabled val="1"/>
        </dgm:presLayoutVars>
      </dgm:prSet>
      <dgm:spPr/>
      <dgm:t>
        <a:bodyPr/>
        <a:lstStyle/>
        <a:p>
          <a:endParaRPr lang="es-CR"/>
        </a:p>
      </dgm:t>
    </dgm:pt>
    <dgm:pt modelId="{D8756DBE-FF47-4DFD-A624-B49E2F4B8716}" type="pres">
      <dgm:prSet presAssocID="{B572B6CC-E88B-4A5E-A796-9B98A737BBE6}" presName="childNode" presStyleLbl="node1" presStyleIdx="2" presStyleCnt="3">
        <dgm:presLayoutVars>
          <dgm:bulletEnabled val="1"/>
        </dgm:presLayoutVars>
      </dgm:prSet>
      <dgm:spPr/>
      <dgm:t>
        <a:bodyPr/>
        <a:lstStyle/>
        <a:p>
          <a:endParaRPr lang="es-CR"/>
        </a:p>
      </dgm:t>
    </dgm:pt>
  </dgm:ptLst>
  <dgm:cxnLst>
    <dgm:cxn modelId="{70A3C2F8-CD97-453D-8639-9F8FCA2797BF}" srcId="{3EBD5E05-7D4A-41EA-9E3B-BF3FD69CEAC4}" destId="{A6427D44-41AB-47EE-924C-4B18F5E18474}" srcOrd="1" destOrd="0" parTransId="{26757CEF-2FEB-4C62-9916-8B3CBBE19E4A}" sibTransId="{B23717C2-25DA-466E-A50C-5AD2187252ED}"/>
    <dgm:cxn modelId="{2AA1B48F-9689-4208-9958-83AEE1AAB4AD}" type="presOf" srcId="{0CC3B3CF-9337-4F3D-9CFE-2E542E22D49C}" destId="{D8756DBE-FF47-4DFD-A624-B49E2F4B8716}" srcOrd="0" destOrd="0" presId="urn:microsoft.com/office/officeart/2005/8/layout/hProcess7#3"/>
    <dgm:cxn modelId="{46F709C7-BF2A-4739-BD50-D80AF8E2469C}" srcId="{632B910A-5BE4-4831-AF48-D7022E4DD05F}" destId="{CB14DBCF-D145-4F80-A355-5906F0A3348B}" srcOrd="0" destOrd="0" parTransId="{3BCAF970-E55D-4C48-95A8-EA611987774C}" sibTransId="{DB57EECD-8BD4-4639-9F41-C61A01FCEE50}"/>
    <dgm:cxn modelId="{52424316-79F2-478B-882D-3BCC59743CEA}" srcId="{3EBD5E05-7D4A-41EA-9E3B-BF3FD69CEAC4}" destId="{B572B6CC-E88B-4A5E-A796-9B98A737BBE6}" srcOrd="2" destOrd="0" parTransId="{C949950A-B934-4300-A949-7F2B4C84DB09}" sibTransId="{8A254324-D5A1-4D9C-A8EC-62B16B365C7E}"/>
    <dgm:cxn modelId="{E3E64DCB-3496-40BF-865A-2821422B5CE0}" type="presOf" srcId="{B572B6CC-E88B-4A5E-A796-9B98A737BBE6}" destId="{4A51B541-39C2-4CFE-9A9D-1D0982266A6C}" srcOrd="0" destOrd="0" presId="urn:microsoft.com/office/officeart/2005/8/layout/hProcess7#3"/>
    <dgm:cxn modelId="{70787238-A4E7-43DE-BA0E-F0428B594D12}" type="presOf" srcId="{3EBD5E05-7D4A-41EA-9E3B-BF3FD69CEAC4}" destId="{70275011-D8D9-4C36-8A32-92A641A2E384}" srcOrd="0" destOrd="0" presId="urn:microsoft.com/office/officeart/2005/8/layout/hProcess7#3"/>
    <dgm:cxn modelId="{497E2A90-08F5-4869-836F-0B3D5B20F95B}" type="presOf" srcId="{CB14DBCF-D145-4F80-A355-5906F0A3348B}" destId="{8BEF117A-DBA1-46B7-A908-C8BAF75D8C6E}" srcOrd="0" destOrd="0" presId="urn:microsoft.com/office/officeart/2005/8/layout/hProcess7#3"/>
    <dgm:cxn modelId="{B9367514-A62A-4E91-9239-9B7F7FE70D7B}" type="presOf" srcId="{632B910A-5BE4-4831-AF48-D7022E4DD05F}" destId="{05277696-33C4-4780-829A-52EB6883B58E}" srcOrd="1" destOrd="0" presId="urn:microsoft.com/office/officeart/2005/8/layout/hProcess7#3"/>
    <dgm:cxn modelId="{90DBFB76-B87E-4BE9-9056-C31D52481DD5}" type="presOf" srcId="{632B910A-5BE4-4831-AF48-D7022E4DD05F}" destId="{D6841B7D-3F4C-4871-BE04-DC3A2EB73BA9}" srcOrd="0" destOrd="0" presId="urn:microsoft.com/office/officeart/2005/8/layout/hProcess7#3"/>
    <dgm:cxn modelId="{CD0F9261-0CDB-479C-87BE-5E17DBAF6609}" type="presOf" srcId="{A6427D44-41AB-47EE-924C-4B18F5E18474}" destId="{0FC2C2FA-9762-4BD8-9B82-C1CBD0789538}" srcOrd="0" destOrd="0" presId="urn:microsoft.com/office/officeart/2005/8/layout/hProcess7#3"/>
    <dgm:cxn modelId="{1E56DDC5-7B45-4B75-AD86-78EBDB3BC3E1}" srcId="{B572B6CC-E88B-4A5E-A796-9B98A737BBE6}" destId="{0CC3B3CF-9337-4F3D-9CFE-2E542E22D49C}" srcOrd="0" destOrd="0" parTransId="{B73547D0-F20D-4D8C-BA38-48965B505B63}" sibTransId="{0220F232-7FA6-4A9F-B87F-2C3E84A01B45}"/>
    <dgm:cxn modelId="{AB0F13DA-6871-4D91-A42D-B1396DCCAE32}" type="presOf" srcId="{B572B6CC-E88B-4A5E-A796-9B98A737BBE6}" destId="{82B2C2BB-F824-4185-948D-B102158900E9}" srcOrd="1" destOrd="0" presId="urn:microsoft.com/office/officeart/2005/8/layout/hProcess7#3"/>
    <dgm:cxn modelId="{F6BBA87F-F948-48AF-98CA-C641D57306AE}" srcId="{A6427D44-41AB-47EE-924C-4B18F5E18474}" destId="{0FCEE0EE-6519-4A22-9820-2852C971E074}" srcOrd="0" destOrd="0" parTransId="{23C0A248-6EEE-44F8-A4B9-EFDE96D16B71}" sibTransId="{703E2023-ABAC-4097-B82A-496D2E07DF44}"/>
    <dgm:cxn modelId="{5ED9308F-3258-4953-8E62-FCE1FA2AB4AA}" srcId="{3EBD5E05-7D4A-41EA-9E3B-BF3FD69CEAC4}" destId="{632B910A-5BE4-4831-AF48-D7022E4DD05F}" srcOrd="0" destOrd="0" parTransId="{872E4338-BD26-4148-8FDC-1B81342DE781}" sibTransId="{B53534EC-F1C2-4AD7-82F2-81038B13237A}"/>
    <dgm:cxn modelId="{CC444EB0-C2B8-4327-B119-F5AA5EA1ED4E}" type="presOf" srcId="{0FCEE0EE-6519-4A22-9820-2852C971E074}" destId="{45882833-3784-4BBC-A992-4B381121BA0C}" srcOrd="0" destOrd="0" presId="urn:microsoft.com/office/officeart/2005/8/layout/hProcess7#3"/>
    <dgm:cxn modelId="{2C578635-4651-463A-90DF-A119C29CD4BE}" type="presOf" srcId="{A6427D44-41AB-47EE-924C-4B18F5E18474}" destId="{332181E7-C662-4124-9F6D-23E29F3A1F22}" srcOrd="1" destOrd="0" presId="urn:microsoft.com/office/officeart/2005/8/layout/hProcess7#3"/>
    <dgm:cxn modelId="{3F7C4357-FA91-4BA6-A3A1-D64CC1B85AF6}" type="presParOf" srcId="{70275011-D8D9-4C36-8A32-92A641A2E384}" destId="{88DCE7AF-2466-43D1-A725-B31F02AC7402}" srcOrd="0" destOrd="0" presId="urn:microsoft.com/office/officeart/2005/8/layout/hProcess7#3"/>
    <dgm:cxn modelId="{A8D68405-5473-4F17-B9DF-D3821BBCE25F}" type="presParOf" srcId="{88DCE7AF-2466-43D1-A725-B31F02AC7402}" destId="{D6841B7D-3F4C-4871-BE04-DC3A2EB73BA9}" srcOrd="0" destOrd="0" presId="urn:microsoft.com/office/officeart/2005/8/layout/hProcess7#3"/>
    <dgm:cxn modelId="{14830366-D8D3-4249-AFF7-1E2D0191C225}" type="presParOf" srcId="{88DCE7AF-2466-43D1-A725-B31F02AC7402}" destId="{05277696-33C4-4780-829A-52EB6883B58E}" srcOrd="1" destOrd="0" presId="urn:microsoft.com/office/officeart/2005/8/layout/hProcess7#3"/>
    <dgm:cxn modelId="{27942655-DA34-4803-8671-8FC3AE61D926}" type="presParOf" srcId="{88DCE7AF-2466-43D1-A725-B31F02AC7402}" destId="{8BEF117A-DBA1-46B7-A908-C8BAF75D8C6E}" srcOrd="2" destOrd="0" presId="urn:microsoft.com/office/officeart/2005/8/layout/hProcess7#3"/>
    <dgm:cxn modelId="{CB3A5A25-2F9E-41C8-98A7-E9B45AA6DD4F}" type="presParOf" srcId="{70275011-D8D9-4C36-8A32-92A641A2E384}" destId="{BDA2E28F-F092-40DD-BBD9-FBE0B37B5519}" srcOrd="1" destOrd="0" presId="urn:microsoft.com/office/officeart/2005/8/layout/hProcess7#3"/>
    <dgm:cxn modelId="{55CB1A4A-4B26-445B-B677-04E054FEA3A4}" type="presParOf" srcId="{70275011-D8D9-4C36-8A32-92A641A2E384}" destId="{BD239F5A-E9D7-4345-BCE3-80CAB5C204BA}" srcOrd="2" destOrd="0" presId="urn:microsoft.com/office/officeart/2005/8/layout/hProcess7#3"/>
    <dgm:cxn modelId="{1302D144-FA7E-421F-BF64-C617090A6F2A}" type="presParOf" srcId="{BD239F5A-E9D7-4345-BCE3-80CAB5C204BA}" destId="{1E358D4D-0ED7-4C56-8BDA-506E1A5428FC}" srcOrd="0" destOrd="0" presId="urn:microsoft.com/office/officeart/2005/8/layout/hProcess7#3"/>
    <dgm:cxn modelId="{7EF70DF4-E64E-4099-AC29-5AB63BEF6437}" type="presParOf" srcId="{BD239F5A-E9D7-4345-BCE3-80CAB5C204BA}" destId="{256A11BF-8442-41E4-BF6E-1BBB8B3011B0}" srcOrd="1" destOrd="0" presId="urn:microsoft.com/office/officeart/2005/8/layout/hProcess7#3"/>
    <dgm:cxn modelId="{E518CDE8-AED7-4E9D-B66F-8564F457BF01}" type="presParOf" srcId="{BD239F5A-E9D7-4345-BCE3-80CAB5C204BA}" destId="{48FDB12F-701C-46B6-B9B2-4EF1CC025206}" srcOrd="2" destOrd="0" presId="urn:microsoft.com/office/officeart/2005/8/layout/hProcess7#3"/>
    <dgm:cxn modelId="{F821F89C-FF83-4BFA-9AB5-C20E0FD502F9}" type="presParOf" srcId="{70275011-D8D9-4C36-8A32-92A641A2E384}" destId="{8E97811E-5F10-4241-9F30-DBDF314DC3C9}" srcOrd="3" destOrd="0" presId="urn:microsoft.com/office/officeart/2005/8/layout/hProcess7#3"/>
    <dgm:cxn modelId="{439EBC40-59B3-42ED-ACE3-B8C1892BAEB4}" type="presParOf" srcId="{70275011-D8D9-4C36-8A32-92A641A2E384}" destId="{B6544709-6AF0-4D80-9B52-118FF37EE3DC}" srcOrd="4" destOrd="0" presId="urn:microsoft.com/office/officeart/2005/8/layout/hProcess7#3"/>
    <dgm:cxn modelId="{738CA814-F637-4520-923B-F1B81B85E48A}" type="presParOf" srcId="{B6544709-6AF0-4D80-9B52-118FF37EE3DC}" destId="{0FC2C2FA-9762-4BD8-9B82-C1CBD0789538}" srcOrd="0" destOrd="0" presId="urn:microsoft.com/office/officeart/2005/8/layout/hProcess7#3"/>
    <dgm:cxn modelId="{3C7C0936-6423-4432-9F5D-FFB95D96D192}" type="presParOf" srcId="{B6544709-6AF0-4D80-9B52-118FF37EE3DC}" destId="{332181E7-C662-4124-9F6D-23E29F3A1F22}" srcOrd="1" destOrd="0" presId="urn:microsoft.com/office/officeart/2005/8/layout/hProcess7#3"/>
    <dgm:cxn modelId="{1F3DE21D-31C2-425E-B2AA-8D76AB4B64FB}" type="presParOf" srcId="{B6544709-6AF0-4D80-9B52-118FF37EE3DC}" destId="{45882833-3784-4BBC-A992-4B381121BA0C}" srcOrd="2" destOrd="0" presId="urn:microsoft.com/office/officeart/2005/8/layout/hProcess7#3"/>
    <dgm:cxn modelId="{4312B8BD-84A3-4BCB-86D8-97EEE62EB607}" type="presParOf" srcId="{70275011-D8D9-4C36-8A32-92A641A2E384}" destId="{D62DB861-FF5A-4483-A013-C5C401CE93AD}" srcOrd="5" destOrd="0" presId="urn:microsoft.com/office/officeart/2005/8/layout/hProcess7#3"/>
    <dgm:cxn modelId="{D5A1E3C8-7C95-46CC-94D0-A75C38C0F55D}" type="presParOf" srcId="{70275011-D8D9-4C36-8A32-92A641A2E384}" destId="{42ECD4E1-CDF7-469E-BE23-42A66C5B37C6}" srcOrd="6" destOrd="0" presId="urn:microsoft.com/office/officeart/2005/8/layout/hProcess7#3"/>
    <dgm:cxn modelId="{F740C2F1-9F4C-4955-AE90-9B4101B4D74B}" type="presParOf" srcId="{42ECD4E1-CDF7-469E-BE23-42A66C5B37C6}" destId="{C762C1EA-41D3-47C4-BE91-14508560A9C1}" srcOrd="0" destOrd="0" presId="urn:microsoft.com/office/officeart/2005/8/layout/hProcess7#3"/>
    <dgm:cxn modelId="{FAC81837-C0B9-410A-ABAF-DF151C12DC93}" type="presParOf" srcId="{42ECD4E1-CDF7-469E-BE23-42A66C5B37C6}" destId="{7FA3E320-C141-4AC9-A802-8C64B7620FA6}" srcOrd="1" destOrd="0" presId="urn:microsoft.com/office/officeart/2005/8/layout/hProcess7#3"/>
    <dgm:cxn modelId="{9B54EF24-860E-47F6-9978-767E977AF0ED}" type="presParOf" srcId="{42ECD4E1-CDF7-469E-BE23-42A66C5B37C6}" destId="{41465A70-2678-4C47-8B25-E64FCC516E90}" srcOrd="2" destOrd="0" presId="urn:microsoft.com/office/officeart/2005/8/layout/hProcess7#3"/>
    <dgm:cxn modelId="{24E6EFAD-1357-430B-ACDC-CCC2E776AAE0}" type="presParOf" srcId="{70275011-D8D9-4C36-8A32-92A641A2E384}" destId="{6665C020-6F62-469F-B759-9057508250A2}" srcOrd="7" destOrd="0" presId="urn:microsoft.com/office/officeart/2005/8/layout/hProcess7#3"/>
    <dgm:cxn modelId="{BF9455D8-B923-4086-A569-548DDA586937}" type="presParOf" srcId="{70275011-D8D9-4C36-8A32-92A641A2E384}" destId="{54A2065A-453B-41D6-B45C-6C65E382E9D4}" srcOrd="8" destOrd="0" presId="urn:microsoft.com/office/officeart/2005/8/layout/hProcess7#3"/>
    <dgm:cxn modelId="{22B1A57F-A911-468D-8ABE-6AA79465574F}" type="presParOf" srcId="{54A2065A-453B-41D6-B45C-6C65E382E9D4}" destId="{4A51B541-39C2-4CFE-9A9D-1D0982266A6C}" srcOrd="0" destOrd="0" presId="urn:microsoft.com/office/officeart/2005/8/layout/hProcess7#3"/>
    <dgm:cxn modelId="{0F22102C-1BD7-4569-86DD-F536B08F826A}" type="presParOf" srcId="{54A2065A-453B-41D6-B45C-6C65E382E9D4}" destId="{82B2C2BB-F824-4185-948D-B102158900E9}" srcOrd="1" destOrd="0" presId="urn:microsoft.com/office/officeart/2005/8/layout/hProcess7#3"/>
    <dgm:cxn modelId="{B6B40FF2-25C2-456C-AE9A-54DED8784760}" type="presParOf" srcId="{54A2065A-453B-41D6-B45C-6C65E382E9D4}" destId="{D8756DBE-FF47-4DFD-A624-B49E2F4B8716}" srcOrd="2" destOrd="0" presId="urn:microsoft.com/office/officeart/2005/8/layout/hProcess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3B1A8-AEF6-42EC-A911-25E4E1A636B1}">
      <dsp:nvSpPr>
        <dsp:cNvPr id="0" name=""/>
        <dsp:cNvSpPr/>
      </dsp:nvSpPr>
      <dsp:spPr>
        <a:xfrm>
          <a:off x="3391233" y="0"/>
          <a:ext cx="2399090" cy="239945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30ED6-AEF5-4098-9B5F-E25FF3850D87}">
      <dsp:nvSpPr>
        <dsp:cNvPr id="0" name=""/>
        <dsp:cNvSpPr/>
      </dsp:nvSpPr>
      <dsp:spPr>
        <a:xfrm>
          <a:off x="879665" y="866276"/>
          <a:ext cx="7416819" cy="66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noProof="0" dirty="0" smtClean="0"/>
            <a:t>FSM is managed through a trust. Art. 233, General Migration and Immigration Act No.8764.</a:t>
          </a:r>
          <a:endParaRPr lang="en-GB" sz="2000" kern="1200" noProof="0" dirty="0"/>
        </a:p>
      </dsp:txBody>
      <dsp:txXfrm>
        <a:off x="879665" y="866276"/>
        <a:ext cx="7416819" cy="666404"/>
      </dsp:txXfrm>
    </dsp:sp>
    <dsp:sp modelId="{010D5855-B6BF-4842-AE20-F8E5D34B59CC}">
      <dsp:nvSpPr>
        <dsp:cNvPr id="0" name=""/>
        <dsp:cNvSpPr/>
      </dsp:nvSpPr>
      <dsp:spPr>
        <a:xfrm>
          <a:off x="2724894" y="1378665"/>
          <a:ext cx="2399090" cy="239945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D1D32-7F05-4B8D-B852-DBF3CD9C9081}">
      <dsp:nvSpPr>
        <dsp:cNvPr id="0" name=""/>
        <dsp:cNvSpPr/>
      </dsp:nvSpPr>
      <dsp:spPr>
        <a:xfrm>
          <a:off x="915668" y="2032003"/>
          <a:ext cx="7447961" cy="917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noProof="0" dirty="0" smtClean="0"/>
            <a:t>Guidelines “Technical rules about the government budget N-1-2012-DC-DFOE2”. Budget managed through a trust, requires an execution plan.</a:t>
          </a:r>
          <a:endParaRPr lang="en-GB" sz="2000" kern="1200" noProof="0" dirty="0"/>
        </a:p>
      </dsp:txBody>
      <dsp:txXfrm>
        <a:off x="915668" y="2032003"/>
        <a:ext cx="7447961" cy="917772"/>
      </dsp:txXfrm>
    </dsp:sp>
    <dsp:sp modelId="{0C6284ED-4704-4885-B48C-3EA63E04CB38}">
      <dsp:nvSpPr>
        <dsp:cNvPr id="0" name=""/>
        <dsp:cNvSpPr/>
      </dsp:nvSpPr>
      <dsp:spPr>
        <a:xfrm>
          <a:off x="3561985" y="2922311"/>
          <a:ext cx="2061190" cy="2062016"/>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43B2B-6320-4958-8487-78B9728F07EF}">
      <dsp:nvSpPr>
        <dsp:cNvPr id="0" name=""/>
        <dsp:cNvSpPr/>
      </dsp:nvSpPr>
      <dsp:spPr>
        <a:xfrm>
          <a:off x="1707752" y="3469231"/>
          <a:ext cx="5766953" cy="1011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noProof="0" dirty="0" smtClean="0"/>
            <a:t>The General Directorate of Migration and Immigration (DGME), the Directorate of Integration and Human Development (DIDH), and participating institutions developed the National Integration Plan.</a:t>
          </a:r>
          <a:endParaRPr lang="en-GB" sz="2000" kern="1200" noProof="0" dirty="0"/>
        </a:p>
      </dsp:txBody>
      <dsp:txXfrm>
        <a:off x="1707752" y="3469231"/>
        <a:ext cx="5766953" cy="1011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41B7D-3F4C-4871-BE04-DC3A2EB73BA9}">
      <dsp:nvSpPr>
        <dsp:cNvPr id="0" name=""/>
        <dsp:cNvSpPr/>
      </dsp:nvSpPr>
      <dsp:spPr>
        <a:xfrm>
          <a:off x="222" y="462962"/>
          <a:ext cx="2768521" cy="332222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GB" sz="3000" kern="1200" noProof="0" dirty="0"/>
        </a:p>
      </dsp:txBody>
      <dsp:txXfrm rot="16200000">
        <a:off x="-1085038" y="1548222"/>
        <a:ext cx="2724225" cy="553704"/>
      </dsp:txXfrm>
    </dsp:sp>
    <dsp:sp modelId="{8BEF117A-DBA1-46B7-A908-C8BAF75D8C6E}">
      <dsp:nvSpPr>
        <dsp:cNvPr id="0" name=""/>
        <dsp:cNvSpPr/>
      </dsp:nvSpPr>
      <dsp:spPr>
        <a:xfrm>
          <a:off x="553926" y="462962"/>
          <a:ext cx="2062548" cy="3322225"/>
        </a:xfrm>
        <a:prstGeom prst="rect">
          <a:avLst/>
        </a:prstGeom>
        <a:noFill/>
        <a:ln w="25400"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6299" rIns="0" bIns="0" numCol="1" spcCol="1270" anchor="t" anchorCtr="0">
          <a:noAutofit/>
        </a:bodyPr>
        <a:lstStyle/>
        <a:p>
          <a:pPr lvl="0" algn="l" defTabSz="1377950">
            <a:lnSpc>
              <a:spcPct val="90000"/>
            </a:lnSpc>
            <a:spcBef>
              <a:spcPct val="0"/>
            </a:spcBef>
            <a:spcAft>
              <a:spcPct val="35000"/>
            </a:spcAft>
          </a:pPr>
          <a:r>
            <a:rPr lang="en-GB" sz="3100" kern="1200" noProof="0" dirty="0" smtClean="0"/>
            <a:t>General Migration and Immigration Act No. 8764</a:t>
          </a:r>
          <a:endParaRPr lang="en-GB" sz="3100" kern="1200" noProof="0" dirty="0"/>
        </a:p>
      </dsp:txBody>
      <dsp:txXfrm>
        <a:off x="553926" y="462962"/>
        <a:ext cx="2062548" cy="3322225"/>
      </dsp:txXfrm>
    </dsp:sp>
    <dsp:sp modelId="{0FC2C2FA-9762-4BD8-9B82-C1CBD0789538}">
      <dsp:nvSpPr>
        <dsp:cNvPr id="0" name=""/>
        <dsp:cNvSpPr/>
      </dsp:nvSpPr>
      <dsp:spPr>
        <a:xfrm>
          <a:off x="2849972" y="462962"/>
          <a:ext cx="2693577" cy="332222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GB" sz="3000" kern="1200" noProof="0" dirty="0" smtClean="0"/>
            <a:t>.</a:t>
          </a:r>
          <a:endParaRPr lang="en-GB" sz="3000" kern="1200" noProof="0" dirty="0"/>
        </a:p>
      </dsp:txBody>
      <dsp:txXfrm rot="16200000">
        <a:off x="1757217" y="1555716"/>
        <a:ext cx="2724225" cy="538715"/>
      </dsp:txXfrm>
    </dsp:sp>
    <dsp:sp modelId="{256A11BF-8442-41E4-BF6E-1BBB8B3011B0}">
      <dsp:nvSpPr>
        <dsp:cNvPr id="0" name=""/>
        <dsp:cNvSpPr/>
      </dsp:nvSpPr>
      <dsp:spPr>
        <a:xfrm rot="5400000">
          <a:off x="2635250" y="3104726"/>
          <a:ext cx="488469" cy="415278"/>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82833-3784-4BBC-A992-4B381121BA0C}">
      <dsp:nvSpPr>
        <dsp:cNvPr id="0" name=""/>
        <dsp:cNvSpPr/>
      </dsp:nvSpPr>
      <dsp:spPr>
        <a:xfrm>
          <a:off x="3394121" y="462962"/>
          <a:ext cx="2006715" cy="3322225"/>
        </a:xfrm>
        <a:prstGeom prst="rect">
          <a:avLst/>
        </a:prstGeom>
        <a:noFill/>
        <a:ln w="25400"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6299" rIns="0" bIns="0" numCol="1" spcCol="1270" anchor="t" anchorCtr="0">
          <a:noAutofit/>
        </a:bodyPr>
        <a:lstStyle/>
        <a:p>
          <a:pPr lvl="0" algn="l" defTabSz="1377950">
            <a:lnSpc>
              <a:spcPct val="90000"/>
            </a:lnSpc>
            <a:spcBef>
              <a:spcPct val="0"/>
            </a:spcBef>
            <a:spcAft>
              <a:spcPct val="35000"/>
            </a:spcAft>
          </a:pPr>
          <a:r>
            <a:rPr lang="en-GB" sz="3100" kern="1200" noProof="0" dirty="0" smtClean="0"/>
            <a:t>EXECUTIVE DECREE     Nº 36646-MP-PLAN </a:t>
          </a:r>
          <a:endParaRPr lang="en-GB" sz="3100" kern="1200" noProof="0" dirty="0"/>
        </a:p>
      </dsp:txBody>
      <dsp:txXfrm>
        <a:off x="3394121" y="462962"/>
        <a:ext cx="2006715" cy="3322225"/>
      </dsp:txXfrm>
    </dsp:sp>
    <dsp:sp modelId="{4A51B541-39C2-4CFE-9A9D-1D0982266A6C}">
      <dsp:nvSpPr>
        <dsp:cNvPr id="0" name=""/>
        <dsp:cNvSpPr/>
      </dsp:nvSpPr>
      <dsp:spPr>
        <a:xfrm>
          <a:off x="5656118" y="462962"/>
          <a:ext cx="2768521" cy="332222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n-GB" sz="3000" kern="1200" noProof="0" dirty="0" smtClean="0"/>
            <a:t>.</a:t>
          </a:r>
          <a:endParaRPr lang="en-GB" sz="3000" kern="1200" noProof="0" dirty="0"/>
        </a:p>
      </dsp:txBody>
      <dsp:txXfrm rot="16200000">
        <a:off x="4570857" y="1548222"/>
        <a:ext cx="2724225" cy="553704"/>
      </dsp:txXfrm>
    </dsp:sp>
    <dsp:sp modelId="{7FA3E320-C141-4AC9-A802-8C64B7620FA6}">
      <dsp:nvSpPr>
        <dsp:cNvPr id="0" name=""/>
        <dsp:cNvSpPr/>
      </dsp:nvSpPr>
      <dsp:spPr>
        <a:xfrm rot="5400000">
          <a:off x="5425726" y="3104726"/>
          <a:ext cx="488469" cy="415278"/>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56DBE-FF47-4DFD-A624-B49E2F4B8716}">
      <dsp:nvSpPr>
        <dsp:cNvPr id="0" name=""/>
        <dsp:cNvSpPr/>
      </dsp:nvSpPr>
      <dsp:spPr>
        <a:xfrm>
          <a:off x="6209822" y="462962"/>
          <a:ext cx="2062548" cy="3322225"/>
        </a:xfrm>
        <a:prstGeom prst="rect">
          <a:avLst/>
        </a:prstGeom>
        <a:noFill/>
        <a:ln w="25400"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6299" rIns="0" bIns="0" numCol="1" spcCol="1270" anchor="t" anchorCtr="0">
          <a:noAutofit/>
        </a:bodyPr>
        <a:lstStyle/>
        <a:p>
          <a:pPr lvl="0" algn="l" defTabSz="1377950">
            <a:lnSpc>
              <a:spcPct val="90000"/>
            </a:lnSpc>
            <a:spcBef>
              <a:spcPct val="0"/>
            </a:spcBef>
            <a:spcAft>
              <a:spcPct val="35000"/>
            </a:spcAft>
          </a:pPr>
          <a:endParaRPr lang="en-GB" sz="3100" kern="1200" noProof="0" dirty="0" smtClean="0"/>
        </a:p>
        <a:p>
          <a:pPr lvl="0" algn="l" defTabSz="1377950">
            <a:lnSpc>
              <a:spcPct val="90000"/>
            </a:lnSpc>
            <a:spcBef>
              <a:spcPct val="0"/>
            </a:spcBef>
            <a:spcAft>
              <a:spcPct val="35000"/>
            </a:spcAft>
          </a:pPr>
          <a:r>
            <a:rPr lang="en-GB" sz="3100" kern="1200" noProof="0" dirty="0" smtClean="0"/>
            <a:t>Political Constitution</a:t>
          </a:r>
          <a:endParaRPr lang="en-GB" sz="3100" kern="1200" noProof="0" dirty="0"/>
        </a:p>
      </dsp:txBody>
      <dsp:txXfrm>
        <a:off x="6209822" y="462962"/>
        <a:ext cx="2062548" cy="332222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D3F11-3720-41C3-9A65-AD4265BA86DC}" type="datetimeFigureOut">
              <a:rPr lang="es-CR" smtClean="0"/>
              <a:pPr/>
              <a:t>6/25/13</a:t>
            </a:fld>
            <a:endParaRPr lang="es-C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741ABB-F654-45DC-8250-60EA6B9944C5}" type="slidenum">
              <a:rPr lang="es-CR" smtClean="0"/>
              <a:pPr/>
              <a:t>‹Nr.›</a:t>
            </a:fld>
            <a:endParaRPr lang="es-CR" dirty="0"/>
          </a:p>
        </p:txBody>
      </p:sp>
    </p:spTree>
    <p:extLst>
      <p:ext uri="{BB962C8B-B14F-4D97-AF65-F5344CB8AC3E}">
        <p14:creationId xmlns:p14="http://schemas.microsoft.com/office/powerpoint/2010/main" val="314407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R" dirty="0"/>
          </a:p>
        </p:txBody>
      </p:sp>
      <p:sp>
        <p:nvSpPr>
          <p:cNvPr id="4" name="3 Marcador de número de diapositiva"/>
          <p:cNvSpPr>
            <a:spLocks noGrp="1"/>
          </p:cNvSpPr>
          <p:nvPr>
            <p:ph type="sldNum" sz="quarter" idx="10"/>
          </p:nvPr>
        </p:nvSpPr>
        <p:spPr/>
        <p:txBody>
          <a:bodyPr/>
          <a:lstStyle/>
          <a:p>
            <a:fld id="{0B741ABB-F654-45DC-8250-60EA6B9944C5}" type="slidenum">
              <a:rPr lang="es-CR" smtClean="0"/>
              <a:pPr/>
              <a:t>19</a:t>
            </a:fld>
            <a:endParaRPr lang="es-C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fld id="{0B741ABB-F654-45DC-8250-60EA6B9944C5}" type="slidenum">
              <a:rPr lang="es-CR" smtClean="0"/>
              <a:pPr/>
              <a:t>20</a:t>
            </a:fld>
            <a:endParaRPr lang="es-CR" dirty="0"/>
          </a:p>
        </p:txBody>
      </p:sp>
    </p:spTree>
    <p:extLst>
      <p:ext uri="{BB962C8B-B14F-4D97-AF65-F5344CB8AC3E}">
        <p14:creationId xmlns:p14="http://schemas.microsoft.com/office/powerpoint/2010/main" val="91581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1039C52C-4B4E-4CA5-8A20-54D4A6C94B45}" type="slidenum">
              <a:rPr lang="es-CR" smtClean="0"/>
              <a:pPr/>
              <a:t>‹Nr.›</a:t>
            </a:fld>
            <a:endParaRPr lang="es-C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1039C52C-4B4E-4CA5-8A20-54D4A6C94B45}" type="slidenum">
              <a:rPr lang="es-CR" smtClean="0"/>
              <a:pPr/>
              <a:t>‹Nr.›</a:t>
            </a:fld>
            <a:endParaRPr lang="es-C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1039C52C-4B4E-4CA5-8A20-54D4A6C94B45}" type="slidenum">
              <a:rPr lang="es-CR" smtClean="0"/>
              <a:pPr/>
              <a:t>‹Nr.›</a:t>
            </a:fld>
            <a:endParaRPr lang="es-CR"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1039C52C-4B4E-4CA5-8A20-54D4A6C94B45}" type="slidenum">
              <a:rPr lang="es-CR" smtClean="0"/>
              <a:pPr/>
              <a:t>‹Nr.›</a:t>
            </a:fld>
            <a:endParaRPr lang="es-CR"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1039C52C-4B4E-4CA5-8A20-54D4A6C94B45}" type="slidenum">
              <a:rPr lang="es-CR" smtClean="0"/>
              <a:pPr/>
              <a:t>‹Nr.›</a:t>
            </a:fld>
            <a:endParaRPr lang="es-C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1039C52C-4B4E-4CA5-8A20-54D4A6C94B45}" type="slidenum">
              <a:rPr lang="es-CR" smtClean="0"/>
              <a:pPr/>
              <a:t>‹Nr.›</a:t>
            </a:fld>
            <a:endParaRPr lang="es-CR" dirty="0"/>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8" name="Footer Placeholder 7"/>
          <p:cNvSpPr>
            <a:spLocks noGrp="1"/>
          </p:cNvSpPr>
          <p:nvPr>
            <p:ph type="ftr" sz="quarter" idx="11"/>
          </p:nvPr>
        </p:nvSpPr>
        <p:spPr/>
        <p:txBody>
          <a:bodyPr/>
          <a:lstStyle/>
          <a:p>
            <a:endParaRPr lang="es-CR" dirty="0"/>
          </a:p>
        </p:txBody>
      </p:sp>
      <p:sp>
        <p:nvSpPr>
          <p:cNvPr id="9" name="Slide Number Placeholder 8"/>
          <p:cNvSpPr>
            <a:spLocks noGrp="1"/>
          </p:cNvSpPr>
          <p:nvPr>
            <p:ph type="sldNum" sz="quarter" idx="12"/>
          </p:nvPr>
        </p:nvSpPr>
        <p:spPr/>
        <p:txBody>
          <a:bodyPr/>
          <a:lstStyle/>
          <a:p>
            <a:fld id="{1039C52C-4B4E-4CA5-8A20-54D4A6C94B45}" type="slidenum">
              <a:rPr lang="es-CR" smtClean="0"/>
              <a:pPr/>
              <a:t>‹Nr.›</a:t>
            </a:fld>
            <a:endParaRPr lang="es-C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4" name="Footer Placeholder 3"/>
          <p:cNvSpPr>
            <a:spLocks noGrp="1"/>
          </p:cNvSpPr>
          <p:nvPr>
            <p:ph type="ftr" sz="quarter" idx="11"/>
          </p:nvPr>
        </p:nvSpPr>
        <p:spPr/>
        <p:txBody>
          <a:bodyPr/>
          <a:lstStyle/>
          <a:p>
            <a:endParaRPr lang="es-CR" dirty="0"/>
          </a:p>
        </p:txBody>
      </p:sp>
      <p:sp>
        <p:nvSpPr>
          <p:cNvPr id="5" name="Slide Number Placeholder 4"/>
          <p:cNvSpPr>
            <a:spLocks noGrp="1"/>
          </p:cNvSpPr>
          <p:nvPr>
            <p:ph type="sldNum" sz="quarter" idx="12"/>
          </p:nvPr>
        </p:nvSpPr>
        <p:spPr/>
        <p:txBody>
          <a:bodyPr/>
          <a:lstStyle/>
          <a:p>
            <a:fld id="{1039C52C-4B4E-4CA5-8A20-54D4A6C94B45}" type="slidenum">
              <a:rPr lang="es-CR" smtClean="0"/>
              <a:pPr/>
              <a:t>‹Nr.›</a:t>
            </a:fld>
            <a:endParaRPr lang="es-C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3" name="Footer Placeholder 2"/>
          <p:cNvSpPr>
            <a:spLocks noGrp="1"/>
          </p:cNvSpPr>
          <p:nvPr>
            <p:ph type="ftr" sz="quarter" idx="11"/>
          </p:nvPr>
        </p:nvSpPr>
        <p:spPr/>
        <p:txBody>
          <a:bodyPr/>
          <a:lstStyle/>
          <a:p>
            <a:endParaRPr lang="es-CR" dirty="0"/>
          </a:p>
        </p:txBody>
      </p:sp>
      <p:sp>
        <p:nvSpPr>
          <p:cNvPr id="4" name="Slide Number Placeholder 3"/>
          <p:cNvSpPr>
            <a:spLocks noGrp="1"/>
          </p:cNvSpPr>
          <p:nvPr>
            <p:ph type="sldNum" sz="quarter" idx="12"/>
          </p:nvPr>
        </p:nvSpPr>
        <p:spPr/>
        <p:txBody>
          <a:bodyPr/>
          <a:lstStyle/>
          <a:p>
            <a:fld id="{1039C52C-4B4E-4CA5-8A20-54D4A6C94B45}" type="slidenum">
              <a:rPr lang="es-CR" smtClean="0"/>
              <a:pPr/>
              <a:t>‹Nr.›</a:t>
            </a:fld>
            <a:endParaRPr lang="es-C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1039C52C-4B4E-4CA5-8A20-54D4A6C94B45}" type="slidenum">
              <a:rPr lang="es-CR" smtClean="0"/>
              <a:pPr/>
              <a:t>‹Nr.›</a:t>
            </a:fld>
            <a:endParaRPr lang="es-CR"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694516-4FA4-450E-AAEA-2EA65BDD4BA0}" type="datetimeFigureOut">
              <a:rPr lang="es-CR" smtClean="0"/>
              <a:pPr/>
              <a:t>6/25/13</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1039C52C-4B4E-4CA5-8A20-54D4A6C94B45}" type="slidenum">
              <a:rPr lang="es-CR" smtClean="0"/>
              <a:pPr/>
              <a:t>‹Nr.›</a:t>
            </a:fld>
            <a:endParaRPr lang="es-CR"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694516-4FA4-450E-AAEA-2EA65BDD4BA0}" type="datetimeFigureOut">
              <a:rPr lang="es-CR" smtClean="0"/>
              <a:pPr/>
              <a:t>6/25/13</a:t>
            </a:fld>
            <a:endParaRPr lang="es-CR"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CR"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039C52C-4B4E-4CA5-8A20-54D4A6C94B45}" type="slidenum">
              <a:rPr lang="es-CR" smtClean="0"/>
              <a:pPr/>
              <a:t>‹Nr.›</a:t>
            </a:fld>
            <a:endParaRPr lang="es-CR"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836712"/>
            <a:ext cx="7772400" cy="2939217"/>
          </a:xfrm>
        </p:spPr>
        <p:txBody>
          <a:bodyPr>
            <a:normAutofit fontScale="90000"/>
          </a:bodyPr>
          <a:lstStyle/>
          <a:p>
            <a:r>
              <a:rPr lang="en-GB" dirty="0" smtClean="0"/>
              <a:t/>
            </a:r>
            <a:br>
              <a:rPr lang="en-GB" dirty="0" smtClean="0"/>
            </a:br>
            <a:r>
              <a:rPr lang="en-GB" dirty="0" smtClean="0"/>
              <a:t/>
            </a:r>
            <a:br>
              <a:rPr lang="en-GB" dirty="0" smtClean="0"/>
            </a:br>
            <a:r>
              <a:rPr lang="en-GB" dirty="0" smtClean="0"/>
              <a:t>THE SOCIAL MIGRATION FUND</a:t>
            </a:r>
            <a:r>
              <a:rPr lang="en-GB" dirty="0" smtClean="0"/>
              <a:t/>
            </a:r>
            <a:br>
              <a:rPr lang="en-GB" dirty="0" smtClean="0"/>
            </a:br>
            <a:r>
              <a:rPr lang="en-GB" dirty="0" smtClean="0"/>
              <a:t> </a:t>
            </a:r>
            <a:r>
              <a:rPr lang="en-GB" dirty="0" smtClean="0"/>
              <a:t>AND</a:t>
            </a:r>
            <a:r>
              <a:rPr lang="en-GB" dirty="0"/>
              <a:t> </a:t>
            </a:r>
            <a:r>
              <a:rPr lang="en-GB" dirty="0" smtClean="0"/>
              <a:t>THE </a:t>
            </a:r>
            <a:br>
              <a:rPr lang="en-GB" dirty="0" smtClean="0"/>
            </a:br>
            <a:r>
              <a:rPr lang="en-GB" dirty="0" smtClean="0"/>
              <a:t>NATIONAL </a:t>
            </a:r>
            <a:r>
              <a:rPr lang="en-GB" dirty="0" smtClean="0"/>
              <a:t>INTEGRATION PLAN</a:t>
            </a:r>
            <a:br>
              <a:rPr lang="en-GB" dirty="0" smtClean="0"/>
            </a:b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38328"/>
            <a:ext cx="8229600" cy="786416"/>
          </a:xfrm>
        </p:spPr>
        <p:txBody>
          <a:bodyPr>
            <a:noAutofit/>
          </a:bodyPr>
          <a:lstStyle/>
          <a:p>
            <a:r>
              <a:rPr lang="es-CR" sz="2500" b="1" dirty="0" smtClean="0">
                <a:solidFill>
                  <a:schemeClr val="bg1"/>
                </a:solidFill>
              </a:rPr>
              <a:t>How was the National Integration Plan Developed?</a:t>
            </a:r>
            <a:r>
              <a:rPr lang="es-CR" sz="2500" b="1" dirty="0">
                <a:solidFill>
                  <a:schemeClr val="bg1"/>
                </a:solidFill>
              </a:rPr>
              <a:t/>
            </a:r>
            <a:br>
              <a:rPr lang="es-CR" sz="2500" b="1" dirty="0">
                <a:solidFill>
                  <a:schemeClr val="bg1"/>
                </a:solidFill>
              </a:rPr>
            </a:br>
            <a:endParaRPr lang="es-CR" sz="25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1538" y="1340768"/>
            <a:ext cx="740886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Marcador de contenido"/>
          <p:cNvSpPr txBox="1">
            <a:spLocks/>
          </p:cNvSpPr>
          <p:nvPr/>
        </p:nvSpPr>
        <p:spPr>
          <a:xfrm>
            <a:off x="1115616" y="1628800"/>
            <a:ext cx="7056784" cy="1368152"/>
          </a:xfrm>
          <a:prstGeom prst="rect">
            <a:avLst/>
          </a:prstGeom>
          <a:solidFill>
            <a:srgbClr val="FFFFFF"/>
          </a:solidFill>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800" b="1" dirty="0" smtClean="0">
                <a:solidFill>
                  <a:srgbClr val="000000"/>
                </a:solidFill>
                <a:latin typeface="Arial Narrow"/>
                <a:cs typeface="Arial Narrow"/>
              </a:rPr>
              <a:t>Participative Development, Phase 3: </a:t>
            </a:r>
            <a:r>
              <a:rPr lang="es-CR" sz="1800" dirty="0" smtClean="0">
                <a:solidFill>
                  <a:srgbClr val="000000"/>
                </a:solidFill>
                <a:latin typeface="Arial Narrow"/>
                <a:cs typeface="Arial Narrow"/>
              </a:rPr>
              <a:t>From this moment, meetings were held to develop various matrixes with different actors involved in the process, divided into the following sectors: migration, education, security, justice, community participation and health.</a:t>
            </a:r>
            <a:endParaRPr lang="es-CR" sz="1800" b="1" dirty="0" smtClean="0">
              <a:solidFill>
                <a:srgbClr val="000000"/>
              </a:solidFill>
              <a:latin typeface="Arial Narrow"/>
              <a:cs typeface="Arial Narrow"/>
            </a:endParaRPr>
          </a:p>
        </p:txBody>
      </p:sp>
      <p:sp>
        <p:nvSpPr>
          <p:cNvPr id="9" name="1 Marcador de contenido"/>
          <p:cNvSpPr txBox="1">
            <a:spLocks/>
          </p:cNvSpPr>
          <p:nvPr/>
        </p:nvSpPr>
        <p:spPr>
          <a:xfrm>
            <a:off x="1115616" y="3284984"/>
            <a:ext cx="7056784" cy="936104"/>
          </a:xfrm>
          <a:prstGeom prst="rect">
            <a:avLst/>
          </a:prstGeom>
          <a:solidFill>
            <a:srgbClr val="FFFFFF"/>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600" b="1" dirty="0" smtClean="0">
                <a:solidFill>
                  <a:srgbClr val="000000"/>
                </a:solidFill>
                <a:latin typeface="Arial Narrow"/>
                <a:cs typeface="Arial Narrow"/>
              </a:rPr>
              <a:t>Presentation to Civil </a:t>
            </a:r>
            <a:r>
              <a:rPr lang="es-CR" sz="1600" b="1" dirty="0">
                <a:solidFill>
                  <a:srgbClr val="000000"/>
                </a:solidFill>
                <a:latin typeface="Arial Narrow"/>
                <a:cs typeface="Arial Narrow"/>
              </a:rPr>
              <a:t>S</a:t>
            </a:r>
            <a:r>
              <a:rPr lang="es-CR" sz="1600" b="1" dirty="0" smtClean="0">
                <a:solidFill>
                  <a:srgbClr val="000000"/>
                </a:solidFill>
                <a:latin typeface="Arial Narrow"/>
                <a:cs typeface="Arial Narrow"/>
              </a:rPr>
              <a:t>ociety, Phase 4: </a:t>
            </a:r>
            <a:r>
              <a:rPr lang="es-CR" sz="1600" dirty="0" smtClean="0">
                <a:solidFill>
                  <a:srgbClr val="000000"/>
                </a:solidFill>
                <a:latin typeface="Arial Narrow"/>
                <a:cs typeface="Arial Narrow"/>
              </a:rPr>
              <a:t>Workshops were held for presentation before the Permanent Forum of Migrant Populations and the National Integration Observatory.</a:t>
            </a:r>
            <a:endParaRPr lang="es-CR" sz="1600" b="1" dirty="0" smtClean="0">
              <a:solidFill>
                <a:srgbClr val="000000"/>
              </a:solidFill>
              <a:latin typeface="Arial Narrow"/>
              <a:cs typeface="Arial Narrow"/>
            </a:endParaRPr>
          </a:p>
        </p:txBody>
      </p:sp>
      <p:sp>
        <p:nvSpPr>
          <p:cNvPr id="10" name="1 Marcador de contenido"/>
          <p:cNvSpPr txBox="1">
            <a:spLocks/>
          </p:cNvSpPr>
          <p:nvPr/>
        </p:nvSpPr>
        <p:spPr>
          <a:xfrm>
            <a:off x="1187624" y="1628800"/>
            <a:ext cx="7056784" cy="1368152"/>
          </a:xfrm>
          <a:prstGeom prst="rect">
            <a:avLst/>
          </a:prstGeom>
          <a:solidFill>
            <a:srgbClr val="FFFFFF"/>
          </a:solidFill>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800" b="1" dirty="0" smtClean="0">
                <a:solidFill>
                  <a:srgbClr val="000000"/>
                </a:solidFill>
                <a:latin typeface="Arial Narrow"/>
                <a:cs typeface="Arial Narrow"/>
              </a:rPr>
              <a:t>Participative Development, Phase 3: </a:t>
            </a:r>
            <a:r>
              <a:rPr lang="es-CR" sz="1800" dirty="0" smtClean="0">
                <a:solidFill>
                  <a:srgbClr val="000000"/>
                </a:solidFill>
                <a:latin typeface="Arial Narrow"/>
                <a:cs typeface="Arial Narrow"/>
              </a:rPr>
              <a:t>From this moment on, meetings were held to develop various matrixes with different actors involved in the process, divided into the following sectors: migration, education, security, justice, community participation and health.</a:t>
            </a:r>
            <a:endParaRPr lang="es-CR" sz="1800" b="1" dirty="0" smtClean="0">
              <a:solidFill>
                <a:srgbClr val="000000"/>
              </a:solidFill>
              <a:latin typeface="Arial Narrow"/>
              <a:cs typeface="Arial Narrow"/>
            </a:endParaRPr>
          </a:p>
        </p:txBody>
      </p:sp>
      <p:sp>
        <p:nvSpPr>
          <p:cNvPr id="12" name="1 Marcador de contenido"/>
          <p:cNvSpPr txBox="1">
            <a:spLocks/>
          </p:cNvSpPr>
          <p:nvPr/>
        </p:nvSpPr>
        <p:spPr>
          <a:xfrm>
            <a:off x="1115616" y="4509120"/>
            <a:ext cx="7056784" cy="1368152"/>
          </a:xfrm>
          <a:prstGeom prst="rect">
            <a:avLst/>
          </a:prstGeom>
          <a:solidFill>
            <a:srgbClr val="FFFFFF"/>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800" b="1" dirty="0" smtClean="0">
                <a:solidFill>
                  <a:srgbClr val="000000"/>
                </a:solidFill>
                <a:latin typeface="Arial Narrow"/>
                <a:cs typeface="Arial Narrow"/>
              </a:rPr>
              <a:t>Validation, Phase 5: </a:t>
            </a:r>
            <a:r>
              <a:rPr lang="es-CR" sz="1800" dirty="0" smtClean="0">
                <a:solidFill>
                  <a:srgbClr val="000000"/>
                </a:solidFill>
                <a:latin typeface="Arial Narrow"/>
                <a:cs typeface="Arial Narrow"/>
              </a:rPr>
              <a:t>Final validation of the National Integration Plan and ratification by the General Directorate of Migration and Immigration, the Administrative Board of the General Directorate of Migration and Immigration.</a:t>
            </a:r>
            <a:endParaRPr lang="es-CR" sz="1800" b="1" dirty="0" smtClean="0">
              <a:solidFill>
                <a:srgbClr val="000000"/>
              </a:solidFill>
              <a:latin typeface="Arial Narrow"/>
              <a:cs typeface="Arial Narrow"/>
            </a:endParaRPr>
          </a:p>
        </p:txBody>
      </p:sp>
    </p:spTree>
    <p:extLst>
      <p:ext uri="{BB962C8B-B14F-4D97-AF65-F5344CB8AC3E}">
        <p14:creationId xmlns:p14="http://schemas.microsoft.com/office/powerpoint/2010/main" val="367667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06698576"/>
              </p:ext>
            </p:extLst>
          </p:nvPr>
        </p:nvGraphicFramePr>
        <p:xfrm>
          <a:off x="395288" y="2060575"/>
          <a:ext cx="8424862"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n-GB" dirty="0" smtClean="0"/>
              <a:t>Participating Institutions</a:t>
            </a:r>
            <a:endParaRPr lang="en-GB" dirty="0"/>
          </a:p>
        </p:txBody>
      </p:sp>
    </p:spTree>
    <p:extLst>
      <p:ext uri="{BB962C8B-B14F-4D97-AF65-F5344CB8AC3E}">
        <p14:creationId xmlns:p14="http://schemas.microsoft.com/office/powerpoint/2010/main" val="21846463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276872"/>
            <a:ext cx="7408333" cy="4176464"/>
          </a:xfrm>
        </p:spPr>
        <p:txBody>
          <a:bodyPr numCol="2">
            <a:normAutofit lnSpcReduction="10000"/>
          </a:bodyPr>
          <a:lstStyle/>
          <a:p>
            <a:r>
              <a:rPr lang="en-GB" b="1" dirty="0" smtClean="0"/>
              <a:t>Education sector: </a:t>
            </a:r>
            <a:endParaRPr lang="en-GB" dirty="0" smtClean="0"/>
          </a:p>
          <a:p>
            <a:r>
              <a:rPr lang="en-GB" dirty="0" smtClean="0"/>
              <a:t> Ministry of Public Education</a:t>
            </a:r>
          </a:p>
          <a:p>
            <a:r>
              <a:rPr lang="en-GB" dirty="0" smtClean="0"/>
              <a:t> University of Costa Rica</a:t>
            </a:r>
          </a:p>
          <a:p>
            <a:r>
              <a:rPr lang="en-GB" dirty="0" smtClean="0"/>
              <a:t> National University</a:t>
            </a:r>
          </a:p>
          <a:p>
            <a:r>
              <a:rPr lang="en-GB" dirty="0" smtClean="0"/>
              <a:t> Technological University of Costa Rica</a:t>
            </a:r>
          </a:p>
          <a:p>
            <a:r>
              <a:rPr lang="en-GB" dirty="0" smtClean="0"/>
              <a:t> Long-Distance State University</a:t>
            </a:r>
          </a:p>
          <a:p>
            <a:r>
              <a:rPr lang="en-GB" dirty="0" smtClean="0"/>
              <a:t> National Technical University </a:t>
            </a:r>
          </a:p>
          <a:p>
            <a:r>
              <a:rPr lang="en-GB" dirty="0" smtClean="0"/>
              <a:t>National Learning Institute</a:t>
            </a:r>
          </a:p>
          <a:p>
            <a:r>
              <a:rPr lang="en-GB" dirty="0" smtClean="0"/>
              <a:t> University College of Limón </a:t>
            </a:r>
          </a:p>
          <a:p>
            <a:r>
              <a:rPr lang="en-GB" dirty="0" smtClean="0"/>
              <a:t>San Luis Gonzaga School</a:t>
            </a:r>
          </a:p>
          <a:p>
            <a:r>
              <a:rPr lang="en-GB" dirty="0" smtClean="0"/>
              <a:t> University College of Cartago </a:t>
            </a:r>
          </a:p>
          <a:p>
            <a:r>
              <a:rPr lang="en-GB" dirty="0" smtClean="0"/>
              <a:t> FAETSUP </a:t>
            </a:r>
            <a:endParaRPr lang="en-GB" b="1" dirty="0" smtClean="0"/>
          </a:p>
          <a:p>
            <a:endParaRPr lang="en-GB" dirty="0"/>
          </a:p>
        </p:txBody>
      </p:sp>
      <p:sp>
        <p:nvSpPr>
          <p:cNvPr id="3" name="2 Título"/>
          <p:cNvSpPr>
            <a:spLocks noGrp="1"/>
          </p:cNvSpPr>
          <p:nvPr>
            <p:ph type="title"/>
          </p:nvPr>
        </p:nvSpPr>
        <p:spPr/>
        <p:txBody>
          <a:bodyPr/>
          <a:lstStyle/>
          <a:p>
            <a:r>
              <a:rPr lang="en-GB" dirty="0" smtClean="0"/>
              <a:t>Participating Institutions</a:t>
            </a:r>
            <a:endParaRPr lang="en-GB" dirty="0"/>
          </a:p>
        </p:txBody>
      </p:sp>
    </p:spTree>
    <p:extLst>
      <p:ext uri="{BB962C8B-B14F-4D97-AF65-F5344CB8AC3E}">
        <p14:creationId xmlns:p14="http://schemas.microsoft.com/office/powerpoint/2010/main" val="25941301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40768"/>
            <a:ext cx="8352927" cy="5328592"/>
          </a:xfrm>
        </p:spPr>
        <p:txBody>
          <a:bodyPr numCol="2">
            <a:normAutofit/>
          </a:bodyPr>
          <a:lstStyle/>
          <a:p>
            <a:pPr marL="0" indent="0">
              <a:buNone/>
            </a:pPr>
            <a:r>
              <a:rPr lang="en-GB" sz="2800" b="1" dirty="0" smtClean="0"/>
              <a:t>Health sector:</a:t>
            </a:r>
            <a:endParaRPr lang="en-GB" sz="2800" dirty="0" smtClean="0"/>
          </a:p>
          <a:p>
            <a:pPr lvl="0"/>
            <a:r>
              <a:rPr lang="en-GB" sz="2800" dirty="0" smtClean="0"/>
              <a:t>Ministry of Health</a:t>
            </a:r>
          </a:p>
          <a:p>
            <a:pPr lvl="0"/>
            <a:r>
              <a:rPr lang="en-GB" sz="2800" dirty="0" smtClean="0"/>
              <a:t>Social Security  Institution</a:t>
            </a:r>
          </a:p>
          <a:p>
            <a:pPr lvl="0"/>
            <a:r>
              <a:rPr lang="en-GB" sz="2800" dirty="0" smtClean="0"/>
              <a:t>Water and Sewerage Institution</a:t>
            </a:r>
          </a:p>
          <a:p>
            <a:pPr lvl="0"/>
            <a:r>
              <a:rPr lang="en-GB" sz="2800" dirty="0" smtClean="0"/>
              <a:t>Costa Rican Sports Institute</a:t>
            </a:r>
          </a:p>
          <a:p>
            <a:pPr>
              <a:buNone/>
            </a:pPr>
            <a:r>
              <a:rPr lang="en-GB" sz="2800" b="1" dirty="0" smtClean="0"/>
              <a:t>Security:</a:t>
            </a:r>
            <a:endParaRPr lang="en-GB" sz="2800" dirty="0" smtClean="0"/>
          </a:p>
          <a:p>
            <a:pPr lvl="0"/>
            <a:r>
              <a:rPr lang="en-GB" sz="2800" dirty="0" smtClean="0"/>
              <a:t>Ministry of Public Security </a:t>
            </a:r>
          </a:p>
          <a:p>
            <a:pPr marL="0" indent="0">
              <a:buNone/>
            </a:pPr>
            <a:r>
              <a:rPr lang="en-GB" sz="2800" b="1" dirty="0" smtClean="0"/>
              <a:t>Justice:</a:t>
            </a:r>
            <a:endParaRPr lang="en-GB" sz="2800" dirty="0" smtClean="0"/>
          </a:p>
          <a:p>
            <a:pPr lvl="0"/>
            <a:r>
              <a:rPr lang="en-GB" sz="2800" dirty="0" smtClean="0"/>
              <a:t>General Directorate of Social Adaptation</a:t>
            </a:r>
          </a:p>
          <a:p>
            <a:pPr marL="0" indent="0">
              <a:buNone/>
            </a:pPr>
            <a:r>
              <a:rPr lang="en-GB" sz="2800" b="1" dirty="0" smtClean="0"/>
              <a:t>Participation:</a:t>
            </a:r>
            <a:endParaRPr lang="en-GB" sz="2800" dirty="0" smtClean="0"/>
          </a:p>
          <a:p>
            <a:pPr lvl="0"/>
            <a:r>
              <a:rPr lang="en-GB" sz="2800" dirty="0" smtClean="0"/>
              <a:t>National Directorate for Community Development</a:t>
            </a:r>
          </a:p>
          <a:p>
            <a:endParaRPr lang="en-GB" sz="2800" b="1" dirty="0" smtClean="0"/>
          </a:p>
          <a:p>
            <a:endParaRPr lang="en-GB" sz="2800" b="1" dirty="0" smtClean="0"/>
          </a:p>
          <a:p>
            <a:endParaRPr lang="en-GB" sz="2800" b="1" dirty="0" smtClean="0"/>
          </a:p>
          <a:p>
            <a:endParaRPr lang="en-GB" sz="2800" b="1" dirty="0" smtClean="0"/>
          </a:p>
          <a:p>
            <a:endParaRPr lang="en-GB" sz="2800" b="1" dirty="0" smtClean="0"/>
          </a:p>
          <a:p>
            <a:pPr lvl="0"/>
            <a:endParaRPr lang="en-GB" sz="2800" dirty="0" smtClean="0"/>
          </a:p>
          <a:p>
            <a:pPr lvl="0"/>
            <a:endParaRPr lang="en-GB" sz="2800" dirty="0" smtClean="0"/>
          </a:p>
          <a:p>
            <a:pPr lvl="0"/>
            <a:endParaRPr lang="en-GB" sz="2800" dirty="0" smtClean="0"/>
          </a:p>
          <a:p>
            <a:endParaRPr lang="en-GB" dirty="0"/>
          </a:p>
        </p:txBody>
      </p:sp>
      <p:sp>
        <p:nvSpPr>
          <p:cNvPr id="3" name="2 Título"/>
          <p:cNvSpPr>
            <a:spLocks noGrp="1"/>
          </p:cNvSpPr>
          <p:nvPr>
            <p:ph type="title"/>
          </p:nvPr>
        </p:nvSpPr>
        <p:spPr/>
        <p:txBody>
          <a:bodyPr/>
          <a:lstStyle/>
          <a:p>
            <a:r>
              <a:rPr lang="en-GB" dirty="0" smtClean="0"/>
              <a:t>Participating Institutions</a:t>
            </a:r>
            <a:endParaRPr lang="en-GB" dirty="0"/>
          </a:p>
        </p:txBody>
      </p:sp>
    </p:spTree>
    <p:extLst>
      <p:ext uri="{BB962C8B-B14F-4D97-AF65-F5344CB8AC3E}">
        <p14:creationId xmlns:p14="http://schemas.microsoft.com/office/powerpoint/2010/main" val="7826655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895996"/>
          </a:xfrm>
        </p:spPr>
        <p:txBody>
          <a:bodyPr>
            <a:normAutofit/>
          </a:bodyPr>
          <a:lstStyle/>
          <a:p>
            <a:pPr marL="0" indent="0" algn="ctr">
              <a:spcBef>
                <a:spcPct val="0"/>
              </a:spcBef>
              <a:buNone/>
            </a:pPr>
            <a:r>
              <a:rPr lang="en-GB" sz="4400" dirty="0" smtClean="0">
                <a:solidFill>
                  <a:srgbClr val="FFFFFF"/>
                </a:solidFill>
                <a:latin typeface="+mj-lt"/>
                <a:ea typeface="+mj-ea"/>
                <a:cs typeface="+mj-cs"/>
              </a:rPr>
              <a:t>Vision of the National Integration Plan</a:t>
            </a:r>
          </a:p>
          <a:p>
            <a:endParaRPr lang="en-GB" sz="2200" dirty="0" smtClean="0"/>
          </a:p>
          <a:p>
            <a:pPr algn="just"/>
            <a:r>
              <a:rPr lang="en-GB" sz="2200" dirty="0" smtClean="0"/>
              <a:t>“To use the projects financed by the Social Migration Fund as instruments to improve public services and as bridges, based on cultural respect and equitable and equal treatment of foreign nationals, Costa Rican nationals and civil servants, with the aim of promoting the integration of immigrants and refugees into the social dynamics in Costa Rica.”</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38328"/>
            <a:ext cx="8229600" cy="858424"/>
          </a:xfrm>
        </p:spPr>
        <p:txBody>
          <a:bodyPr>
            <a:normAutofit fontScale="90000"/>
          </a:bodyPr>
          <a:lstStyle/>
          <a:p>
            <a:r>
              <a:rPr lang="en-GB" dirty="0" smtClean="0"/>
              <a:t>Objectives of the National Integration Plan</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88228"/>
            <a:ext cx="8208912" cy="496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Marcador de contenido"/>
          <p:cNvSpPr txBox="1">
            <a:spLocks/>
          </p:cNvSpPr>
          <p:nvPr/>
        </p:nvSpPr>
        <p:spPr>
          <a:xfrm>
            <a:off x="3419872" y="1700808"/>
            <a:ext cx="2376264" cy="1800200"/>
          </a:xfrm>
          <a:prstGeom prst="rect">
            <a:avLst/>
          </a:prstGeom>
          <a:solidFill>
            <a:srgbClr val="7CC5CC"/>
          </a:solidFill>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100" b="1" dirty="0" smtClean="0">
                <a:solidFill>
                  <a:srgbClr val="000000"/>
                </a:solidFill>
                <a:latin typeface="Arial"/>
                <a:cs typeface="Arial"/>
              </a:rPr>
              <a:t>General Objective</a:t>
            </a:r>
            <a:r>
              <a:rPr lang="es-CR" sz="1100" b="1" dirty="0" smtClean="0">
                <a:solidFill>
                  <a:srgbClr val="000000"/>
                </a:solidFill>
                <a:latin typeface="Arial Narrow"/>
                <a:cs typeface="Arial Narrow"/>
              </a:rPr>
              <a:t>:</a:t>
            </a:r>
          </a:p>
          <a:p>
            <a:pPr marL="0" indent="0">
              <a:lnSpc>
                <a:spcPct val="130000"/>
              </a:lnSpc>
              <a:buNone/>
            </a:pPr>
            <a:r>
              <a:rPr lang="es-CR" sz="1100" dirty="0" smtClean="0">
                <a:solidFill>
                  <a:srgbClr val="000000"/>
                </a:solidFill>
                <a:latin typeface="Arial"/>
                <a:cs typeface="Arial"/>
              </a:rPr>
              <a:t>To establish a framework for priority public actions relating to the social integration of immigrants, refugees and national citizens in Costa Rica, guiding the first four-year management period of the Social Migration Fund.</a:t>
            </a:r>
          </a:p>
        </p:txBody>
      </p:sp>
      <p:sp>
        <p:nvSpPr>
          <p:cNvPr id="5" name="1 Marcador de contenido"/>
          <p:cNvSpPr txBox="1">
            <a:spLocks/>
          </p:cNvSpPr>
          <p:nvPr/>
        </p:nvSpPr>
        <p:spPr>
          <a:xfrm>
            <a:off x="539552" y="4581128"/>
            <a:ext cx="2376264" cy="1728192"/>
          </a:xfrm>
          <a:prstGeom prst="rect">
            <a:avLst/>
          </a:prstGeom>
          <a:solidFill>
            <a:srgbClr val="7CC5CC"/>
          </a:solidFill>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100" dirty="0" smtClean="0">
                <a:solidFill>
                  <a:srgbClr val="000000"/>
                </a:solidFill>
                <a:latin typeface="Arial"/>
                <a:cs typeface="Arial"/>
              </a:rPr>
              <a:t>To adjust and improve the public services of education, health, migration, justice, community participation and public security through promoting social integration processes among immigrants, refugees and Costa Rican nationals.</a:t>
            </a:r>
          </a:p>
        </p:txBody>
      </p:sp>
      <p:sp>
        <p:nvSpPr>
          <p:cNvPr id="6" name="1 Marcador de contenido"/>
          <p:cNvSpPr txBox="1">
            <a:spLocks/>
          </p:cNvSpPr>
          <p:nvPr/>
        </p:nvSpPr>
        <p:spPr>
          <a:xfrm>
            <a:off x="3419872" y="4509120"/>
            <a:ext cx="2376264" cy="1800200"/>
          </a:xfrm>
          <a:prstGeom prst="rect">
            <a:avLst/>
          </a:prstGeom>
          <a:solidFill>
            <a:srgbClr val="7CC5CC"/>
          </a:solidFill>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100" dirty="0" smtClean="0">
                <a:solidFill>
                  <a:srgbClr val="000000"/>
                </a:solidFill>
                <a:latin typeface="Arial"/>
                <a:cs typeface="Arial"/>
              </a:rPr>
              <a:t>To promote the full exercise of rights and duties of immigrants and refugees in Costa Rica in the civl, social, economic, and cultural spheres.</a:t>
            </a:r>
          </a:p>
          <a:p>
            <a:pPr marL="0" indent="0">
              <a:lnSpc>
                <a:spcPct val="130000"/>
              </a:lnSpc>
              <a:buNone/>
            </a:pPr>
            <a:r>
              <a:rPr lang="es-CR" sz="1100" dirty="0" smtClean="0">
                <a:solidFill>
                  <a:srgbClr val="000000"/>
                </a:solidFill>
                <a:latin typeface="Arial"/>
                <a:cs typeface="Arial"/>
              </a:rPr>
              <a:t>To promote a culture of respect for differences and thus, prevent xenophobia.</a:t>
            </a:r>
            <a:endParaRPr lang="es-CR" sz="1100" dirty="0">
              <a:solidFill>
                <a:srgbClr val="000000"/>
              </a:solidFill>
              <a:latin typeface="Arial"/>
              <a:cs typeface="Arial"/>
            </a:endParaRPr>
          </a:p>
        </p:txBody>
      </p:sp>
      <p:sp>
        <p:nvSpPr>
          <p:cNvPr id="7" name="1 Marcador de contenido"/>
          <p:cNvSpPr txBox="1">
            <a:spLocks/>
          </p:cNvSpPr>
          <p:nvPr/>
        </p:nvSpPr>
        <p:spPr>
          <a:xfrm>
            <a:off x="6300192" y="4437112"/>
            <a:ext cx="2304256" cy="1944216"/>
          </a:xfrm>
          <a:prstGeom prst="rect">
            <a:avLst/>
          </a:prstGeom>
          <a:solidFill>
            <a:srgbClr val="7CC5CC"/>
          </a:solidFill>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100" dirty="0" smtClean="0">
                <a:solidFill>
                  <a:srgbClr val="000000"/>
                </a:solidFill>
                <a:latin typeface="Arial"/>
                <a:cs typeface="Arial"/>
              </a:rPr>
              <a:t>To establish a programme for the return of Costa Rican nationals abroad in situations of social vulnerability.</a:t>
            </a:r>
          </a:p>
          <a:p>
            <a:pPr marL="0" indent="0">
              <a:lnSpc>
                <a:spcPct val="130000"/>
              </a:lnSpc>
              <a:buNone/>
            </a:pPr>
            <a:r>
              <a:rPr lang="es-CR" sz="1100" dirty="0" smtClean="0">
                <a:solidFill>
                  <a:srgbClr val="000000"/>
                </a:solidFill>
                <a:latin typeface="Arial"/>
                <a:cs typeface="Arial"/>
              </a:rPr>
              <a:t>To establish a programme for the return of Costa Rican nationals deprived of their liberty abroad, enabling them to serve their sentence in their country of origin.</a:t>
            </a:r>
          </a:p>
        </p:txBody>
      </p:sp>
      <p:sp>
        <p:nvSpPr>
          <p:cNvPr id="8" name="1 Marcador de contenido"/>
          <p:cNvSpPr txBox="1">
            <a:spLocks/>
          </p:cNvSpPr>
          <p:nvPr/>
        </p:nvSpPr>
        <p:spPr>
          <a:xfrm>
            <a:off x="3491880" y="3717032"/>
            <a:ext cx="2160240" cy="288032"/>
          </a:xfrm>
          <a:prstGeom prst="rect">
            <a:avLst/>
          </a:prstGeom>
          <a:solidFill>
            <a:schemeClr val="bg1"/>
          </a:solidFill>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lnSpc>
                <a:spcPct val="130000"/>
              </a:lnSpc>
              <a:buNone/>
            </a:pPr>
            <a:r>
              <a:rPr lang="es-CR" sz="1100" b="1" dirty="0" smtClean="0">
                <a:solidFill>
                  <a:srgbClr val="000000"/>
                </a:solidFill>
                <a:latin typeface="Arial"/>
                <a:cs typeface="Arial"/>
              </a:rPr>
              <a:t>Specific Objectives</a:t>
            </a:r>
            <a:endParaRPr lang="es-CR" sz="1100" dirty="0" smtClean="0">
              <a:solidFill>
                <a:srgbClr val="000000"/>
              </a:solidFill>
              <a:latin typeface="Arial"/>
              <a:cs typeface="Arial"/>
            </a:endParaRPr>
          </a:p>
        </p:txBody>
      </p:sp>
    </p:spTree>
    <p:extLst>
      <p:ext uri="{BB962C8B-B14F-4D97-AF65-F5344CB8AC3E}">
        <p14:creationId xmlns:p14="http://schemas.microsoft.com/office/powerpoint/2010/main" val="24030093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6184" y="80542"/>
            <a:ext cx="6592160" cy="677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0358" y="1268760"/>
            <a:ext cx="2669474" cy="477054"/>
          </a:xfrm>
          <a:prstGeom prst="rect">
            <a:avLst/>
          </a:prstGeom>
          <a:noFill/>
        </p:spPr>
        <p:txBody>
          <a:bodyPr wrap="square" rtlCol="0">
            <a:spAutoFit/>
          </a:bodyPr>
          <a:lstStyle/>
          <a:p>
            <a:r>
              <a:rPr lang="en-GB" sz="2500" b="1" dirty="0" smtClean="0">
                <a:solidFill>
                  <a:schemeClr val="bg1"/>
                </a:solidFill>
              </a:rPr>
              <a:t>Principles of PNI</a:t>
            </a:r>
            <a:endParaRPr lang="en-GB" sz="2500" b="1" dirty="0">
              <a:solidFill>
                <a:schemeClr val="bg1"/>
              </a:solidFill>
            </a:endParaRPr>
          </a:p>
        </p:txBody>
      </p:sp>
      <p:sp>
        <p:nvSpPr>
          <p:cNvPr id="5" name="1 Marcador de contenido"/>
          <p:cNvSpPr txBox="1">
            <a:spLocks/>
          </p:cNvSpPr>
          <p:nvPr/>
        </p:nvSpPr>
        <p:spPr>
          <a:xfrm>
            <a:off x="2555776" y="260648"/>
            <a:ext cx="3816424" cy="1008112"/>
          </a:xfrm>
          <a:prstGeom prst="rect">
            <a:avLst/>
          </a:prstGeom>
          <a:solidFill>
            <a:schemeClr val="bg1"/>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100" b="1" dirty="0" smtClean="0">
                <a:solidFill>
                  <a:srgbClr val="000000"/>
                </a:solidFill>
                <a:latin typeface="Arial"/>
                <a:cs typeface="Arial"/>
              </a:rPr>
              <a:t>Bidirectionality</a:t>
            </a:r>
            <a:r>
              <a:rPr lang="es-CR" sz="1100" b="1" dirty="0" smtClean="0">
                <a:solidFill>
                  <a:srgbClr val="000000"/>
                </a:solidFill>
                <a:latin typeface="Arial Narrow"/>
                <a:cs typeface="Arial Narrow"/>
              </a:rPr>
              <a:t>:</a:t>
            </a:r>
          </a:p>
          <a:p>
            <a:pPr marL="0" indent="0">
              <a:lnSpc>
                <a:spcPct val="130000"/>
              </a:lnSpc>
              <a:buNone/>
            </a:pPr>
            <a:r>
              <a:rPr lang="es-CR" sz="1100" dirty="0" smtClean="0">
                <a:solidFill>
                  <a:srgbClr val="000000"/>
                </a:solidFill>
                <a:latin typeface="Arial"/>
                <a:cs typeface="Arial"/>
              </a:rPr>
              <a:t>Integration is a </a:t>
            </a:r>
            <a:r>
              <a:rPr lang="es-CR" sz="1100" dirty="0" smtClean="0">
                <a:solidFill>
                  <a:srgbClr val="000000"/>
                </a:solidFill>
                <a:latin typeface="Arial"/>
                <a:cs typeface="Arial"/>
              </a:rPr>
              <a:t>process that equally involves Costa Rican and foreign nationals. Therefore, it can be stated that integration is a bidirectional process.</a:t>
            </a:r>
            <a:endParaRPr lang="es-CR" sz="1100" dirty="0" smtClean="0">
              <a:solidFill>
                <a:srgbClr val="000000"/>
              </a:solidFill>
              <a:latin typeface="Arial"/>
              <a:cs typeface="Arial"/>
            </a:endParaRPr>
          </a:p>
        </p:txBody>
      </p:sp>
      <p:sp>
        <p:nvSpPr>
          <p:cNvPr id="7" name="1 Marcador de contenido"/>
          <p:cNvSpPr txBox="1">
            <a:spLocks/>
          </p:cNvSpPr>
          <p:nvPr/>
        </p:nvSpPr>
        <p:spPr>
          <a:xfrm>
            <a:off x="1187624" y="5085184"/>
            <a:ext cx="2448272" cy="936104"/>
          </a:xfrm>
          <a:prstGeom prst="rect">
            <a:avLst/>
          </a:prstGeom>
          <a:solidFill>
            <a:schemeClr val="bg1"/>
          </a:solidFill>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100" b="1" dirty="0" smtClean="0">
                <a:solidFill>
                  <a:srgbClr val="000000"/>
                </a:solidFill>
                <a:latin typeface="Arial"/>
                <a:cs typeface="Arial"/>
              </a:rPr>
              <a:t>Shared Responsibility</a:t>
            </a:r>
            <a:r>
              <a:rPr lang="es-CR" sz="1100" b="1" dirty="0" smtClean="0">
                <a:solidFill>
                  <a:srgbClr val="000000"/>
                </a:solidFill>
                <a:latin typeface="Arial Narrow"/>
                <a:cs typeface="Arial Narrow"/>
              </a:rPr>
              <a:t>:</a:t>
            </a:r>
          </a:p>
          <a:p>
            <a:pPr marL="0" indent="0">
              <a:lnSpc>
                <a:spcPct val="130000"/>
              </a:lnSpc>
              <a:buNone/>
            </a:pPr>
            <a:r>
              <a:rPr lang="es-CR" sz="1100" dirty="0" smtClean="0">
                <a:solidFill>
                  <a:srgbClr val="000000"/>
                </a:solidFill>
                <a:latin typeface="Arial"/>
                <a:cs typeface="Arial"/>
              </a:rPr>
              <a:t>Integration is a shared responsibility among each and every individual living in Costa Rica</a:t>
            </a:r>
            <a:r>
              <a:rPr lang="es-CR" sz="1100" dirty="0" smtClean="0">
                <a:solidFill>
                  <a:srgbClr val="000000"/>
                </a:solidFill>
                <a:latin typeface="Arial"/>
                <a:cs typeface="Arial"/>
              </a:rPr>
              <a:t>.</a:t>
            </a:r>
            <a:endParaRPr lang="es-CR" sz="1100" dirty="0" smtClean="0">
              <a:solidFill>
                <a:srgbClr val="000000"/>
              </a:solidFill>
              <a:latin typeface="Arial"/>
              <a:cs typeface="Arial"/>
            </a:endParaRPr>
          </a:p>
        </p:txBody>
      </p:sp>
      <p:sp>
        <p:nvSpPr>
          <p:cNvPr id="8" name="1 Marcador de contenido"/>
          <p:cNvSpPr txBox="1">
            <a:spLocks/>
          </p:cNvSpPr>
          <p:nvPr/>
        </p:nvSpPr>
        <p:spPr>
          <a:xfrm>
            <a:off x="4283968" y="5085184"/>
            <a:ext cx="3672408" cy="1584176"/>
          </a:xfrm>
          <a:prstGeom prst="rect">
            <a:avLst/>
          </a:prstGeom>
          <a:solidFill>
            <a:schemeClr val="bg1"/>
          </a:solidFill>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100" b="1" dirty="0" smtClean="0">
                <a:solidFill>
                  <a:srgbClr val="000000"/>
                </a:solidFill>
                <a:latin typeface="Arial"/>
                <a:cs typeface="Arial"/>
              </a:rPr>
              <a:t>Inter-culturality</a:t>
            </a:r>
            <a:r>
              <a:rPr lang="es-CR" sz="1100" b="1" dirty="0" smtClean="0">
                <a:solidFill>
                  <a:srgbClr val="000000"/>
                </a:solidFill>
                <a:latin typeface="Arial Narrow"/>
                <a:cs typeface="Arial Narrow"/>
              </a:rPr>
              <a:t>:</a:t>
            </a:r>
          </a:p>
          <a:p>
            <a:pPr marL="0" indent="0">
              <a:lnSpc>
                <a:spcPct val="130000"/>
              </a:lnSpc>
              <a:buNone/>
            </a:pPr>
            <a:r>
              <a:rPr lang="es-CR" sz="1100" dirty="0" smtClean="0">
                <a:solidFill>
                  <a:srgbClr val="000000"/>
                </a:solidFill>
                <a:latin typeface="Arial"/>
                <a:cs typeface="Arial"/>
              </a:rPr>
              <a:t>This is a dynamic concept that refers to the evolving relations between cultural groups. It has been defined as “the presence and equitable interaction between various cultures and the possibility of generating shared cultural expressions through dialogue and an attitude of mutual respect</a:t>
            </a:r>
            <a:r>
              <a:rPr lang="es-CR" sz="1100" dirty="0" smtClean="0">
                <a:solidFill>
                  <a:srgbClr val="000000"/>
                </a:solidFill>
                <a:latin typeface="Arial"/>
                <a:cs typeface="Arial"/>
              </a:rPr>
              <a:t>.”</a:t>
            </a:r>
            <a:endParaRPr lang="es-CR" sz="1100" dirty="0" smtClean="0">
              <a:solidFill>
                <a:srgbClr val="000000"/>
              </a:solidFill>
              <a:latin typeface="Arial"/>
              <a:cs typeface="Arial"/>
            </a:endParaRPr>
          </a:p>
        </p:txBody>
      </p:sp>
      <p:sp>
        <p:nvSpPr>
          <p:cNvPr id="9" name="1 Marcador de contenido"/>
          <p:cNvSpPr txBox="1">
            <a:spLocks/>
          </p:cNvSpPr>
          <p:nvPr/>
        </p:nvSpPr>
        <p:spPr>
          <a:xfrm>
            <a:off x="3923928" y="2492896"/>
            <a:ext cx="936104" cy="504056"/>
          </a:xfrm>
          <a:prstGeom prst="rect">
            <a:avLst/>
          </a:prstGeom>
          <a:solidFill>
            <a:srgbClr val="C3787C"/>
          </a:solidFill>
        </p:spPr>
        <p:txBody>
          <a:bodyPr vert="horz" lIns="91440" tIns="45720" rIns="91440" bIns="45720" rtlCol="0">
            <a:normAutofit fontScale="70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lnSpc>
                <a:spcPct val="130000"/>
              </a:lnSpc>
              <a:buNone/>
            </a:pPr>
            <a:r>
              <a:rPr lang="es-CR" sz="1100" b="1" dirty="0" smtClean="0">
                <a:solidFill>
                  <a:srgbClr val="000000"/>
                </a:solidFill>
                <a:latin typeface="Arial"/>
                <a:cs typeface="Arial"/>
              </a:rPr>
              <a:t>NATIONAL INTEGRATION PLAN</a:t>
            </a:r>
          </a:p>
          <a:p>
            <a:pPr marL="0" indent="0" algn="ctr">
              <a:lnSpc>
                <a:spcPct val="130000"/>
              </a:lnSpc>
              <a:buNone/>
            </a:pPr>
            <a:endParaRPr lang="es-CR" sz="1100" b="1" dirty="0" smtClean="0">
              <a:solidFill>
                <a:srgbClr val="000000"/>
              </a:solidFill>
              <a:latin typeface="Arial"/>
              <a:cs typeface="Arial"/>
            </a:endParaRPr>
          </a:p>
          <a:p>
            <a:pPr marL="0" indent="0" algn="ctr">
              <a:lnSpc>
                <a:spcPct val="130000"/>
              </a:lnSpc>
              <a:buNone/>
            </a:pPr>
            <a:endParaRPr lang="es-CR" sz="1100" dirty="0" smtClean="0">
              <a:solidFill>
                <a:srgbClr val="000000"/>
              </a:solidFill>
              <a:latin typeface="Arial"/>
              <a:cs typeface="Arial"/>
            </a:endParaRPr>
          </a:p>
        </p:txBody>
      </p:sp>
    </p:spTree>
    <p:extLst>
      <p:ext uri="{BB962C8B-B14F-4D97-AF65-F5344CB8AC3E}">
        <p14:creationId xmlns:p14="http://schemas.microsoft.com/office/powerpoint/2010/main" val="41666962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692696"/>
            <a:ext cx="7408333" cy="5433467"/>
          </a:xfrm>
        </p:spPr>
        <p:txBody>
          <a:bodyPr>
            <a:normAutofit/>
          </a:bodyPr>
          <a:lstStyle/>
          <a:p>
            <a:pPr algn="ctr"/>
            <a:endParaRPr lang="en-GB" sz="5000" dirty="0" smtClean="0"/>
          </a:p>
          <a:p>
            <a:pPr algn="ctr"/>
            <a:r>
              <a:rPr lang="en-GB" sz="5000" b="1" dirty="0" smtClean="0"/>
              <a:t>Central Themes of Action of the National Integration Plan</a:t>
            </a:r>
            <a:endParaRPr lang="en-GB" sz="5000" b="1" dirty="0"/>
          </a:p>
        </p:txBody>
      </p:sp>
    </p:spTree>
    <p:extLst>
      <p:ext uri="{BB962C8B-B14F-4D97-AF65-F5344CB8AC3E}">
        <p14:creationId xmlns:p14="http://schemas.microsoft.com/office/powerpoint/2010/main" val="33554741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332656"/>
            <a:ext cx="7408333" cy="5793507"/>
          </a:xfrm>
        </p:spPr>
        <p:txBody>
          <a:bodyPr numCol="1">
            <a:normAutofit fontScale="85000" lnSpcReduction="10000"/>
          </a:bodyPr>
          <a:lstStyle/>
          <a:p>
            <a:pPr marL="0" indent="0" algn="just">
              <a:lnSpc>
                <a:spcPct val="170000"/>
              </a:lnSpc>
              <a:buNone/>
            </a:pPr>
            <a:r>
              <a:rPr lang="en-GB" sz="3000" b="1" dirty="0" smtClean="0">
                <a:solidFill>
                  <a:schemeClr val="bg1"/>
                </a:solidFill>
              </a:rPr>
              <a:t>Migration and Integration: </a:t>
            </a:r>
            <a:r>
              <a:rPr lang="en-GB" sz="3000" dirty="0" smtClean="0">
                <a:solidFill>
                  <a:schemeClr val="bg1"/>
                </a:solidFill>
              </a:rPr>
              <a:t> </a:t>
            </a:r>
          </a:p>
          <a:p>
            <a:pPr marL="0" indent="0">
              <a:lnSpc>
                <a:spcPct val="170000"/>
              </a:lnSpc>
              <a:buNone/>
            </a:pPr>
            <a:r>
              <a:rPr lang="en-GB" sz="2200" dirty="0" smtClean="0"/>
              <a:t>1. Immigration services and integration;</a:t>
            </a:r>
          </a:p>
          <a:p>
            <a:pPr marL="0" indent="0">
              <a:lnSpc>
                <a:spcPct val="170000"/>
              </a:lnSpc>
              <a:buNone/>
            </a:pPr>
            <a:r>
              <a:rPr lang="en-GB" sz="2200" dirty="0" smtClean="0"/>
              <a:t>2. Communication and integration;</a:t>
            </a:r>
          </a:p>
          <a:p>
            <a:pPr marL="0" indent="0">
              <a:lnSpc>
                <a:spcPct val="170000"/>
              </a:lnSpc>
              <a:buNone/>
            </a:pPr>
            <a:r>
              <a:rPr lang="en-GB" sz="2200" dirty="0" smtClean="0"/>
              <a:t>3. Knowledge and integration;</a:t>
            </a:r>
          </a:p>
          <a:p>
            <a:pPr marL="0" indent="0">
              <a:lnSpc>
                <a:spcPct val="170000"/>
              </a:lnSpc>
              <a:buNone/>
            </a:pPr>
            <a:r>
              <a:rPr lang="en-GB" sz="2200" dirty="0" smtClean="0"/>
              <a:t>4. Integrating boys, girls and adolescents.</a:t>
            </a:r>
          </a:p>
          <a:p>
            <a:pPr marL="0" indent="0">
              <a:lnSpc>
                <a:spcPct val="170000"/>
              </a:lnSpc>
              <a:buNone/>
            </a:pPr>
            <a:r>
              <a:rPr lang="en-GB" sz="2000" b="1" dirty="0" smtClean="0">
                <a:solidFill>
                  <a:srgbClr val="000000"/>
                </a:solidFill>
              </a:rPr>
              <a:t>Actions:</a:t>
            </a:r>
          </a:p>
          <a:p>
            <a:pPr marL="342900" indent="-342900">
              <a:lnSpc>
                <a:spcPct val="170000"/>
              </a:lnSpc>
              <a:buAutoNum type="arabicPeriod"/>
            </a:pPr>
            <a:r>
              <a:rPr lang="en-GB" sz="2000" dirty="0" smtClean="0"/>
              <a:t>Digitalization of records;</a:t>
            </a:r>
          </a:p>
          <a:p>
            <a:pPr marL="342900" indent="-342900">
              <a:lnSpc>
                <a:spcPct val="170000"/>
              </a:lnSpc>
              <a:buAutoNum type="arabicPeriod"/>
            </a:pPr>
            <a:r>
              <a:rPr lang="en-GB" sz="2000" dirty="0" smtClean="0"/>
              <a:t>Campaigns to combat xenophobia;</a:t>
            </a:r>
          </a:p>
          <a:p>
            <a:pPr marL="342900" indent="-342900">
              <a:lnSpc>
                <a:spcPct val="170000"/>
              </a:lnSpc>
              <a:buAutoNum type="arabicPeriod"/>
            </a:pPr>
            <a:r>
              <a:rPr lang="en-GB" sz="2000" dirty="0" smtClean="0"/>
              <a:t>Preparing the Annual Migration and Integration </a:t>
            </a:r>
            <a:r>
              <a:rPr lang="en-GB" sz="2000" dirty="0" smtClean="0"/>
              <a:t>R</a:t>
            </a:r>
            <a:r>
              <a:rPr lang="en-GB" sz="2000" dirty="0" smtClean="0"/>
              <a:t>eport;</a:t>
            </a:r>
          </a:p>
          <a:p>
            <a:pPr marL="342900" indent="-342900">
              <a:lnSpc>
                <a:spcPct val="170000"/>
              </a:lnSpc>
              <a:buAutoNum type="arabicPeriod"/>
            </a:pPr>
            <a:r>
              <a:rPr lang="en-GB" sz="2000" dirty="0" smtClean="0"/>
              <a:t>An education and awareness-raising programme to integrate immigrant and refugee boys, girls and adolescents into educational institutions.</a:t>
            </a:r>
            <a:endParaRPr lang="en-GB" sz="2000" b="1" dirty="0" smtClean="0"/>
          </a:p>
          <a:p>
            <a:pPr marL="0" indent="0">
              <a:lnSpc>
                <a:spcPct val="170000"/>
              </a:lnSpc>
              <a:buNone/>
            </a:pPr>
            <a:endParaRPr lang="en-GB" sz="1500" b="1" dirty="0" smtClean="0"/>
          </a:p>
          <a:p>
            <a:pPr marL="0" indent="0">
              <a:lnSpc>
                <a:spcPct val="170000"/>
              </a:lnSpc>
              <a:buNone/>
            </a:pPr>
            <a:endParaRPr lang="en-GB" sz="1500" b="1" dirty="0" smtClean="0"/>
          </a:p>
          <a:p>
            <a:pPr marL="0" indent="0">
              <a:lnSpc>
                <a:spcPct val="170000"/>
              </a:lnSpc>
              <a:buNone/>
            </a:pPr>
            <a:endParaRPr lang="en-GB" sz="1500" b="1" dirty="0" smtClean="0"/>
          </a:p>
          <a:p>
            <a:pPr marL="0" indent="0">
              <a:lnSpc>
                <a:spcPct val="170000"/>
              </a:lnSpc>
              <a:buNone/>
            </a:pPr>
            <a:endParaRPr lang="en-GB" sz="1500" b="1" dirty="0" smtClean="0"/>
          </a:p>
          <a:p>
            <a:pPr marL="0" indent="0">
              <a:lnSpc>
                <a:spcPct val="170000"/>
              </a:lnSpc>
              <a:buNone/>
            </a:pPr>
            <a:endParaRPr lang="en-GB" sz="1500" b="1" dirty="0" smtClean="0"/>
          </a:p>
          <a:p>
            <a:pPr marL="0" indent="0">
              <a:lnSpc>
                <a:spcPct val="170000"/>
              </a:lnSpc>
              <a:buNone/>
            </a:pPr>
            <a:endParaRPr lang="en-GB" sz="2000" b="1" dirty="0" smtClean="0"/>
          </a:p>
          <a:p>
            <a:pPr marL="0" indent="0">
              <a:lnSpc>
                <a:spcPct val="170000"/>
              </a:lnSpc>
              <a:buNone/>
            </a:pPr>
            <a:endParaRPr lang="en-GB" sz="2000" dirty="0" smtClean="0"/>
          </a:p>
          <a:p>
            <a:pPr marL="0" indent="0">
              <a:lnSpc>
                <a:spcPct val="170000"/>
              </a:lnSpc>
              <a:buNone/>
            </a:pPr>
            <a:endParaRPr lang="en-GB" sz="2000" dirty="0" smtClean="0"/>
          </a:p>
        </p:txBody>
      </p:sp>
      <p:pic>
        <p:nvPicPr>
          <p:cNvPr id="3074" name="Picture 2" descr="C:\Users\ISIS\Desktop\ESCRITORIO\Efraín Guerrero S\pines-1m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996952"/>
            <a:ext cx="3241670" cy="136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974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571480"/>
            <a:ext cx="7408333" cy="5554683"/>
          </a:xfrm>
        </p:spPr>
        <p:txBody>
          <a:bodyPr numCol="2">
            <a:normAutofit/>
          </a:bodyPr>
          <a:lstStyle/>
          <a:p>
            <a:pPr marL="0" indent="0">
              <a:buNone/>
            </a:pPr>
            <a:r>
              <a:rPr lang="en-GB" sz="2800" b="1" dirty="0" smtClean="0">
                <a:solidFill>
                  <a:schemeClr val="bg1"/>
                </a:solidFill>
              </a:rPr>
              <a:t>Education and Integration: </a:t>
            </a:r>
          </a:p>
          <a:p>
            <a:pPr marL="0" indent="0">
              <a:buNone/>
            </a:pPr>
            <a:endParaRPr lang="en-GB" sz="1600" b="1" dirty="0" smtClean="0"/>
          </a:p>
          <a:p>
            <a:r>
              <a:rPr lang="en-GB" sz="1600" dirty="0" smtClean="0"/>
              <a:t>1  Training and college education services;</a:t>
            </a:r>
          </a:p>
          <a:p>
            <a:r>
              <a:rPr lang="en-GB" sz="1600" dirty="0" smtClean="0"/>
              <a:t>2 Equipment;</a:t>
            </a:r>
          </a:p>
          <a:p>
            <a:r>
              <a:rPr lang="en-GB" sz="1600" dirty="0" smtClean="0"/>
              <a:t>3 Infrastructure.</a:t>
            </a:r>
          </a:p>
          <a:p>
            <a:endParaRPr lang="en-GB" sz="1600" dirty="0" smtClean="0"/>
          </a:p>
          <a:p>
            <a:r>
              <a:rPr lang="en-GB" sz="1600" b="1" dirty="0" smtClean="0">
                <a:solidFill>
                  <a:schemeClr val="tx1"/>
                </a:solidFill>
              </a:rPr>
              <a:t>Actions:</a:t>
            </a:r>
            <a:endParaRPr lang="en-GB" sz="1600" dirty="0" smtClean="0"/>
          </a:p>
          <a:p>
            <a:r>
              <a:rPr lang="en-GB" sz="1600" dirty="0" smtClean="0"/>
              <a:t>1 Strengthening the College Education Programme in matters relating to migration (UCR-CUNLIMON-TEC);</a:t>
            </a:r>
          </a:p>
          <a:p>
            <a:r>
              <a:rPr lang="en-GB" sz="1600" dirty="0" smtClean="0"/>
              <a:t>2Providing equipment and remodelling training centres in the communities </a:t>
            </a:r>
            <a:r>
              <a:rPr lang="en-GB" sz="1600" dirty="0" smtClean="0"/>
              <a:t>of </a:t>
            </a:r>
            <a:r>
              <a:rPr lang="en-GB" sz="1600" dirty="0" smtClean="0"/>
              <a:t>Sarapiquí</a:t>
            </a:r>
            <a:r>
              <a:rPr lang="en-GB" sz="1600" dirty="0" smtClean="0"/>
              <a:t>, Talamanca and </a:t>
            </a:r>
            <a:r>
              <a:rPr lang="en-GB" sz="1600" dirty="0" err="1" smtClean="0"/>
              <a:t>Alajuelita</a:t>
            </a:r>
            <a:r>
              <a:rPr lang="en-GB" sz="1600" dirty="0" smtClean="0"/>
              <a:t>;</a:t>
            </a:r>
          </a:p>
          <a:p>
            <a:endParaRPr lang="en-GB" sz="1600" dirty="0" smtClean="0"/>
          </a:p>
          <a:p>
            <a:r>
              <a:rPr lang="en-GB" sz="1600" dirty="0" smtClean="0"/>
              <a:t>3 Building a library in San Luis Gonzaga School.</a:t>
            </a:r>
          </a:p>
          <a:p>
            <a:endParaRPr lang="en-GB"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56792"/>
            <a:ext cx="2808312" cy="373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9318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764704"/>
            <a:ext cx="5715040" cy="5286412"/>
          </a:xfrm>
          <a:prstGeom prst="rect">
            <a:avLst/>
          </a:prstGeom>
          <a:noFill/>
          <a:ln>
            <a:noFill/>
          </a:ln>
        </p:spPr>
      </p:pic>
      <p:sp>
        <p:nvSpPr>
          <p:cNvPr id="3" name="1 Título"/>
          <p:cNvSpPr txBox="1">
            <a:spLocks/>
          </p:cNvSpPr>
          <p:nvPr/>
        </p:nvSpPr>
        <p:spPr>
          <a:xfrm>
            <a:off x="683568" y="6093296"/>
            <a:ext cx="777240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600" dirty="0">
                <a:solidFill>
                  <a:srgbClr val="000000"/>
                </a:solidFill>
              </a:rPr>
              <a:t>[</a:t>
            </a:r>
            <a:r>
              <a:rPr lang="en-GB" sz="1600" b="1" dirty="0" smtClean="0">
                <a:solidFill>
                  <a:srgbClr val="000000"/>
                </a:solidFill>
              </a:rPr>
              <a:t>1 + 1 we build Costa Rica</a:t>
            </a:r>
          </a:p>
          <a:p>
            <a:r>
              <a:rPr lang="en-GB" sz="1600" b="1" dirty="0" smtClean="0">
                <a:solidFill>
                  <a:srgbClr val="000000"/>
                </a:solidFill>
              </a:rPr>
              <a:t>Migrants and Costa Ricans, hand in hand, build a better country.]</a:t>
            </a:r>
            <a:endParaRPr lang="en-GB" sz="1600" b="1"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7" y="332656"/>
            <a:ext cx="8424936" cy="5793507"/>
          </a:xfrm>
        </p:spPr>
        <p:txBody>
          <a:bodyPr numCol="2"/>
          <a:lstStyle/>
          <a:p>
            <a:endParaRPr lang="en-GB" b="1" dirty="0" smtClean="0"/>
          </a:p>
          <a:p>
            <a:r>
              <a:rPr lang="en-GB" sz="2800" b="1" dirty="0" smtClean="0">
                <a:solidFill>
                  <a:schemeClr val="bg1"/>
                </a:solidFill>
              </a:rPr>
              <a:t>Public Security and Integration:</a:t>
            </a:r>
          </a:p>
          <a:p>
            <a:pPr marL="0" indent="0" algn="just">
              <a:buNone/>
            </a:pPr>
            <a:r>
              <a:rPr lang="en-GB" sz="2000" dirty="0" smtClean="0"/>
              <a:t> </a:t>
            </a:r>
          </a:p>
          <a:p>
            <a:pPr algn="just"/>
            <a:endParaRPr lang="en-GB" sz="1600" dirty="0" smtClean="0"/>
          </a:p>
          <a:p>
            <a:pPr algn="just"/>
            <a:r>
              <a:rPr lang="en-GB" sz="1600" dirty="0" smtClean="0"/>
              <a:t>Preventing violence and </a:t>
            </a:r>
            <a:r>
              <a:rPr lang="en-GB" sz="1600" dirty="0" smtClean="0"/>
              <a:t>crime in areas with significant numbers of immigrants. </a:t>
            </a:r>
            <a:endParaRPr lang="en-GB" sz="1600" dirty="0" smtClean="0"/>
          </a:p>
          <a:p>
            <a:pPr algn="just"/>
            <a:endParaRPr lang="en-GB" sz="1600" dirty="0" smtClean="0"/>
          </a:p>
          <a:p>
            <a:r>
              <a:rPr lang="en-GB" sz="1600" b="1" dirty="0" smtClean="0">
                <a:solidFill>
                  <a:schemeClr val="tx1"/>
                </a:solidFill>
              </a:rPr>
              <a:t>Actions</a:t>
            </a:r>
            <a:endParaRPr lang="en-GB" sz="3600" b="1" dirty="0" smtClean="0"/>
          </a:p>
          <a:p>
            <a:r>
              <a:rPr lang="en-GB" sz="1600" dirty="0" smtClean="0"/>
              <a:t>Prevention actions jointly implemented by local police forces in border and vulnerable regions. </a:t>
            </a:r>
            <a:endParaRPr lang="en-GB" sz="16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834" y="2708920"/>
            <a:ext cx="378730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2228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7" y="571480"/>
            <a:ext cx="8352928" cy="5554683"/>
          </a:xfrm>
        </p:spPr>
        <p:txBody>
          <a:bodyPr numCol="2">
            <a:normAutofit fontScale="92500"/>
          </a:bodyPr>
          <a:lstStyle/>
          <a:p>
            <a:pPr marL="0" indent="0">
              <a:buNone/>
            </a:pPr>
            <a:r>
              <a:rPr lang="en-GB" sz="2800" b="1" dirty="0" smtClean="0">
                <a:solidFill>
                  <a:schemeClr val="bg1"/>
                </a:solidFill>
              </a:rPr>
              <a:t>Justice and Integration: </a:t>
            </a:r>
          </a:p>
          <a:p>
            <a:pPr marL="0" indent="0">
              <a:buNone/>
            </a:pPr>
            <a:endParaRPr lang="en-GB" b="1" dirty="0" smtClean="0"/>
          </a:p>
          <a:p>
            <a:pPr algn="just"/>
            <a:endParaRPr lang="en-GB" sz="2000" dirty="0" smtClean="0"/>
          </a:p>
          <a:p>
            <a:pPr algn="just"/>
            <a:r>
              <a:rPr lang="en-GB" sz="1600" dirty="0" smtClean="0"/>
              <a:t>Reducing the vulnerable situations of immigrant populations in the programmes of the National Penitentiary System</a:t>
            </a:r>
            <a:r>
              <a:rPr lang="en-GB" sz="1600" dirty="0"/>
              <a:t>;</a:t>
            </a:r>
            <a:r>
              <a:rPr lang="en-GB" sz="1600" dirty="0" smtClean="0"/>
              <a:t> </a:t>
            </a:r>
          </a:p>
          <a:p>
            <a:pPr algn="just"/>
            <a:r>
              <a:rPr lang="en-GB" sz="1600" dirty="0" smtClean="0"/>
              <a:t>Repatriation of imprisoned Costa Rican nationals serving sentences in other countries. </a:t>
            </a:r>
          </a:p>
          <a:p>
            <a:pPr algn="just"/>
            <a:endParaRPr lang="en-GB" sz="1600" dirty="0" smtClean="0"/>
          </a:p>
          <a:p>
            <a:r>
              <a:rPr lang="en-GB" sz="1600" b="1" dirty="0" smtClean="0">
                <a:solidFill>
                  <a:schemeClr val="tx1"/>
                </a:solidFill>
              </a:rPr>
              <a:t>Actions</a:t>
            </a:r>
          </a:p>
          <a:p>
            <a:endParaRPr lang="en-GB" sz="1600" b="1" dirty="0" smtClean="0">
              <a:solidFill>
                <a:schemeClr val="tx1"/>
              </a:solidFill>
            </a:endParaRPr>
          </a:p>
          <a:p>
            <a:endParaRPr lang="en-GB" sz="1600" b="1" dirty="0" smtClean="0">
              <a:solidFill>
                <a:schemeClr val="tx1"/>
              </a:solidFill>
            </a:endParaRPr>
          </a:p>
          <a:p>
            <a:r>
              <a:rPr lang="en-GB" sz="1600" dirty="0" smtClean="0">
                <a:solidFill>
                  <a:schemeClr val="tx1"/>
                </a:solidFill>
              </a:rPr>
              <a:t>Designing and executing a training programme to improve assistance by officers from the General Directorate of Social Adaptation to foreign nationals deprived of their </a:t>
            </a:r>
            <a:r>
              <a:rPr lang="en-GB" sz="1600" dirty="0" smtClean="0">
                <a:solidFill>
                  <a:schemeClr val="tx1"/>
                </a:solidFill>
              </a:rPr>
              <a:t>liberty</a:t>
            </a:r>
            <a:r>
              <a:rPr lang="en-GB" sz="1600" dirty="0">
                <a:solidFill>
                  <a:schemeClr val="tx1"/>
                </a:solidFill>
              </a:rPr>
              <a:t>;</a:t>
            </a:r>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endParaRPr lang="en-GB" sz="1600" dirty="0" smtClean="0">
              <a:solidFill>
                <a:schemeClr val="tx1"/>
              </a:solidFill>
            </a:endParaRPr>
          </a:p>
          <a:p>
            <a:r>
              <a:rPr lang="en-GB" sz="1600" dirty="0" smtClean="0">
                <a:solidFill>
                  <a:schemeClr val="tx1"/>
                </a:solidFill>
              </a:rPr>
              <a:t>Purchasing air tickets for persons deprived of their liberty and relevant officers and providing per diem to officers that participate in the repatriation of national citizens that have been sentenced abroad and that have complied with the requirements. </a:t>
            </a:r>
            <a:endParaRPr lang="en-GB" sz="1600" dirty="0" smtClean="0"/>
          </a:p>
          <a:p>
            <a:pPr algn="just"/>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25" y="452191"/>
            <a:ext cx="3213324" cy="247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818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571480"/>
            <a:ext cx="7408333" cy="6025872"/>
          </a:xfrm>
        </p:spPr>
        <p:txBody>
          <a:bodyPr numCol="2"/>
          <a:lstStyle/>
          <a:p>
            <a:pPr marL="0" indent="0">
              <a:buNone/>
            </a:pPr>
            <a:r>
              <a:rPr lang="en-GB" b="1" dirty="0" smtClean="0">
                <a:solidFill>
                  <a:schemeClr val="bg1"/>
                </a:solidFill>
              </a:rPr>
              <a:t>Participation and Integration: </a:t>
            </a:r>
          </a:p>
          <a:p>
            <a:pPr algn="just"/>
            <a:endParaRPr lang="en-GB" sz="1600" dirty="0" smtClean="0"/>
          </a:p>
          <a:p>
            <a:pPr algn="just"/>
            <a:r>
              <a:rPr lang="en-GB" sz="1600" dirty="0" smtClean="0"/>
              <a:t>Establishing procedures for registration and participation in community development associations; </a:t>
            </a:r>
          </a:p>
          <a:p>
            <a:pPr algn="just"/>
            <a:r>
              <a:rPr lang="en-GB" sz="1600" dirty="0" smtClean="0"/>
              <a:t>Developing a communication plan to disseminate the registration and participation procedures; </a:t>
            </a:r>
          </a:p>
          <a:p>
            <a:pPr algn="just"/>
            <a:r>
              <a:rPr lang="en-GB" sz="1600" dirty="0" smtClean="0"/>
              <a:t>Awareness-raising and training.</a:t>
            </a:r>
          </a:p>
          <a:p>
            <a:pPr algn="just"/>
            <a:endParaRPr lang="en-GB" sz="2000" dirty="0" smtClean="0"/>
          </a:p>
          <a:p>
            <a:r>
              <a:rPr lang="en-GB" sz="1600" b="1" dirty="0" smtClean="0">
                <a:solidFill>
                  <a:schemeClr val="tx1"/>
                </a:solidFill>
              </a:rPr>
              <a:t>Actions</a:t>
            </a:r>
          </a:p>
          <a:p>
            <a:endParaRPr lang="en-GB" sz="1600" dirty="0" smtClean="0">
              <a:solidFill>
                <a:schemeClr val="tx1"/>
              </a:solidFill>
            </a:endParaRPr>
          </a:p>
          <a:p>
            <a:r>
              <a:rPr lang="en-GB" sz="1600" dirty="0" smtClean="0">
                <a:solidFill>
                  <a:schemeClr val="tx1"/>
                </a:solidFill>
              </a:rPr>
              <a:t>Conducting an assessment of the </a:t>
            </a:r>
            <a:r>
              <a:rPr lang="en-GB" sz="1600" dirty="0" smtClean="0">
                <a:solidFill>
                  <a:schemeClr val="tx1"/>
                </a:solidFill>
              </a:rPr>
              <a:t>registration and participation process of immigrant and refugee populations in associations; </a:t>
            </a:r>
          </a:p>
          <a:p>
            <a:r>
              <a:rPr lang="en-GB" sz="1600" dirty="0" smtClean="0">
                <a:solidFill>
                  <a:schemeClr val="tx1"/>
                </a:solidFill>
              </a:rPr>
              <a:t>A mass media campaign on the registration and participation procedures.  </a:t>
            </a:r>
            <a:endParaRPr lang="en-GB" sz="1600" dirty="0" smtClean="0"/>
          </a:p>
          <a:p>
            <a:pPr algn="just">
              <a:buNone/>
            </a:pPr>
            <a:r>
              <a:rPr lang="en-GB" sz="1600" dirty="0" smtClean="0"/>
              <a:t>	</a:t>
            </a:r>
          </a:p>
          <a:p>
            <a:pPr algn="just"/>
            <a:endParaRPr lang="en-GB" sz="1600" dirty="0"/>
          </a:p>
        </p:txBody>
      </p:sp>
      <p:pic>
        <p:nvPicPr>
          <p:cNvPr id="1027" name="Picture 3" descr="C:\Users\ISIS\Downloads\Memoria Lazos 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988840"/>
            <a:ext cx="3335202" cy="268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9743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500042"/>
            <a:ext cx="8208911" cy="5626121"/>
          </a:xfrm>
        </p:spPr>
        <p:txBody>
          <a:bodyPr numCol="2">
            <a:normAutofit/>
          </a:bodyPr>
          <a:lstStyle/>
          <a:p>
            <a:pPr marL="0" indent="0">
              <a:buNone/>
            </a:pPr>
            <a:r>
              <a:rPr lang="en-GB" sz="2800" b="1" dirty="0" smtClean="0">
                <a:solidFill>
                  <a:schemeClr val="bg1"/>
                </a:solidFill>
              </a:rPr>
              <a:t>Public Health and Integration:</a:t>
            </a:r>
          </a:p>
          <a:p>
            <a:endParaRPr lang="en-GB" sz="2000" dirty="0" smtClean="0"/>
          </a:p>
          <a:p>
            <a:endParaRPr lang="en-GB" sz="2000" dirty="0" smtClean="0"/>
          </a:p>
          <a:p>
            <a:r>
              <a:rPr lang="en-GB" sz="2000" dirty="0" smtClean="0"/>
              <a:t>Building infrastructure and improving the equipment of health offices in </a:t>
            </a:r>
            <a:r>
              <a:rPr lang="en-GB" sz="2000" dirty="0" smtClean="0"/>
              <a:t>Peñas</a:t>
            </a:r>
            <a:r>
              <a:rPr lang="en-GB" sz="2000" dirty="0" smtClean="0"/>
              <a:t> </a:t>
            </a:r>
            <a:r>
              <a:rPr lang="en-GB" sz="2000" dirty="0" smtClean="0"/>
              <a:t>Blancas</a:t>
            </a:r>
            <a:r>
              <a:rPr lang="en-GB" sz="2000" dirty="0" smtClean="0"/>
              <a:t>, </a:t>
            </a:r>
            <a:r>
              <a:rPr lang="en-GB" sz="2000" dirty="0" smtClean="0"/>
              <a:t>Sabalito</a:t>
            </a:r>
            <a:r>
              <a:rPr lang="en-GB" sz="2000" dirty="0" smtClean="0"/>
              <a:t>, Los Chiles, </a:t>
            </a:r>
            <a:r>
              <a:rPr lang="en-GB" sz="2000" dirty="0" smtClean="0"/>
              <a:t>Upala</a:t>
            </a:r>
            <a:r>
              <a:rPr lang="en-GB" sz="2000" dirty="0" smtClean="0"/>
              <a:t>, Paso Canoas, </a:t>
            </a:r>
            <a:r>
              <a:rPr lang="en-GB" sz="2000" dirty="0" smtClean="0"/>
              <a:t>Sixaola</a:t>
            </a:r>
            <a:r>
              <a:rPr lang="en-GB" sz="2000" dirty="0" smtClean="0"/>
              <a:t>, Puerto </a:t>
            </a:r>
            <a:r>
              <a:rPr lang="en-GB" sz="2000" dirty="0" smtClean="0"/>
              <a:t>Alemán</a:t>
            </a:r>
            <a:r>
              <a:rPr lang="en-GB" sz="2000" dirty="0" smtClean="0"/>
              <a:t> (Caribe), Puerto Caldera, Juan </a:t>
            </a:r>
            <a:r>
              <a:rPr lang="en-GB" sz="2000" dirty="0" smtClean="0"/>
              <a:t>Santamaría</a:t>
            </a:r>
            <a:r>
              <a:rPr lang="en-GB" sz="2000" dirty="0" smtClean="0"/>
              <a:t> International Airport and Daniel </a:t>
            </a:r>
            <a:r>
              <a:rPr lang="en-GB" sz="2000" dirty="0" smtClean="0"/>
              <a:t>Oduber</a:t>
            </a:r>
            <a:r>
              <a:rPr lang="en-GB" sz="2000" dirty="0" smtClean="0"/>
              <a:t> International Airport, within the framework of international </a:t>
            </a:r>
            <a:r>
              <a:rPr lang="en-GB" sz="2000" dirty="0"/>
              <a:t>h</a:t>
            </a:r>
            <a:r>
              <a:rPr lang="en-GB" sz="2000" dirty="0" smtClean="0"/>
              <a:t>ealth regulations.</a:t>
            </a:r>
            <a:endParaRPr lang="en-GB"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88840"/>
            <a:ext cx="3767998" cy="217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1649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908720"/>
            <a:ext cx="7408333" cy="5217443"/>
          </a:xfrm>
        </p:spPr>
        <p:txBody>
          <a:bodyPr/>
          <a:lstStyle/>
          <a:p>
            <a:endParaRPr lang="en-GB" dirty="0" smtClean="0"/>
          </a:p>
          <a:p>
            <a:endParaRPr lang="en-GB" dirty="0" smtClean="0"/>
          </a:p>
          <a:p>
            <a:endParaRPr lang="en-GB" dirty="0" smtClean="0"/>
          </a:p>
          <a:p>
            <a:endParaRPr lang="en-GB" dirty="0" smtClean="0"/>
          </a:p>
          <a:p>
            <a:pPr algn="ctr"/>
            <a:r>
              <a:rPr lang="en-GB" sz="5500" b="1" dirty="0" smtClean="0"/>
              <a:t>Thank you</a:t>
            </a:r>
            <a:endParaRPr lang="en-GB" sz="5500" b="1" dirty="0"/>
          </a:p>
        </p:txBody>
      </p:sp>
    </p:spTree>
    <p:extLst>
      <p:ext uri="{BB962C8B-B14F-4D97-AF65-F5344CB8AC3E}">
        <p14:creationId xmlns:p14="http://schemas.microsoft.com/office/powerpoint/2010/main" val="428762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988840"/>
            <a:ext cx="8424935" cy="4137323"/>
          </a:xfrm>
        </p:spPr>
        <p:txBody>
          <a:bodyPr/>
          <a:lstStyle/>
          <a:p>
            <a:r>
              <a:rPr lang="en-GB" dirty="0" smtClean="0"/>
              <a:t>The National Integration Plan</a:t>
            </a:r>
          </a:p>
          <a:p>
            <a:r>
              <a:rPr lang="en-GB" dirty="0" smtClean="0"/>
              <a:t>The Social Migration Fund</a:t>
            </a:r>
          </a:p>
          <a:p>
            <a:r>
              <a:rPr lang="en-GB" dirty="0" smtClean="0"/>
              <a:t>Participating institutions</a:t>
            </a:r>
          </a:p>
          <a:p>
            <a:r>
              <a:rPr lang="en-GB" dirty="0" smtClean="0"/>
              <a:t>Vision, objectives and principles of the National Integration Plan </a:t>
            </a:r>
          </a:p>
          <a:p>
            <a:r>
              <a:rPr lang="en-GB" dirty="0" smtClean="0"/>
              <a:t>Central themes of action of the National Integration Plan</a:t>
            </a:r>
          </a:p>
          <a:p>
            <a:endParaRPr lang="en-GB" dirty="0"/>
          </a:p>
        </p:txBody>
      </p:sp>
      <p:sp>
        <p:nvSpPr>
          <p:cNvPr id="3" name="2 Título"/>
          <p:cNvSpPr>
            <a:spLocks noGrp="1"/>
          </p:cNvSpPr>
          <p:nvPr>
            <p:ph type="title"/>
          </p:nvPr>
        </p:nvSpPr>
        <p:spPr/>
        <p:txBody>
          <a:bodyPr/>
          <a:lstStyle/>
          <a:p>
            <a:pPr algn="l"/>
            <a:r>
              <a:rPr lang="en-GB" dirty="0" smtClean="0"/>
              <a:t>Contents</a:t>
            </a:r>
            <a:endParaRPr lang="en-GB" dirty="0"/>
          </a:p>
        </p:txBody>
      </p:sp>
    </p:spTree>
    <p:extLst>
      <p:ext uri="{BB962C8B-B14F-4D97-AF65-F5344CB8AC3E}">
        <p14:creationId xmlns:p14="http://schemas.microsoft.com/office/powerpoint/2010/main" val="25059792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88840"/>
            <a:ext cx="7408333" cy="4137323"/>
          </a:xfrm>
        </p:spPr>
        <p:txBody>
          <a:bodyPr>
            <a:normAutofit/>
          </a:bodyPr>
          <a:lstStyle/>
          <a:p>
            <a:pPr lvl="0"/>
            <a:endParaRPr lang="en-GB" b="1" dirty="0" smtClean="0"/>
          </a:p>
          <a:p>
            <a:pPr algn="just"/>
            <a:r>
              <a:rPr lang="en-GB" dirty="0" smtClean="0"/>
              <a:t>The Social Migration Fund (</a:t>
            </a:r>
            <a:r>
              <a:rPr lang="en-GB" dirty="0" smtClean="0"/>
              <a:t>FSM, Spanish acronym) </a:t>
            </a:r>
            <a:r>
              <a:rPr lang="en-GB" dirty="0" smtClean="0"/>
              <a:t>is a fund with resources – in accordance with Article 33, Paragraphs 4 &amp; 5 of Act 8764 – obtained through </a:t>
            </a:r>
            <a:r>
              <a:rPr lang="en-GB" dirty="0" smtClean="0"/>
              <a:t>the payment of a fee of $25 by foreign nationals upon regularizing their migration status and also, each time they renew their stay in the country. In addition, non-residents and persons under special categories</a:t>
            </a:r>
            <a:r>
              <a:rPr lang="en-GB" dirty="0" smtClean="0"/>
              <a:t> pay an annual fee of $5. </a:t>
            </a:r>
            <a:endParaRPr lang="en-GB" dirty="0"/>
          </a:p>
        </p:txBody>
      </p:sp>
      <p:sp>
        <p:nvSpPr>
          <p:cNvPr id="3" name="2 Título"/>
          <p:cNvSpPr>
            <a:spLocks noGrp="1"/>
          </p:cNvSpPr>
          <p:nvPr>
            <p:ph type="title"/>
          </p:nvPr>
        </p:nvSpPr>
        <p:spPr/>
        <p:txBody>
          <a:bodyPr>
            <a:normAutofit fontScale="90000"/>
          </a:bodyPr>
          <a:lstStyle/>
          <a:p>
            <a:r>
              <a:rPr lang="en-GB" dirty="0" smtClean="0"/>
              <a:t>What is the Social Migration Fund?</a:t>
            </a:r>
            <a:endParaRPr lang="en-GB" dirty="0"/>
          </a:p>
        </p:txBody>
      </p:sp>
    </p:spTree>
    <p:extLst>
      <p:ext uri="{BB962C8B-B14F-4D97-AF65-F5344CB8AC3E}">
        <p14:creationId xmlns:p14="http://schemas.microsoft.com/office/powerpoint/2010/main" val="522340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967434"/>
          </a:xfrm>
        </p:spPr>
        <p:txBody>
          <a:bodyPr>
            <a:normAutofit/>
          </a:bodyPr>
          <a:lstStyle/>
          <a:p>
            <a:pPr marL="0" indent="0" algn="ctr">
              <a:spcBef>
                <a:spcPct val="0"/>
              </a:spcBef>
              <a:buNone/>
            </a:pPr>
            <a:r>
              <a:rPr lang="en-GB" sz="4400" dirty="0" smtClean="0">
                <a:solidFill>
                  <a:srgbClr val="FFFFFF"/>
                </a:solidFill>
                <a:latin typeface="+mj-lt"/>
                <a:ea typeface="+mj-ea"/>
                <a:cs typeface="+mj-cs"/>
              </a:rPr>
              <a:t>WHAT IS THE NATIONAL INTEGRATION PLAN?</a:t>
            </a:r>
          </a:p>
          <a:p>
            <a:endParaRPr lang="en-GB" sz="2900" dirty="0" smtClean="0"/>
          </a:p>
          <a:p>
            <a:pPr algn="just"/>
            <a:endParaRPr lang="en-GB" sz="3200" b="1" dirty="0" smtClean="0"/>
          </a:p>
          <a:p>
            <a:pPr algn="just"/>
            <a:r>
              <a:rPr lang="en-GB" sz="3200" dirty="0" smtClean="0"/>
              <a:t>The National Integration Plan (PNI, Spanish acronym) is the instrument that organizes the </a:t>
            </a:r>
            <a:r>
              <a:rPr lang="en-GB" sz="3200" dirty="0" smtClean="0"/>
              <a:t>physical and financial investment programming of projects submitted to the trust of the Social Migration Fund</a:t>
            </a:r>
            <a:r>
              <a:rPr lang="en-GB" sz="3200" dirty="0" smtClean="0"/>
              <a:t>.</a:t>
            </a:r>
          </a:p>
          <a:p>
            <a:endParaRPr lang="en-GB" sz="2900" dirty="0" smtClean="0"/>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smtClean="0"/>
              <a:t>What is the relationship between FSM and PNI</a:t>
            </a:r>
            <a:r>
              <a:rPr lang="es-CR" dirty="0" smtClean="0"/>
              <a:t>?</a:t>
            </a:r>
            <a:endParaRPr lang="es-CR" dirty="0"/>
          </a:p>
        </p:txBody>
      </p:sp>
      <p:graphicFrame>
        <p:nvGraphicFramePr>
          <p:cNvPr id="5" name="4 Diagrama"/>
          <p:cNvGraphicFramePr/>
          <p:nvPr>
            <p:extLst>
              <p:ext uri="{D42A27DB-BD31-4B8C-83A1-F6EECF244321}">
                <p14:modId xmlns:p14="http://schemas.microsoft.com/office/powerpoint/2010/main" val="3160418765"/>
              </p:ext>
            </p:extLst>
          </p:nvPr>
        </p:nvGraphicFramePr>
        <p:xfrm>
          <a:off x="323528" y="1397000"/>
          <a:ext cx="8496944"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5136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844824"/>
            <a:ext cx="7408333" cy="4281339"/>
          </a:xfrm>
        </p:spPr>
        <p:txBody>
          <a:bodyPr>
            <a:normAutofit/>
          </a:bodyPr>
          <a:lstStyle/>
          <a:p>
            <a:endParaRPr lang="es-CR" dirty="0" smtClean="0"/>
          </a:p>
          <a:p>
            <a:r>
              <a:rPr lang="es-CR" dirty="0" smtClean="0"/>
              <a:t>The Social Migration Fund has been established to support the social integration process of migrants into national services of migration, health, education, security and justice.</a:t>
            </a:r>
            <a:endParaRPr lang="es-CR" dirty="0"/>
          </a:p>
          <a:p>
            <a:r>
              <a:rPr lang="es-CR" dirty="0" smtClean="0"/>
              <a:t>The Fund shall be used to provide humanitarian assistance for the repatriation of Costa Rican nationals abroad.</a:t>
            </a:r>
            <a:endParaRPr lang="es-CR" dirty="0" smtClean="0"/>
          </a:p>
          <a:p>
            <a:r>
              <a:rPr lang="es-CR" dirty="0" smtClean="0"/>
              <a:t>Art. </a:t>
            </a:r>
            <a:r>
              <a:rPr lang="es-CR" dirty="0" smtClean="0"/>
              <a:t>242, </a:t>
            </a:r>
            <a:r>
              <a:rPr lang="es-CR" dirty="0" smtClean="0"/>
              <a:t>General Migration and Immigration Act </a:t>
            </a:r>
            <a:r>
              <a:rPr lang="es-CR" dirty="0" smtClean="0"/>
              <a:t>No. 8764.</a:t>
            </a:r>
            <a:endParaRPr lang="es-CR" dirty="0"/>
          </a:p>
        </p:txBody>
      </p:sp>
      <p:sp>
        <p:nvSpPr>
          <p:cNvPr id="3" name="2 Título"/>
          <p:cNvSpPr>
            <a:spLocks noGrp="1"/>
          </p:cNvSpPr>
          <p:nvPr>
            <p:ph type="title"/>
          </p:nvPr>
        </p:nvSpPr>
        <p:spPr/>
        <p:txBody>
          <a:bodyPr/>
          <a:lstStyle/>
          <a:p>
            <a:r>
              <a:rPr lang="es-CR" dirty="0" smtClean="0"/>
              <a:t>How will the FSM be invested?</a:t>
            </a:r>
            <a:endParaRPr lang="es-CR" dirty="0"/>
          </a:p>
        </p:txBody>
      </p:sp>
    </p:spTree>
    <p:extLst>
      <p:ext uri="{BB962C8B-B14F-4D97-AF65-F5344CB8AC3E}">
        <p14:creationId xmlns:p14="http://schemas.microsoft.com/office/powerpoint/2010/main" val="22216916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10496658"/>
              </p:ext>
            </p:extLst>
          </p:nvPr>
        </p:nvGraphicFramePr>
        <p:xfrm>
          <a:off x="871538" y="332656"/>
          <a:ext cx="7408862" cy="5626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1600" y="476672"/>
            <a:ext cx="7128792" cy="477054"/>
          </a:xfrm>
          <a:prstGeom prst="rect">
            <a:avLst/>
          </a:prstGeom>
          <a:noFill/>
        </p:spPr>
        <p:txBody>
          <a:bodyPr wrap="square" rtlCol="0">
            <a:spAutoFit/>
          </a:bodyPr>
          <a:lstStyle/>
          <a:p>
            <a:pPr algn="ctr"/>
            <a:r>
              <a:rPr lang="en-GB" sz="2500" b="1" dirty="0" smtClean="0">
                <a:solidFill>
                  <a:schemeClr val="bg1"/>
                </a:solidFill>
              </a:rPr>
              <a:t>How was the National Integration Plan developed?</a:t>
            </a:r>
            <a:endParaRPr lang="en-GB" sz="2500" b="1" dirty="0">
              <a:solidFill>
                <a:schemeClr val="bg1"/>
              </a:solidFill>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1538" y="1556792"/>
            <a:ext cx="740886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Marcador de contenido"/>
          <p:cNvSpPr txBox="1">
            <a:spLocks/>
          </p:cNvSpPr>
          <p:nvPr/>
        </p:nvSpPr>
        <p:spPr>
          <a:xfrm>
            <a:off x="971600" y="1988840"/>
            <a:ext cx="7200800" cy="1440160"/>
          </a:xfrm>
          <a:prstGeom prst="rect">
            <a:avLst/>
          </a:prstGeom>
          <a:solidFill>
            <a:srgbClr val="FFFFFF"/>
          </a:solidFill>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800" b="1" dirty="0" smtClean="0">
                <a:solidFill>
                  <a:srgbClr val="000000"/>
                </a:solidFill>
                <a:latin typeface="Arial Narrow"/>
                <a:cs typeface="Arial Narrow"/>
              </a:rPr>
              <a:t>Basis of the National Integration Plan, Phase 1: </a:t>
            </a:r>
            <a:r>
              <a:rPr lang="es-CR" sz="1800" dirty="0" smtClean="0">
                <a:solidFill>
                  <a:srgbClr val="000000"/>
                </a:solidFill>
                <a:latin typeface="Arial Narrow"/>
                <a:cs typeface="Arial Narrow"/>
              </a:rPr>
              <a:t>The General Directorate of Migration and Immigration, through the Directorate of Integration and Human Development, established the structure, principles and central themes of action of the National Integration Plan.</a:t>
            </a:r>
            <a:endParaRPr lang="es-CR" sz="1800" b="1" dirty="0" smtClean="0">
              <a:solidFill>
                <a:srgbClr val="000000"/>
              </a:solidFill>
              <a:latin typeface="Arial Narrow"/>
              <a:cs typeface="Arial Narrow"/>
            </a:endParaRPr>
          </a:p>
        </p:txBody>
      </p:sp>
      <p:sp>
        <p:nvSpPr>
          <p:cNvPr id="6" name="1 Marcador de contenido"/>
          <p:cNvSpPr txBox="1">
            <a:spLocks/>
          </p:cNvSpPr>
          <p:nvPr/>
        </p:nvSpPr>
        <p:spPr>
          <a:xfrm>
            <a:off x="971600" y="3933056"/>
            <a:ext cx="7200800" cy="1656184"/>
          </a:xfrm>
          <a:prstGeom prst="rect">
            <a:avLst/>
          </a:prstGeom>
          <a:solidFill>
            <a:srgbClr val="FFFFFF"/>
          </a:solidFill>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30000"/>
              </a:lnSpc>
              <a:buNone/>
            </a:pPr>
            <a:r>
              <a:rPr lang="es-CR" sz="1800" b="1" dirty="0" smtClean="0">
                <a:solidFill>
                  <a:srgbClr val="000000"/>
                </a:solidFill>
                <a:latin typeface="Arial Narrow"/>
                <a:cs typeface="Arial Narrow"/>
              </a:rPr>
              <a:t>Presentation of the Social Migration Fund, Phase 2: </a:t>
            </a:r>
            <a:r>
              <a:rPr lang="es-CR" sz="1800" dirty="0" smtClean="0">
                <a:solidFill>
                  <a:srgbClr val="000000"/>
                </a:solidFill>
                <a:latin typeface="Arial Narrow"/>
                <a:cs typeface="Arial Narrow"/>
              </a:rPr>
              <a:t>The Social Migration Fund and the </a:t>
            </a:r>
            <a:r>
              <a:rPr lang="es-CR" sz="1800" dirty="0">
                <a:solidFill>
                  <a:srgbClr val="000000"/>
                </a:solidFill>
                <a:latin typeface="Arial Narrow"/>
                <a:cs typeface="Arial Narrow"/>
              </a:rPr>
              <a:t>requirements for obtaining </a:t>
            </a:r>
            <a:r>
              <a:rPr lang="es-CR" sz="1800" dirty="0" smtClean="0">
                <a:solidFill>
                  <a:srgbClr val="000000"/>
                </a:solidFill>
                <a:latin typeface="Arial Narrow"/>
                <a:cs typeface="Arial Narrow"/>
              </a:rPr>
              <a:t>funds were presented at a series of meetings with heads of institutions participating in the Fund. Designated representatives developed the projects and initiatives that can be financed through the Social Migration Fund.</a:t>
            </a:r>
            <a:endParaRPr lang="es-CR" sz="1800" b="1" dirty="0" smtClean="0">
              <a:solidFill>
                <a:srgbClr val="000000"/>
              </a:solidFill>
              <a:latin typeface="Arial Narrow"/>
              <a:cs typeface="Arial Narrow"/>
            </a:endParaRPr>
          </a:p>
        </p:txBody>
      </p:sp>
    </p:spTree>
    <p:extLst>
      <p:ext uri="{BB962C8B-B14F-4D97-AF65-F5344CB8AC3E}">
        <p14:creationId xmlns:p14="http://schemas.microsoft.com/office/powerpoint/2010/main" val="33447883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Personalizado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00B0F0"/>
      </a:accent4>
      <a:accent5>
        <a:srgbClr val="956B43"/>
      </a:accent5>
      <a:accent6>
        <a:srgbClr val="FEA022"/>
      </a:accent6>
      <a:hlink>
        <a:srgbClr val="E68200"/>
      </a:hlink>
      <a:folHlink>
        <a:srgbClr val="FFA94A"/>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2104</TotalTime>
  <Words>1459</Words>
  <Application>Microsoft Macintosh PowerPoint</Application>
  <PresentationFormat>Presentación en pantalla (4:3)</PresentationFormat>
  <Paragraphs>181</Paragraphs>
  <Slides>24</Slides>
  <Notes>2</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Forma de onda</vt:lpstr>
      <vt:lpstr>  THE SOCIAL MIGRATION FUND  AND THE  NATIONAL INTEGRATION PLAN </vt:lpstr>
      <vt:lpstr>Presentación de PowerPoint</vt:lpstr>
      <vt:lpstr>Contents</vt:lpstr>
      <vt:lpstr>What is the Social Migration Fund?</vt:lpstr>
      <vt:lpstr>Presentación de PowerPoint</vt:lpstr>
      <vt:lpstr>What is the relationship between FSM and PNI?</vt:lpstr>
      <vt:lpstr>How will the FSM be invested?</vt:lpstr>
      <vt:lpstr>Presentación de PowerPoint</vt:lpstr>
      <vt:lpstr>Presentación de PowerPoint</vt:lpstr>
      <vt:lpstr>How was the National Integration Plan Developed? </vt:lpstr>
      <vt:lpstr>Participating Institutions</vt:lpstr>
      <vt:lpstr>Participating Institutions</vt:lpstr>
      <vt:lpstr>Participating Institutions</vt:lpstr>
      <vt:lpstr>Presentación de PowerPoint</vt:lpstr>
      <vt:lpstr>Objectives of the National Integration Plan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NACIONAL D E INTEGRACION</dc:title>
  <dc:creator>DGME17</dc:creator>
  <cp:lastModifiedBy>Christiane Lehnhoff</cp:lastModifiedBy>
  <cp:revision>173</cp:revision>
  <dcterms:created xsi:type="dcterms:W3CDTF">2012-08-29T16:41:06Z</dcterms:created>
  <dcterms:modified xsi:type="dcterms:W3CDTF">2013-06-25T22:18:55Z</dcterms:modified>
</cp:coreProperties>
</file>