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256" r:id="rId2"/>
    <p:sldId id="257" r:id="rId3"/>
    <p:sldId id="344" r:id="rId4"/>
    <p:sldId id="292" r:id="rId5"/>
    <p:sldId id="274" r:id="rId6"/>
    <p:sldId id="338" r:id="rId7"/>
    <p:sldId id="295" r:id="rId8"/>
    <p:sldId id="309" r:id="rId9"/>
    <p:sldId id="342" r:id="rId10"/>
    <p:sldId id="351" r:id="rId11"/>
    <p:sldId id="294" r:id="rId12"/>
    <p:sldId id="297" r:id="rId13"/>
    <p:sldId id="296" r:id="rId14"/>
    <p:sldId id="280" r:id="rId15"/>
    <p:sldId id="298" r:id="rId16"/>
    <p:sldId id="299" r:id="rId17"/>
    <p:sldId id="334" r:id="rId18"/>
    <p:sldId id="327" r:id="rId19"/>
    <p:sldId id="328" r:id="rId20"/>
    <p:sldId id="329" r:id="rId21"/>
    <p:sldId id="330" r:id="rId22"/>
    <p:sldId id="331" r:id="rId23"/>
    <p:sldId id="332" r:id="rId24"/>
    <p:sldId id="354" r:id="rId2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1" autoAdjust="0"/>
    <p:restoredTop sz="94660"/>
  </p:normalViewPr>
  <p:slideViewPr>
    <p:cSldViewPr>
      <p:cViewPr varScale="1">
        <p:scale>
          <a:sx n="69" d="100"/>
          <a:sy n="69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R" sz="2500" baseline="0" dirty="0">
                <a:solidFill>
                  <a:schemeClr val="bg1"/>
                </a:solidFill>
              </a:rPr>
              <a:t>Distribución del Fondo Social </a:t>
            </a:r>
            <a:r>
              <a:rPr lang="es-CR" sz="2500" baseline="0" dirty="0" smtClean="0">
                <a:solidFill>
                  <a:schemeClr val="bg1"/>
                </a:solidFill>
              </a:rPr>
              <a:t>Migratorio</a:t>
            </a:r>
          </a:p>
          <a:p>
            <a:pPr>
              <a:defRPr/>
            </a:pPr>
            <a:r>
              <a:rPr lang="es-CR" sz="1800" b="1" i="0" u="none" strike="noStrike" baseline="0" dirty="0" smtClean="0">
                <a:solidFill>
                  <a:schemeClr val="bg1"/>
                </a:solidFill>
                <a:effectLst/>
              </a:rPr>
              <a:t>Artículo 242, LGME No. 8764</a:t>
            </a:r>
            <a:endParaRPr lang="es-CR" sz="2500" baseline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022499271817994"/>
          <c:y val="2.257336343115124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5016555406458534"/>
          <c:w val="1"/>
          <c:h val="0.3455334160400368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1"/>
            <c:bubble3D val="0"/>
            <c:explosion val="21"/>
          </c:dPt>
          <c:dLbls>
            <c:txPr>
              <a:bodyPr/>
              <a:lstStyle/>
              <a:p>
                <a:pPr>
                  <a:defRPr sz="1400"/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Hoja1!$A$2:$A$7</c:f>
              <c:strCache>
                <c:ptCount val="6"/>
                <c:pt idx="0">
                  <c:v>Migración 40%</c:v>
                </c:pt>
                <c:pt idx="1">
                  <c:v>Salud 25%</c:v>
                </c:pt>
                <c:pt idx="2">
                  <c:v>Educación 20%</c:v>
                </c:pt>
                <c:pt idx="3">
                  <c:v>Seguridad y Prevención 5%</c:v>
                </c:pt>
                <c:pt idx="4">
                  <c:v>Desarrollo Comunal 5%</c:v>
                </c:pt>
                <c:pt idx="5">
                  <c:v>Adaptación Social 5%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0914402238832362"/>
          <c:y val="0.15449702287684158"/>
          <c:w val="0.77828362844388244"/>
          <c:h val="0.33060538614525986"/>
        </c:manualLayout>
      </c:layout>
      <c:overlay val="0"/>
      <c:txPr>
        <a:bodyPr/>
        <a:lstStyle/>
        <a:p>
          <a:pPr>
            <a:defRPr sz="1400"/>
          </a:pPr>
          <a:endParaRPr lang="es-C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2A770-8D83-4D57-A185-0AFE05BCCE3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ED76982-451C-4823-A392-0A29B6204EE8}">
      <dgm:prSet phldrT="[Texto]" custT="1"/>
      <dgm:spPr/>
      <dgm:t>
        <a:bodyPr/>
        <a:lstStyle/>
        <a:p>
          <a:r>
            <a:rPr lang="es-CR" sz="2000" dirty="0" smtClean="0"/>
            <a:t>$FSM es administrado mediante un fideicomiso. Art 233 LGME. No.8764</a:t>
          </a:r>
          <a:endParaRPr lang="es-CR" sz="2000" dirty="0"/>
        </a:p>
      </dgm:t>
    </dgm:pt>
    <dgm:pt modelId="{401F0997-E7F2-4A06-8DFC-5E8CF852AC8D}" type="parTrans" cxnId="{8D264E4B-773A-470A-847E-D76A3AB53DCD}">
      <dgm:prSet/>
      <dgm:spPr/>
      <dgm:t>
        <a:bodyPr/>
        <a:lstStyle/>
        <a:p>
          <a:endParaRPr lang="es-CR"/>
        </a:p>
      </dgm:t>
    </dgm:pt>
    <dgm:pt modelId="{D6C2AACF-E76C-4F6F-8BE6-7001DB977CD2}" type="sibTrans" cxnId="{8D264E4B-773A-470A-847E-D76A3AB53DCD}">
      <dgm:prSet/>
      <dgm:spPr/>
      <dgm:t>
        <a:bodyPr/>
        <a:lstStyle/>
        <a:p>
          <a:endParaRPr lang="es-CR"/>
        </a:p>
      </dgm:t>
    </dgm:pt>
    <dgm:pt modelId="{83C86D41-222B-4830-8BCF-905B61912F6C}">
      <dgm:prSet phldrT="[Texto]" custT="1"/>
      <dgm:spPr/>
      <dgm:t>
        <a:bodyPr/>
        <a:lstStyle/>
        <a:p>
          <a:r>
            <a:rPr lang="es-CR" sz="2000" dirty="0" smtClean="0"/>
            <a:t>Directriz “Normas técnicas sobre presupuesto público N-1-2012-DC-DFOE2” Presupuesto administrado mediante fideicomiso, requiere de un plan  de ejecución</a:t>
          </a:r>
          <a:endParaRPr lang="es-CR" sz="2000" dirty="0"/>
        </a:p>
      </dgm:t>
    </dgm:pt>
    <dgm:pt modelId="{C8022F4F-47BD-4A37-B9F1-8DC79BE6B4BF}" type="parTrans" cxnId="{E94CC8CF-58F6-4139-B2CE-1227A63DCD77}">
      <dgm:prSet/>
      <dgm:spPr/>
      <dgm:t>
        <a:bodyPr/>
        <a:lstStyle/>
        <a:p>
          <a:endParaRPr lang="es-CR"/>
        </a:p>
      </dgm:t>
    </dgm:pt>
    <dgm:pt modelId="{55FF9D74-C928-4921-9BD5-3A3FF32CAC38}" type="sibTrans" cxnId="{E94CC8CF-58F6-4139-B2CE-1227A63DCD77}">
      <dgm:prSet/>
      <dgm:spPr/>
      <dgm:t>
        <a:bodyPr/>
        <a:lstStyle/>
        <a:p>
          <a:endParaRPr lang="es-CR"/>
        </a:p>
      </dgm:t>
    </dgm:pt>
    <dgm:pt modelId="{FBA07153-9E96-4377-8EC4-4CAB07B98846}">
      <dgm:prSet phldrT="[Texto]" custT="1"/>
      <dgm:spPr/>
      <dgm:t>
        <a:bodyPr/>
        <a:lstStyle/>
        <a:p>
          <a:r>
            <a:rPr lang="es-CR" sz="2000" dirty="0" smtClean="0"/>
            <a:t>DGME-DIDH-Instituciones Participantes crean el PNI</a:t>
          </a:r>
          <a:endParaRPr lang="es-CR" sz="2000" dirty="0"/>
        </a:p>
      </dgm:t>
    </dgm:pt>
    <dgm:pt modelId="{100836B3-836F-4ECB-B09D-FB37321216ED}" type="parTrans" cxnId="{792D327E-760A-46D8-A79F-9B7162C2E03F}">
      <dgm:prSet/>
      <dgm:spPr/>
      <dgm:t>
        <a:bodyPr/>
        <a:lstStyle/>
        <a:p>
          <a:endParaRPr lang="es-CR"/>
        </a:p>
      </dgm:t>
    </dgm:pt>
    <dgm:pt modelId="{E3AF6D2C-3876-4CA9-96DE-7CA6501499DB}" type="sibTrans" cxnId="{792D327E-760A-46D8-A79F-9B7162C2E03F}">
      <dgm:prSet/>
      <dgm:spPr/>
      <dgm:t>
        <a:bodyPr/>
        <a:lstStyle/>
        <a:p>
          <a:endParaRPr lang="es-CR"/>
        </a:p>
      </dgm:t>
    </dgm:pt>
    <dgm:pt modelId="{DD935392-E887-444E-AEF8-1C722C413C79}" type="pres">
      <dgm:prSet presAssocID="{4D62A770-8D83-4D57-A185-0AFE05BCCE3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38D98457-045E-4EE7-8B09-316ED65A0D90}" type="pres">
      <dgm:prSet presAssocID="{0ED76982-451C-4823-A392-0A29B6204EE8}" presName="Accent1" presStyleCnt="0"/>
      <dgm:spPr/>
    </dgm:pt>
    <dgm:pt modelId="{C243B1A8-AEF6-42EC-A911-25E4E1A636B1}" type="pres">
      <dgm:prSet presAssocID="{0ED76982-451C-4823-A392-0A29B6204EE8}" presName="Accent" presStyleLbl="node1" presStyleIdx="0" presStyleCnt="3"/>
      <dgm:spPr/>
    </dgm:pt>
    <dgm:pt modelId="{32730ED6-AEF5-4098-9B5F-E25FF3850D87}" type="pres">
      <dgm:prSet presAssocID="{0ED76982-451C-4823-A392-0A29B6204EE8}" presName="Parent1" presStyleLbl="revTx" presStyleIdx="0" presStyleCnt="3" custScaleX="556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E51B955-E12F-451E-B8E8-356CCB7B4E5D}" type="pres">
      <dgm:prSet presAssocID="{83C86D41-222B-4830-8BCF-905B61912F6C}" presName="Accent2" presStyleCnt="0"/>
      <dgm:spPr/>
    </dgm:pt>
    <dgm:pt modelId="{010D5855-B6BF-4842-AE20-F8E5D34B59CC}" type="pres">
      <dgm:prSet presAssocID="{83C86D41-222B-4830-8BCF-905B61912F6C}" presName="Accent" presStyleLbl="node1" presStyleIdx="1" presStyleCnt="3"/>
      <dgm:spPr/>
    </dgm:pt>
    <dgm:pt modelId="{428D1D32-7F05-4B8D-B852-DBF3CD9C9081}" type="pres">
      <dgm:prSet presAssocID="{83C86D41-222B-4830-8BCF-905B61912F6C}" presName="Parent2" presStyleLbl="revTx" presStyleIdx="1" presStyleCnt="3" custScaleX="558683" custLinFactNeighborX="53649" custLinFactNeighborY="-7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8ECAAB1-7619-4F35-B367-D8173DA16432}" type="pres">
      <dgm:prSet presAssocID="{FBA07153-9E96-4377-8EC4-4CAB07B98846}" presName="Accent3" presStyleCnt="0"/>
      <dgm:spPr/>
    </dgm:pt>
    <dgm:pt modelId="{0C6284ED-4704-4885-B48C-3EA63E04CB38}" type="pres">
      <dgm:prSet presAssocID="{FBA07153-9E96-4377-8EC4-4CAB07B98846}" presName="Accent" presStyleLbl="node1" presStyleIdx="2" presStyleCnt="3"/>
      <dgm:spPr/>
    </dgm:pt>
    <dgm:pt modelId="{3FA43B2B-6320-4958-8487-78B9728F07EF}" type="pres">
      <dgm:prSet presAssocID="{FBA07153-9E96-4377-8EC4-4CAB07B98846}" presName="Parent3" presStyleLbl="revTx" presStyleIdx="2" presStyleCnt="3" custScaleX="4325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2F1F352-78A5-45BD-8FF2-FF0279087D65}" type="presOf" srcId="{4D62A770-8D83-4D57-A185-0AFE05BCCE3C}" destId="{DD935392-E887-444E-AEF8-1C722C413C79}" srcOrd="0" destOrd="0" presId="urn:microsoft.com/office/officeart/2009/layout/CircleArrowProcess"/>
    <dgm:cxn modelId="{8D264E4B-773A-470A-847E-D76A3AB53DCD}" srcId="{4D62A770-8D83-4D57-A185-0AFE05BCCE3C}" destId="{0ED76982-451C-4823-A392-0A29B6204EE8}" srcOrd="0" destOrd="0" parTransId="{401F0997-E7F2-4A06-8DFC-5E8CF852AC8D}" sibTransId="{D6C2AACF-E76C-4F6F-8BE6-7001DB977CD2}"/>
    <dgm:cxn modelId="{1F3C3958-7EA0-4B09-A320-84F225506907}" type="presOf" srcId="{83C86D41-222B-4830-8BCF-905B61912F6C}" destId="{428D1D32-7F05-4B8D-B852-DBF3CD9C9081}" srcOrd="0" destOrd="0" presId="urn:microsoft.com/office/officeart/2009/layout/CircleArrowProcess"/>
    <dgm:cxn modelId="{F3FBF643-8C79-466A-A622-9E04863A3834}" type="presOf" srcId="{FBA07153-9E96-4377-8EC4-4CAB07B98846}" destId="{3FA43B2B-6320-4958-8487-78B9728F07EF}" srcOrd="0" destOrd="0" presId="urn:microsoft.com/office/officeart/2009/layout/CircleArrowProcess"/>
    <dgm:cxn modelId="{E94CC8CF-58F6-4139-B2CE-1227A63DCD77}" srcId="{4D62A770-8D83-4D57-A185-0AFE05BCCE3C}" destId="{83C86D41-222B-4830-8BCF-905B61912F6C}" srcOrd="1" destOrd="0" parTransId="{C8022F4F-47BD-4A37-B9F1-8DC79BE6B4BF}" sibTransId="{55FF9D74-C928-4921-9BD5-3A3FF32CAC38}"/>
    <dgm:cxn modelId="{7DEC1D60-8F7E-4504-8271-BCF62350556B}" type="presOf" srcId="{0ED76982-451C-4823-A392-0A29B6204EE8}" destId="{32730ED6-AEF5-4098-9B5F-E25FF3850D87}" srcOrd="0" destOrd="0" presId="urn:microsoft.com/office/officeart/2009/layout/CircleArrowProcess"/>
    <dgm:cxn modelId="{792D327E-760A-46D8-A79F-9B7162C2E03F}" srcId="{4D62A770-8D83-4D57-A185-0AFE05BCCE3C}" destId="{FBA07153-9E96-4377-8EC4-4CAB07B98846}" srcOrd="2" destOrd="0" parTransId="{100836B3-836F-4ECB-B09D-FB37321216ED}" sibTransId="{E3AF6D2C-3876-4CA9-96DE-7CA6501499DB}"/>
    <dgm:cxn modelId="{2653CABA-7959-4AAA-9F5E-CC22C0D3F7DD}" type="presParOf" srcId="{DD935392-E887-444E-AEF8-1C722C413C79}" destId="{38D98457-045E-4EE7-8B09-316ED65A0D90}" srcOrd="0" destOrd="0" presId="urn:microsoft.com/office/officeart/2009/layout/CircleArrowProcess"/>
    <dgm:cxn modelId="{58DE2A47-0151-443E-B997-952E2DBF04CE}" type="presParOf" srcId="{38D98457-045E-4EE7-8B09-316ED65A0D90}" destId="{C243B1A8-AEF6-42EC-A911-25E4E1A636B1}" srcOrd="0" destOrd="0" presId="urn:microsoft.com/office/officeart/2009/layout/CircleArrowProcess"/>
    <dgm:cxn modelId="{35B90547-B1D0-47EB-9951-05AC6D44F482}" type="presParOf" srcId="{DD935392-E887-444E-AEF8-1C722C413C79}" destId="{32730ED6-AEF5-4098-9B5F-E25FF3850D87}" srcOrd="1" destOrd="0" presId="urn:microsoft.com/office/officeart/2009/layout/CircleArrowProcess"/>
    <dgm:cxn modelId="{4C2D99A7-A030-452C-9C0C-88CDC14870B9}" type="presParOf" srcId="{DD935392-E887-444E-AEF8-1C722C413C79}" destId="{9E51B955-E12F-451E-B8E8-356CCB7B4E5D}" srcOrd="2" destOrd="0" presId="urn:microsoft.com/office/officeart/2009/layout/CircleArrowProcess"/>
    <dgm:cxn modelId="{33E5FB9A-8B91-4911-ADC9-C60DC6A23DD2}" type="presParOf" srcId="{9E51B955-E12F-451E-B8E8-356CCB7B4E5D}" destId="{010D5855-B6BF-4842-AE20-F8E5D34B59CC}" srcOrd="0" destOrd="0" presId="urn:microsoft.com/office/officeart/2009/layout/CircleArrowProcess"/>
    <dgm:cxn modelId="{43A4DA13-7B46-4D6B-A122-4C8B5908028F}" type="presParOf" srcId="{DD935392-E887-444E-AEF8-1C722C413C79}" destId="{428D1D32-7F05-4B8D-B852-DBF3CD9C9081}" srcOrd="3" destOrd="0" presId="urn:microsoft.com/office/officeart/2009/layout/CircleArrowProcess"/>
    <dgm:cxn modelId="{768045F2-CB19-4405-98ED-35CEFE31AA1C}" type="presParOf" srcId="{DD935392-E887-444E-AEF8-1C722C413C79}" destId="{78ECAAB1-7619-4F35-B367-D8173DA16432}" srcOrd="4" destOrd="0" presId="urn:microsoft.com/office/officeart/2009/layout/CircleArrowProcess"/>
    <dgm:cxn modelId="{86435CD3-F337-4368-98E1-F8B2598290DE}" type="presParOf" srcId="{78ECAAB1-7619-4F35-B367-D8173DA16432}" destId="{0C6284ED-4704-4885-B48C-3EA63E04CB38}" srcOrd="0" destOrd="0" presId="urn:microsoft.com/office/officeart/2009/layout/CircleArrowProcess"/>
    <dgm:cxn modelId="{7E2A320C-A262-4B6B-BDF5-3C9BD5EF3EB0}" type="presParOf" srcId="{DD935392-E887-444E-AEF8-1C722C413C79}" destId="{3FA43B2B-6320-4958-8487-78B9728F07E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D5E05-7D4A-41EA-9E3B-BF3FD69CEAC4}" type="doc">
      <dgm:prSet loTypeId="urn:microsoft.com/office/officeart/2005/8/layout/hProcess7#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32B910A-5BE4-4831-AF48-D7022E4DD05F}">
      <dgm:prSet phldrT="[Texto]"/>
      <dgm:spPr/>
      <dgm:t>
        <a:bodyPr/>
        <a:lstStyle/>
        <a:p>
          <a:endParaRPr lang="es-CR" dirty="0"/>
        </a:p>
      </dgm:t>
    </dgm:pt>
    <dgm:pt modelId="{872E4338-BD26-4148-8FDC-1B81342DE781}" type="parTrans" cxnId="{5ED9308F-3258-4953-8E62-FCE1FA2AB4AA}">
      <dgm:prSet/>
      <dgm:spPr/>
      <dgm:t>
        <a:bodyPr/>
        <a:lstStyle/>
        <a:p>
          <a:endParaRPr lang="es-CR"/>
        </a:p>
      </dgm:t>
    </dgm:pt>
    <dgm:pt modelId="{B53534EC-F1C2-4AD7-82F2-81038B13237A}" type="sibTrans" cxnId="{5ED9308F-3258-4953-8E62-FCE1FA2AB4AA}">
      <dgm:prSet/>
      <dgm:spPr/>
      <dgm:t>
        <a:bodyPr/>
        <a:lstStyle/>
        <a:p>
          <a:endParaRPr lang="es-CR"/>
        </a:p>
      </dgm:t>
    </dgm:pt>
    <dgm:pt modelId="{CB14DBCF-D145-4F80-A355-5906F0A3348B}">
      <dgm:prSet phldrT="[Texto]"/>
      <dgm:spPr/>
      <dgm:t>
        <a:bodyPr/>
        <a:lstStyle/>
        <a:p>
          <a:r>
            <a:rPr lang="es-CR" dirty="0" smtClean="0"/>
            <a:t>Ley General de Migración y Extranjería No. 8764</a:t>
          </a:r>
          <a:endParaRPr lang="es-CR" dirty="0"/>
        </a:p>
      </dgm:t>
    </dgm:pt>
    <dgm:pt modelId="{3BCAF970-E55D-4C48-95A8-EA611987774C}" type="parTrans" cxnId="{46F709C7-BF2A-4739-BD50-D80AF8E2469C}">
      <dgm:prSet/>
      <dgm:spPr/>
      <dgm:t>
        <a:bodyPr/>
        <a:lstStyle/>
        <a:p>
          <a:endParaRPr lang="es-CR"/>
        </a:p>
      </dgm:t>
    </dgm:pt>
    <dgm:pt modelId="{DB57EECD-8BD4-4639-9F41-C61A01FCEE50}" type="sibTrans" cxnId="{46F709C7-BF2A-4739-BD50-D80AF8E2469C}">
      <dgm:prSet/>
      <dgm:spPr/>
      <dgm:t>
        <a:bodyPr/>
        <a:lstStyle/>
        <a:p>
          <a:endParaRPr lang="es-CR"/>
        </a:p>
      </dgm:t>
    </dgm:pt>
    <dgm:pt modelId="{A6427D44-41AB-47EE-924C-4B18F5E18474}">
      <dgm:prSet phldrT="[Texto]"/>
      <dgm:spPr/>
      <dgm:t>
        <a:bodyPr/>
        <a:lstStyle/>
        <a:p>
          <a:r>
            <a:rPr lang="es-CR" dirty="0" smtClean="0"/>
            <a:t>.</a:t>
          </a:r>
          <a:endParaRPr lang="es-CR" dirty="0"/>
        </a:p>
      </dgm:t>
    </dgm:pt>
    <dgm:pt modelId="{26757CEF-2FEB-4C62-9916-8B3CBBE19E4A}" type="parTrans" cxnId="{70A3C2F8-CD97-453D-8639-9F8FCA2797BF}">
      <dgm:prSet/>
      <dgm:spPr/>
      <dgm:t>
        <a:bodyPr/>
        <a:lstStyle/>
        <a:p>
          <a:endParaRPr lang="es-CR"/>
        </a:p>
      </dgm:t>
    </dgm:pt>
    <dgm:pt modelId="{B23717C2-25DA-466E-A50C-5AD2187252ED}" type="sibTrans" cxnId="{70A3C2F8-CD97-453D-8639-9F8FCA2797BF}">
      <dgm:prSet/>
      <dgm:spPr/>
      <dgm:t>
        <a:bodyPr/>
        <a:lstStyle/>
        <a:p>
          <a:endParaRPr lang="es-CR"/>
        </a:p>
      </dgm:t>
    </dgm:pt>
    <dgm:pt modelId="{0FCEE0EE-6519-4A22-9820-2852C971E074}">
      <dgm:prSet phldrT="[Texto]"/>
      <dgm:spPr/>
      <dgm:t>
        <a:bodyPr/>
        <a:lstStyle/>
        <a:p>
          <a:r>
            <a:rPr lang="es-ES" dirty="0" smtClean="0"/>
            <a:t>DECRETO EJECUTIVO Nº 36646-MP-PLAN </a:t>
          </a:r>
          <a:endParaRPr lang="es-CR" dirty="0"/>
        </a:p>
      </dgm:t>
    </dgm:pt>
    <dgm:pt modelId="{23C0A248-6EEE-44F8-A4B9-EFDE96D16B71}" type="parTrans" cxnId="{F6BBA87F-F948-48AF-98CA-C641D57306AE}">
      <dgm:prSet/>
      <dgm:spPr/>
      <dgm:t>
        <a:bodyPr/>
        <a:lstStyle/>
        <a:p>
          <a:endParaRPr lang="es-CR"/>
        </a:p>
      </dgm:t>
    </dgm:pt>
    <dgm:pt modelId="{703E2023-ABAC-4097-B82A-496D2E07DF44}" type="sibTrans" cxnId="{F6BBA87F-F948-48AF-98CA-C641D57306AE}">
      <dgm:prSet/>
      <dgm:spPr/>
      <dgm:t>
        <a:bodyPr/>
        <a:lstStyle/>
        <a:p>
          <a:endParaRPr lang="es-CR"/>
        </a:p>
      </dgm:t>
    </dgm:pt>
    <dgm:pt modelId="{B572B6CC-E88B-4A5E-A796-9B98A737BBE6}">
      <dgm:prSet phldrT="[Texto]"/>
      <dgm:spPr/>
      <dgm:t>
        <a:bodyPr/>
        <a:lstStyle/>
        <a:p>
          <a:r>
            <a:rPr lang="es-CR" dirty="0" smtClean="0"/>
            <a:t>.</a:t>
          </a:r>
          <a:endParaRPr lang="es-CR" dirty="0"/>
        </a:p>
      </dgm:t>
    </dgm:pt>
    <dgm:pt modelId="{C949950A-B934-4300-A949-7F2B4C84DB09}" type="parTrans" cxnId="{52424316-79F2-478B-882D-3BCC59743CEA}">
      <dgm:prSet/>
      <dgm:spPr/>
      <dgm:t>
        <a:bodyPr/>
        <a:lstStyle/>
        <a:p>
          <a:endParaRPr lang="es-CR"/>
        </a:p>
      </dgm:t>
    </dgm:pt>
    <dgm:pt modelId="{8A254324-D5A1-4D9C-A8EC-62B16B365C7E}" type="sibTrans" cxnId="{52424316-79F2-478B-882D-3BCC59743CEA}">
      <dgm:prSet/>
      <dgm:spPr/>
      <dgm:t>
        <a:bodyPr/>
        <a:lstStyle/>
        <a:p>
          <a:endParaRPr lang="es-CR"/>
        </a:p>
      </dgm:t>
    </dgm:pt>
    <dgm:pt modelId="{0CC3B3CF-9337-4F3D-9CFE-2E542E22D49C}">
      <dgm:prSet phldrT="[Texto]"/>
      <dgm:spPr/>
      <dgm:t>
        <a:bodyPr/>
        <a:lstStyle/>
        <a:p>
          <a:endParaRPr lang="es-CR" dirty="0" smtClean="0"/>
        </a:p>
        <a:p>
          <a:r>
            <a:rPr lang="es-CR" dirty="0" smtClean="0"/>
            <a:t>Constitución Política</a:t>
          </a:r>
          <a:endParaRPr lang="es-CR" dirty="0"/>
        </a:p>
      </dgm:t>
    </dgm:pt>
    <dgm:pt modelId="{B73547D0-F20D-4D8C-BA38-48965B505B63}" type="parTrans" cxnId="{1E56DDC5-7B45-4B75-AD86-78EBDB3BC3E1}">
      <dgm:prSet/>
      <dgm:spPr/>
      <dgm:t>
        <a:bodyPr/>
        <a:lstStyle/>
        <a:p>
          <a:endParaRPr lang="es-CR"/>
        </a:p>
      </dgm:t>
    </dgm:pt>
    <dgm:pt modelId="{0220F232-7FA6-4A9F-B87F-2C3E84A01B45}" type="sibTrans" cxnId="{1E56DDC5-7B45-4B75-AD86-78EBDB3BC3E1}">
      <dgm:prSet/>
      <dgm:spPr/>
      <dgm:t>
        <a:bodyPr/>
        <a:lstStyle/>
        <a:p>
          <a:endParaRPr lang="es-CR"/>
        </a:p>
      </dgm:t>
    </dgm:pt>
    <dgm:pt modelId="{70275011-D8D9-4C36-8A32-92A641A2E384}" type="pres">
      <dgm:prSet presAssocID="{3EBD5E05-7D4A-41EA-9E3B-BF3FD69CE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8DCE7AF-2466-43D1-A725-B31F02AC7402}" type="pres">
      <dgm:prSet presAssocID="{632B910A-5BE4-4831-AF48-D7022E4DD05F}" presName="compositeNode" presStyleCnt="0">
        <dgm:presLayoutVars>
          <dgm:bulletEnabled val="1"/>
        </dgm:presLayoutVars>
      </dgm:prSet>
      <dgm:spPr/>
    </dgm:pt>
    <dgm:pt modelId="{D6841B7D-3F4C-4871-BE04-DC3A2EB73BA9}" type="pres">
      <dgm:prSet presAssocID="{632B910A-5BE4-4831-AF48-D7022E4DD05F}" presName="bgRect" presStyleLbl="node1" presStyleIdx="0" presStyleCnt="3"/>
      <dgm:spPr/>
      <dgm:t>
        <a:bodyPr/>
        <a:lstStyle/>
        <a:p>
          <a:endParaRPr lang="es-CR"/>
        </a:p>
      </dgm:t>
    </dgm:pt>
    <dgm:pt modelId="{05277696-33C4-4780-829A-52EB6883B58E}" type="pres">
      <dgm:prSet presAssocID="{632B910A-5BE4-4831-AF48-D7022E4DD05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BEF117A-DBA1-46B7-A908-C8BAF75D8C6E}" type="pres">
      <dgm:prSet presAssocID="{632B910A-5BE4-4831-AF48-D7022E4DD05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DA2E28F-F092-40DD-BBD9-FBE0B37B5519}" type="pres">
      <dgm:prSet presAssocID="{B53534EC-F1C2-4AD7-82F2-81038B13237A}" presName="hSp" presStyleCnt="0"/>
      <dgm:spPr/>
    </dgm:pt>
    <dgm:pt modelId="{BD239F5A-E9D7-4345-BCE3-80CAB5C204BA}" type="pres">
      <dgm:prSet presAssocID="{B53534EC-F1C2-4AD7-82F2-81038B13237A}" presName="vProcSp" presStyleCnt="0"/>
      <dgm:spPr/>
    </dgm:pt>
    <dgm:pt modelId="{1E358D4D-0ED7-4C56-8BDA-506E1A5428FC}" type="pres">
      <dgm:prSet presAssocID="{B53534EC-F1C2-4AD7-82F2-81038B13237A}" presName="vSp1" presStyleCnt="0"/>
      <dgm:spPr/>
    </dgm:pt>
    <dgm:pt modelId="{256A11BF-8442-41E4-BF6E-1BBB8B3011B0}" type="pres">
      <dgm:prSet presAssocID="{B53534EC-F1C2-4AD7-82F2-81038B13237A}" presName="simulatedConn" presStyleLbl="solidFgAcc1" presStyleIdx="0" presStyleCnt="2"/>
      <dgm:spPr/>
    </dgm:pt>
    <dgm:pt modelId="{48FDB12F-701C-46B6-B9B2-4EF1CC025206}" type="pres">
      <dgm:prSet presAssocID="{B53534EC-F1C2-4AD7-82F2-81038B13237A}" presName="vSp2" presStyleCnt="0"/>
      <dgm:spPr/>
    </dgm:pt>
    <dgm:pt modelId="{8E97811E-5F10-4241-9F30-DBDF314DC3C9}" type="pres">
      <dgm:prSet presAssocID="{B53534EC-F1C2-4AD7-82F2-81038B13237A}" presName="sibTrans" presStyleCnt="0"/>
      <dgm:spPr/>
    </dgm:pt>
    <dgm:pt modelId="{B6544709-6AF0-4D80-9B52-118FF37EE3DC}" type="pres">
      <dgm:prSet presAssocID="{A6427D44-41AB-47EE-924C-4B18F5E18474}" presName="compositeNode" presStyleCnt="0">
        <dgm:presLayoutVars>
          <dgm:bulletEnabled val="1"/>
        </dgm:presLayoutVars>
      </dgm:prSet>
      <dgm:spPr/>
    </dgm:pt>
    <dgm:pt modelId="{0FC2C2FA-9762-4BD8-9B82-C1CBD0789538}" type="pres">
      <dgm:prSet presAssocID="{A6427D44-41AB-47EE-924C-4B18F5E18474}" presName="bgRect" presStyleLbl="node1" presStyleIdx="1" presStyleCnt="3"/>
      <dgm:spPr/>
      <dgm:t>
        <a:bodyPr/>
        <a:lstStyle/>
        <a:p>
          <a:endParaRPr lang="es-CR"/>
        </a:p>
      </dgm:t>
    </dgm:pt>
    <dgm:pt modelId="{332181E7-C662-4124-9F6D-23E29F3A1F22}" type="pres">
      <dgm:prSet presAssocID="{A6427D44-41AB-47EE-924C-4B18F5E1847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5882833-3784-4BBC-A992-4B381121BA0C}" type="pres">
      <dgm:prSet presAssocID="{A6427D44-41AB-47EE-924C-4B18F5E1847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62DB861-FF5A-4483-A013-C5C401CE93AD}" type="pres">
      <dgm:prSet presAssocID="{B23717C2-25DA-466E-A50C-5AD2187252ED}" presName="hSp" presStyleCnt="0"/>
      <dgm:spPr/>
    </dgm:pt>
    <dgm:pt modelId="{42ECD4E1-CDF7-469E-BE23-42A66C5B37C6}" type="pres">
      <dgm:prSet presAssocID="{B23717C2-25DA-466E-A50C-5AD2187252ED}" presName="vProcSp" presStyleCnt="0"/>
      <dgm:spPr/>
    </dgm:pt>
    <dgm:pt modelId="{C762C1EA-41D3-47C4-BE91-14508560A9C1}" type="pres">
      <dgm:prSet presAssocID="{B23717C2-25DA-466E-A50C-5AD2187252ED}" presName="vSp1" presStyleCnt="0"/>
      <dgm:spPr/>
    </dgm:pt>
    <dgm:pt modelId="{7FA3E320-C141-4AC9-A802-8C64B7620FA6}" type="pres">
      <dgm:prSet presAssocID="{B23717C2-25DA-466E-A50C-5AD2187252ED}" presName="simulatedConn" presStyleLbl="solidFgAcc1" presStyleIdx="1" presStyleCnt="2"/>
      <dgm:spPr/>
    </dgm:pt>
    <dgm:pt modelId="{41465A70-2678-4C47-8B25-E64FCC516E90}" type="pres">
      <dgm:prSet presAssocID="{B23717C2-25DA-466E-A50C-5AD2187252ED}" presName="vSp2" presStyleCnt="0"/>
      <dgm:spPr/>
    </dgm:pt>
    <dgm:pt modelId="{6665C020-6F62-469F-B759-9057508250A2}" type="pres">
      <dgm:prSet presAssocID="{B23717C2-25DA-466E-A50C-5AD2187252ED}" presName="sibTrans" presStyleCnt="0"/>
      <dgm:spPr/>
    </dgm:pt>
    <dgm:pt modelId="{54A2065A-453B-41D6-B45C-6C65E382E9D4}" type="pres">
      <dgm:prSet presAssocID="{B572B6CC-E88B-4A5E-A796-9B98A737BBE6}" presName="compositeNode" presStyleCnt="0">
        <dgm:presLayoutVars>
          <dgm:bulletEnabled val="1"/>
        </dgm:presLayoutVars>
      </dgm:prSet>
      <dgm:spPr/>
    </dgm:pt>
    <dgm:pt modelId="{4A51B541-39C2-4CFE-9A9D-1D0982266A6C}" type="pres">
      <dgm:prSet presAssocID="{B572B6CC-E88B-4A5E-A796-9B98A737BBE6}" presName="bgRect" presStyleLbl="node1" presStyleIdx="2" presStyleCnt="3"/>
      <dgm:spPr/>
      <dgm:t>
        <a:bodyPr/>
        <a:lstStyle/>
        <a:p>
          <a:endParaRPr lang="es-CR"/>
        </a:p>
      </dgm:t>
    </dgm:pt>
    <dgm:pt modelId="{82B2C2BB-F824-4185-948D-B102158900E9}" type="pres">
      <dgm:prSet presAssocID="{B572B6CC-E88B-4A5E-A796-9B98A737BBE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8756DBE-FF47-4DFD-A624-B49E2F4B8716}" type="pres">
      <dgm:prSet presAssocID="{B572B6CC-E88B-4A5E-A796-9B98A737BBE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0A3C2F8-CD97-453D-8639-9F8FCA2797BF}" srcId="{3EBD5E05-7D4A-41EA-9E3B-BF3FD69CEAC4}" destId="{A6427D44-41AB-47EE-924C-4B18F5E18474}" srcOrd="1" destOrd="0" parTransId="{26757CEF-2FEB-4C62-9916-8B3CBBE19E4A}" sibTransId="{B23717C2-25DA-466E-A50C-5AD2187252ED}"/>
    <dgm:cxn modelId="{2AA1B48F-9689-4208-9958-83AEE1AAB4AD}" type="presOf" srcId="{0CC3B3CF-9337-4F3D-9CFE-2E542E22D49C}" destId="{D8756DBE-FF47-4DFD-A624-B49E2F4B8716}" srcOrd="0" destOrd="0" presId="urn:microsoft.com/office/officeart/2005/8/layout/hProcess7#3"/>
    <dgm:cxn modelId="{46F709C7-BF2A-4739-BD50-D80AF8E2469C}" srcId="{632B910A-5BE4-4831-AF48-D7022E4DD05F}" destId="{CB14DBCF-D145-4F80-A355-5906F0A3348B}" srcOrd="0" destOrd="0" parTransId="{3BCAF970-E55D-4C48-95A8-EA611987774C}" sibTransId="{DB57EECD-8BD4-4639-9F41-C61A01FCEE50}"/>
    <dgm:cxn modelId="{52424316-79F2-478B-882D-3BCC59743CEA}" srcId="{3EBD5E05-7D4A-41EA-9E3B-BF3FD69CEAC4}" destId="{B572B6CC-E88B-4A5E-A796-9B98A737BBE6}" srcOrd="2" destOrd="0" parTransId="{C949950A-B934-4300-A949-7F2B4C84DB09}" sibTransId="{8A254324-D5A1-4D9C-A8EC-62B16B365C7E}"/>
    <dgm:cxn modelId="{E3E64DCB-3496-40BF-865A-2821422B5CE0}" type="presOf" srcId="{B572B6CC-E88B-4A5E-A796-9B98A737BBE6}" destId="{4A51B541-39C2-4CFE-9A9D-1D0982266A6C}" srcOrd="0" destOrd="0" presId="urn:microsoft.com/office/officeart/2005/8/layout/hProcess7#3"/>
    <dgm:cxn modelId="{70787238-A4E7-43DE-BA0E-F0428B594D12}" type="presOf" srcId="{3EBD5E05-7D4A-41EA-9E3B-BF3FD69CEAC4}" destId="{70275011-D8D9-4C36-8A32-92A641A2E384}" srcOrd="0" destOrd="0" presId="urn:microsoft.com/office/officeart/2005/8/layout/hProcess7#3"/>
    <dgm:cxn modelId="{497E2A90-08F5-4869-836F-0B3D5B20F95B}" type="presOf" srcId="{CB14DBCF-D145-4F80-A355-5906F0A3348B}" destId="{8BEF117A-DBA1-46B7-A908-C8BAF75D8C6E}" srcOrd="0" destOrd="0" presId="urn:microsoft.com/office/officeart/2005/8/layout/hProcess7#3"/>
    <dgm:cxn modelId="{B9367514-A62A-4E91-9239-9B7F7FE70D7B}" type="presOf" srcId="{632B910A-5BE4-4831-AF48-D7022E4DD05F}" destId="{05277696-33C4-4780-829A-52EB6883B58E}" srcOrd="1" destOrd="0" presId="urn:microsoft.com/office/officeart/2005/8/layout/hProcess7#3"/>
    <dgm:cxn modelId="{90DBFB76-B87E-4BE9-9056-C31D52481DD5}" type="presOf" srcId="{632B910A-5BE4-4831-AF48-D7022E4DD05F}" destId="{D6841B7D-3F4C-4871-BE04-DC3A2EB73BA9}" srcOrd="0" destOrd="0" presId="urn:microsoft.com/office/officeart/2005/8/layout/hProcess7#3"/>
    <dgm:cxn modelId="{CD0F9261-0CDB-479C-87BE-5E17DBAF6609}" type="presOf" srcId="{A6427D44-41AB-47EE-924C-4B18F5E18474}" destId="{0FC2C2FA-9762-4BD8-9B82-C1CBD0789538}" srcOrd="0" destOrd="0" presId="urn:microsoft.com/office/officeart/2005/8/layout/hProcess7#3"/>
    <dgm:cxn modelId="{1E56DDC5-7B45-4B75-AD86-78EBDB3BC3E1}" srcId="{B572B6CC-E88B-4A5E-A796-9B98A737BBE6}" destId="{0CC3B3CF-9337-4F3D-9CFE-2E542E22D49C}" srcOrd="0" destOrd="0" parTransId="{B73547D0-F20D-4D8C-BA38-48965B505B63}" sibTransId="{0220F232-7FA6-4A9F-B87F-2C3E84A01B45}"/>
    <dgm:cxn modelId="{AB0F13DA-6871-4D91-A42D-B1396DCCAE32}" type="presOf" srcId="{B572B6CC-E88B-4A5E-A796-9B98A737BBE6}" destId="{82B2C2BB-F824-4185-948D-B102158900E9}" srcOrd="1" destOrd="0" presId="urn:microsoft.com/office/officeart/2005/8/layout/hProcess7#3"/>
    <dgm:cxn modelId="{F6BBA87F-F948-48AF-98CA-C641D57306AE}" srcId="{A6427D44-41AB-47EE-924C-4B18F5E18474}" destId="{0FCEE0EE-6519-4A22-9820-2852C971E074}" srcOrd="0" destOrd="0" parTransId="{23C0A248-6EEE-44F8-A4B9-EFDE96D16B71}" sibTransId="{703E2023-ABAC-4097-B82A-496D2E07DF44}"/>
    <dgm:cxn modelId="{5ED9308F-3258-4953-8E62-FCE1FA2AB4AA}" srcId="{3EBD5E05-7D4A-41EA-9E3B-BF3FD69CEAC4}" destId="{632B910A-5BE4-4831-AF48-D7022E4DD05F}" srcOrd="0" destOrd="0" parTransId="{872E4338-BD26-4148-8FDC-1B81342DE781}" sibTransId="{B53534EC-F1C2-4AD7-82F2-81038B13237A}"/>
    <dgm:cxn modelId="{CC444EB0-C2B8-4327-B119-F5AA5EA1ED4E}" type="presOf" srcId="{0FCEE0EE-6519-4A22-9820-2852C971E074}" destId="{45882833-3784-4BBC-A992-4B381121BA0C}" srcOrd="0" destOrd="0" presId="urn:microsoft.com/office/officeart/2005/8/layout/hProcess7#3"/>
    <dgm:cxn modelId="{2C578635-4651-463A-90DF-A119C29CD4BE}" type="presOf" srcId="{A6427D44-41AB-47EE-924C-4B18F5E18474}" destId="{332181E7-C662-4124-9F6D-23E29F3A1F22}" srcOrd="1" destOrd="0" presId="urn:microsoft.com/office/officeart/2005/8/layout/hProcess7#3"/>
    <dgm:cxn modelId="{3F7C4357-FA91-4BA6-A3A1-D64CC1B85AF6}" type="presParOf" srcId="{70275011-D8D9-4C36-8A32-92A641A2E384}" destId="{88DCE7AF-2466-43D1-A725-B31F02AC7402}" srcOrd="0" destOrd="0" presId="urn:microsoft.com/office/officeart/2005/8/layout/hProcess7#3"/>
    <dgm:cxn modelId="{A8D68405-5473-4F17-B9DF-D3821BBCE25F}" type="presParOf" srcId="{88DCE7AF-2466-43D1-A725-B31F02AC7402}" destId="{D6841B7D-3F4C-4871-BE04-DC3A2EB73BA9}" srcOrd="0" destOrd="0" presId="urn:microsoft.com/office/officeart/2005/8/layout/hProcess7#3"/>
    <dgm:cxn modelId="{14830366-D8D3-4249-AFF7-1E2D0191C225}" type="presParOf" srcId="{88DCE7AF-2466-43D1-A725-B31F02AC7402}" destId="{05277696-33C4-4780-829A-52EB6883B58E}" srcOrd="1" destOrd="0" presId="urn:microsoft.com/office/officeart/2005/8/layout/hProcess7#3"/>
    <dgm:cxn modelId="{27942655-DA34-4803-8671-8FC3AE61D926}" type="presParOf" srcId="{88DCE7AF-2466-43D1-A725-B31F02AC7402}" destId="{8BEF117A-DBA1-46B7-A908-C8BAF75D8C6E}" srcOrd="2" destOrd="0" presId="urn:microsoft.com/office/officeart/2005/8/layout/hProcess7#3"/>
    <dgm:cxn modelId="{CB3A5A25-2F9E-41C8-98A7-E9B45AA6DD4F}" type="presParOf" srcId="{70275011-D8D9-4C36-8A32-92A641A2E384}" destId="{BDA2E28F-F092-40DD-BBD9-FBE0B37B5519}" srcOrd="1" destOrd="0" presId="urn:microsoft.com/office/officeart/2005/8/layout/hProcess7#3"/>
    <dgm:cxn modelId="{55CB1A4A-4B26-445B-B677-04E054FEA3A4}" type="presParOf" srcId="{70275011-D8D9-4C36-8A32-92A641A2E384}" destId="{BD239F5A-E9D7-4345-BCE3-80CAB5C204BA}" srcOrd="2" destOrd="0" presId="urn:microsoft.com/office/officeart/2005/8/layout/hProcess7#3"/>
    <dgm:cxn modelId="{1302D144-FA7E-421F-BF64-C617090A6F2A}" type="presParOf" srcId="{BD239F5A-E9D7-4345-BCE3-80CAB5C204BA}" destId="{1E358D4D-0ED7-4C56-8BDA-506E1A5428FC}" srcOrd="0" destOrd="0" presId="urn:microsoft.com/office/officeart/2005/8/layout/hProcess7#3"/>
    <dgm:cxn modelId="{7EF70DF4-E64E-4099-AC29-5AB63BEF6437}" type="presParOf" srcId="{BD239F5A-E9D7-4345-BCE3-80CAB5C204BA}" destId="{256A11BF-8442-41E4-BF6E-1BBB8B3011B0}" srcOrd="1" destOrd="0" presId="urn:microsoft.com/office/officeart/2005/8/layout/hProcess7#3"/>
    <dgm:cxn modelId="{E518CDE8-AED7-4E9D-B66F-8564F457BF01}" type="presParOf" srcId="{BD239F5A-E9D7-4345-BCE3-80CAB5C204BA}" destId="{48FDB12F-701C-46B6-B9B2-4EF1CC025206}" srcOrd="2" destOrd="0" presId="urn:microsoft.com/office/officeart/2005/8/layout/hProcess7#3"/>
    <dgm:cxn modelId="{F821F89C-FF83-4BFA-9AB5-C20E0FD502F9}" type="presParOf" srcId="{70275011-D8D9-4C36-8A32-92A641A2E384}" destId="{8E97811E-5F10-4241-9F30-DBDF314DC3C9}" srcOrd="3" destOrd="0" presId="urn:microsoft.com/office/officeart/2005/8/layout/hProcess7#3"/>
    <dgm:cxn modelId="{439EBC40-59B3-42ED-ACE3-B8C1892BAEB4}" type="presParOf" srcId="{70275011-D8D9-4C36-8A32-92A641A2E384}" destId="{B6544709-6AF0-4D80-9B52-118FF37EE3DC}" srcOrd="4" destOrd="0" presId="urn:microsoft.com/office/officeart/2005/8/layout/hProcess7#3"/>
    <dgm:cxn modelId="{738CA814-F637-4520-923B-F1B81B85E48A}" type="presParOf" srcId="{B6544709-6AF0-4D80-9B52-118FF37EE3DC}" destId="{0FC2C2FA-9762-4BD8-9B82-C1CBD0789538}" srcOrd="0" destOrd="0" presId="urn:microsoft.com/office/officeart/2005/8/layout/hProcess7#3"/>
    <dgm:cxn modelId="{3C7C0936-6423-4432-9F5D-FFB95D96D192}" type="presParOf" srcId="{B6544709-6AF0-4D80-9B52-118FF37EE3DC}" destId="{332181E7-C662-4124-9F6D-23E29F3A1F22}" srcOrd="1" destOrd="0" presId="urn:microsoft.com/office/officeart/2005/8/layout/hProcess7#3"/>
    <dgm:cxn modelId="{1F3DE21D-31C2-425E-B2AA-8D76AB4B64FB}" type="presParOf" srcId="{B6544709-6AF0-4D80-9B52-118FF37EE3DC}" destId="{45882833-3784-4BBC-A992-4B381121BA0C}" srcOrd="2" destOrd="0" presId="urn:microsoft.com/office/officeart/2005/8/layout/hProcess7#3"/>
    <dgm:cxn modelId="{4312B8BD-84A3-4BCB-86D8-97EEE62EB607}" type="presParOf" srcId="{70275011-D8D9-4C36-8A32-92A641A2E384}" destId="{D62DB861-FF5A-4483-A013-C5C401CE93AD}" srcOrd="5" destOrd="0" presId="urn:microsoft.com/office/officeart/2005/8/layout/hProcess7#3"/>
    <dgm:cxn modelId="{D5A1E3C8-7C95-46CC-94D0-A75C38C0F55D}" type="presParOf" srcId="{70275011-D8D9-4C36-8A32-92A641A2E384}" destId="{42ECD4E1-CDF7-469E-BE23-42A66C5B37C6}" srcOrd="6" destOrd="0" presId="urn:microsoft.com/office/officeart/2005/8/layout/hProcess7#3"/>
    <dgm:cxn modelId="{F740C2F1-9F4C-4955-AE90-9B4101B4D74B}" type="presParOf" srcId="{42ECD4E1-CDF7-469E-BE23-42A66C5B37C6}" destId="{C762C1EA-41D3-47C4-BE91-14508560A9C1}" srcOrd="0" destOrd="0" presId="urn:microsoft.com/office/officeart/2005/8/layout/hProcess7#3"/>
    <dgm:cxn modelId="{FAC81837-C0B9-410A-ABAF-DF151C12DC93}" type="presParOf" srcId="{42ECD4E1-CDF7-469E-BE23-42A66C5B37C6}" destId="{7FA3E320-C141-4AC9-A802-8C64B7620FA6}" srcOrd="1" destOrd="0" presId="urn:microsoft.com/office/officeart/2005/8/layout/hProcess7#3"/>
    <dgm:cxn modelId="{9B54EF24-860E-47F6-9978-767E977AF0ED}" type="presParOf" srcId="{42ECD4E1-CDF7-469E-BE23-42A66C5B37C6}" destId="{41465A70-2678-4C47-8B25-E64FCC516E90}" srcOrd="2" destOrd="0" presId="urn:microsoft.com/office/officeart/2005/8/layout/hProcess7#3"/>
    <dgm:cxn modelId="{24E6EFAD-1357-430B-ACDC-CCC2E776AAE0}" type="presParOf" srcId="{70275011-D8D9-4C36-8A32-92A641A2E384}" destId="{6665C020-6F62-469F-B759-9057508250A2}" srcOrd="7" destOrd="0" presId="urn:microsoft.com/office/officeart/2005/8/layout/hProcess7#3"/>
    <dgm:cxn modelId="{BF9455D8-B923-4086-A569-548DDA586937}" type="presParOf" srcId="{70275011-D8D9-4C36-8A32-92A641A2E384}" destId="{54A2065A-453B-41D6-B45C-6C65E382E9D4}" srcOrd="8" destOrd="0" presId="urn:microsoft.com/office/officeart/2005/8/layout/hProcess7#3"/>
    <dgm:cxn modelId="{22B1A57F-A911-468D-8ABE-6AA79465574F}" type="presParOf" srcId="{54A2065A-453B-41D6-B45C-6C65E382E9D4}" destId="{4A51B541-39C2-4CFE-9A9D-1D0982266A6C}" srcOrd="0" destOrd="0" presId="urn:microsoft.com/office/officeart/2005/8/layout/hProcess7#3"/>
    <dgm:cxn modelId="{0F22102C-1BD7-4569-86DD-F536B08F826A}" type="presParOf" srcId="{54A2065A-453B-41D6-B45C-6C65E382E9D4}" destId="{82B2C2BB-F824-4185-948D-B102158900E9}" srcOrd="1" destOrd="0" presId="urn:microsoft.com/office/officeart/2005/8/layout/hProcess7#3"/>
    <dgm:cxn modelId="{B6B40FF2-25C2-456C-AE9A-54DED8784760}" type="presParOf" srcId="{54A2065A-453B-41D6-B45C-6C65E382E9D4}" destId="{D8756DBE-FF47-4DFD-A624-B49E2F4B8716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3B1A8-AEF6-42EC-A911-25E4E1A636B1}">
      <dsp:nvSpPr>
        <dsp:cNvPr id="0" name=""/>
        <dsp:cNvSpPr/>
      </dsp:nvSpPr>
      <dsp:spPr>
        <a:xfrm>
          <a:off x="3391233" y="0"/>
          <a:ext cx="2399090" cy="23994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30ED6-AEF5-4098-9B5F-E25FF3850D87}">
      <dsp:nvSpPr>
        <dsp:cNvPr id="0" name=""/>
        <dsp:cNvSpPr/>
      </dsp:nvSpPr>
      <dsp:spPr>
        <a:xfrm>
          <a:off x="879665" y="866276"/>
          <a:ext cx="7416819" cy="666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$FSM es administrado mediante un fideicomiso. Art 233 LGME. No.8764</a:t>
          </a:r>
          <a:endParaRPr lang="es-CR" sz="2000" kern="1200" dirty="0"/>
        </a:p>
      </dsp:txBody>
      <dsp:txXfrm>
        <a:off x="879665" y="866276"/>
        <a:ext cx="7416819" cy="666404"/>
      </dsp:txXfrm>
    </dsp:sp>
    <dsp:sp modelId="{010D5855-B6BF-4842-AE20-F8E5D34B59CC}">
      <dsp:nvSpPr>
        <dsp:cNvPr id="0" name=""/>
        <dsp:cNvSpPr/>
      </dsp:nvSpPr>
      <dsp:spPr>
        <a:xfrm>
          <a:off x="2724894" y="1378665"/>
          <a:ext cx="2399090" cy="23994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D1D32-7F05-4B8D-B852-DBF3CD9C9081}">
      <dsp:nvSpPr>
        <dsp:cNvPr id="0" name=""/>
        <dsp:cNvSpPr/>
      </dsp:nvSpPr>
      <dsp:spPr>
        <a:xfrm>
          <a:off x="915668" y="2248024"/>
          <a:ext cx="7447961" cy="666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Directriz “Normas técnicas sobre presupuesto público N-1-2012-DC-DFOE2” Presupuesto administrado mediante fideicomiso, requiere de un plan  de ejecución</a:t>
          </a:r>
          <a:endParaRPr lang="es-CR" sz="2000" kern="1200" dirty="0"/>
        </a:p>
      </dsp:txBody>
      <dsp:txXfrm>
        <a:off x="915668" y="2248024"/>
        <a:ext cx="7447961" cy="666404"/>
      </dsp:txXfrm>
    </dsp:sp>
    <dsp:sp modelId="{0C6284ED-4704-4885-B48C-3EA63E04CB38}">
      <dsp:nvSpPr>
        <dsp:cNvPr id="0" name=""/>
        <dsp:cNvSpPr/>
      </dsp:nvSpPr>
      <dsp:spPr>
        <a:xfrm>
          <a:off x="3561985" y="2922311"/>
          <a:ext cx="2061190" cy="20620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43B2B-6320-4958-8487-78B9728F07EF}">
      <dsp:nvSpPr>
        <dsp:cNvPr id="0" name=""/>
        <dsp:cNvSpPr/>
      </dsp:nvSpPr>
      <dsp:spPr>
        <a:xfrm>
          <a:off x="1707752" y="3641550"/>
          <a:ext cx="5766953" cy="666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DGME-DIDH-Instituciones Participantes crean el PNI</a:t>
          </a:r>
          <a:endParaRPr lang="es-CR" sz="2000" kern="1200" dirty="0"/>
        </a:p>
      </dsp:txBody>
      <dsp:txXfrm>
        <a:off x="1707752" y="3641550"/>
        <a:ext cx="5766953" cy="666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1B7D-3F4C-4871-BE04-DC3A2EB73BA9}">
      <dsp:nvSpPr>
        <dsp:cNvPr id="0" name=""/>
        <dsp:cNvSpPr/>
      </dsp:nvSpPr>
      <dsp:spPr>
        <a:xfrm>
          <a:off x="637" y="477771"/>
          <a:ext cx="2743839" cy="329260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3100" kern="1200" dirty="0"/>
        </a:p>
      </dsp:txBody>
      <dsp:txXfrm rot="16200000">
        <a:off x="-1074947" y="1553356"/>
        <a:ext cx="2699937" cy="548767"/>
      </dsp:txXfrm>
    </dsp:sp>
    <dsp:sp modelId="{8BEF117A-DBA1-46B7-A908-C8BAF75D8C6E}">
      <dsp:nvSpPr>
        <dsp:cNvPr id="0" name=""/>
        <dsp:cNvSpPr/>
      </dsp:nvSpPr>
      <dsp:spPr>
        <a:xfrm>
          <a:off x="549405" y="477771"/>
          <a:ext cx="2044160" cy="32926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Ley General de Migración y Extranjería No. 8764</a:t>
          </a:r>
          <a:endParaRPr lang="es-CR" sz="3000" kern="1200" dirty="0"/>
        </a:p>
      </dsp:txBody>
      <dsp:txXfrm>
        <a:off x="549405" y="477771"/>
        <a:ext cx="2044160" cy="3292607"/>
      </dsp:txXfrm>
    </dsp:sp>
    <dsp:sp modelId="{0FC2C2FA-9762-4BD8-9B82-C1CBD0789538}">
      <dsp:nvSpPr>
        <dsp:cNvPr id="0" name=""/>
        <dsp:cNvSpPr/>
      </dsp:nvSpPr>
      <dsp:spPr>
        <a:xfrm>
          <a:off x="2840511" y="477771"/>
          <a:ext cx="2743839" cy="329260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/>
            <a:t>.</a:t>
          </a:r>
          <a:endParaRPr lang="es-CR" sz="3100" kern="1200" dirty="0"/>
        </a:p>
      </dsp:txBody>
      <dsp:txXfrm rot="16200000">
        <a:off x="1764926" y="1553356"/>
        <a:ext cx="2699937" cy="548767"/>
      </dsp:txXfrm>
    </dsp:sp>
    <dsp:sp modelId="{256A11BF-8442-41E4-BF6E-1BBB8B3011B0}">
      <dsp:nvSpPr>
        <dsp:cNvPr id="0" name=""/>
        <dsp:cNvSpPr/>
      </dsp:nvSpPr>
      <dsp:spPr>
        <a:xfrm rot="5400000">
          <a:off x="2612130" y="3096485"/>
          <a:ext cx="484200" cy="411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82833-3784-4BBC-A992-4B381121BA0C}">
      <dsp:nvSpPr>
        <dsp:cNvPr id="0" name=""/>
        <dsp:cNvSpPr/>
      </dsp:nvSpPr>
      <dsp:spPr>
        <a:xfrm>
          <a:off x="3389279" y="477771"/>
          <a:ext cx="2044160" cy="32926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DECRETO EJECUTIVO Nº 36646-MP-PLAN </a:t>
          </a:r>
          <a:endParaRPr lang="es-CR" sz="3000" kern="1200" dirty="0"/>
        </a:p>
      </dsp:txBody>
      <dsp:txXfrm>
        <a:off x="3389279" y="477771"/>
        <a:ext cx="2044160" cy="3292607"/>
      </dsp:txXfrm>
    </dsp:sp>
    <dsp:sp modelId="{4A51B541-39C2-4CFE-9A9D-1D0982266A6C}">
      <dsp:nvSpPr>
        <dsp:cNvPr id="0" name=""/>
        <dsp:cNvSpPr/>
      </dsp:nvSpPr>
      <dsp:spPr>
        <a:xfrm>
          <a:off x="5680385" y="477771"/>
          <a:ext cx="2743839" cy="329260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/>
            <a:t>.</a:t>
          </a:r>
          <a:endParaRPr lang="es-CR" sz="3100" kern="1200" dirty="0"/>
        </a:p>
      </dsp:txBody>
      <dsp:txXfrm rot="16200000">
        <a:off x="4604800" y="1553356"/>
        <a:ext cx="2699937" cy="548767"/>
      </dsp:txXfrm>
    </dsp:sp>
    <dsp:sp modelId="{7FA3E320-C141-4AC9-A802-8C64B7620FA6}">
      <dsp:nvSpPr>
        <dsp:cNvPr id="0" name=""/>
        <dsp:cNvSpPr/>
      </dsp:nvSpPr>
      <dsp:spPr>
        <a:xfrm rot="5400000">
          <a:off x="5452004" y="3096485"/>
          <a:ext cx="484200" cy="411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56DBE-FF47-4DFD-A624-B49E2F4B8716}">
      <dsp:nvSpPr>
        <dsp:cNvPr id="0" name=""/>
        <dsp:cNvSpPr/>
      </dsp:nvSpPr>
      <dsp:spPr>
        <a:xfrm>
          <a:off x="6229152" y="477771"/>
          <a:ext cx="2044160" cy="32926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Constitución Política</a:t>
          </a:r>
          <a:endParaRPr lang="es-CR" sz="3000" kern="1200" dirty="0"/>
        </a:p>
      </dsp:txBody>
      <dsp:txXfrm>
        <a:off x="6229152" y="477771"/>
        <a:ext cx="2044160" cy="329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3F11-3720-41C3-9A65-AD4265BA86DC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41ABB-F654-45DC-8250-60EA6B9944C5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4407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1ABB-F654-45DC-8250-60EA6B9944C5}" type="slidenum">
              <a:rPr lang="es-CR" smtClean="0"/>
              <a:pPr/>
              <a:t>19</a:t>
            </a:fld>
            <a:endParaRPr lang="es-C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1ABB-F654-45DC-8250-60EA6B9944C5}" type="slidenum">
              <a:rPr lang="es-CR" smtClean="0"/>
              <a:pPr/>
              <a:t>20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1581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694516-4FA4-450E-AAEA-2EA65BDD4BA0}" type="datetimeFigureOut">
              <a:rPr lang="es-CR" smtClean="0"/>
              <a:pPr/>
              <a:t>25/06/2013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39C52C-4B4E-4CA5-8A20-54D4A6C94B45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/>
            </a:r>
            <a:br>
              <a:rPr lang="es-CR" dirty="0" smtClean="0"/>
            </a:br>
            <a:r>
              <a:rPr lang="es-CR" dirty="0" smtClean="0"/>
              <a:t/>
            </a:r>
            <a:br>
              <a:rPr lang="es-CR" dirty="0" smtClean="0"/>
            </a:br>
            <a:r>
              <a:rPr lang="es-CR" dirty="0" smtClean="0"/>
              <a:t>F</a:t>
            </a:r>
            <a:r>
              <a:rPr lang="es-CR" dirty="0" smtClean="0"/>
              <a:t>ONDO SOCIAL MIGRATORIO</a:t>
            </a:r>
            <a:br>
              <a:rPr lang="es-CR" dirty="0" smtClean="0"/>
            </a:br>
            <a:r>
              <a:rPr lang="es-CR" dirty="0" smtClean="0"/>
              <a:t> Y</a:t>
            </a:r>
            <a:br>
              <a:rPr lang="es-CR" dirty="0" smtClean="0"/>
            </a:br>
            <a:r>
              <a:rPr lang="es-CR" dirty="0" smtClean="0"/>
              <a:t>PLAN </a:t>
            </a:r>
            <a:r>
              <a:rPr lang="es-CR" dirty="0" smtClean="0"/>
              <a:t>NACIONAL DE </a:t>
            </a:r>
            <a:r>
              <a:rPr lang="es-CR" dirty="0" smtClean="0"/>
              <a:t>INTEGRACIÓN</a:t>
            </a:r>
            <a:br>
              <a:rPr lang="es-CR" dirty="0" smtClean="0"/>
            </a:b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es-CR" sz="2500" b="1" dirty="0">
                <a:solidFill>
                  <a:schemeClr val="bg1"/>
                </a:solidFill>
              </a:rPr>
              <a:t>¿Cómo se redactó el Plan Nacional de Integración?</a:t>
            </a:r>
            <a:br>
              <a:rPr lang="es-CR" sz="2500" b="1" dirty="0">
                <a:solidFill>
                  <a:schemeClr val="bg1"/>
                </a:solidFill>
              </a:rPr>
            </a:br>
            <a:endParaRPr lang="es-CR" sz="2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40768"/>
            <a:ext cx="74088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7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293625"/>
              </p:ext>
            </p:extLst>
          </p:nvPr>
        </p:nvGraphicFramePr>
        <p:xfrm>
          <a:off x="395288" y="2060575"/>
          <a:ext cx="8424862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Instituciones participantes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846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 numCol="2">
            <a:normAutofit fontScale="92500"/>
          </a:bodyPr>
          <a:lstStyle/>
          <a:p>
            <a:r>
              <a:rPr lang="es-CR" b="1" dirty="0"/>
              <a:t>Sector Educación: </a:t>
            </a:r>
            <a:endParaRPr lang="es-CR" dirty="0"/>
          </a:p>
          <a:p>
            <a:r>
              <a:rPr lang="es-ES" dirty="0"/>
              <a:t> Ministerio de Educación Pública</a:t>
            </a:r>
          </a:p>
          <a:p>
            <a:r>
              <a:rPr lang="es-ES" dirty="0"/>
              <a:t> Universidad de Costa Rica</a:t>
            </a:r>
          </a:p>
          <a:p>
            <a:r>
              <a:rPr lang="es-ES" dirty="0"/>
              <a:t> Universidad Nacional</a:t>
            </a:r>
          </a:p>
          <a:p>
            <a:r>
              <a:rPr lang="es-ES" dirty="0"/>
              <a:t> Tecnológico de Costa Rica</a:t>
            </a:r>
          </a:p>
          <a:p>
            <a:r>
              <a:rPr lang="es-ES" dirty="0"/>
              <a:t> Universidad Estatal a Distancia</a:t>
            </a:r>
          </a:p>
          <a:p>
            <a:r>
              <a:rPr lang="es-ES" dirty="0"/>
              <a:t> Universidad Técnica Nacional</a:t>
            </a:r>
          </a:p>
          <a:p>
            <a:r>
              <a:rPr lang="es-ES" dirty="0"/>
              <a:t>  Instituto Nacional de Aprendizaje</a:t>
            </a:r>
          </a:p>
          <a:p>
            <a:r>
              <a:rPr lang="es-ES" dirty="0"/>
              <a:t> Colegio Universitario de Limón </a:t>
            </a:r>
          </a:p>
          <a:p>
            <a:r>
              <a:rPr lang="es-ES" dirty="0"/>
              <a:t> Colegio San Luis Gonzaga</a:t>
            </a:r>
          </a:p>
          <a:p>
            <a:r>
              <a:rPr lang="es-ES" dirty="0"/>
              <a:t> Colegio Universitario de Cartago </a:t>
            </a:r>
          </a:p>
          <a:p>
            <a:r>
              <a:rPr lang="es-ES" dirty="0"/>
              <a:t> FAETSUP. </a:t>
            </a:r>
            <a:endParaRPr lang="es-CR" b="1" dirty="0"/>
          </a:p>
          <a:p>
            <a:endParaRPr lang="es-C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Instituciones participantes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941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7" cy="453650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s-MX" sz="2800" b="1" dirty="0"/>
              <a:t>Sector Salud:</a:t>
            </a:r>
            <a:endParaRPr lang="es-CR" sz="2800" dirty="0"/>
          </a:p>
          <a:p>
            <a:pPr lvl="0"/>
            <a:r>
              <a:rPr lang="es-MX" sz="2800" dirty="0"/>
              <a:t>Ministerio de Salud</a:t>
            </a:r>
          </a:p>
          <a:p>
            <a:pPr lvl="0"/>
            <a:r>
              <a:rPr lang="es-MX" sz="2800" dirty="0"/>
              <a:t>Caja Costarricense del Seguro Social</a:t>
            </a:r>
            <a:endParaRPr lang="es-CR" sz="2800" dirty="0"/>
          </a:p>
          <a:p>
            <a:pPr lvl="0"/>
            <a:r>
              <a:rPr lang="es-MX" sz="2800" dirty="0"/>
              <a:t>Acueductos y Alcantarillados</a:t>
            </a:r>
            <a:endParaRPr lang="es-CR" sz="2800" dirty="0"/>
          </a:p>
          <a:p>
            <a:pPr lvl="0"/>
            <a:r>
              <a:rPr lang="es-MX" sz="2800" dirty="0"/>
              <a:t>Instituto Costarricense del Deporte</a:t>
            </a:r>
            <a:endParaRPr lang="es-CR" sz="2800" dirty="0"/>
          </a:p>
          <a:p>
            <a:pPr>
              <a:buNone/>
            </a:pPr>
            <a:r>
              <a:rPr lang="es-MX" sz="2800" b="1" dirty="0" smtClean="0"/>
              <a:t>Seguridad</a:t>
            </a:r>
            <a:r>
              <a:rPr lang="es-MX" sz="2800" b="1" dirty="0"/>
              <a:t>:</a:t>
            </a:r>
            <a:endParaRPr lang="es-CR" sz="2800" dirty="0"/>
          </a:p>
          <a:p>
            <a:pPr lvl="0"/>
            <a:r>
              <a:rPr lang="es-MX" sz="2800" dirty="0"/>
              <a:t>Ministerio de Seguridad </a:t>
            </a:r>
            <a:r>
              <a:rPr lang="es-MX" sz="2800" dirty="0" smtClean="0"/>
              <a:t>Pública.</a:t>
            </a:r>
            <a:r>
              <a:rPr lang="es-MX" sz="2800" dirty="0"/>
              <a:t> </a:t>
            </a:r>
            <a:endParaRPr lang="es-MX" sz="2800" dirty="0" smtClean="0"/>
          </a:p>
          <a:p>
            <a:pPr marL="0" indent="0">
              <a:buNone/>
            </a:pPr>
            <a:r>
              <a:rPr lang="es-MX" sz="2800" b="1" dirty="0" smtClean="0"/>
              <a:t>Justicia</a:t>
            </a:r>
            <a:r>
              <a:rPr lang="es-MX" sz="2800" b="1" dirty="0"/>
              <a:t>:</a:t>
            </a:r>
            <a:endParaRPr lang="es-CR" sz="2800" dirty="0"/>
          </a:p>
          <a:p>
            <a:pPr lvl="0"/>
            <a:r>
              <a:rPr lang="es-MX" sz="2800" dirty="0"/>
              <a:t>Dirección General de Adaptación </a:t>
            </a:r>
            <a:r>
              <a:rPr lang="es-MX" sz="2800" dirty="0" smtClean="0"/>
              <a:t>Social</a:t>
            </a:r>
            <a:endParaRPr lang="es-CR" sz="2800" dirty="0"/>
          </a:p>
          <a:p>
            <a:pPr marL="0" indent="0">
              <a:buNone/>
            </a:pPr>
            <a:r>
              <a:rPr lang="es-MX" sz="2800" b="1" dirty="0" smtClean="0"/>
              <a:t>Participación:</a:t>
            </a:r>
            <a:endParaRPr lang="es-CR" sz="2800" dirty="0"/>
          </a:p>
          <a:p>
            <a:pPr lvl="0"/>
            <a:r>
              <a:rPr lang="es-MX" sz="2800" dirty="0"/>
              <a:t>Dirección Nacional de Desarrollo </a:t>
            </a:r>
            <a:r>
              <a:rPr lang="es-MX" sz="2800" dirty="0" smtClean="0"/>
              <a:t>Comunal</a:t>
            </a:r>
          </a:p>
          <a:p>
            <a:endParaRPr lang="es-MX" sz="2800" b="1" dirty="0" smtClean="0"/>
          </a:p>
          <a:p>
            <a:endParaRPr lang="es-MX" sz="2800" b="1" dirty="0"/>
          </a:p>
          <a:p>
            <a:endParaRPr lang="es-MX" sz="2800" b="1" dirty="0" smtClean="0"/>
          </a:p>
          <a:p>
            <a:endParaRPr lang="es-MX" sz="2800" b="1" dirty="0"/>
          </a:p>
          <a:p>
            <a:endParaRPr lang="es-MX" sz="2800" b="1" dirty="0" smtClean="0"/>
          </a:p>
          <a:p>
            <a:pPr lvl="0"/>
            <a:endParaRPr lang="es-MX" sz="2800" dirty="0" smtClean="0"/>
          </a:p>
          <a:p>
            <a:pPr lvl="0"/>
            <a:endParaRPr lang="es-MX" sz="2800" dirty="0"/>
          </a:p>
          <a:p>
            <a:pPr lvl="0"/>
            <a:endParaRPr lang="es-CR" sz="2800" dirty="0"/>
          </a:p>
          <a:p>
            <a:endParaRPr lang="es-C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Instituciones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7826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Visión del Plan Nacional de Integración</a:t>
            </a:r>
            <a:endParaRPr lang="es-CR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s-ES" sz="2200" dirty="0" smtClean="0"/>
          </a:p>
          <a:p>
            <a:pPr algn="just"/>
            <a:r>
              <a:rPr lang="es-ES" sz="2200" dirty="0" smtClean="0"/>
              <a:t>“</a:t>
            </a:r>
            <a:r>
              <a:rPr lang="es-ES" sz="2200" dirty="0"/>
              <a:t>Hacer de los proyectos financiados por el Fondo Social Migratorio, herramientas que mejoren los servicios que brinda la Administración Pública, y sirvan como puentes sustentados en el respeto cultural, y en el trato equitativo e igualitario entre la población extranjera, la nacional y los  funcionarios (as) de la Administración Pública, situación que  propiciara la integración de la población inmigrante y  refugiada en la dinámica social costarricense”.</a:t>
            </a:r>
            <a:endParaRPr lang="es-CR" sz="2200" dirty="0"/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es-CR" dirty="0" smtClean="0"/>
              <a:t>Objetivos del PNI</a:t>
            </a:r>
            <a:endParaRPr lang="es-C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8228"/>
            <a:ext cx="8208912" cy="496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4" y="80542"/>
            <a:ext cx="6592160" cy="677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0358" y="1268760"/>
            <a:ext cx="26694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500" b="1" dirty="0" smtClean="0">
                <a:solidFill>
                  <a:schemeClr val="bg1"/>
                </a:solidFill>
              </a:rPr>
              <a:t>Principios del PNI</a:t>
            </a:r>
            <a:endParaRPr lang="es-C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pPr algn="ctr"/>
            <a:endParaRPr lang="es-CR" sz="5000" dirty="0" smtClean="0"/>
          </a:p>
          <a:p>
            <a:pPr algn="ctr"/>
            <a:r>
              <a:rPr lang="es-CR" sz="5000" b="1" dirty="0" smtClean="0"/>
              <a:t>Ejes de acción </a:t>
            </a:r>
          </a:p>
          <a:p>
            <a:pPr marL="0" indent="0" algn="ctr">
              <a:buNone/>
            </a:pPr>
            <a:r>
              <a:rPr lang="es-CR" sz="5000" b="1" dirty="0" smtClean="0"/>
              <a:t>del Plan Nacional de Integración</a:t>
            </a:r>
            <a:endParaRPr lang="es-CR" sz="5000" b="1" dirty="0"/>
          </a:p>
        </p:txBody>
      </p:sp>
    </p:spTree>
    <p:extLst>
      <p:ext uri="{BB962C8B-B14F-4D97-AF65-F5344CB8AC3E}">
        <p14:creationId xmlns:p14="http://schemas.microsoft.com/office/powerpoint/2010/main" val="33554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 numCol="1"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3000" b="1" dirty="0" smtClean="0">
                <a:solidFill>
                  <a:schemeClr val="bg1"/>
                </a:solidFill>
              </a:rPr>
              <a:t>Migración e Integración: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" sz="2200" dirty="0" smtClean="0"/>
              <a:t>1. Servicios </a:t>
            </a:r>
            <a:r>
              <a:rPr lang="es-ES" sz="2200" dirty="0"/>
              <a:t>migratorios e </a:t>
            </a:r>
            <a:r>
              <a:rPr lang="es-ES" sz="2200" dirty="0" smtClean="0"/>
              <a:t>Integración</a:t>
            </a:r>
            <a:r>
              <a:rPr lang="es-ES" sz="2200" dirty="0" smtClean="0"/>
              <a:t>. </a:t>
            </a:r>
            <a:endParaRPr lang="es-ES" sz="22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s-ES" sz="2200" dirty="0" smtClean="0"/>
              <a:t>2. Comunicación </a:t>
            </a:r>
            <a:r>
              <a:rPr lang="es-ES" sz="2200" dirty="0"/>
              <a:t>e </a:t>
            </a:r>
            <a:r>
              <a:rPr lang="es-ES" sz="2200" dirty="0" smtClean="0"/>
              <a:t>Integración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" sz="2200" dirty="0" smtClean="0"/>
              <a:t>3. </a:t>
            </a:r>
            <a:r>
              <a:rPr lang="es-CR" sz="2200" dirty="0"/>
              <a:t>Conocimiento e </a:t>
            </a:r>
            <a:r>
              <a:rPr lang="es-CR" sz="2200" dirty="0" smtClean="0"/>
              <a:t>Integración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R" sz="2200" dirty="0" smtClean="0"/>
              <a:t>4. </a:t>
            </a:r>
            <a:r>
              <a:rPr lang="es-CR" sz="2200" dirty="0"/>
              <a:t>Integración de la Niñez y la Adolescencia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" sz="2000" b="1" dirty="0">
                <a:solidFill>
                  <a:schemeClr val="bg1"/>
                </a:solidFill>
              </a:rPr>
              <a:t>Acciones: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es-ES" sz="2000" dirty="0"/>
              <a:t>Digitalización de expedientes 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es-ES" sz="2000" dirty="0"/>
              <a:t>Campañas de lucha contra la xenofobia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es-ES" sz="2000" dirty="0"/>
              <a:t>Realizar el Informe Anual de Migración e Integración 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es-CR" sz="2000" dirty="0"/>
              <a:t>Programa de educación y  sensibilización para la integración de la niñez y adolescencia inmigrante y </a:t>
            </a:r>
            <a:r>
              <a:rPr lang="es-CR" sz="2000" dirty="0" smtClean="0"/>
              <a:t>refugiada </a:t>
            </a:r>
            <a:r>
              <a:rPr lang="es-CR" sz="2000" dirty="0"/>
              <a:t>en Centros </a:t>
            </a:r>
            <a:r>
              <a:rPr lang="es-CR" sz="2000" dirty="0" smtClean="0"/>
              <a:t>Educativos.</a:t>
            </a:r>
            <a:endParaRPr lang="es-ES" sz="2000" b="1" dirty="0"/>
          </a:p>
          <a:p>
            <a:pPr marL="0" indent="0">
              <a:lnSpc>
                <a:spcPct val="170000"/>
              </a:lnSpc>
              <a:buNone/>
            </a:pPr>
            <a:endParaRPr lang="es-ES" sz="1500" b="1" dirty="0" smtClean="0"/>
          </a:p>
          <a:p>
            <a:pPr marL="0" indent="0">
              <a:lnSpc>
                <a:spcPct val="170000"/>
              </a:lnSpc>
              <a:buNone/>
            </a:pPr>
            <a:endParaRPr lang="es-ES" sz="1500" b="1" dirty="0"/>
          </a:p>
          <a:p>
            <a:pPr marL="0" indent="0">
              <a:lnSpc>
                <a:spcPct val="170000"/>
              </a:lnSpc>
              <a:buNone/>
            </a:pPr>
            <a:endParaRPr lang="es-ES" sz="1500" b="1" dirty="0" smtClean="0"/>
          </a:p>
          <a:p>
            <a:pPr marL="0" indent="0">
              <a:lnSpc>
                <a:spcPct val="170000"/>
              </a:lnSpc>
              <a:buNone/>
            </a:pPr>
            <a:endParaRPr lang="es-ES" sz="1500" b="1" dirty="0"/>
          </a:p>
          <a:p>
            <a:pPr marL="0" indent="0">
              <a:lnSpc>
                <a:spcPct val="170000"/>
              </a:lnSpc>
              <a:buNone/>
            </a:pPr>
            <a:endParaRPr lang="es-ES" sz="1500" b="1" dirty="0" smtClean="0"/>
          </a:p>
          <a:p>
            <a:pPr marL="0" indent="0">
              <a:lnSpc>
                <a:spcPct val="170000"/>
              </a:lnSpc>
              <a:buNone/>
            </a:pPr>
            <a:endParaRPr lang="es-ES" sz="2000" b="1" dirty="0"/>
          </a:p>
          <a:p>
            <a:pPr marL="0" indent="0">
              <a:lnSpc>
                <a:spcPct val="170000"/>
              </a:lnSpc>
              <a:buNone/>
            </a:pPr>
            <a:endParaRPr lang="es-CR" sz="2000" dirty="0"/>
          </a:p>
          <a:p>
            <a:pPr marL="0" indent="0">
              <a:lnSpc>
                <a:spcPct val="170000"/>
              </a:lnSpc>
              <a:buNone/>
            </a:pPr>
            <a:endParaRPr lang="es-ES" sz="2000" dirty="0" smtClean="0"/>
          </a:p>
        </p:txBody>
      </p:sp>
      <p:pic>
        <p:nvPicPr>
          <p:cNvPr id="3074" name="Picture 2" descr="C:\Users\ISIS\Desktop\ESCRITORIO\Efraín Guerrero S\pines-1m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3241670" cy="13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571480"/>
            <a:ext cx="7408333" cy="555468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</a:rPr>
              <a:t>Educación e Integración: </a:t>
            </a:r>
          </a:p>
          <a:p>
            <a:pPr marL="0" indent="0">
              <a:buNone/>
            </a:pPr>
            <a:endParaRPr lang="es-ES" sz="1600" b="1" dirty="0" smtClean="0"/>
          </a:p>
          <a:p>
            <a:r>
              <a:rPr lang="es-ES" sz="1600" dirty="0" smtClean="0"/>
              <a:t>1  </a:t>
            </a:r>
            <a:r>
              <a:rPr lang="es-ES" sz="1600" dirty="0"/>
              <a:t>Servicios de capacitación y formación </a:t>
            </a:r>
            <a:r>
              <a:rPr lang="es-ES" sz="1600" dirty="0" smtClean="0"/>
              <a:t>profesional</a:t>
            </a:r>
            <a:endParaRPr lang="es-ES" sz="1600" dirty="0" smtClean="0"/>
          </a:p>
          <a:p>
            <a:r>
              <a:rPr lang="es-ES" sz="1600" dirty="0" smtClean="0"/>
              <a:t>2 </a:t>
            </a:r>
            <a:r>
              <a:rPr lang="es-ES" sz="1600" dirty="0" smtClean="0"/>
              <a:t>Equipamiento</a:t>
            </a:r>
            <a:endParaRPr lang="es-ES" sz="1600" dirty="0" smtClean="0"/>
          </a:p>
          <a:p>
            <a:r>
              <a:rPr lang="es-ES" sz="1600" dirty="0" smtClean="0"/>
              <a:t>3 </a:t>
            </a:r>
            <a:r>
              <a:rPr lang="es-ES" sz="1600" dirty="0" smtClean="0"/>
              <a:t>Infraestructura</a:t>
            </a:r>
          </a:p>
          <a:p>
            <a:endParaRPr lang="es-ES" sz="1600" dirty="0"/>
          </a:p>
          <a:p>
            <a:r>
              <a:rPr lang="es-CR" sz="1600" b="1" dirty="0">
                <a:solidFill>
                  <a:schemeClr val="tx1"/>
                </a:solidFill>
              </a:rPr>
              <a:t>Acciones</a:t>
            </a:r>
            <a:r>
              <a:rPr lang="es-CR" sz="1600" b="1" dirty="0" smtClean="0">
                <a:solidFill>
                  <a:schemeClr val="tx1"/>
                </a:solidFill>
              </a:rPr>
              <a:t>:</a:t>
            </a:r>
            <a:endParaRPr lang="es-CR" sz="1600" dirty="0"/>
          </a:p>
          <a:p>
            <a:r>
              <a:rPr lang="es-CR" sz="1600" dirty="0"/>
              <a:t>1 Fortalecer el Programa de Formación Universitario en materia migratoria. (UCR-CUNLIMON-TEC</a:t>
            </a:r>
            <a:r>
              <a:rPr lang="es-CR" sz="1600" dirty="0" smtClean="0"/>
              <a:t>)</a:t>
            </a:r>
            <a:endParaRPr lang="es-CR" sz="1600" dirty="0"/>
          </a:p>
          <a:p>
            <a:r>
              <a:rPr lang="es-CR" sz="1600" dirty="0"/>
              <a:t>2Equipar y remodelación los Centros de Formación en las comunidades de Sarapiquí, Talamanca y Alajuelita</a:t>
            </a:r>
          </a:p>
          <a:p>
            <a:endParaRPr lang="es-CR" sz="1600" dirty="0"/>
          </a:p>
          <a:p>
            <a:r>
              <a:rPr lang="es-CR" sz="1600" dirty="0"/>
              <a:t>3 </a:t>
            </a:r>
            <a:r>
              <a:rPr lang="es-ES" sz="1600" dirty="0"/>
              <a:t>Construcción de una Biblioteca en el Colegio San Luis Gonzaga </a:t>
            </a:r>
            <a:endParaRPr lang="es-CR" sz="1600" dirty="0"/>
          </a:p>
          <a:p>
            <a:endParaRPr lang="es-C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808312" cy="37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715040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7" y="332656"/>
            <a:ext cx="8424936" cy="5793507"/>
          </a:xfrm>
        </p:spPr>
        <p:txBody>
          <a:bodyPr numCol="2"/>
          <a:lstStyle/>
          <a:p>
            <a:endParaRPr lang="es-ES" b="1" dirty="0" smtClean="0"/>
          </a:p>
          <a:p>
            <a:r>
              <a:rPr lang="es-ES" sz="2800" b="1" dirty="0" smtClean="0">
                <a:solidFill>
                  <a:schemeClr val="bg1"/>
                </a:solidFill>
              </a:rPr>
              <a:t>Seguridad Pública e Integración: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endParaRPr lang="es-ES" sz="2000" dirty="0" smtClean="0"/>
          </a:p>
          <a:p>
            <a:pPr algn="just"/>
            <a:endParaRPr lang="es-ES" sz="1600" dirty="0"/>
          </a:p>
          <a:p>
            <a:pPr algn="just"/>
            <a:r>
              <a:rPr lang="es-ES" sz="1600" dirty="0" smtClean="0"/>
              <a:t>Prevención </a:t>
            </a:r>
            <a:r>
              <a:rPr lang="es-ES" sz="1600" dirty="0"/>
              <a:t>de la violencia y el delito en zonas de alta presencia de </a:t>
            </a:r>
            <a:r>
              <a:rPr lang="es-ES" sz="1600" dirty="0" smtClean="0"/>
              <a:t>inmigrantes.</a:t>
            </a:r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r>
              <a:rPr lang="es-CR" sz="1600" b="1" dirty="0" smtClean="0">
                <a:solidFill>
                  <a:schemeClr val="tx1"/>
                </a:solidFill>
              </a:rPr>
              <a:t>Acciones</a:t>
            </a:r>
            <a:endParaRPr lang="es-CR" sz="3600" b="1" dirty="0"/>
          </a:p>
          <a:p>
            <a:r>
              <a:rPr lang="es-ES" sz="1600" dirty="0" smtClean="0"/>
              <a:t>Actividades </a:t>
            </a:r>
            <a:r>
              <a:rPr lang="es-ES" sz="1600" dirty="0"/>
              <a:t>de prevención realizadas conjuntamente por la policía local en las zonas fronterizas y vulnerables</a:t>
            </a:r>
            <a:endParaRPr lang="es-CR" sz="1600" dirty="0"/>
          </a:p>
          <a:p>
            <a:pPr algn="just"/>
            <a:endParaRPr lang="es-ES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34" y="2708920"/>
            <a:ext cx="37873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2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7" y="571480"/>
            <a:ext cx="8352928" cy="5554683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</a:rPr>
              <a:t>Justicia e Integración: </a:t>
            </a:r>
          </a:p>
          <a:p>
            <a:pPr marL="0" indent="0">
              <a:buNone/>
            </a:pPr>
            <a:endParaRPr lang="es-ES" b="1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1600" dirty="0" smtClean="0"/>
              <a:t>Reducir las condiciones de vulnerabilidad de la población inmigrante  de los programas  del Sistema Penitenciario Nacional. </a:t>
            </a:r>
          </a:p>
          <a:p>
            <a:pPr algn="just"/>
            <a:r>
              <a:rPr lang="es-ES" sz="1600" dirty="0" smtClean="0"/>
              <a:t>Repatriación de costarricenses privados de libertad  que cumplen condena en  otros países. </a:t>
            </a:r>
            <a:endParaRPr lang="es-ES" sz="1600" dirty="0" smtClean="0"/>
          </a:p>
          <a:p>
            <a:pPr algn="just"/>
            <a:endParaRPr lang="es-ES" sz="1600" dirty="0"/>
          </a:p>
          <a:p>
            <a:r>
              <a:rPr lang="es-CR" sz="1600" b="1" dirty="0">
                <a:solidFill>
                  <a:schemeClr val="tx1"/>
                </a:solidFill>
              </a:rPr>
              <a:t>Acciones</a:t>
            </a:r>
          </a:p>
          <a:p>
            <a:endParaRPr lang="es-CR" sz="1600" b="1" dirty="0">
              <a:solidFill>
                <a:schemeClr val="tx1"/>
              </a:solidFill>
            </a:endParaRPr>
          </a:p>
          <a:p>
            <a:endParaRPr lang="es-CR" sz="1600" b="1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Diseño y ejecución de un Programa de formación para mejorar la atención de los funcionarios de la Dirección General de Adaptación Social a las personas extranjeras privadas de libertad.</a:t>
            </a: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r>
              <a:rPr lang="es-ES" sz="1600" dirty="0" smtClean="0">
                <a:solidFill>
                  <a:schemeClr val="tx1"/>
                </a:solidFill>
              </a:rPr>
              <a:t>Compra </a:t>
            </a:r>
            <a:r>
              <a:rPr lang="es-ES" sz="1600" dirty="0">
                <a:solidFill>
                  <a:schemeClr val="tx1"/>
                </a:solidFill>
              </a:rPr>
              <a:t>de boletos aéreos a los privados de libertad y a funcionarios así como viáticos a estos últimos que participarán en la repatriación de nacionales que han sido condenados en el extranjero y que han cumplido con los requisitos. </a:t>
            </a:r>
            <a:endParaRPr lang="es-CR" sz="1600" b="1" dirty="0">
              <a:solidFill>
                <a:schemeClr val="tx1"/>
              </a:solidFill>
            </a:endParaRPr>
          </a:p>
          <a:p>
            <a:pPr algn="just"/>
            <a:endParaRPr lang="es-CR" sz="1600" dirty="0" smtClean="0"/>
          </a:p>
          <a:p>
            <a:pPr algn="just"/>
            <a:endParaRPr lang="es-C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25" y="452191"/>
            <a:ext cx="3213324" cy="247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571480"/>
            <a:ext cx="7408333" cy="5554683"/>
          </a:xfrm>
        </p:spPr>
        <p:txBody>
          <a:bodyPr numCol="2"/>
          <a:lstStyle/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</a:rPr>
              <a:t>Participación e Integración: 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Definición </a:t>
            </a:r>
            <a:r>
              <a:rPr lang="es-ES" sz="1600" dirty="0" smtClean="0"/>
              <a:t>de procedimientos para la afiliación y participación  en las asociaciones de desarrollo comunal. </a:t>
            </a:r>
          </a:p>
          <a:p>
            <a:pPr algn="just"/>
            <a:r>
              <a:rPr lang="es-ES" sz="1600" dirty="0" smtClean="0"/>
              <a:t>Desarrollar </a:t>
            </a:r>
            <a:r>
              <a:rPr lang="es-ES" sz="1600" dirty="0"/>
              <a:t>un plan de comunicación para divulgar los procedimientos de afiliación y participación</a:t>
            </a:r>
            <a:r>
              <a:rPr lang="es-ES" sz="1600" dirty="0" smtClean="0"/>
              <a:t>.</a:t>
            </a:r>
          </a:p>
          <a:p>
            <a:pPr algn="just"/>
            <a:r>
              <a:rPr lang="es-ES" sz="1600" dirty="0"/>
              <a:t>Sensibilizar y </a:t>
            </a:r>
            <a:r>
              <a:rPr lang="es-ES" sz="1600" dirty="0" smtClean="0"/>
              <a:t>capacitar.</a:t>
            </a:r>
            <a:endParaRPr lang="es-CR" sz="1600" dirty="0"/>
          </a:p>
          <a:p>
            <a:pPr algn="just"/>
            <a:endParaRPr lang="es-ES" sz="2000" dirty="0" smtClean="0"/>
          </a:p>
          <a:p>
            <a:r>
              <a:rPr lang="es-CR" sz="1600" b="1" dirty="0">
                <a:solidFill>
                  <a:schemeClr val="tx1"/>
                </a:solidFill>
              </a:rPr>
              <a:t>Acciones</a:t>
            </a:r>
          </a:p>
          <a:p>
            <a:endParaRPr lang="es-CR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Elaboración de un diagnostico sobre el proceso de afiliación y participación de la población inmigrante y refugiada en las asociaciones.</a:t>
            </a:r>
          </a:p>
          <a:p>
            <a:r>
              <a:rPr lang="es-ES" sz="1600" dirty="0">
                <a:solidFill>
                  <a:schemeClr val="tx1"/>
                </a:solidFill>
              </a:rPr>
              <a:t>Campaña en medios de comunicación masiva sobre los procedimientos de afiliación y participación .</a:t>
            </a:r>
          </a:p>
          <a:p>
            <a:pPr algn="just"/>
            <a:endParaRPr lang="es-ES" sz="1600" dirty="0" smtClean="0"/>
          </a:p>
          <a:p>
            <a:pPr algn="just">
              <a:buNone/>
            </a:pPr>
            <a:r>
              <a:rPr lang="es-ES" sz="1600" dirty="0" smtClean="0"/>
              <a:t>	</a:t>
            </a:r>
            <a:endParaRPr lang="es-CR" sz="1600" dirty="0" smtClean="0"/>
          </a:p>
          <a:p>
            <a:pPr algn="just"/>
            <a:endParaRPr lang="es-CR" sz="1600" dirty="0"/>
          </a:p>
        </p:txBody>
      </p:sp>
      <p:pic>
        <p:nvPicPr>
          <p:cNvPr id="1027" name="Picture 3" descr="C:\Users\ISIS\Downloads\Memoria Lazos 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335202" cy="26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500042"/>
            <a:ext cx="8208911" cy="562612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bg1"/>
                </a:solidFill>
              </a:rPr>
              <a:t>Salud Pública e Integración:</a:t>
            </a:r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Construcción y mejoramiento </a:t>
            </a:r>
            <a:r>
              <a:rPr lang="es-ES" sz="2000" dirty="0"/>
              <a:t>de las condiciones en equipo e infraestructura de las oficinas sanitarias en Peñas Blancas, Sabalito, Los Chiles, Upala, Paso Canoas, Sixaola, Puerto Alemán (Caribe), Puerto Caldera, Aeropuerto Internacional Juan Santamaría y Aeropuerto Internacional Daniel Oduber, en el marco del Reglamento Sanitario Internacional</a:t>
            </a:r>
            <a:r>
              <a:rPr lang="es-ES" sz="2000" dirty="0" smtClean="0"/>
              <a:t>.</a:t>
            </a:r>
            <a:endParaRPr lang="es-C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767998" cy="217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1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  <a:p>
            <a:pPr algn="ctr"/>
            <a:r>
              <a:rPr lang="es-CR" sz="5500" b="1" dirty="0" smtClean="0"/>
              <a:t>Muchas gracias</a:t>
            </a:r>
            <a:endParaRPr lang="es-CR" sz="5500" b="1" dirty="0"/>
          </a:p>
        </p:txBody>
      </p:sp>
    </p:spTree>
    <p:extLst>
      <p:ext uri="{BB962C8B-B14F-4D97-AF65-F5344CB8AC3E}">
        <p14:creationId xmlns:p14="http://schemas.microsoft.com/office/powerpoint/2010/main" val="428762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5" cy="4137323"/>
          </a:xfrm>
        </p:spPr>
        <p:txBody>
          <a:bodyPr/>
          <a:lstStyle/>
          <a:p>
            <a:r>
              <a:rPr lang="es-CR" dirty="0" smtClean="0"/>
              <a:t>Plan Nacional de Integración</a:t>
            </a:r>
          </a:p>
          <a:p>
            <a:r>
              <a:rPr lang="es-CR" dirty="0" smtClean="0"/>
              <a:t>Fondo Social Migratorio</a:t>
            </a:r>
          </a:p>
          <a:p>
            <a:r>
              <a:rPr lang="es-CR" dirty="0" smtClean="0"/>
              <a:t>Instituciones participantes</a:t>
            </a:r>
          </a:p>
          <a:p>
            <a:r>
              <a:rPr lang="es-CR" dirty="0" smtClean="0"/>
              <a:t>Visión, objetivos y principios del Plan Nacional de Integración</a:t>
            </a:r>
          </a:p>
          <a:p>
            <a:r>
              <a:rPr lang="es-CR" dirty="0" smtClean="0"/>
              <a:t>Ejes </a:t>
            </a:r>
            <a:r>
              <a:rPr lang="es-CR" dirty="0" smtClean="0"/>
              <a:t>de acción del Plan Nacional de Integración</a:t>
            </a:r>
          </a:p>
          <a:p>
            <a:endParaRPr lang="es-CR" dirty="0" smtClean="0"/>
          </a:p>
          <a:p>
            <a:endParaRPr lang="es-C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Índice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059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 lvl="0"/>
            <a:endParaRPr lang="es-CR" b="1" dirty="0" smtClean="0"/>
          </a:p>
          <a:p>
            <a:pPr algn="just"/>
            <a:r>
              <a:rPr lang="es-CR" dirty="0" smtClean="0"/>
              <a:t>El FSM es un fondo de recursos que de acuerdo al artículo 33, incisos 4 y 5 de Ley No. 8764,  procede del pago de  $25, </a:t>
            </a:r>
            <a:r>
              <a:rPr lang="es-CR" dirty="0"/>
              <a:t>en el momento en que </a:t>
            </a:r>
            <a:r>
              <a:rPr lang="es-CR" dirty="0" smtClean="0"/>
              <a:t>a un extranjero se le </a:t>
            </a:r>
            <a:r>
              <a:rPr lang="es-CR" dirty="0"/>
              <a:t>otorgue </a:t>
            </a:r>
            <a:r>
              <a:rPr lang="es-CR" dirty="0" smtClean="0"/>
              <a:t>su </a:t>
            </a:r>
            <a:r>
              <a:rPr lang="es-CR" dirty="0"/>
              <a:t>regularización, </a:t>
            </a:r>
            <a:r>
              <a:rPr lang="es-CR" dirty="0" smtClean="0"/>
              <a:t>así como </a:t>
            </a:r>
            <a:r>
              <a:rPr lang="es-CR" dirty="0"/>
              <a:t>cada vez que se dé su renovación de permanencia en el país. </a:t>
            </a:r>
            <a:r>
              <a:rPr lang="es-CR" dirty="0" smtClean="0"/>
              <a:t>Además, las </a:t>
            </a:r>
            <a:r>
              <a:rPr lang="es-CR" dirty="0"/>
              <a:t>categorías de personas no residentes y las categorías </a:t>
            </a:r>
            <a:r>
              <a:rPr lang="es-CR" dirty="0" smtClean="0"/>
              <a:t>especiales pagarán </a:t>
            </a:r>
            <a:r>
              <a:rPr lang="es-CR" dirty="0"/>
              <a:t>un monto anual equivalente a </a:t>
            </a:r>
            <a:r>
              <a:rPr lang="es-CR" dirty="0" smtClean="0"/>
              <a:t>$5. </a:t>
            </a:r>
            <a:endParaRPr lang="es-C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¿Qué es el Fondo Social Migratorio?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223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CR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¿QUÉ ES EL PLAN NACIONAL DE INTEGRACIÓN?</a:t>
            </a:r>
          </a:p>
          <a:p>
            <a:endParaRPr lang="es-CR" sz="2900" dirty="0" smtClean="0"/>
          </a:p>
          <a:p>
            <a:pPr algn="just"/>
            <a:endParaRPr lang="es-CR" sz="3200" b="1" dirty="0" smtClean="0"/>
          </a:p>
          <a:p>
            <a:pPr algn="just"/>
            <a:r>
              <a:rPr lang="es-CR" sz="3200" dirty="0" smtClean="0"/>
              <a:t>El </a:t>
            </a:r>
            <a:r>
              <a:rPr lang="es-CR" sz="3200" dirty="0"/>
              <a:t>PNI </a:t>
            </a:r>
            <a:r>
              <a:rPr lang="es-CR" sz="3200" dirty="0" smtClean="0"/>
              <a:t>es </a:t>
            </a:r>
            <a:r>
              <a:rPr lang="es-CR" sz="3200" dirty="0"/>
              <a:t>la herramienta que ordena la programación física y financiera de inversión de los proyectos presentados ante el fideicomiso del Fondo Social Migratorio.</a:t>
            </a:r>
          </a:p>
          <a:p>
            <a:endParaRPr lang="es-MX" sz="2900" dirty="0" smtClean="0"/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¿Cuál es la relación entre el FSM y el PNI?</a:t>
            </a:r>
            <a:endParaRPr lang="es-CR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48254608"/>
              </p:ext>
            </p:extLst>
          </p:nvPr>
        </p:nvGraphicFramePr>
        <p:xfrm>
          <a:off x="323528" y="1397000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5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endParaRPr lang="es-CR" dirty="0" smtClean="0"/>
          </a:p>
          <a:p>
            <a:r>
              <a:rPr lang="es-CR" dirty="0" smtClean="0"/>
              <a:t>Fondo </a:t>
            </a:r>
            <a:r>
              <a:rPr lang="es-CR" dirty="0"/>
              <a:t>Social Migratorio </a:t>
            </a:r>
            <a:r>
              <a:rPr lang="es-CR" dirty="0" smtClean="0"/>
              <a:t>esta </a:t>
            </a:r>
            <a:r>
              <a:rPr lang="es-CR" dirty="0"/>
              <a:t>dirigido a apoyar el proceso de </a:t>
            </a:r>
            <a:r>
              <a:rPr lang="es-CR" dirty="0" smtClean="0"/>
              <a:t>integración social </a:t>
            </a:r>
            <a:r>
              <a:rPr lang="es-CR" dirty="0"/>
              <a:t>de la población migrante en los servicios nacionales de </a:t>
            </a:r>
            <a:r>
              <a:rPr lang="es-CR" dirty="0" smtClean="0"/>
              <a:t>migración, salud</a:t>
            </a:r>
            <a:r>
              <a:rPr lang="es-CR" dirty="0"/>
              <a:t>, educación, seguridad y justicia.</a:t>
            </a:r>
          </a:p>
          <a:p>
            <a:r>
              <a:rPr lang="es-CR" dirty="0"/>
              <a:t>E</a:t>
            </a:r>
            <a:r>
              <a:rPr lang="es-CR" dirty="0" smtClean="0"/>
              <a:t>ste </a:t>
            </a:r>
            <a:r>
              <a:rPr lang="es-CR" dirty="0"/>
              <a:t>Fondo servirá para atender necesidades humanitarias </a:t>
            </a:r>
            <a:r>
              <a:rPr lang="es-CR" dirty="0" smtClean="0"/>
              <a:t>de repatriación </a:t>
            </a:r>
            <a:r>
              <a:rPr lang="es-CR" dirty="0"/>
              <a:t>de costarricenses en el exterior</a:t>
            </a:r>
            <a:r>
              <a:rPr lang="es-CR" dirty="0" smtClean="0"/>
              <a:t>.</a:t>
            </a:r>
          </a:p>
          <a:p>
            <a:r>
              <a:rPr lang="es-CR" dirty="0" smtClean="0"/>
              <a:t>Art 242, LGME No. 8764.</a:t>
            </a:r>
            <a:endParaRPr lang="es-C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¿En que se invertirá el FSM?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216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337278"/>
              </p:ext>
            </p:extLst>
          </p:nvPr>
        </p:nvGraphicFramePr>
        <p:xfrm>
          <a:off x="871538" y="500063"/>
          <a:ext cx="7408862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476672"/>
            <a:ext cx="7128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500" b="1" dirty="0" smtClean="0">
                <a:solidFill>
                  <a:schemeClr val="bg1"/>
                </a:solidFill>
              </a:rPr>
              <a:t>¿Cómo se redactó el Plan Nacional de Integración?</a:t>
            </a:r>
            <a:endParaRPr lang="es-CR" sz="25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556792"/>
            <a:ext cx="740886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onalizado 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00B0F0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1822</TotalTime>
  <Words>899</Words>
  <Application>Microsoft Office PowerPoint</Application>
  <PresentationFormat>Presentación en pantalla (4:3)</PresentationFormat>
  <Paragraphs>161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Forma de onda</vt:lpstr>
      <vt:lpstr>  FONDO SOCIAL MIGRATORIO  Y PLAN NACIONAL DE INTEGRACIÓN </vt:lpstr>
      <vt:lpstr>Presentación de PowerPoint</vt:lpstr>
      <vt:lpstr>Índice</vt:lpstr>
      <vt:lpstr>¿Qué es el Fondo Social Migratorio?</vt:lpstr>
      <vt:lpstr>Presentación de PowerPoint</vt:lpstr>
      <vt:lpstr>¿Cuál es la relación entre el FSM y el PNI?</vt:lpstr>
      <vt:lpstr>¿En que se invertirá el FSM?</vt:lpstr>
      <vt:lpstr>Presentación de PowerPoint</vt:lpstr>
      <vt:lpstr>Presentación de PowerPoint</vt:lpstr>
      <vt:lpstr>¿Cómo se redactó el Plan Nacional de Integración? </vt:lpstr>
      <vt:lpstr>Instituciones participantes</vt:lpstr>
      <vt:lpstr>Instituciones participantes</vt:lpstr>
      <vt:lpstr>Instituciones participantes</vt:lpstr>
      <vt:lpstr>Presentación de PowerPoint</vt:lpstr>
      <vt:lpstr>Objetivos del PNI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NACIONAL D E INTEGRACION</dc:title>
  <dc:creator>DGME17</dc:creator>
  <cp:lastModifiedBy>ISIS</cp:lastModifiedBy>
  <cp:revision>123</cp:revision>
  <dcterms:created xsi:type="dcterms:W3CDTF">2012-08-29T16:41:06Z</dcterms:created>
  <dcterms:modified xsi:type="dcterms:W3CDTF">2013-06-25T16:39:13Z</dcterms:modified>
</cp:coreProperties>
</file>