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 id="2147484062" r:id="rId2"/>
  </p:sldMasterIdLst>
  <p:sldIdLst>
    <p:sldId id="256" r:id="rId3"/>
    <p:sldId id="258" r:id="rId4"/>
    <p:sldId id="257" r:id="rId5"/>
    <p:sldId id="259" r:id="rId6"/>
    <p:sldId id="260" r:id="rId7"/>
    <p:sldId id="261" r:id="rId8"/>
    <p:sldId id="262" r:id="rId9"/>
    <p:sldId id="263" r:id="rId10"/>
    <p:sldId id="264"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3" autoAdjust="0"/>
    <p:restoredTop sz="94660"/>
  </p:normalViewPr>
  <p:slideViewPr>
    <p:cSldViewPr>
      <p:cViewPr>
        <p:scale>
          <a:sx n="70" d="100"/>
          <a:sy n="70" d="100"/>
        </p:scale>
        <p:origin x="-54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277862D6-A775-40B2-9AFB-C7477BA2D978}" type="datetimeFigureOut">
              <a:rPr lang="es-CR"/>
              <a:pPr>
                <a:defRPr/>
              </a:pPr>
              <a:t>21/06/2012</a:t>
            </a:fld>
            <a:endParaRPr lang="es-CR" dirty="0"/>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a:lvl1pPr>
          </a:lstStyle>
          <a:p>
            <a:pPr>
              <a:defRPr/>
            </a:pPr>
            <a:endParaRPr lang="es-CR" dirty="0"/>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2FE0A2F1-9E1A-491C-A953-BF09632A27EB}" type="slidenum">
              <a:rPr lang="es-CR"/>
              <a:pPr>
                <a:defRPr/>
              </a:pPr>
              <a:t>‹Nº›</a:t>
            </a:fld>
            <a:endParaRPr lang="es-CR" dirty="0"/>
          </a:p>
        </p:txBody>
      </p:sp>
    </p:spTree>
    <p:extLst>
      <p:ext uri="{BB962C8B-B14F-4D97-AF65-F5344CB8AC3E}">
        <p14:creationId xmlns:p14="http://schemas.microsoft.com/office/powerpoint/2010/main" val="670872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953F8737-133C-4664-AED3-827B1BCC3281}" type="datetimeFigureOut">
              <a:rPr lang="es-CR"/>
              <a:pPr>
                <a:defRPr/>
              </a:pPr>
              <a:t>21/06/2012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dirty="0"/>
          </a:p>
        </p:txBody>
      </p:sp>
      <p:sp>
        <p:nvSpPr>
          <p:cNvPr id="6" name="22 Marcador de número de diapositiva"/>
          <p:cNvSpPr>
            <a:spLocks noGrp="1"/>
          </p:cNvSpPr>
          <p:nvPr>
            <p:ph type="sldNum" sz="quarter" idx="12"/>
          </p:nvPr>
        </p:nvSpPr>
        <p:spPr/>
        <p:txBody>
          <a:bodyPr/>
          <a:lstStyle>
            <a:lvl1pPr>
              <a:defRPr/>
            </a:lvl1pPr>
          </a:lstStyle>
          <a:p>
            <a:pPr>
              <a:defRPr/>
            </a:pPr>
            <a:fld id="{A8573740-4B41-417B-AD70-BB87545BEC4A}" type="slidenum">
              <a:rPr lang="es-CR"/>
              <a:pPr>
                <a:defRPr/>
              </a:pPr>
              <a:t>‹Nº›</a:t>
            </a:fld>
            <a:endParaRPr lang="es-CR" dirty="0"/>
          </a:p>
        </p:txBody>
      </p:sp>
    </p:spTree>
    <p:extLst>
      <p:ext uri="{BB962C8B-B14F-4D97-AF65-F5344CB8AC3E}">
        <p14:creationId xmlns:p14="http://schemas.microsoft.com/office/powerpoint/2010/main" val="346277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A35E795-EFC7-433E-9668-C85CDE7AA9D7}" type="datetimeFigureOut">
              <a:rPr lang="es-CR"/>
              <a:pPr>
                <a:defRPr/>
              </a:pPr>
              <a:t>21/06/2012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dirty="0"/>
          </a:p>
        </p:txBody>
      </p:sp>
      <p:sp>
        <p:nvSpPr>
          <p:cNvPr id="6" name="22 Marcador de número de diapositiva"/>
          <p:cNvSpPr>
            <a:spLocks noGrp="1"/>
          </p:cNvSpPr>
          <p:nvPr>
            <p:ph type="sldNum" sz="quarter" idx="12"/>
          </p:nvPr>
        </p:nvSpPr>
        <p:spPr/>
        <p:txBody>
          <a:bodyPr/>
          <a:lstStyle>
            <a:lvl1pPr>
              <a:defRPr/>
            </a:lvl1pPr>
          </a:lstStyle>
          <a:p>
            <a:pPr>
              <a:defRPr/>
            </a:pPr>
            <a:fld id="{A4411F95-5137-427F-B72E-18EDFBE69E84}" type="slidenum">
              <a:rPr lang="es-CR"/>
              <a:pPr>
                <a:defRPr/>
              </a:pPr>
              <a:t>‹Nº›</a:t>
            </a:fld>
            <a:endParaRPr lang="es-CR" dirty="0"/>
          </a:p>
        </p:txBody>
      </p:sp>
    </p:spTree>
    <p:extLst>
      <p:ext uri="{BB962C8B-B14F-4D97-AF65-F5344CB8AC3E}">
        <p14:creationId xmlns:p14="http://schemas.microsoft.com/office/powerpoint/2010/main" val="3915819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F33ACD92-2DE5-40CE-A97B-C1A96D110836}" type="datetimeFigureOut">
              <a:rPr lang="es-CR"/>
              <a:pPr>
                <a:defRPr/>
              </a:pPr>
              <a:t>21/06/2012</a:t>
            </a:fld>
            <a:endParaRPr lang="es-CR" dirty="0"/>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a:lvl1pPr>
          </a:lstStyle>
          <a:p>
            <a:pPr>
              <a:defRPr/>
            </a:pPr>
            <a:endParaRPr lang="es-CR" dirty="0"/>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1DA28D89-2D6E-426C-B656-465C9CA814F2}" type="slidenum">
              <a:rPr lang="es-CR"/>
              <a:pPr>
                <a:defRPr/>
              </a:pPr>
              <a:t>‹Nº›</a:t>
            </a:fld>
            <a:endParaRPr lang="es-CR" dirty="0"/>
          </a:p>
        </p:txBody>
      </p:sp>
    </p:spTree>
    <p:extLst>
      <p:ext uri="{BB962C8B-B14F-4D97-AF65-F5344CB8AC3E}">
        <p14:creationId xmlns:p14="http://schemas.microsoft.com/office/powerpoint/2010/main" val="3358849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0CA7E0AD-6D6E-4A0E-B6F2-8B6C3C587E66}" type="datetimeFigureOut">
              <a:rPr lang="es-CR"/>
              <a:pPr>
                <a:defRPr/>
              </a:pPr>
              <a:t>21/06/2012</a:t>
            </a:fld>
            <a:endParaRPr lang="es-CR" dirty="0"/>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s-CR" dirty="0"/>
          </a:p>
        </p:txBody>
      </p:sp>
      <p:sp>
        <p:nvSpPr>
          <p:cNvPr id="6" name="5 Marcador de número de diapositiva"/>
          <p:cNvSpPr>
            <a:spLocks noGrp="1"/>
          </p:cNvSpPr>
          <p:nvPr>
            <p:ph type="sldNum" sz="quarter" idx="12"/>
          </p:nvPr>
        </p:nvSpPr>
        <p:spPr/>
        <p:txBody>
          <a:bodyPr/>
          <a:lstStyle>
            <a:lvl1pPr>
              <a:defRPr/>
            </a:lvl1pPr>
          </a:lstStyle>
          <a:p>
            <a:pPr>
              <a:defRPr/>
            </a:pPr>
            <a:fld id="{8B4595C9-CF32-4F03-A6FF-D7D2B38AD440}" type="slidenum">
              <a:rPr lang="es-CR"/>
              <a:pPr>
                <a:defRPr/>
              </a:pPr>
              <a:t>‹Nº›</a:t>
            </a:fld>
            <a:endParaRPr lang="es-CR" dirty="0"/>
          </a:p>
        </p:txBody>
      </p:sp>
    </p:spTree>
    <p:extLst>
      <p:ext uri="{BB962C8B-B14F-4D97-AF65-F5344CB8AC3E}">
        <p14:creationId xmlns:p14="http://schemas.microsoft.com/office/powerpoint/2010/main" val="20543072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2E72F608-BFAD-4F65-A554-19A553FE9987}" type="datetimeFigureOut">
              <a:rPr lang="es-CR"/>
              <a:pPr>
                <a:defRPr/>
              </a:pPr>
              <a:t>21/06/2012</a:t>
            </a:fld>
            <a:endParaRPr lang="es-CR" dirty="0"/>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s-CR" dirty="0"/>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BCE98B4A-83B3-4FC5-9C00-411F9ECC166E}" type="slidenum">
              <a:rPr lang="es-CR"/>
              <a:pPr>
                <a:defRPr/>
              </a:pPr>
              <a:t>‹Nº›</a:t>
            </a:fld>
            <a:endParaRPr lang="es-CR" dirty="0"/>
          </a:p>
        </p:txBody>
      </p:sp>
    </p:spTree>
    <p:extLst>
      <p:ext uri="{BB962C8B-B14F-4D97-AF65-F5344CB8AC3E}">
        <p14:creationId xmlns:p14="http://schemas.microsoft.com/office/powerpoint/2010/main" val="15001756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50537983-3992-4461-98F8-3CCC808D243D}" type="datetimeFigureOut">
              <a:rPr lang="es-CR"/>
              <a:pPr>
                <a:defRPr/>
              </a:pPr>
              <a:t>21/06/2012</a:t>
            </a:fld>
            <a:endParaRPr lang="es-CR" dirty="0"/>
          </a:p>
        </p:txBody>
      </p:sp>
      <p:sp>
        <p:nvSpPr>
          <p:cNvPr id="6" name="5 Marcador de pie de página"/>
          <p:cNvSpPr>
            <a:spLocks noGrp="1"/>
          </p:cNvSpPr>
          <p:nvPr>
            <p:ph type="ftr" sz="quarter" idx="11"/>
          </p:nvPr>
        </p:nvSpPr>
        <p:spPr/>
        <p:txBody>
          <a:bodyPr/>
          <a:lstStyle>
            <a:lvl1pPr>
              <a:defRPr/>
            </a:lvl1pPr>
          </a:lstStyle>
          <a:p>
            <a:pPr>
              <a:defRPr/>
            </a:pPr>
            <a:endParaRPr lang="es-CR" dirty="0"/>
          </a:p>
        </p:txBody>
      </p:sp>
      <p:sp>
        <p:nvSpPr>
          <p:cNvPr id="7" name="6 Marcador de número de diapositiva"/>
          <p:cNvSpPr>
            <a:spLocks noGrp="1"/>
          </p:cNvSpPr>
          <p:nvPr>
            <p:ph type="sldNum" sz="quarter" idx="12"/>
          </p:nvPr>
        </p:nvSpPr>
        <p:spPr/>
        <p:txBody>
          <a:bodyPr/>
          <a:lstStyle>
            <a:lvl1pPr>
              <a:defRPr/>
            </a:lvl1pPr>
          </a:lstStyle>
          <a:p>
            <a:pPr>
              <a:defRPr/>
            </a:pPr>
            <a:fld id="{DE61553D-CF03-4231-98B1-2E200BA3F975}" type="slidenum">
              <a:rPr lang="es-CR"/>
              <a:pPr>
                <a:defRPr/>
              </a:pPr>
              <a:t>‹Nº›</a:t>
            </a:fld>
            <a:endParaRPr lang="es-CR" dirty="0"/>
          </a:p>
        </p:txBody>
      </p:sp>
    </p:spTree>
    <p:extLst>
      <p:ext uri="{BB962C8B-B14F-4D97-AF65-F5344CB8AC3E}">
        <p14:creationId xmlns:p14="http://schemas.microsoft.com/office/powerpoint/2010/main" val="106179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9ACFE3C4-795D-4D9E-BF5A-273345EFD9EF}" type="datetimeFigureOut">
              <a:rPr lang="es-CR"/>
              <a:pPr>
                <a:defRPr/>
              </a:pPr>
              <a:t>21/06/2012</a:t>
            </a:fld>
            <a:endParaRPr lang="es-CR" dirty="0"/>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s-CR" dirty="0"/>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smtClean="0"/>
            </a:lvl1pPr>
          </a:lstStyle>
          <a:p>
            <a:pPr>
              <a:defRPr/>
            </a:pPr>
            <a:fld id="{EFE06384-6F0B-49A3-A731-81CB726B4E3A}" type="slidenum">
              <a:rPr lang="es-CR"/>
              <a:pPr>
                <a:defRPr/>
              </a:pPr>
              <a:t>‹Nº›</a:t>
            </a:fld>
            <a:endParaRPr lang="es-CR" dirty="0"/>
          </a:p>
        </p:txBody>
      </p:sp>
    </p:spTree>
    <p:extLst>
      <p:ext uri="{BB962C8B-B14F-4D97-AF65-F5344CB8AC3E}">
        <p14:creationId xmlns:p14="http://schemas.microsoft.com/office/powerpoint/2010/main" val="398556247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B0A3BC3F-16FC-4EA7-AA00-E48F97BAADFC}" type="datetimeFigureOut">
              <a:rPr lang="es-CR"/>
              <a:pPr>
                <a:defRPr/>
              </a:pPr>
              <a:t>21/06/2012</a:t>
            </a:fld>
            <a:endParaRPr lang="es-CR" dirty="0"/>
          </a:p>
        </p:txBody>
      </p:sp>
      <p:sp>
        <p:nvSpPr>
          <p:cNvPr id="4" name="2 Marcador de pie de página"/>
          <p:cNvSpPr>
            <a:spLocks noGrp="1"/>
          </p:cNvSpPr>
          <p:nvPr>
            <p:ph type="ftr" sz="quarter" idx="11"/>
          </p:nvPr>
        </p:nvSpPr>
        <p:spPr/>
        <p:txBody>
          <a:bodyPr/>
          <a:lstStyle>
            <a:lvl1pPr>
              <a:defRPr/>
            </a:lvl1pPr>
          </a:lstStyle>
          <a:p>
            <a:pPr>
              <a:defRPr/>
            </a:pPr>
            <a:endParaRPr lang="es-CR" dirty="0"/>
          </a:p>
        </p:txBody>
      </p:sp>
      <p:sp>
        <p:nvSpPr>
          <p:cNvPr id="5" name="22 Marcador de número de diapositiva"/>
          <p:cNvSpPr>
            <a:spLocks noGrp="1"/>
          </p:cNvSpPr>
          <p:nvPr>
            <p:ph type="sldNum" sz="quarter" idx="12"/>
          </p:nvPr>
        </p:nvSpPr>
        <p:spPr/>
        <p:txBody>
          <a:bodyPr/>
          <a:lstStyle>
            <a:lvl1pPr>
              <a:defRPr/>
            </a:lvl1pPr>
          </a:lstStyle>
          <a:p>
            <a:pPr>
              <a:defRPr/>
            </a:pPr>
            <a:fld id="{43A6D126-32D0-48D0-9602-BB377BDEDABF}" type="slidenum">
              <a:rPr lang="es-CR"/>
              <a:pPr>
                <a:defRPr/>
              </a:pPr>
              <a:t>‹Nº›</a:t>
            </a:fld>
            <a:endParaRPr lang="es-CR" dirty="0"/>
          </a:p>
        </p:txBody>
      </p:sp>
    </p:spTree>
    <p:extLst>
      <p:ext uri="{BB962C8B-B14F-4D97-AF65-F5344CB8AC3E}">
        <p14:creationId xmlns:p14="http://schemas.microsoft.com/office/powerpoint/2010/main" val="14068151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11A2DA82-862C-432E-9011-A2227C4B4FC5}" type="datetimeFigureOut">
              <a:rPr lang="es-CR"/>
              <a:pPr>
                <a:defRPr/>
              </a:pPr>
              <a:t>21/06/2012</a:t>
            </a:fld>
            <a:endParaRPr lang="es-CR" dirty="0"/>
          </a:p>
        </p:txBody>
      </p:sp>
      <p:sp>
        <p:nvSpPr>
          <p:cNvPr id="3" name="2 Marcador de pie de página"/>
          <p:cNvSpPr>
            <a:spLocks noGrp="1"/>
          </p:cNvSpPr>
          <p:nvPr>
            <p:ph type="ftr" sz="quarter" idx="11"/>
          </p:nvPr>
        </p:nvSpPr>
        <p:spPr/>
        <p:txBody>
          <a:bodyPr/>
          <a:lstStyle>
            <a:lvl1pPr>
              <a:defRPr/>
            </a:lvl1pPr>
          </a:lstStyle>
          <a:p>
            <a:pPr>
              <a:defRPr/>
            </a:pPr>
            <a:endParaRPr lang="es-CR" dirty="0"/>
          </a:p>
        </p:txBody>
      </p:sp>
      <p:sp>
        <p:nvSpPr>
          <p:cNvPr id="4" name="22 Marcador de número de diapositiva"/>
          <p:cNvSpPr>
            <a:spLocks noGrp="1"/>
          </p:cNvSpPr>
          <p:nvPr>
            <p:ph type="sldNum" sz="quarter" idx="12"/>
          </p:nvPr>
        </p:nvSpPr>
        <p:spPr/>
        <p:txBody>
          <a:bodyPr/>
          <a:lstStyle>
            <a:lvl1pPr>
              <a:defRPr/>
            </a:lvl1pPr>
          </a:lstStyle>
          <a:p>
            <a:pPr>
              <a:defRPr/>
            </a:pPr>
            <a:fld id="{108D0489-F9E4-4459-B7F6-F9EEC8EB4108}" type="slidenum">
              <a:rPr lang="es-CR"/>
              <a:pPr>
                <a:defRPr/>
              </a:pPr>
              <a:t>‹Nº›</a:t>
            </a:fld>
            <a:endParaRPr lang="es-CR" dirty="0"/>
          </a:p>
        </p:txBody>
      </p:sp>
    </p:spTree>
    <p:extLst>
      <p:ext uri="{BB962C8B-B14F-4D97-AF65-F5344CB8AC3E}">
        <p14:creationId xmlns:p14="http://schemas.microsoft.com/office/powerpoint/2010/main" val="1144478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smtClean="0"/>
            </a:lvl1pPr>
          </a:lstStyle>
          <a:p>
            <a:pPr>
              <a:defRPr/>
            </a:pPr>
            <a:fld id="{FA6BC4D1-55F5-48DE-A91B-119278935428}" type="datetimeFigureOut">
              <a:rPr lang="es-CR"/>
              <a:pPr>
                <a:defRPr/>
              </a:pPr>
              <a:t>21/06/2012</a:t>
            </a:fld>
            <a:endParaRPr lang="es-CR" dirty="0"/>
          </a:p>
        </p:txBody>
      </p:sp>
      <p:sp>
        <p:nvSpPr>
          <p:cNvPr id="6" name="5 Marcador de pie de página"/>
          <p:cNvSpPr>
            <a:spLocks noGrp="1"/>
          </p:cNvSpPr>
          <p:nvPr>
            <p:ph type="ftr" sz="quarter" idx="11"/>
          </p:nvPr>
        </p:nvSpPr>
        <p:spPr>
          <a:xfrm>
            <a:off x="1135063" y="6556375"/>
            <a:ext cx="5143500" cy="301625"/>
          </a:xfrm>
        </p:spPr>
        <p:txBody>
          <a:bodyPr/>
          <a:lstStyle>
            <a:lvl1pPr>
              <a:defRPr sz="900"/>
            </a:lvl1pPr>
          </a:lstStyle>
          <a:p>
            <a:pPr>
              <a:defRPr/>
            </a:pPr>
            <a:endParaRPr lang="es-CR" dirty="0"/>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smtClean="0"/>
            </a:lvl1pPr>
          </a:lstStyle>
          <a:p>
            <a:pPr>
              <a:defRPr/>
            </a:pPr>
            <a:fld id="{2E51727D-7042-488B-A67F-2894A58D43F1}" type="slidenum">
              <a:rPr lang="es-CR"/>
              <a:pPr>
                <a:defRPr/>
              </a:pPr>
              <a:t>‹Nº›</a:t>
            </a:fld>
            <a:endParaRPr lang="es-CR" dirty="0"/>
          </a:p>
        </p:txBody>
      </p:sp>
    </p:spTree>
    <p:extLst>
      <p:ext uri="{BB962C8B-B14F-4D97-AF65-F5344CB8AC3E}">
        <p14:creationId xmlns:p14="http://schemas.microsoft.com/office/powerpoint/2010/main" val="88161603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B824ACDB-9290-4A34-8F5E-78A803CB5A78}" type="datetimeFigureOut">
              <a:rPr lang="es-CR"/>
              <a:pPr>
                <a:defRPr/>
              </a:pPr>
              <a:t>21/06/2012</a:t>
            </a:fld>
            <a:endParaRPr lang="es-CR" dirty="0"/>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s-CR" dirty="0"/>
          </a:p>
        </p:txBody>
      </p:sp>
      <p:sp>
        <p:nvSpPr>
          <p:cNvPr id="6" name="5 Marcador de número de diapositiva"/>
          <p:cNvSpPr>
            <a:spLocks noGrp="1"/>
          </p:cNvSpPr>
          <p:nvPr>
            <p:ph type="sldNum" sz="quarter" idx="12"/>
          </p:nvPr>
        </p:nvSpPr>
        <p:spPr/>
        <p:txBody>
          <a:bodyPr/>
          <a:lstStyle>
            <a:lvl1pPr>
              <a:defRPr/>
            </a:lvl1pPr>
          </a:lstStyle>
          <a:p>
            <a:pPr>
              <a:defRPr/>
            </a:pPr>
            <a:fld id="{EF2832CD-6B88-489D-B1D8-8599A9D08265}" type="slidenum">
              <a:rPr lang="es-CR"/>
              <a:pPr>
                <a:defRPr/>
              </a:pPr>
              <a:t>‹Nº›</a:t>
            </a:fld>
            <a:endParaRPr lang="es-CR" dirty="0"/>
          </a:p>
        </p:txBody>
      </p:sp>
    </p:spTree>
    <p:extLst>
      <p:ext uri="{BB962C8B-B14F-4D97-AF65-F5344CB8AC3E}">
        <p14:creationId xmlns:p14="http://schemas.microsoft.com/office/powerpoint/2010/main" val="13664823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smtClean="0"/>
            </a:lvl1pPr>
          </a:lstStyle>
          <a:p>
            <a:pPr>
              <a:defRPr/>
            </a:pPr>
            <a:fld id="{29B25484-9BAF-4B32-A9E0-621750FEA70E}" type="datetimeFigureOut">
              <a:rPr lang="es-CR"/>
              <a:pPr>
                <a:defRPr/>
              </a:pPr>
              <a:t>21/06/2012</a:t>
            </a:fld>
            <a:endParaRPr lang="es-CR" dirty="0"/>
          </a:p>
        </p:txBody>
      </p:sp>
      <p:sp>
        <p:nvSpPr>
          <p:cNvPr id="6" name="5 Marcador de pie de página"/>
          <p:cNvSpPr>
            <a:spLocks noGrp="1"/>
          </p:cNvSpPr>
          <p:nvPr>
            <p:ph type="ftr" sz="quarter" idx="11"/>
          </p:nvPr>
        </p:nvSpPr>
        <p:spPr>
          <a:xfrm>
            <a:off x="1169988" y="6557963"/>
            <a:ext cx="4948237" cy="301625"/>
          </a:xfrm>
        </p:spPr>
        <p:txBody>
          <a:bodyPr/>
          <a:lstStyle>
            <a:lvl1pPr>
              <a:defRPr sz="900"/>
            </a:lvl1pPr>
          </a:lstStyle>
          <a:p>
            <a:pPr>
              <a:defRPr/>
            </a:pPr>
            <a:endParaRPr lang="es-CR" dirty="0"/>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smtClean="0"/>
            </a:lvl1pPr>
          </a:lstStyle>
          <a:p>
            <a:pPr>
              <a:defRPr/>
            </a:pPr>
            <a:fld id="{4B967633-8712-4E66-AB71-F51BD8B61CD3}" type="slidenum">
              <a:rPr lang="es-CR"/>
              <a:pPr>
                <a:defRPr/>
              </a:pPr>
              <a:t>‹Nº›</a:t>
            </a:fld>
            <a:endParaRPr lang="es-CR" dirty="0"/>
          </a:p>
        </p:txBody>
      </p:sp>
    </p:spTree>
    <p:extLst>
      <p:ext uri="{BB962C8B-B14F-4D97-AF65-F5344CB8AC3E}">
        <p14:creationId xmlns:p14="http://schemas.microsoft.com/office/powerpoint/2010/main" val="79493574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23D976E7-4729-4ED1-9740-41CE10467AB3}" type="datetimeFigureOut">
              <a:rPr lang="es-CR"/>
              <a:pPr>
                <a:defRPr/>
              </a:pPr>
              <a:t>21/06/2012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dirty="0"/>
          </a:p>
        </p:txBody>
      </p:sp>
      <p:sp>
        <p:nvSpPr>
          <p:cNvPr id="6" name="22 Marcador de número de diapositiva"/>
          <p:cNvSpPr>
            <a:spLocks noGrp="1"/>
          </p:cNvSpPr>
          <p:nvPr>
            <p:ph type="sldNum" sz="quarter" idx="12"/>
          </p:nvPr>
        </p:nvSpPr>
        <p:spPr/>
        <p:txBody>
          <a:bodyPr/>
          <a:lstStyle>
            <a:lvl1pPr>
              <a:defRPr/>
            </a:lvl1pPr>
          </a:lstStyle>
          <a:p>
            <a:pPr>
              <a:defRPr/>
            </a:pPr>
            <a:fld id="{6DF99A8B-D0B8-4CB6-B88E-6C78D641DF9E}" type="slidenum">
              <a:rPr lang="es-CR"/>
              <a:pPr>
                <a:defRPr/>
              </a:pPr>
              <a:t>‹Nº›</a:t>
            </a:fld>
            <a:endParaRPr lang="es-CR" dirty="0"/>
          </a:p>
        </p:txBody>
      </p:sp>
    </p:spTree>
    <p:extLst>
      <p:ext uri="{BB962C8B-B14F-4D97-AF65-F5344CB8AC3E}">
        <p14:creationId xmlns:p14="http://schemas.microsoft.com/office/powerpoint/2010/main" val="14175503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EC2FD7D7-8978-4A81-84E2-13B4A8274CD5}" type="datetimeFigureOut">
              <a:rPr lang="es-CR"/>
              <a:pPr>
                <a:defRPr/>
              </a:pPr>
              <a:t>21/06/2012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dirty="0"/>
          </a:p>
        </p:txBody>
      </p:sp>
      <p:sp>
        <p:nvSpPr>
          <p:cNvPr id="6" name="22 Marcador de número de diapositiva"/>
          <p:cNvSpPr>
            <a:spLocks noGrp="1"/>
          </p:cNvSpPr>
          <p:nvPr>
            <p:ph type="sldNum" sz="quarter" idx="12"/>
          </p:nvPr>
        </p:nvSpPr>
        <p:spPr/>
        <p:txBody>
          <a:bodyPr/>
          <a:lstStyle>
            <a:lvl1pPr>
              <a:defRPr/>
            </a:lvl1pPr>
          </a:lstStyle>
          <a:p>
            <a:pPr>
              <a:defRPr/>
            </a:pPr>
            <a:fld id="{8154C3EF-25A1-4BA4-9C2D-73475436A4D6}" type="slidenum">
              <a:rPr lang="es-CR"/>
              <a:pPr>
                <a:defRPr/>
              </a:pPr>
              <a:t>‹Nº›</a:t>
            </a:fld>
            <a:endParaRPr lang="es-CR" dirty="0"/>
          </a:p>
        </p:txBody>
      </p:sp>
    </p:spTree>
    <p:extLst>
      <p:ext uri="{BB962C8B-B14F-4D97-AF65-F5344CB8AC3E}">
        <p14:creationId xmlns:p14="http://schemas.microsoft.com/office/powerpoint/2010/main" val="833292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0EF58482-FB91-48F3-96E8-B8864C6B55DD}" type="datetimeFigureOut">
              <a:rPr lang="es-CR"/>
              <a:pPr>
                <a:defRPr/>
              </a:pPr>
              <a:t>21/06/2012</a:t>
            </a:fld>
            <a:endParaRPr lang="es-CR" dirty="0"/>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s-CR" dirty="0"/>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EAB3F28C-E607-44F0-BD86-866B24C9CB27}" type="slidenum">
              <a:rPr lang="es-CR"/>
              <a:pPr>
                <a:defRPr/>
              </a:pPr>
              <a:t>‹Nº›</a:t>
            </a:fld>
            <a:endParaRPr lang="es-CR" dirty="0"/>
          </a:p>
        </p:txBody>
      </p:sp>
    </p:spTree>
    <p:extLst>
      <p:ext uri="{BB962C8B-B14F-4D97-AF65-F5344CB8AC3E}">
        <p14:creationId xmlns:p14="http://schemas.microsoft.com/office/powerpoint/2010/main" val="30251085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A817AF8F-6D75-4729-94FE-832C9201E12A}" type="datetimeFigureOut">
              <a:rPr lang="es-CR"/>
              <a:pPr>
                <a:defRPr/>
              </a:pPr>
              <a:t>21/06/2012</a:t>
            </a:fld>
            <a:endParaRPr lang="es-CR" dirty="0"/>
          </a:p>
        </p:txBody>
      </p:sp>
      <p:sp>
        <p:nvSpPr>
          <p:cNvPr id="6" name="5 Marcador de pie de página"/>
          <p:cNvSpPr>
            <a:spLocks noGrp="1"/>
          </p:cNvSpPr>
          <p:nvPr>
            <p:ph type="ftr" sz="quarter" idx="11"/>
          </p:nvPr>
        </p:nvSpPr>
        <p:spPr/>
        <p:txBody>
          <a:bodyPr/>
          <a:lstStyle>
            <a:lvl1pPr>
              <a:defRPr/>
            </a:lvl1pPr>
          </a:lstStyle>
          <a:p>
            <a:pPr>
              <a:defRPr/>
            </a:pPr>
            <a:endParaRPr lang="es-CR" dirty="0"/>
          </a:p>
        </p:txBody>
      </p:sp>
      <p:sp>
        <p:nvSpPr>
          <p:cNvPr id="7" name="6 Marcador de número de diapositiva"/>
          <p:cNvSpPr>
            <a:spLocks noGrp="1"/>
          </p:cNvSpPr>
          <p:nvPr>
            <p:ph type="sldNum" sz="quarter" idx="12"/>
          </p:nvPr>
        </p:nvSpPr>
        <p:spPr/>
        <p:txBody>
          <a:bodyPr/>
          <a:lstStyle>
            <a:lvl1pPr>
              <a:defRPr/>
            </a:lvl1pPr>
          </a:lstStyle>
          <a:p>
            <a:pPr>
              <a:defRPr/>
            </a:pPr>
            <a:fld id="{7D3EE222-BCCD-4B26-A1BB-6B7D7AB8C820}" type="slidenum">
              <a:rPr lang="es-CR"/>
              <a:pPr>
                <a:defRPr/>
              </a:pPr>
              <a:t>‹Nº›</a:t>
            </a:fld>
            <a:endParaRPr lang="es-CR" dirty="0"/>
          </a:p>
        </p:txBody>
      </p:sp>
    </p:spTree>
    <p:extLst>
      <p:ext uri="{BB962C8B-B14F-4D97-AF65-F5344CB8AC3E}">
        <p14:creationId xmlns:p14="http://schemas.microsoft.com/office/powerpoint/2010/main" val="81400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D26E1958-0E01-4301-8716-F70287A5D90E}" type="datetimeFigureOut">
              <a:rPr lang="es-CR"/>
              <a:pPr>
                <a:defRPr/>
              </a:pPr>
              <a:t>21/06/2012</a:t>
            </a:fld>
            <a:endParaRPr lang="es-CR" dirty="0"/>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s-CR" dirty="0"/>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smtClean="0"/>
            </a:lvl1pPr>
          </a:lstStyle>
          <a:p>
            <a:pPr>
              <a:defRPr/>
            </a:pPr>
            <a:fld id="{9ECEB3F6-55BA-4CE4-A1D1-368FD23CF015}" type="slidenum">
              <a:rPr lang="es-CR"/>
              <a:pPr>
                <a:defRPr/>
              </a:pPr>
              <a:t>‹Nº›</a:t>
            </a:fld>
            <a:endParaRPr lang="es-CR" dirty="0"/>
          </a:p>
        </p:txBody>
      </p:sp>
    </p:spTree>
    <p:extLst>
      <p:ext uri="{BB962C8B-B14F-4D97-AF65-F5344CB8AC3E}">
        <p14:creationId xmlns:p14="http://schemas.microsoft.com/office/powerpoint/2010/main" val="289483512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3FEE4991-9C76-40C5-A5E5-AA5CD850174A}" type="datetimeFigureOut">
              <a:rPr lang="es-CR"/>
              <a:pPr>
                <a:defRPr/>
              </a:pPr>
              <a:t>21/06/2012</a:t>
            </a:fld>
            <a:endParaRPr lang="es-CR" dirty="0"/>
          </a:p>
        </p:txBody>
      </p:sp>
      <p:sp>
        <p:nvSpPr>
          <p:cNvPr id="4" name="2 Marcador de pie de página"/>
          <p:cNvSpPr>
            <a:spLocks noGrp="1"/>
          </p:cNvSpPr>
          <p:nvPr>
            <p:ph type="ftr" sz="quarter" idx="11"/>
          </p:nvPr>
        </p:nvSpPr>
        <p:spPr/>
        <p:txBody>
          <a:bodyPr/>
          <a:lstStyle>
            <a:lvl1pPr>
              <a:defRPr/>
            </a:lvl1pPr>
          </a:lstStyle>
          <a:p>
            <a:pPr>
              <a:defRPr/>
            </a:pPr>
            <a:endParaRPr lang="es-CR" dirty="0"/>
          </a:p>
        </p:txBody>
      </p:sp>
      <p:sp>
        <p:nvSpPr>
          <p:cNvPr id="5" name="22 Marcador de número de diapositiva"/>
          <p:cNvSpPr>
            <a:spLocks noGrp="1"/>
          </p:cNvSpPr>
          <p:nvPr>
            <p:ph type="sldNum" sz="quarter" idx="12"/>
          </p:nvPr>
        </p:nvSpPr>
        <p:spPr/>
        <p:txBody>
          <a:bodyPr/>
          <a:lstStyle>
            <a:lvl1pPr>
              <a:defRPr/>
            </a:lvl1pPr>
          </a:lstStyle>
          <a:p>
            <a:pPr>
              <a:defRPr/>
            </a:pPr>
            <a:fld id="{CBF967C4-6386-4D80-8699-B1390B1156C0}" type="slidenum">
              <a:rPr lang="es-CR"/>
              <a:pPr>
                <a:defRPr/>
              </a:pPr>
              <a:t>‹Nº›</a:t>
            </a:fld>
            <a:endParaRPr lang="es-CR" dirty="0"/>
          </a:p>
        </p:txBody>
      </p:sp>
    </p:spTree>
    <p:extLst>
      <p:ext uri="{BB962C8B-B14F-4D97-AF65-F5344CB8AC3E}">
        <p14:creationId xmlns:p14="http://schemas.microsoft.com/office/powerpoint/2010/main" val="121639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F3CEF9FD-F325-4DBC-8CDF-3E4A2236FE67}" type="datetimeFigureOut">
              <a:rPr lang="es-CR"/>
              <a:pPr>
                <a:defRPr/>
              </a:pPr>
              <a:t>21/06/2012</a:t>
            </a:fld>
            <a:endParaRPr lang="es-CR" dirty="0"/>
          </a:p>
        </p:txBody>
      </p:sp>
      <p:sp>
        <p:nvSpPr>
          <p:cNvPr id="3" name="2 Marcador de pie de página"/>
          <p:cNvSpPr>
            <a:spLocks noGrp="1"/>
          </p:cNvSpPr>
          <p:nvPr>
            <p:ph type="ftr" sz="quarter" idx="11"/>
          </p:nvPr>
        </p:nvSpPr>
        <p:spPr/>
        <p:txBody>
          <a:bodyPr/>
          <a:lstStyle>
            <a:lvl1pPr>
              <a:defRPr/>
            </a:lvl1pPr>
          </a:lstStyle>
          <a:p>
            <a:pPr>
              <a:defRPr/>
            </a:pPr>
            <a:endParaRPr lang="es-CR" dirty="0"/>
          </a:p>
        </p:txBody>
      </p:sp>
      <p:sp>
        <p:nvSpPr>
          <p:cNvPr id="4" name="22 Marcador de número de diapositiva"/>
          <p:cNvSpPr>
            <a:spLocks noGrp="1"/>
          </p:cNvSpPr>
          <p:nvPr>
            <p:ph type="sldNum" sz="quarter" idx="12"/>
          </p:nvPr>
        </p:nvSpPr>
        <p:spPr/>
        <p:txBody>
          <a:bodyPr/>
          <a:lstStyle>
            <a:lvl1pPr>
              <a:defRPr/>
            </a:lvl1pPr>
          </a:lstStyle>
          <a:p>
            <a:pPr>
              <a:defRPr/>
            </a:pPr>
            <a:fld id="{69910C14-06C9-4EC5-B505-E076E08A50AD}" type="slidenum">
              <a:rPr lang="es-CR"/>
              <a:pPr>
                <a:defRPr/>
              </a:pPr>
              <a:t>‹Nº›</a:t>
            </a:fld>
            <a:endParaRPr lang="es-CR" dirty="0"/>
          </a:p>
        </p:txBody>
      </p:sp>
    </p:spTree>
    <p:extLst>
      <p:ext uri="{BB962C8B-B14F-4D97-AF65-F5344CB8AC3E}">
        <p14:creationId xmlns:p14="http://schemas.microsoft.com/office/powerpoint/2010/main" val="2223499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smtClean="0"/>
            </a:lvl1pPr>
          </a:lstStyle>
          <a:p>
            <a:pPr>
              <a:defRPr/>
            </a:pPr>
            <a:fld id="{B0C34A0A-8631-43E0-AE09-F8C445F79A8A}" type="datetimeFigureOut">
              <a:rPr lang="es-CR"/>
              <a:pPr>
                <a:defRPr/>
              </a:pPr>
              <a:t>21/06/2012</a:t>
            </a:fld>
            <a:endParaRPr lang="es-CR" dirty="0"/>
          </a:p>
        </p:txBody>
      </p:sp>
      <p:sp>
        <p:nvSpPr>
          <p:cNvPr id="6" name="5 Marcador de pie de página"/>
          <p:cNvSpPr>
            <a:spLocks noGrp="1"/>
          </p:cNvSpPr>
          <p:nvPr>
            <p:ph type="ftr" sz="quarter" idx="11"/>
          </p:nvPr>
        </p:nvSpPr>
        <p:spPr>
          <a:xfrm>
            <a:off x="1135063" y="6556375"/>
            <a:ext cx="5143500" cy="301625"/>
          </a:xfrm>
        </p:spPr>
        <p:txBody>
          <a:bodyPr/>
          <a:lstStyle>
            <a:lvl1pPr>
              <a:defRPr sz="900"/>
            </a:lvl1pPr>
          </a:lstStyle>
          <a:p>
            <a:pPr>
              <a:defRPr/>
            </a:pPr>
            <a:endParaRPr lang="es-CR" dirty="0"/>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smtClean="0"/>
            </a:lvl1pPr>
          </a:lstStyle>
          <a:p>
            <a:pPr>
              <a:defRPr/>
            </a:pPr>
            <a:fld id="{ADB68485-98FB-4146-9382-5B76FA575035}" type="slidenum">
              <a:rPr lang="es-CR"/>
              <a:pPr>
                <a:defRPr/>
              </a:pPr>
              <a:t>‹Nº›</a:t>
            </a:fld>
            <a:endParaRPr lang="es-CR" dirty="0"/>
          </a:p>
        </p:txBody>
      </p:sp>
    </p:spTree>
    <p:extLst>
      <p:ext uri="{BB962C8B-B14F-4D97-AF65-F5344CB8AC3E}">
        <p14:creationId xmlns:p14="http://schemas.microsoft.com/office/powerpoint/2010/main" val="2244678119"/>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smtClean="0"/>
            </a:lvl1pPr>
          </a:lstStyle>
          <a:p>
            <a:pPr>
              <a:defRPr/>
            </a:pPr>
            <a:fld id="{41C969F8-9C25-4453-9F2A-FCCAEC0016A8}" type="datetimeFigureOut">
              <a:rPr lang="es-CR"/>
              <a:pPr>
                <a:defRPr/>
              </a:pPr>
              <a:t>21/06/2012</a:t>
            </a:fld>
            <a:endParaRPr lang="es-CR" dirty="0"/>
          </a:p>
        </p:txBody>
      </p:sp>
      <p:sp>
        <p:nvSpPr>
          <p:cNvPr id="6" name="5 Marcador de pie de página"/>
          <p:cNvSpPr>
            <a:spLocks noGrp="1"/>
          </p:cNvSpPr>
          <p:nvPr>
            <p:ph type="ftr" sz="quarter" idx="11"/>
          </p:nvPr>
        </p:nvSpPr>
        <p:spPr>
          <a:xfrm>
            <a:off x="1169988" y="6557963"/>
            <a:ext cx="4948237" cy="301625"/>
          </a:xfrm>
        </p:spPr>
        <p:txBody>
          <a:bodyPr/>
          <a:lstStyle>
            <a:lvl1pPr>
              <a:defRPr sz="900"/>
            </a:lvl1pPr>
          </a:lstStyle>
          <a:p>
            <a:pPr>
              <a:defRPr/>
            </a:pPr>
            <a:endParaRPr lang="es-CR" dirty="0"/>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smtClean="0"/>
            </a:lvl1pPr>
          </a:lstStyle>
          <a:p>
            <a:pPr>
              <a:defRPr/>
            </a:pPr>
            <a:fld id="{0FC303AF-0D5B-4A17-ADD2-C8AB8C7A6778}" type="slidenum">
              <a:rPr lang="es-CR"/>
              <a:pPr>
                <a:defRPr/>
              </a:pPr>
              <a:t>‹Nº›</a:t>
            </a:fld>
            <a:endParaRPr lang="es-CR" dirty="0"/>
          </a:p>
        </p:txBody>
      </p:sp>
    </p:spTree>
    <p:extLst>
      <p:ext uri="{BB962C8B-B14F-4D97-AF65-F5344CB8AC3E}">
        <p14:creationId xmlns:p14="http://schemas.microsoft.com/office/powerpoint/2010/main" val="263357010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smtClean="0">
                <a:solidFill>
                  <a:schemeClr val="tx1"/>
                </a:solidFill>
                <a:latin typeface="Arial" charset="0"/>
                <a:cs typeface="Arial" charset="0"/>
              </a:defRPr>
            </a:lvl1pPr>
          </a:lstStyle>
          <a:p>
            <a:pPr>
              <a:defRPr/>
            </a:pPr>
            <a:fld id="{402EFF40-E79C-4944-8188-17755E1317C2}" type="datetimeFigureOut">
              <a:rPr lang="es-CR"/>
              <a:pPr>
                <a:defRPr/>
              </a:pPr>
              <a:t>21/06/2012</a:t>
            </a:fld>
            <a:endParaRPr lang="es-CR" dirty="0"/>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latin typeface="Arial" charset="0"/>
                <a:cs typeface="Arial" charset="0"/>
              </a:defRPr>
            </a:lvl1pPr>
          </a:lstStyle>
          <a:p>
            <a:pPr>
              <a:defRPr/>
            </a:pPr>
            <a:endParaRPr lang="es-CR" dirty="0"/>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latin typeface="Arial" charset="0"/>
                <a:cs typeface="Arial" charset="0"/>
              </a:defRPr>
            </a:lvl1pPr>
          </a:lstStyle>
          <a:p>
            <a:pPr>
              <a:defRPr/>
            </a:pPr>
            <a:fld id="{BA500ACA-EA41-4ADC-BB3B-D1487BAD357F}" type="slidenum">
              <a:rPr lang="es-CR"/>
              <a:pPr>
                <a:defRPr/>
              </a:pPr>
              <a:t>‹Nº›</a:t>
            </a:fld>
            <a:endParaRPr lang="es-CR" dirty="0"/>
          </a:p>
        </p:txBody>
      </p:sp>
    </p:spTree>
  </p:cSld>
  <p:clrMap bg1="dk1" tx1="lt1" bg2="dk2" tx2="lt2" accent1="accent1" accent2="accent2" accent3="accent3" accent4="accent4" accent5="accent5" accent6="accent6" hlink="hlink" folHlink="folHlink"/>
  <p:sldLayoutIdLst>
    <p:sldLayoutId id="2147484096" r:id="rId1"/>
    <p:sldLayoutId id="2147484097" r:id="rId2"/>
    <p:sldLayoutId id="2147484098" r:id="rId3"/>
    <p:sldLayoutId id="2147484099" r:id="rId4"/>
    <p:sldLayoutId id="2147484100" r:id="rId5"/>
    <p:sldLayoutId id="2147484088" r:id="rId6"/>
    <p:sldLayoutId id="2147484089" r:id="rId7"/>
    <p:sldLayoutId id="2147484101" r:id="rId8"/>
    <p:sldLayoutId id="2147484102" r:id="rId9"/>
    <p:sldLayoutId id="2147484090" r:id="rId10"/>
    <p:sldLayoutId id="2147484091"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C453"/>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C453"/>
          </a:solidFill>
          <a:latin typeface="Century Gothic" pitchFamily="34" charset="0"/>
        </a:defRPr>
      </a:lvl2pPr>
      <a:lvl3pPr marL="484188" algn="l" rtl="0" fontAlgn="base">
        <a:spcBef>
          <a:spcPct val="0"/>
        </a:spcBef>
        <a:spcAft>
          <a:spcPct val="0"/>
        </a:spcAft>
        <a:defRPr sz="4200">
          <a:solidFill>
            <a:srgbClr val="FFC453"/>
          </a:solidFill>
          <a:latin typeface="Century Gothic" pitchFamily="34" charset="0"/>
        </a:defRPr>
      </a:lvl3pPr>
      <a:lvl4pPr marL="484188" algn="l" rtl="0" fontAlgn="base">
        <a:spcBef>
          <a:spcPct val="0"/>
        </a:spcBef>
        <a:spcAft>
          <a:spcPct val="0"/>
        </a:spcAft>
        <a:defRPr sz="4200">
          <a:solidFill>
            <a:srgbClr val="FFC453"/>
          </a:solidFill>
          <a:latin typeface="Century Gothic" pitchFamily="34" charset="0"/>
        </a:defRPr>
      </a:lvl4pPr>
      <a:lvl5pPr marL="484188" algn="l" rtl="0" fontAlgn="base">
        <a:spcBef>
          <a:spcPct val="0"/>
        </a:spcBef>
        <a:spcAft>
          <a:spcPct val="0"/>
        </a:spcAft>
        <a:defRPr sz="4200">
          <a:solidFill>
            <a:srgbClr val="FFC453"/>
          </a:solidFill>
          <a:latin typeface="Century Gothic" pitchFamily="34" charset="0"/>
        </a:defRPr>
      </a:lvl5pPr>
      <a:lvl6pPr marL="941388" algn="l" rtl="0" fontAlgn="base">
        <a:spcBef>
          <a:spcPct val="0"/>
        </a:spcBef>
        <a:spcAft>
          <a:spcPct val="0"/>
        </a:spcAft>
        <a:defRPr sz="4200">
          <a:solidFill>
            <a:srgbClr val="FFC453"/>
          </a:solidFill>
          <a:latin typeface="Century Gothic" pitchFamily="34" charset="0"/>
        </a:defRPr>
      </a:lvl6pPr>
      <a:lvl7pPr marL="1398588" algn="l" rtl="0" fontAlgn="base">
        <a:spcBef>
          <a:spcPct val="0"/>
        </a:spcBef>
        <a:spcAft>
          <a:spcPct val="0"/>
        </a:spcAft>
        <a:defRPr sz="4200">
          <a:solidFill>
            <a:srgbClr val="FFC453"/>
          </a:solidFill>
          <a:latin typeface="Century Gothic" pitchFamily="34" charset="0"/>
        </a:defRPr>
      </a:lvl7pPr>
      <a:lvl8pPr marL="1855788" algn="l" rtl="0" fontAlgn="base">
        <a:spcBef>
          <a:spcPct val="0"/>
        </a:spcBef>
        <a:spcAft>
          <a:spcPct val="0"/>
        </a:spcAft>
        <a:defRPr sz="4200">
          <a:solidFill>
            <a:srgbClr val="FFC453"/>
          </a:solidFill>
          <a:latin typeface="Century Gothic" pitchFamily="34" charset="0"/>
        </a:defRPr>
      </a:lvl8pPr>
      <a:lvl9pPr marL="2312988" algn="l" rtl="0" fontAlgn="base">
        <a:spcBef>
          <a:spcPct val="0"/>
        </a:spcBef>
        <a:spcAft>
          <a:spcPct val="0"/>
        </a:spcAft>
        <a:defRPr sz="4200">
          <a:solidFill>
            <a:srgbClr val="FFC453"/>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4C689"/>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2054" name="12 Marcador de texto"/>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smtClean="0">
                <a:solidFill>
                  <a:schemeClr val="tx1"/>
                </a:solidFill>
                <a:latin typeface="Arial" charset="0"/>
                <a:cs typeface="Arial" charset="0"/>
              </a:defRPr>
            </a:lvl1pPr>
          </a:lstStyle>
          <a:p>
            <a:pPr>
              <a:defRPr/>
            </a:pPr>
            <a:fld id="{9763B31B-3826-4E81-8328-374DC6E3C2B6}" type="datetimeFigureOut">
              <a:rPr lang="es-CR"/>
              <a:pPr>
                <a:defRPr/>
              </a:pPr>
              <a:t>21/06/2012</a:t>
            </a:fld>
            <a:endParaRPr lang="es-CR" dirty="0"/>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latin typeface="Arial" charset="0"/>
                <a:cs typeface="Arial" charset="0"/>
              </a:defRPr>
            </a:lvl1pPr>
          </a:lstStyle>
          <a:p>
            <a:pPr>
              <a:defRPr/>
            </a:pPr>
            <a:endParaRPr lang="es-CR" dirty="0"/>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latin typeface="Arial" charset="0"/>
                <a:cs typeface="Arial" charset="0"/>
              </a:defRPr>
            </a:lvl1pPr>
          </a:lstStyle>
          <a:p>
            <a:pPr>
              <a:defRPr/>
            </a:pPr>
            <a:fld id="{24EE336C-F422-4458-A932-34E09E193DEC}" type="slidenum">
              <a:rPr lang="es-CR"/>
              <a:pPr>
                <a:defRPr/>
              </a:pPr>
              <a:t>‹Nº›</a:t>
            </a:fld>
            <a:endParaRPr lang="es-CR" dirty="0"/>
          </a:p>
        </p:txBody>
      </p:sp>
    </p:spTree>
  </p:cSld>
  <p:clrMap bg1="dk1" tx1="lt1" bg2="dk2" tx2="lt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 id="2147484092" r:id="rId6"/>
    <p:sldLayoutId id="2147484093" r:id="rId7"/>
    <p:sldLayoutId id="2147484108" r:id="rId8"/>
    <p:sldLayoutId id="2147484109" r:id="rId9"/>
    <p:sldLayoutId id="2147484094" r:id="rId10"/>
    <p:sldLayoutId id="2147484095"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C453"/>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C453"/>
          </a:solidFill>
          <a:latin typeface="Century Gothic" pitchFamily="34" charset="0"/>
        </a:defRPr>
      </a:lvl2pPr>
      <a:lvl3pPr marL="484188" algn="l" rtl="0" fontAlgn="base">
        <a:spcBef>
          <a:spcPct val="0"/>
        </a:spcBef>
        <a:spcAft>
          <a:spcPct val="0"/>
        </a:spcAft>
        <a:defRPr sz="4200">
          <a:solidFill>
            <a:srgbClr val="FFC453"/>
          </a:solidFill>
          <a:latin typeface="Century Gothic" pitchFamily="34" charset="0"/>
        </a:defRPr>
      </a:lvl3pPr>
      <a:lvl4pPr marL="484188" algn="l" rtl="0" fontAlgn="base">
        <a:spcBef>
          <a:spcPct val="0"/>
        </a:spcBef>
        <a:spcAft>
          <a:spcPct val="0"/>
        </a:spcAft>
        <a:defRPr sz="4200">
          <a:solidFill>
            <a:srgbClr val="FFC453"/>
          </a:solidFill>
          <a:latin typeface="Century Gothic" pitchFamily="34" charset="0"/>
        </a:defRPr>
      </a:lvl4pPr>
      <a:lvl5pPr marL="484188" algn="l" rtl="0" fontAlgn="base">
        <a:spcBef>
          <a:spcPct val="0"/>
        </a:spcBef>
        <a:spcAft>
          <a:spcPct val="0"/>
        </a:spcAft>
        <a:defRPr sz="4200">
          <a:solidFill>
            <a:srgbClr val="FFC453"/>
          </a:solidFill>
          <a:latin typeface="Century Gothic" pitchFamily="34" charset="0"/>
        </a:defRPr>
      </a:lvl5pPr>
      <a:lvl6pPr marL="941388" algn="l" rtl="0" fontAlgn="base">
        <a:spcBef>
          <a:spcPct val="0"/>
        </a:spcBef>
        <a:spcAft>
          <a:spcPct val="0"/>
        </a:spcAft>
        <a:defRPr sz="4200">
          <a:solidFill>
            <a:srgbClr val="FFC453"/>
          </a:solidFill>
          <a:latin typeface="Century Gothic" pitchFamily="34" charset="0"/>
        </a:defRPr>
      </a:lvl6pPr>
      <a:lvl7pPr marL="1398588" algn="l" rtl="0" fontAlgn="base">
        <a:spcBef>
          <a:spcPct val="0"/>
        </a:spcBef>
        <a:spcAft>
          <a:spcPct val="0"/>
        </a:spcAft>
        <a:defRPr sz="4200">
          <a:solidFill>
            <a:srgbClr val="FFC453"/>
          </a:solidFill>
          <a:latin typeface="Century Gothic" pitchFamily="34" charset="0"/>
        </a:defRPr>
      </a:lvl7pPr>
      <a:lvl8pPr marL="1855788" algn="l" rtl="0" fontAlgn="base">
        <a:spcBef>
          <a:spcPct val="0"/>
        </a:spcBef>
        <a:spcAft>
          <a:spcPct val="0"/>
        </a:spcAft>
        <a:defRPr sz="4200">
          <a:solidFill>
            <a:srgbClr val="FFC453"/>
          </a:solidFill>
          <a:latin typeface="Century Gothic" pitchFamily="34" charset="0"/>
        </a:defRPr>
      </a:lvl8pPr>
      <a:lvl9pPr marL="2312988" algn="l" rtl="0" fontAlgn="base">
        <a:spcBef>
          <a:spcPct val="0"/>
        </a:spcBef>
        <a:spcAft>
          <a:spcPct val="0"/>
        </a:spcAft>
        <a:defRPr sz="4200">
          <a:solidFill>
            <a:srgbClr val="FFC453"/>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4C689"/>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ctrTitle"/>
          </p:nvPr>
        </p:nvSpPr>
        <p:spPr>
          <a:xfrm>
            <a:off x="540544" y="416248"/>
            <a:ext cx="8062912" cy="4092872"/>
          </a:xfrm>
        </p:spPr>
        <p:txBody>
          <a:bodyPr/>
          <a:lstStyle/>
          <a:p>
            <a:pPr marL="484632" algn="ctr" fontAlgn="auto">
              <a:spcAft>
                <a:spcPts val="0"/>
              </a:spcAft>
              <a:defRPr/>
            </a:pPr>
            <a:r>
              <a:rPr lang="en-GB" sz="2400" b="1" dirty="0" smtClean="0">
                <a:solidFill>
                  <a:schemeClr val="accent1">
                    <a:tint val="83000"/>
                    <a:satMod val="150000"/>
                  </a:schemeClr>
                </a:solidFill>
              </a:rPr>
              <a:t>REGIONAL GUIDELINES FOR THE </a:t>
            </a:r>
            <a:br>
              <a:rPr lang="en-GB" sz="2400" b="1" dirty="0" smtClean="0">
                <a:solidFill>
                  <a:schemeClr val="accent1">
                    <a:tint val="83000"/>
                    <a:satMod val="150000"/>
                  </a:schemeClr>
                </a:solidFill>
              </a:rPr>
            </a:br>
            <a:r>
              <a:rPr lang="en-GB" sz="2400" b="1" dirty="0" smtClean="0">
                <a:solidFill>
                  <a:schemeClr val="accent1">
                    <a:tint val="83000"/>
                    <a:satMod val="150000"/>
                  </a:schemeClr>
                </a:solidFill>
              </a:rPr>
              <a:t>PRELIMINARY IDENTIFICATION OF PROFILES AND REFERRAL MECHANISMS FOR MIGRANTS IN VULNERABLE SITUATIONS</a:t>
            </a:r>
            <a:r>
              <a:rPr lang="en-GB" sz="2400" dirty="0" smtClean="0">
                <a:solidFill>
                  <a:schemeClr val="accent1">
                    <a:tint val="83000"/>
                    <a:satMod val="150000"/>
                  </a:schemeClr>
                </a:solidFill>
              </a:rPr>
              <a:t/>
            </a:r>
            <a:br>
              <a:rPr lang="en-GB" sz="2400" dirty="0" smtClean="0">
                <a:solidFill>
                  <a:schemeClr val="accent1">
                    <a:tint val="83000"/>
                    <a:satMod val="150000"/>
                  </a:schemeClr>
                </a:solidFill>
              </a:rPr>
            </a:br>
            <a:r>
              <a:rPr lang="en-GB" b="1" i="1" dirty="0" smtClean="0">
                <a:solidFill>
                  <a:schemeClr val="accent1">
                    <a:tint val="83000"/>
                    <a:satMod val="150000"/>
                  </a:schemeClr>
                </a:solidFill>
              </a:rPr>
              <a:t> </a:t>
            </a:r>
            <a:endParaRPr lang="en-GB" dirty="0">
              <a:solidFill>
                <a:schemeClr val="accent1">
                  <a:tint val="83000"/>
                  <a:satMod val="150000"/>
                </a:schemeClr>
              </a:solidFill>
            </a:endParaRPr>
          </a:p>
        </p:txBody>
      </p:sp>
      <p:sp>
        <p:nvSpPr>
          <p:cNvPr id="2" name="1 Subtítulo"/>
          <p:cNvSpPr>
            <a:spLocks noGrp="1"/>
          </p:cNvSpPr>
          <p:nvPr>
            <p:ph type="subTitle" idx="1"/>
          </p:nvPr>
        </p:nvSpPr>
        <p:spPr>
          <a:xfrm>
            <a:off x="540544" y="260648"/>
            <a:ext cx="8062912" cy="1752600"/>
          </a:xfrm>
        </p:spPr>
        <p:txBody>
          <a:bodyPr/>
          <a:lstStyle/>
          <a:p>
            <a:r>
              <a:rPr lang="en-GB" dirty="0" smtClean="0"/>
              <a:t>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SECOND PHASE</a:t>
            </a:r>
            <a:br>
              <a:rPr lang="en-GB" b="1" dirty="0" smtClean="0">
                <a:solidFill>
                  <a:schemeClr val="accent1">
                    <a:tint val="83000"/>
                    <a:satMod val="150000"/>
                  </a:schemeClr>
                </a:solidFill>
              </a:rPr>
            </a:br>
            <a:r>
              <a:rPr lang="en-GB" sz="3100" b="1" dirty="0" smtClean="0">
                <a:solidFill>
                  <a:schemeClr val="accent1">
                    <a:tint val="83000"/>
                    <a:satMod val="150000"/>
                  </a:schemeClr>
                </a:solidFill>
              </a:rPr>
              <a:t>Costa Rica, May 22-23</a:t>
            </a:r>
            <a:r>
              <a:rPr lang="en-GB" sz="2800" b="1" dirty="0" smtClean="0">
                <a:solidFill>
                  <a:schemeClr val="accent1">
                    <a:tint val="83000"/>
                    <a:satMod val="150000"/>
                  </a:schemeClr>
                </a:solidFill>
              </a:rPr>
              <a:t>, 2012</a:t>
            </a:r>
            <a:r>
              <a:rPr lang="en-GB" sz="3100" dirty="0" smtClean="0">
                <a:solidFill>
                  <a:schemeClr val="accent1">
                    <a:tint val="83000"/>
                    <a:satMod val="150000"/>
                  </a:schemeClr>
                </a:solidFill>
              </a:rPr>
              <a:t> </a:t>
            </a:r>
            <a:endParaRPr lang="en-GB" sz="3100" dirty="0">
              <a:solidFill>
                <a:schemeClr val="accent1">
                  <a:tint val="83000"/>
                  <a:satMod val="150000"/>
                </a:schemeClr>
              </a:solidFill>
            </a:endParaRPr>
          </a:p>
        </p:txBody>
      </p:sp>
      <p:sp>
        <p:nvSpPr>
          <p:cNvPr id="26627" name="2 Marcador de contenido"/>
          <p:cNvSpPr>
            <a:spLocks noGrp="1"/>
          </p:cNvSpPr>
          <p:nvPr>
            <p:ph idx="1"/>
          </p:nvPr>
        </p:nvSpPr>
        <p:spPr>
          <a:xfrm>
            <a:off x="457200" y="1882775"/>
            <a:ext cx="8229600" cy="4572000"/>
          </a:xfrm>
        </p:spPr>
        <p:txBody>
          <a:bodyPr/>
          <a:lstStyle/>
          <a:p>
            <a:r>
              <a:rPr lang="en-GB" sz="3200" dirty="0" smtClean="0"/>
              <a:t>A “</a:t>
            </a:r>
            <a:r>
              <a:rPr lang="en-GB" sz="3200" i="1" dirty="0" smtClean="0"/>
              <a:t>Consultation meeting on the development of regional guidelines for the preliminary identification of profiles and referral of migrants in vulnerable situations</a:t>
            </a:r>
            <a:r>
              <a:rPr lang="en-GB" i="1" dirty="0" smtClean="0"/>
              <a:t>” </a:t>
            </a:r>
            <a:r>
              <a:rPr lang="en-GB" dirty="0" smtClean="0"/>
              <a:t>was</a:t>
            </a:r>
            <a:r>
              <a:rPr lang="en-GB" dirty="0" smtClean="0"/>
              <a:t> </a:t>
            </a:r>
            <a:r>
              <a:rPr lang="en-GB" dirty="0" smtClean="0"/>
              <a:t>held.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PARTICIPATING COUNTRIES</a:t>
            </a:r>
            <a:br>
              <a:rPr lang="en-GB" b="1" dirty="0" smtClean="0">
                <a:solidFill>
                  <a:schemeClr val="accent1">
                    <a:tint val="83000"/>
                    <a:satMod val="150000"/>
                  </a:schemeClr>
                </a:solidFill>
              </a:rPr>
            </a:br>
            <a:r>
              <a:rPr lang="en-GB" b="1" dirty="0" smtClean="0">
                <a:solidFill>
                  <a:schemeClr val="accent1">
                    <a:tint val="83000"/>
                    <a:satMod val="150000"/>
                  </a:schemeClr>
                </a:solidFill>
              </a:rPr>
              <a:t>Second Phase</a:t>
            </a:r>
            <a:endParaRPr lang="en-GB" b="1" dirty="0">
              <a:solidFill>
                <a:schemeClr val="accent1">
                  <a:tint val="83000"/>
                  <a:satMod val="150000"/>
                </a:schemeClr>
              </a:solidFill>
            </a:endParaRPr>
          </a:p>
        </p:txBody>
      </p:sp>
      <p:sp>
        <p:nvSpPr>
          <p:cNvPr id="27651" name="2 Marcador de contenido"/>
          <p:cNvSpPr>
            <a:spLocks noGrp="1"/>
          </p:cNvSpPr>
          <p:nvPr>
            <p:ph idx="1"/>
          </p:nvPr>
        </p:nvSpPr>
        <p:spPr>
          <a:xfrm>
            <a:off x="457200" y="1882775"/>
            <a:ext cx="8229600" cy="4572000"/>
          </a:xfrm>
        </p:spPr>
        <p:txBody>
          <a:bodyPr/>
          <a:lstStyle/>
          <a:p>
            <a:r>
              <a:rPr lang="en-GB" sz="2400" dirty="0" smtClean="0"/>
              <a:t>Directorates of Migration of Costa Rica, Nicaragua, El Salvador, Mexico, Guatemala, Panama, and  Honduras</a:t>
            </a:r>
          </a:p>
          <a:p>
            <a:r>
              <a:rPr lang="en-GB" sz="2400" dirty="0" smtClean="0"/>
              <a:t>Ministries of Foreign Affairs of El Salvador, Honduras, Nicaragua, and Guatemala</a:t>
            </a:r>
          </a:p>
          <a:p>
            <a:r>
              <a:rPr lang="en-GB" sz="2400" dirty="0" smtClean="0"/>
              <a:t>National Police Force of El Salvador</a:t>
            </a:r>
          </a:p>
          <a:p>
            <a:r>
              <a:rPr lang="en-GB" sz="2400" dirty="0" smtClean="0"/>
              <a:t>NGOs of Mexico and Honduras</a:t>
            </a:r>
          </a:p>
          <a:p>
            <a:r>
              <a:rPr lang="en-GB" sz="2400" dirty="0" smtClean="0"/>
              <a:t>Ombudsman’s Office of Costa Rica</a:t>
            </a:r>
          </a:p>
          <a:p>
            <a:r>
              <a:rPr lang="en-GB" sz="2400" dirty="0" smtClean="0"/>
              <a:t>National Women’s Institute of Costa Rica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OBJECTIVE </a:t>
            </a:r>
            <a:endParaRPr lang="en-GB" b="1" dirty="0">
              <a:solidFill>
                <a:schemeClr val="accent1">
                  <a:tint val="83000"/>
                  <a:satMod val="150000"/>
                </a:schemeClr>
              </a:solidFill>
            </a:endParaRPr>
          </a:p>
        </p:txBody>
      </p:sp>
      <p:sp>
        <p:nvSpPr>
          <p:cNvPr id="28675" name="2 Marcador de contenido"/>
          <p:cNvSpPr>
            <a:spLocks noGrp="1"/>
          </p:cNvSpPr>
          <p:nvPr>
            <p:ph idx="1"/>
          </p:nvPr>
        </p:nvSpPr>
        <p:spPr>
          <a:xfrm>
            <a:off x="457200" y="1882775"/>
            <a:ext cx="8229600" cy="4572000"/>
          </a:xfrm>
        </p:spPr>
        <p:txBody>
          <a:bodyPr/>
          <a:lstStyle/>
          <a:p>
            <a:r>
              <a:rPr lang="en-GB" dirty="0" smtClean="0"/>
              <a:t>To provide Member States with general guidelines for the development and implementation of mechanisms for the preliminary identification of profiles and referral of migrants in vulnerable situations</a:t>
            </a:r>
            <a:r>
              <a:rPr lang="en-GB" b="1" dirty="0" smtClean="0"/>
              <a:t>.  </a:t>
            </a:r>
            <a:endParaRPr lang="en-GB" dirty="0" smtClean="0"/>
          </a:p>
          <a:p>
            <a:pPr>
              <a:buFont typeface="Wingdings 2" pitchFamily="18" charset="2"/>
              <a:buNone/>
            </a:pPr>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GUIDELINE IMPLEMENTATION SPHERES</a:t>
            </a:r>
            <a:endParaRPr lang="en-GB" dirty="0">
              <a:solidFill>
                <a:schemeClr val="accent1">
                  <a:tint val="83000"/>
                  <a:satMod val="150000"/>
                </a:schemeClr>
              </a:solidFill>
            </a:endParaRPr>
          </a:p>
        </p:txBody>
      </p:sp>
      <p:sp>
        <p:nvSpPr>
          <p:cNvPr id="29699" name="2 Marcador de contenido"/>
          <p:cNvSpPr>
            <a:spLocks noGrp="1"/>
          </p:cNvSpPr>
          <p:nvPr>
            <p:ph idx="1"/>
          </p:nvPr>
        </p:nvSpPr>
        <p:spPr>
          <a:xfrm>
            <a:off x="457200" y="1882775"/>
            <a:ext cx="8229600" cy="4572000"/>
          </a:xfrm>
        </p:spPr>
        <p:txBody>
          <a:bodyPr/>
          <a:lstStyle/>
          <a:p>
            <a:endParaRPr lang="en-GB" dirty="0" smtClean="0"/>
          </a:p>
          <a:p>
            <a:endParaRPr lang="en-GB" dirty="0" smtClean="0"/>
          </a:p>
          <a:p>
            <a:r>
              <a:rPr lang="en-GB" dirty="0" smtClean="0"/>
              <a:t>Will orient the procedures of all institutions that are directly or indirectly involved in the matter.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84632" fontAlgn="auto">
              <a:spcAft>
                <a:spcPts val="0"/>
              </a:spcAft>
              <a:defRPr/>
            </a:pPr>
            <a:r>
              <a:rPr lang="en-GB" b="1" dirty="0" smtClean="0">
                <a:solidFill>
                  <a:schemeClr val="accent1">
                    <a:tint val="83000"/>
                    <a:satMod val="150000"/>
                  </a:schemeClr>
                </a:solidFill>
              </a:rPr>
              <a:t>GUIDING PRINCIPLES FOR INTERVENTIONS</a:t>
            </a:r>
            <a:r>
              <a:rPr lang="en-GB" dirty="0" smtClean="0">
                <a:solidFill>
                  <a:schemeClr val="accent1">
                    <a:tint val="83000"/>
                    <a:satMod val="150000"/>
                  </a:schemeClr>
                </a:solidFill>
              </a:rPr>
              <a:t/>
            </a:r>
            <a:br>
              <a:rPr lang="en-GB" dirty="0" smtClean="0">
                <a:solidFill>
                  <a:schemeClr val="accent1">
                    <a:tint val="83000"/>
                    <a:satMod val="150000"/>
                  </a:schemeClr>
                </a:solidFill>
              </a:rPr>
            </a:br>
            <a:endParaRPr lang="en-GB" dirty="0">
              <a:solidFill>
                <a:schemeClr val="accent1">
                  <a:tint val="83000"/>
                  <a:satMod val="150000"/>
                </a:schemeClr>
              </a:solidFill>
            </a:endParaRPr>
          </a:p>
        </p:txBody>
      </p:sp>
      <p:sp>
        <p:nvSpPr>
          <p:cNvPr id="3" name="2 Marcador de contenido"/>
          <p:cNvSpPr>
            <a:spLocks noGrp="1"/>
          </p:cNvSpPr>
          <p:nvPr>
            <p:ph idx="1"/>
          </p:nvPr>
        </p:nvSpPr>
        <p:spPr>
          <a:xfrm>
            <a:off x="457200" y="1340768"/>
            <a:ext cx="8229600" cy="5114040"/>
          </a:xfrm>
        </p:spPr>
        <p:txBody>
          <a:bodyPr>
            <a:normAutofit/>
          </a:bodyPr>
          <a:lstStyle/>
          <a:p>
            <a:pPr marL="448056" indent="-384048" fontAlgn="auto">
              <a:spcAft>
                <a:spcPts val="0"/>
              </a:spcAft>
              <a:buFont typeface="Wingdings 2"/>
              <a:buNone/>
              <a:defRPr/>
            </a:pPr>
            <a:endParaRPr lang="en-GB" dirty="0" smtClean="0"/>
          </a:p>
          <a:p>
            <a:pPr marL="448056" indent="-384048" fontAlgn="auto">
              <a:spcAft>
                <a:spcPts val="0"/>
              </a:spcAft>
              <a:buFont typeface="Wingdings 2"/>
              <a:buChar char=""/>
              <a:defRPr/>
            </a:pPr>
            <a:r>
              <a:rPr lang="en-GB" sz="1800" dirty="0"/>
              <a:t>P</a:t>
            </a:r>
            <a:r>
              <a:rPr lang="en-GB" sz="1800" dirty="0" smtClean="0"/>
              <a:t>rinciples of International Law on Human Rights, Refugees, and Humanitarian Law</a:t>
            </a:r>
            <a:r>
              <a:rPr lang="en-GB" sz="1800" dirty="0" smtClean="0"/>
              <a:t> </a:t>
            </a:r>
          </a:p>
          <a:p>
            <a:pPr marL="448056" indent="-384048" fontAlgn="auto">
              <a:spcAft>
                <a:spcPts val="0"/>
              </a:spcAft>
              <a:buFont typeface="Wingdings 2"/>
              <a:buChar char=""/>
              <a:defRPr/>
            </a:pPr>
            <a:r>
              <a:rPr lang="en-GB" sz="1800" dirty="0"/>
              <a:t>P</a:t>
            </a:r>
            <a:r>
              <a:rPr lang="en-GB" sz="1800" dirty="0" smtClean="0"/>
              <a:t>rinciple of equality and non-discrimination, especially discrimination based on gender, nationality, ethnic group, or sexual orientation</a:t>
            </a:r>
            <a:endParaRPr lang="en-GB" sz="1800" dirty="0" smtClean="0"/>
          </a:p>
          <a:p>
            <a:pPr marL="448056" indent="-384048" fontAlgn="auto">
              <a:spcAft>
                <a:spcPts val="0"/>
              </a:spcAft>
              <a:buFont typeface="Wingdings 2"/>
              <a:buChar char=""/>
              <a:defRPr/>
            </a:pPr>
            <a:r>
              <a:rPr lang="en-GB" sz="1800" dirty="0" smtClean="0"/>
              <a:t>Principle of special protection for boys, girls, and adolescents and ensuring the Child’s Best Interest </a:t>
            </a:r>
            <a:endParaRPr lang="en-GB" sz="1800" dirty="0" smtClean="0"/>
          </a:p>
          <a:p>
            <a:pPr marL="448056" indent="-384048" fontAlgn="auto">
              <a:spcAft>
                <a:spcPts val="0"/>
              </a:spcAft>
              <a:buFont typeface="Wingdings 2"/>
              <a:buChar char=""/>
              <a:defRPr/>
            </a:pPr>
            <a:r>
              <a:rPr lang="en-GB" sz="1800" dirty="0" smtClean="0"/>
              <a:t>Principle of confidentiality</a:t>
            </a:r>
          </a:p>
          <a:p>
            <a:pPr marL="448056" indent="-384048" fontAlgn="auto">
              <a:spcAft>
                <a:spcPts val="0"/>
              </a:spcAft>
              <a:buFont typeface="Wingdings 2"/>
              <a:buChar char=""/>
              <a:defRPr/>
            </a:pPr>
            <a:r>
              <a:rPr lang="en-GB" sz="1800" dirty="0" smtClean="0"/>
              <a:t>Principle of non-re-victimization</a:t>
            </a:r>
          </a:p>
          <a:p>
            <a:pPr marL="448056" indent="-384048" fontAlgn="auto">
              <a:spcAft>
                <a:spcPts val="0"/>
              </a:spcAft>
              <a:buFont typeface="Wingdings 2"/>
              <a:buChar char=""/>
              <a:defRPr/>
            </a:pPr>
            <a:r>
              <a:rPr lang="en-GB" sz="1800" dirty="0" smtClean="0"/>
              <a:t>Principle of respect for diversity and multiculturalism </a:t>
            </a:r>
          </a:p>
          <a:p>
            <a:pPr marL="448056" indent="-384048" fontAlgn="auto">
              <a:spcAft>
                <a:spcPts val="0"/>
              </a:spcAft>
              <a:buFont typeface="Wingdings 2"/>
              <a:buChar char=""/>
              <a:defRPr/>
            </a:pPr>
            <a:r>
              <a:rPr lang="en-GB" sz="1800" i="1" dirty="0" smtClean="0"/>
              <a:t>And e</a:t>
            </a:r>
            <a:r>
              <a:rPr lang="en-GB" sz="1800" i="1" dirty="0" smtClean="0"/>
              <a:t>specially, international instruments on protection of the huma</a:t>
            </a:r>
            <a:r>
              <a:rPr lang="en-GB" sz="1800" i="1" dirty="0" smtClean="0"/>
              <a:t>n rights of migrants</a:t>
            </a:r>
            <a:endParaRPr lang="en-GB"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260648"/>
            <a:ext cx="8229600" cy="1399032"/>
          </a:xfrm>
        </p:spPr>
        <p:txBody>
          <a:bodyPr>
            <a:normAutofit fontScale="90000"/>
          </a:bodyPr>
          <a:lstStyle/>
          <a:p>
            <a:pPr marL="484632" algn="ctr" fontAlgn="auto">
              <a:spcAft>
                <a:spcPts val="0"/>
              </a:spcAft>
              <a:defRPr/>
            </a:pPr>
            <a:r>
              <a:rPr lang="en-GB" b="1" dirty="0" smtClean="0">
                <a:solidFill>
                  <a:schemeClr val="accent1">
                    <a:tint val="83000"/>
                    <a:satMod val="150000"/>
                  </a:schemeClr>
                </a:solidFill>
              </a:rPr>
              <a:t>PRELIMINARY IDENTIFICATION OF PROFILES</a:t>
            </a:r>
            <a:r>
              <a:rPr lang="en-GB" dirty="0" smtClean="0">
                <a:solidFill>
                  <a:schemeClr val="accent1">
                    <a:tint val="83000"/>
                    <a:satMod val="150000"/>
                  </a:schemeClr>
                </a:solidFill>
              </a:rPr>
              <a:t/>
            </a:r>
            <a:br>
              <a:rPr lang="en-GB" dirty="0" smtClean="0">
                <a:solidFill>
                  <a:schemeClr val="accent1">
                    <a:tint val="83000"/>
                    <a:satMod val="150000"/>
                  </a:schemeClr>
                </a:solidFill>
              </a:rPr>
            </a:br>
            <a:endParaRPr lang="en-GB" dirty="0">
              <a:solidFill>
                <a:schemeClr val="accent1">
                  <a:tint val="83000"/>
                  <a:satMod val="150000"/>
                </a:schemeClr>
              </a:solidFill>
            </a:endParaRPr>
          </a:p>
        </p:txBody>
      </p:sp>
      <p:sp>
        <p:nvSpPr>
          <p:cNvPr id="3" name="2 Marcador de contenido"/>
          <p:cNvSpPr>
            <a:spLocks noGrp="1"/>
          </p:cNvSpPr>
          <p:nvPr>
            <p:ph idx="1"/>
          </p:nvPr>
        </p:nvSpPr>
        <p:spPr>
          <a:xfrm>
            <a:off x="457200" y="1341438"/>
            <a:ext cx="8229600" cy="5113337"/>
          </a:xfrm>
        </p:spPr>
        <p:txBody>
          <a:bodyPr>
            <a:normAutofit fontScale="62500" lnSpcReduction="20000"/>
          </a:bodyPr>
          <a:lstStyle/>
          <a:p>
            <a:pPr marL="448056" indent="-384048" fontAlgn="auto">
              <a:spcAft>
                <a:spcPts val="0"/>
              </a:spcAft>
              <a:buFont typeface="Wingdings 2"/>
              <a:buChar char=""/>
              <a:defRPr/>
            </a:pPr>
            <a:endParaRPr lang="en-GB" sz="3800" b="1" dirty="0" smtClean="0"/>
          </a:p>
          <a:p>
            <a:pPr marL="448056" indent="-384048" fontAlgn="auto">
              <a:spcAft>
                <a:spcPts val="0"/>
              </a:spcAft>
              <a:buFont typeface="Wingdings 2"/>
              <a:buChar char=""/>
              <a:defRPr/>
            </a:pPr>
            <a:endParaRPr lang="en-GB" sz="3800" b="1" dirty="0" smtClean="0"/>
          </a:p>
          <a:p>
            <a:pPr marL="448056" indent="-384048" fontAlgn="auto">
              <a:spcAft>
                <a:spcPts val="0"/>
              </a:spcAft>
              <a:buFont typeface="Wingdings 2"/>
              <a:buChar char=""/>
              <a:defRPr/>
            </a:pPr>
            <a:r>
              <a:rPr lang="en-GB" sz="3800" b="1" dirty="0" smtClean="0"/>
              <a:t>Detection</a:t>
            </a:r>
          </a:p>
          <a:p>
            <a:pPr marL="448056" indent="-384048" fontAlgn="auto">
              <a:spcAft>
                <a:spcPts val="0"/>
              </a:spcAft>
              <a:buFont typeface="Wingdings 2"/>
              <a:buChar char=""/>
              <a:defRPr/>
            </a:pPr>
            <a:r>
              <a:rPr lang="en-GB" sz="3800" b="1" dirty="0" smtClean="0"/>
              <a:t>Meeting urgent needs</a:t>
            </a:r>
            <a:endParaRPr lang="en-GB" sz="3800" dirty="0" smtClean="0"/>
          </a:p>
          <a:p>
            <a:pPr marL="448056" indent="-384048" fontAlgn="auto">
              <a:spcAft>
                <a:spcPts val="0"/>
              </a:spcAft>
              <a:buFont typeface="Wingdings 2"/>
              <a:buChar char=""/>
              <a:defRPr/>
            </a:pPr>
            <a:r>
              <a:rPr lang="en-GB" sz="3800" b="1" dirty="0" smtClean="0"/>
              <a:t>Ensuring a</a:t>
            </a:r>
            <a:r>
              <a:rPr lang="en-GB" sz="3800" b="1" dirty="0" smtClean="0"/>
              <a:t>ppropriate conditions for the interview</a:t>
            </a:r>
            <a:endParaRPr lang="en-GB" sz="3800" b="1" dirty="0" smtClean="0"/>
          </a:p>
          <a:p>
            <a:pPr marL="448056" indent="-384048" fontAlgn="auto">
              <a:spcAft>
                <a:spcPts val="0"/>
              </a:spcAft>
              <a:buFont typeface="Wingdings 2"/>
              <a:buChar char=""/>
              <a:defRPr/>
            </a:pPr>
            <a:r>
              <a:rPr lang="en-GB" sz="3800" b="1" dirty="0" smtClean="0"/>
              <a:t>Providing information to the migrant</a:t>
            </a:r>
            <a:endParaRPr lang="en-GB" sz="3800" dirty="0" smtClean="0"/>
          </a:p>
          <a:p>
            <a:pPr marL="448056" indent="-384048" fontAlgn="auto">
              <a:spcAft>
                <a:spcPts val="0"/>
              </a:spcAft>
              <a:buFont typeface="Wingdings 2"/>
              <a:buChar char=""/>
              <a:defRPr/>
            </a:pPr>
            <a:r>
              <a:rPr lang="en-GB" sz="3800" b="1" dirty="0" smtClean="0"/>
              <a:t>Assessing if an imminent danger exists</a:t>
            </a:r>
            <a:endParaRPr lang="en-GB" sz="3800" b="1" dirty="0" smtClean="0"/>
          </a:p>
          <a:p>
            <a:pPr marL="448056" indent="-384048" fontAlgn="auto">
              <a:spcAft>
                <a:spcPts val="0"/>
              </a:spcAft>
              <a:buFont typeface="Wingdings 2"/>
              <a:buChar char=""/>
              <a:defRPr/>
            </a:pPr>
            <a:r>
              <a:rPr lang="en-GB" sz="3800" b="1" dirty="0" smtClean="0"/>
              <a:t>Conducting an identification interview to determine the profile</a:t>
            </a:r>
            <a:endParaRPr lang="en-GB" sz="3800" b="1" dirty="0" smtClean="0"/>
          </a:p>
          <a:p>
            <a:pPr marL="448056" indent="-384048" fontAlgn="auto">
              <a:spcAft>
                <a:spcPts val="0"/>
              </a:spcAft>
              <a:buFont typeface="Wingdings 2"/>
              <a:buChar char=""/>
              <a:defRPr/>
            </a:pPr>
            <a:endParaRPr lang="en-GB" sz="3800" dirty="0" smtClean="0"/>
          </a:p>
          <a:p>
            <a:pPr marL="448056" indent="-384048" fontAlgn="auto">
              <a:spcAft>
                <a:spcPts val="0"/>
              </a:spcAft>
              <a:buFont typeface="Wingdings 2"/>
              <a:buChar char=""/>
              <a:defRPr/>
            </a:pPr>
            <a:endParaRPr lang="en-GB" dirty="0" smtClean="0"/>
          </a:p>
          <a:p>
            <a:pPr marL="448056" indent="-384048" fontAlgn="auto">
              <a:spcAft>
                <a:spcPts val="0"/>
              </a:spcAft>
              <a:buFont typeface="Wingdings 2"/>
              <a:buChar char=""/>
              <a:defRPr/>
            </a:pPr>
            <a:endParaRPr lang="en-GB" b="1" dirty="0" smtClean="0"/>
          </a:p>
          <a:p>
            <a:pPr marL="448056" indent="-384048" fontAlgn="auto">
              <a:spcAft>
                <a:spcPts val="0"/>
              </a:spcAft>
              <a:buFont typeface="Wingdings 2"/>
              <a:buChar char=""/>
              <a:defRPr/>
            </a:pPr>
            <a:endParaRPr lang="en-GB" dirty="0" smtClean="0"/>
          </a:p>
          <a:p>
            <a:pPr marL="448056" indent="-384048" fontAlgn="auto">
              <a:spcAft>
                <a:spcPts val="0"/>
              </a:spcAft>
              <a:buFont typeface="Wingdings 2"/>
              <a:buNone/>
              <a:defRPr/>
            </a:pPr>
            <a:r>
              <a:rPr lang="en-GB" sz="4000" dirty="0" smtClean="0"/>
              <a:t>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sz="5400" b="1" dirty="0" smtClean="0">
                <a:solidFill>
                  <a:schemeClr val="accent1">
                    <a:tint val="83000"/>
                    <a:satMod val="150000"/>
                  </a:schemeClr>
                </a:solidFill>
              </a:rPr>
              <a:t>PROFILES</a:t>
            </a:r>
            <a:r>
              <a:rPr lang="en-GB" b="1" dirty="0" smtClean="0">
                <a:solidFill>
                  <a:schemeClr val="accent1">
                    <a:tint val="83000"/>
                    <a:satMod val="150000"/>
                  </a:schemeClr>
                </a:solidFill>
              </a:rPr>
              <a:t> </a:t>
            </a:r>
            <a:endParaRPr lang="en-GB" b="1" dirty="0">
              <a:solidFill>
                <a:schemeClr val="accent1">
                  <a:tint val="83000"/>
                  <a:satMod val="150000"/>
                </a:schemeClr>
              </a:solidFill>
            </a:endParaRPr>
          </a:p>
        </p:txBody>
      </p:sp>
      <p:sp>
        <p:nvSpPr>
          <p:cNvPr id="32771" name="2 Marcador de contenido"/>
          <p:cNvSpPr>
            <a:spLocks noGrp="1"/>
          </p:cNvSpPr>
          <p:nvPr>
            <p:ph idx="1"/>
          </p:nvPr>
        </p:nvSpPr>
        <p:spPr>
          <a:xfrm>
            <a:off x="457200" y="1882775"/>
            <a:ext cx="8229600" cy="4572000"/>
          </a:xfrm>
        </p:spPr>
        <p:txBody>
          <a:bodyPr/>
          <a:lstStyle/>
          <a:p>
            <a:r>
              <a:rPr lang="en-GB" u="sng" dirty="0" smtClean="0"/>
              <a:t>Profile of victim or potential victim of trafficking in persons</a:t>
            </a:r>
            <a:endParaRPr lang="en-GB" u="sng" dirty="0" smtClean="0"/>
          </a:p>
          <a:p>
            <a:r>
              <a:rPr lang="en-GB" u="sng" dirty="0" smtClean="0"/>
              <a:t>Profile of unaccompanied and/or separated migrant boy, girl, or adolescent</a:t>
            </a:r>
            <a:endParaRPr lang="en-GB" dirty="0" smtClean="0"/>
          </a:p>
          <a:p>
            <a:r>
              <a:rPr lang="en-GB" u="sng" dirty="0" smtClean="0"/>
              <a:t>Profile of potential refugee/refugee status applicant</a:t>
            </a:r>
            <a:endParaRPr lang="en-GB" u="sng" dirty="0" smtClean="0"/>
          </a:p>
          <a:p>
            <a:r>
              <a:rPr lang="en-GB" u="sng" dirty="0" smtClean="0"/>
              <a:t>Profile of migrant in a situation of risk</a:t>
            </a:r>
            <a:endParaRPr lang="en-GB" dirty="0" smtClean="0"/>
          </a:p>
          <a:p>
            <a:endParaRPr lang="en-GB" dirty="0" smtClean="0"/>
          </a:p>
          <a:p>
            <a:endParaRPr lang="en-GB" u="sng" dirty="0" smtClean="0"/>
          </a:p>
          <a:p>
            <a:endParaRPr lang="en-GB" dirty="0" smtClean="0"/>
          </a:p>
          <a:p>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84632" algn="ctr" fontAlgn="auto">
              <a:spcAft>
                <a:spcPts val="0"/>
              </a:spcAft>
              <a:defRPr/>
            </a:pPr>
            <a:r>
              <a:rPr lang="en-GB" b="1" dirty="0" smtClean="0">
                <a:solidFill>
                  <a:schemeClr val="accent1">
                    <a:tint val="83000"/>
                    <a:satMod val="150000"/>
                  </a:schemeClr>
                </a:solidFill>
              </a:rPr>
              <a:t>REFERRAL FOR SPECIFIC PROTECTION AND ASSISTANCE</a:t>
            </a:r>
            <a:endParaRPr lang="en-GB" dirty="0">
              <a:solidFill>
                <a:schemeClr val="accent1">
                  <a:tint val="83000"/>
                  <a:satMod val="150000"/>
                </a:schemeClr>
              </a:solidFill>
            </a:endParaRPr>
          </a:p>
        </p:txBody>
      </p:sp>
      <p:sp>
        <p:nvSpPr>
          <p:cNvPr id="33795" name="2 Marcador de contenido"/>
          <p:cNvSpPr>
            <a:spLocks noGrp="1"/>
          </p:cNvSpPr>
          <p:nvPr>
            <p:ph idx="1"/>
          </p:nvPr>
        </p:nvSpPr>
        <p:spPr>
          <a:xfrm>
            <a:off x="457200" y="1882775"/>
            <a:ext cx="8229600" cy="4572000"/>
          </a:xfrm>
        </p:spPr>
        <p:txBody>
          <a:bodyPr/>
          <a:lstStyle/>
          <a:p>
            <a:r>
              <a:rPr lang="en-GB" dirty="0" smtClean="0"/>
              <a:t>Applying </a:t>
            </a:r>
            <a:r>
              <a:rPr lang="en-GB" dirty="0" smtClean="0"/>
              <a:t>a category of migration protection or personal status to prevent rejection, </a:t>
            </a:r>
            <a:r>
              <a:rPr lang="en-GB" i="1" dirty="0" smtClean="0"/>
              <a:t>refoulement</a:t>
            </a:r>
            <a:r>
              <a:rPr lang="en-GB" dirty="0" smtClean="0"/>
              <a:t>, or deportation</a:t>
            </a:r>
            <a:endParaRPr lang="en-GB" dirty="0" smtClean="0"/>
          </a:p>
          <a:p>
            <a:r>
              <a:rPr lang="en-GB" dirty="0" smtClean="0"/>
              <a:t>Meeting immediate basic needs, if required:  food, clothes, shelter, personal hygiene, etc.</a:t>
            </a:r>
            <a:endParaRPr lang="en-GB"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84632" algn="ctr" fontAlgn="auto">
              <a:spcAft>
                <a:spcPts val="0"/>
              </a:spcAft>
              <a:defRPr/>
            </a:pPr>
            <a:r>
              <a:rPr lang="en-GB" b="1" dirty="0" smtClean="0">
                <a:solidFill>
                  <a:schemeClr val="accent1">
                    <a:tint val="83000"/>
                    <a:satMod val="150000"/>
                  </a:schemeClr>
                </a:solidFill>
              </a:rPr>
              <a:t>FOLLOW-UP ON REFERRED CASES</a:t>
            </a:r>
            <a:r>
              <a:rPr lang="en-GB" dirty="0" smtClean="0">
                <a:solidFill>
                  <a:schemeClr val="accent1">
                    <a:tint val="83000"/>
                    <a:satMod val="150000"/>
                  </a:schemeClr>
                </a:solidFill>
              </a:rPr>
              <a:t/>
            </a:r>
            <a:br>
              <a:rPr lang="en-GB" dirty="0" smtClean="0">
                <a:solidFill>
                  <a:schemeClr val="accent1">
                    <a:tint val="83000"/>
                    <a:satMod val="150000"/>
                  </a:schemeClr>
                </a:solidFill>
              </a:rPr>
            </a:br>
            <a:endParaRPr lang="en-GB" dirty="0">
              <a:solidFill>
                <a:schemeClr val="accent1">
                  <a:tint val="83000"/>
                  <a:satMod val="150000"/>
                </a:schemeClr>
              </a:solidFill>
            </a:endParaRPr>
          </a:p>
        </p:txBody>
      </p:sp>
      <p:sp>
        <p:nvSpPr>
          <p:cNvPr id="34819" name="2 Marcador de contenido"/>
          <p:cNvSpPr>
            <a:spLocks noGrp="1"/>
          </p:cNvSpPr>
          <p:nvPr>
            <p:ph idx="1"/>
          </p:nvPr>
        </p:nvSpPr>
        <p:spPr>
          <a:xfrm>
            <a:off x="457200" y="1882775"/>
            <a:ext cx="8229600" cy="4572000"/>
          </a:xfrm>
        </p:spPr>
        <p:txBody>
          <a:bodyPr/>
          <a:lstStyle/>
          <a:p>
            <a:r>
              <a:rPr lang="en-GB" dirty="0" smtClean="0"/>
              <a:t>Submitting information to the relevant unit within the institution </a:t>
            </a:r>
            <a:endParaRPr lang="en-GB" dirty="0" smtClean="0"/>
          </a:p>
          <a:p>
            <a:r>
              <a:rPr lang="en-GB" dirty="0" smtClean="0"/>
              <a:t>Communicating immediately after referral to verify if the person has arrived at the place of referral</a:t>
            </a:r>
            <a:endParaRPr lang="en-GB" dirty="0" smtClean="0"/>
          </a:p>
          <a:p>
            <a:r>
              <a:rPr lang="en-GB" dirty="0" smtClean="0"/>
              <a:t>Providing any additional information requested by the institutions in charge of the person</a:t>
            </a:r>
            <a:endParaRPr lang="en-GB" dirty="0" smtClean="0"/>
          </a:p>
        </p:txBody>
      </p:sp>
      <p:sp>
        <p:nvSpPr>
          <p:cNvPr id="34820" name="Rectangle 1"/>
          <p:cNvSpPr>
            <a:spLocks noChangeArrowheads="1"/>
          </p:cNvSpPr>
          <p:nvPr/>
        </p:nvSpPr>
        <p:spPr bwMode="auto">
          <a:xfrm flipV="1">
            <a:off x="-1708150" y="-82550"/>
            <a:ext cx="125603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tabLst>
                <a:tab pos="457200" algn="l"/>
              </a:tabLst>
            </a:pPr>
            <a:r>
              <a:rPr lang="es-ES" sz="1100" dirty="0">
                <a:latin typeface="Book Antiqua" pitchFamily="18" charset="0"/>
                <a:cs typeface="Times New Roman" pitchFamily="18" charset="0"/>
              </a:rPr>
              <a:t>.</a:t>
            </a:r>
            <a:endParaRPr lang="es-CR" sz="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fontAlgn="auto">
              <a:spcAft>
                <a:spcPts val="0"/>
              </a:spcAft>
              <a:defRPr/>
            </a:pPr>
            <a:r>
              <a:rPr lang="en-GB" b="1" dirty="0" smtClean="0">
                <a:solidFill>
                  <a:schemeClr val="accent1">
                    <a:tint val="83000"/>
                    <a:satMod val="150000"/>
                  </a:schemeClr>
                </a:solidFill>
              </a:rPr>
              <a:t>BASIC REQUIREMENTS FOR IMPLEMENTATION</a:t>
            </a:r>
            <a:endParaRPr lang="en-GB" dirty="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lnSpcReduction="10000"/>
          </a:bodyPr>
          <a:lstStyle/>
          <a:p>
            <a:pPr marL="448056" indent="-384048" fontAlgn="auto">
              <a:spcAft>
                <a:spcPts val="0"/>
              </a:spcAft>
              <a:buFont typeface="Wingdings 2"/>
              <a:buChar char=""/>
              <a:defRPr/>
            </a:pPr>
            <a:r>
              <a:rPr lang="en-GB" dirty="0" smtClean="0"/>
              <a:t>To establish protocols or routes for inter-institutional coordination</a:t>
            </a:r>
            <a:endParaRPr lang="en-GB" dirty="0" smtClean="0"/>
          </a:p>
          <a:p>
            <a:pPr marL="448056" indent="-384048" fontAlgn="auto">
              <a:spcAft>
                <a:spcPts val="0"/>
              </a:spcAft>
              <a:buFont typeface="Wingdings 2"/>
              <a:buChar char=""/>
              <a:defRPr/>
            </a:pPr>
            <a:r>
              <a:rPr lang="en-GB" dirty="0" smtClean="0"/>
              <a:t>To provide training and dissemination</a:t>
            </a:r>
            <a:endParaRPr lang="en-GB" dirty="0" smtClean="0"/>
          </a:p>
          <a:p>
            <a:pPr marL="448056" indent="-384048" fontAlgn="auto">
              <a:spcAft>
                <a:spcPts val="0"/>
              </a:spcAft>
              <a:buFont typeface="Wingdings 2"/>
              <a:buChar char=""/>
              <a:defRPr/>
            </a:pPr>
            <a:r>
              <a:rPr lang="en-GB" dirty="0" smtClean="0"/>
              <a:t>To maintain an updated directory of resources</a:t>
            </a:r>
            <a:endParaRPr lang="en-GB" dirty="0" smtClean="0"/>
          </a:p>
          <a:p>
            <a:pPr marL="448056" indent="-384048" fontAlgn="auto">
              <a:spcAft>
                <a:spcPts val="0"/>
              </a:spcAft>
              <a:buFont typeface="Wingdings 2"/>
              <a:buChar char=""/>
              <a:defRPr/>
            </a:pPr>
            <a:r>
              <a:rPr lang="en-GB" dirty="0" smtClean="0"/>
              <a:t>To promote </a:t>
            </a:r>
            <a:r>
              <a:rPr lang="en-GB" dirty="0" smtClean="0"/>
              <a:t>binational</a:t>
            </a:r>
            <a:r>
              <a:rPr lang="en-GB" dirty="0" smtClean="0"/>
              <a:t> and regional agreements </a:t>
            </a:r>
            <a:r>
              <a:rPr lang="en-GB" dirty="0" smtClean="0"/>
              <a:t>facilitating assistance and protection</a:t>
            </a:r>
            <a:r>
              <a:rPr lang="en-GB" dirty="0" smtClean="0"/>
              <a:t> </a:t>
            </a:r>
            <a:endParaRPr lang="en-GB" dirty="0" smtClean="0"/>
          </a:p>
          <a:p>
            <a:pPr marL="448056" indent="-384048" fontAlgn="auto">
              <a:spcAft>
                <a:spcPts val="0"/>
              </a:spcAft>
              <a:buFont typeface="Wingdings 2"/>
              <a:buChar char=""/>
              <a:defRPr/>
            </a:pPr>
            <a:r>
              <a:rPr lang="en-GB" dirty="0" smtClean="0"/>
              <a:t>To develop practical follow-up mechanisms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marL="484632" algn="ctr" fontAlgn="auto">
              <a:spcAft>
                <a:spcPts val="0"/>
              </a:spcAft>
              <a:defRPr/>
            </a:pPr>
            <a:r>
              <a:rPr lang="en-GB" b="1" dirty="0" smtClean="0">
                <a:solidFill>
                  <a:schemeClr val="accent1">
                    <a:tint val="83000"/>
                    <a:satMod val="150000"/>
                  </a:schemeClr>
                </a:solidFill>
              </a:rPr>
              <a:t>BACKGROUND</a:t>
            </a:r>
            <a:endParaRPr lang="en-GB" dirty="0">
              <a:solidFill>
                <a:schemeClr val="accent1">
                  <a:tint val="83000"/>
                  <a:satMod val="150000"/>
                </a:schemeClr>
              </a:solidFill>
            </a:endParaRPr>
          </a:p>
        </p:txBody>
      </p:sp>
      <p:sp>
        <p:nvSpPr>
          <p:cNvPr id="3" name="2 Subtítulo"/>
          <p:cNvSpPr>
            <a:spLocks noGrp="1"/>
          </p:cNvSpPr>
          <p:nvPr>
            <p:ph type="subTitle" idx="1"/>
          </p:nvPr>
        </p:nvSpPr>
        <p:spPr>
          <a:xfrm>
            <a:off x="539552" y="2564904"/>
            <a:ext cx="8062912" cy="3024336"/>
          </a:xfrm>
        </p:spPr>
        <p:txBody>
          <a:bodyPr>
            <a:normAutofit fontScale="47500" lnSpcReduction="20000"/>
          </a:bodyPr>
          <a:lstStyle/>
          <a:p>
            <a:pPr algn="ctr" fontAlgn="auto">
              <a:spcAft>
                <a:spcPts val="0"/>
              </a:spcAft>
              <a:buFont typeface="Wingdings 2"/>
              <a:buNone/>
              <a:defRPr/>
            </a:pPr>
            <a:endParaRPr lang="en-GB" sz="7600" b="1" dirty="0" smtClean="0"/>
          </a:p>
          <a:p>
            <a:pPr algn="l" fontAlgn="auto">
              <a:spcAft>
                <a:spcPts val="0"/>
              </a:spcAft>
              <a:buFont typeface="Wingdings 2"/>
              <a:buNone/>
              <a:defRPr/>
            </a:pPr>
            <a:r>
              <a:rPr lang="en-GB" sz="7600" b="1" dirty="0" smtClean="0"/>
              <a:t>The obligation of States to provide protection to migrants in vulnerable situations, irrespective of their migration status and with full respect for their human rights.</a:t>
            </a:r>
          </a:p>
          <a:p>
            <a:pPr algn="l" fontAlgn="auto">
              <a:spcAft>
                <a:spcPts val="0"/>
              </a:spcAft>
              <a:buFont typeface="Wingdings 2"/>
              <a:buNone/>
              <a:defRPr/>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marL="484632" algn="ctr" fontAlgn="auto">
              <a:spcAft>
                <a:spcPts val="0"/>
              </a:spcAft>
              <a:defRPr/>
            </a:pPr>
            <a:r>
              <a:rPr lang="en-GB" b="1" u="sng" dirty="0" smtClean="0">
                <a:solidFill>
                  <a:schemeClr val="accent1">
                    <a:tint val="83000"/>
                    <a:satMod val="150000"/>
                  </a:schemeClr>
                </a:solidFill>
              </a:rPr>
              <a:t>APPENDIX</a:t>
            </a:r>
            <a:endParaRPr lang="en-GB" dirty="0" smtClean="0">
              <a:solidFill>
                <a:schemeClr val="accent1">
                  <a:tint val="83000"/>
                  <a:satMod val="150000"/>
                </a:schemeClr>
              </a:solidFill>
            </a:endParaRPr>
          </a:p>
        </p:txBody>
      </p:sp>
      <p:sp>
        <p:nvSpPr>
          <p:cNvPr id="36867" name="4 Marcador de contenido"/>
          <p:cNvSpPr>
            <a:spLocks noGrp="1"/>
          </p:cNvSpPr>
          <p:nvPr>
            <p:ph idx="1"/>
          </p:nvPr>
        </p:nvSpPr>
        <p:spPr>
          <a:xfrm>
            <a:off x="457200" y="1882775"/>
            <a:ext cx="8229600" cy="4572000"/>
          </a:xfrm>
        </p:spPr>
        <p:txBody>
          <a:bodyPr/>
          <a:lstStyle/>
          <a:p>
            <a:pPr>
              <a:buFont typeface="Wingdings 2" pitchFamily="18" charset="2"/>
              <a:buNone/>
            </a:pPr>
            <a:r>
              <a:rPr lang="en-GB" dirty="0" smtClean="0"/>
              <a:t> </a:t>
            </a:r>
          </a:p>
          <a:p>
            <a:r>
              <a:rPr lang="en-GB" u="sng" dirty="0" smtClean="0"/>
              <a:t>A g</a:t>
            </a:r>
            <a:r>
              <a:rPr lang="en-GB" u="sng" dirty="0" smtClean="0"/>
              <a:t>uide for conducting the interview and recording information</a:t>
            </a:r>
            <a:endParaRPr lang="en-GB" dirty="0" smtClean="0"/>
          </a:p>
          <a:p>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PROPOSED ACTIONS</a:t>
            </a:r>
            <a:endParaRPr lang="en-GB" b="1" dirty="0">
              <a:solidFill>
                <a:schemeClr val="accent1">
                  <a:tint val="83000"/>
                  <a:satMod val="150000"/>
                </a:schemeClr>
              </a:solidFill>
            </a:endParaRPr>
          </a:p>
        </p:txBody>
      </p:sp>
      <p:sp>
        <p:nvSpPr>
          <p:cNvPr id="37891" name="2 Marcador de contenido"/>
          <p:cNvSpPr>
            <a:spLocks noGrp="1"/>
          </p:cNvSpPr>
          <p:nvPr>
            <p:ph idx="1"/>
          </p:nvPr>
        </p:nvSpPr>
        <p:spPr>
          <a:xfrm>
            <a:off x="457200" y="1882775"/>
            <a:ext cx="8229600" cy="4572000"/>
          </a:xfrm>
        </p:spPr>
        <p:txBody>
          <a:bodyPr/>
          <a:lstStyle/>
          <a:p>
            <a:r>
              <a:rPr lang="en-GB" dirty="0" smtClean="0"/>
              <a:t>A r</a:t>
            </a:r>
            <a:r>
              <a:rPr lang="en-GB" dirty="0" smtClean="0"/>
              <a:t>eview by each country</a:t>
            </a:r>
            <a:endParaRPr lang="en-GB" dirty="0" smtClean="0"/>
          </a:p>
          <a:p>
            <a:r>
              <a:rPr lang="en-GB" dirty="0" smtClean="0"/>
              <a:t>To provide a term of one month for submitting comments</a:t>
            </a:r>
            <a:endParaRPr lang="en-GB" dirty="0" smtClean="0"/>
          </a:p>
          <a:p>
            <a:r>
              <a:rPr lang="en-GB" dirty="0" smtClean="0"/>
              <a:t>If comments are not received, a positive answer will be assumed</a:t>
            </a:r>
            <a:endParaRPr lang="en-GB" dirty="0" smtClean="0"/>
          </a:p>
          <a:p>
            <a:r>
              <a:rPr lang="en-GB" dirty="0" smtClean="0"/>
              <a:t>At least three countries should work on the comments regarding the Guidelines</a:t>
            </a:r>
            <a:endParaRPr lang="en-GB" dirty="0" smtClean="0"/>
          </a:p>
          <a:p>
            <a:r>
              <a:rPr lang="en-GB" dirty="0" smtClean="0"/>
              <a:t> </a:t>
            </a:r>
            <a:r>
              <a:rPr lang="en-GB" dirty="0"/>
              <a:t>T</a:t>
            </a:r>
            <a:r>
              <a:rPr lang="en-GB" dirty="0" smtClean="0"/>
              <a:t>o be submitted for approval at the following meeting</a:t>
            </a:r>
            <a:r>
              <a:rPr lang="en-GB" dirty="0" smtClean="0"/>
              <a:t> </a:t>
            </a:r>
            <a:endParaRPr lang="en-GB" dirty="0" smtClean="0"/>
          </a:p>
          <a:p>
            <a:endParaRPr lang="en-GB"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THANK YOU </a:t>
            </a:r>
            <a:endParaRPr lang="en-GB" b="1" dirty="0">
              <a:solidFill>
                <a:schemeClr val="accent1">
                  <a:tint val="83000"/>
                  <a:satMod val="150000"/>
                </a:schemeClr>
              </a:solidFill>
            </a:endParaRPr>
          </a:p>
        </p:txBody>
      </p:sp>
      <p:sp>
        <p:nvSpPr>
          <p:cNvPr id="38915" name="2 Marcador de contenido"/>
          <p:cNvSpPr>
            <a:spLocks noGrp="1"/>
          </p:cNvSpPr>
          <p:nvPr>
            <p:ph idx="1"/>
          </p:nvPr>
        </p:nvSpPr>
        <p:spPr>
          <a:xfrm>
            <a:off x="457200" y="1882775"/>
            <a:ext cx="8229600" cy="4572000"/>
          </a:xfrm>
        </p:spPr>
        <p:txBody>
          <a:bodyPr/>
          <a:lstStyle/>
          <a:p>
            <a:pPr algn="ctr">
              <a:buFont typeface="Wingdings 2" pitchFamily="18" charset="2"/>
              <a:buNone/>
            </a:pPr>
            <a:r>
              <a:rPr lang="en-GB" i="1" dirty="0" smtClean="0"/>
              <a:t>The countries that have developed these Guidelines</a:t>
            </a:r>
          </a:p>
          <a:p>
            <a:pPr algn="ctr">
              <a:buFont typeface="Wingdings 2" pitchFamily="18" charset="2"/>
              <a:buNone/>
            </a:pPr>
            <a:endParaRPr lang="en-GB" i="1" dirty="0" smtClean="0"/>
          </a:p>
          <a:p>
            <a:pPr algn="ctr">
              <a:buFont typeface="Wingdings 2" pitchFamily="18" charset="2"/>
              <a:buNone/>
            </a:pPr>
            <a:r>
              <a:rPr lang="en-GB" b="1" dirty="0" smtClean="0"/>
              <a:t>REQUEST YOUR COMMITMENT TO THIS IMPORTANT EFFORT.  </a:t>
            </a:r>
            <a:endParaRPr lang="en-GB" dirty="0" smtClean="0"/>
          </a:p>
          <a:p>
            <a:pPr>
              <a:buFont typeface="Wingdings 2" pitchFamily="18" charset="2"/>
              <a:buNone/>
            </a:pPr>
            <a:endParaRPr lang="en-GB"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BACKGROUND</a:t>
            </a:r>
            <a:endParaRPr lang="en-GB" dirty="0">
              <a:solidFill>
                <a:schemeClr val="accent1">
                  <a:tint val="83000"/>
                  <a:satMod val="150000"/>
                </a:schemeClr>
              </a:solidFill>
            </a:endParaRPr>
          </a:p>
        </p:txBody>
      </p:sp>
      <p:sp>
        <p:nvSpPr>
          <p:cNvPr id="19459" name="2 Marcador de contenido"/>
          <p:cNvSpPr>
            <a:spLocks noGrp="1"/>
          </p:cNvSpPr>
          <p:nvPr>
            <p:ph idx="1"/>
          </p:nvPr>
        </p:nvSpPr>
        <p:spPr>
          <a:xfrm>
            <a:off x="457200" y="1882775"/>
            <a:ext cx="8229600" cy="4572000"/>
          </a:xfrm>
        </p:spPr>
        <p:txBody>
          <a:bodyPr/>
          <a:lstStyle/>
          <a:p>
            <a:r>
              <a:rPr lang="en-GB" dirty="0" smtClean="0"/>
              <a:t>Within this context, technical support was requested from IOM and UNHCR to strengthen the process of detecting, identifying, and referring migrant populations in vulnerable situations, understanding that this is the first step in the process of providing the required protection and assistance.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BACKGROUND</a:t>
            </a:r>
            <a:endParaRPr lang="en-GB" dirty="0">
              <a:solidFill>
                <a:schemeClr val="accent1">
                  <a:tint val="83000"/>
                  <a:satMod val="150000"/>
                </a:schemeClr>
              </a:solidFill>
            </a:endParaRPr>
          </a:p>
        </p:txBody>
      </p:sp>
      <p:sp>
        <p:nvSpPr>
          <p:cNvPr id="20483" name="2 Marcador de contenido"/>
          <p:cNvSpPr>
            <a:spLocks noGrp="1"/>
          </p:cNvSpPr>
          <p:nvPr>
            <p:ph idx="1"/>
          </p:nvPr>
        </p:nvSpPr>
        <p:spPr>
          <a:xfrm>
            <a:off x="457200" y="1882775"/>
            <a:ext cx="8229600" cy="4572000"/>
          </a:xfrm>
        </p:spPr>
        <p:txBody>
          <a:bodyPr/>
          <a:lstStyle/>
          <a:p>
            <a:r>
              <a:rPr lang="en-GB" dirty="0" smtClean="0"/>
              <a:t>In 2011, a process that </a:t>
            </a:r>
            <a:r>
              <a:rPr lang="en-GB" dirty="0" smtClean="0"/>
              <a:t>included </a:t>
            </a:r>
            <a:r>
              <a:rPr lang="en-GB" dirty="0" smtClean="0"/>
              <a:t>in its first </a:t>
            </a:r>
            <a:r>
              <a:rPr lang="en-GB" dirty="0" smtClean="0"/>
              <a:t>stage</a:t>
            </a:r>
            <a:r>
              <a:rPr lang="en-GB" dirty="0"/>
              <a:t> </a:t>
            </a:r>
            <a:r>
              <a:rPr lang="en-GB" dirty="0" smtClean="0"/>
              <a:t>the</a:t>
            </a:r>
            <a:r>
              <a:rPr lang="en-GB" dirty="0" smtClean="0"/>
              <a:t> implementation </a:t>
            </a:r>
            <a:r>
              <a:rPr lang="en-GB" dirty="0" smtClean="0"/>
              <a:t>four national workshops named</a:t>
            </a:r>
            <a:r>
              <a:rPr lang="en-GB" i="1" dirty="0"/>
              <a:t> </a:t>
            </a:r>
            <a:r>
              <a:rPr lang="en-GB" i="1" dirty="0" smtClean="0"/>
              <a:t>“Capacity-building on Identification of Migrant Populations ins Vulnerable Situations, including Asylum Seekers and Refugees, within the Context of Mixed Migration Flows”. </a:t>
            </a: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229600" cy="1399032"/>
          </a:xfrm>
        </p:spPr>
        <p:txBody>
          <a:bodyPr>
            <a:normAutofit fontScale="90000"/>
          </a:bodyPr>
          <a:lstStyle/>
          <a:p>
            <a:pPr marL="484632" fontAlgn="auto">
              <a:spcAft>
                <a:spcPts val="0"/>
              </a:spcAft>
              <a:defRPr/>
            </a:pPr>
            <a:r>
              <a:rPr lang="en-GB" sz="6600" b="1" dirty="0" smtClean="0">
                <a:solidFill>
                  <a:schemeClr val="accent1">
                    <a:tint val="83000"/>
                    <a:satMod val="150000"/>
                  </a:schemeClr>
                </a:solidFill>
              </a:rPr>
              <a:t>                    </a:t>
            </a:r>
            <a:r>
              <a:rPr lang="en-GB" sz="5300" b="1" dirty="0" smtClean="0">
                <a:solidFill>
                  <a:schemeClr val="accent1">
                    <a:tint val="83000"/>
                    <a:satMod val="150000"/>
                  </a:schemeClr>
                </a:solidFill>
              </a:rPr>
              <a:t>COUNTRIES</a:t>
            </a:r>
            <a:r>
              <a:rPr lang="en-GB" sz="6600" b="1" dirty="0" smtClean="0">
                <a:solidFill>
                  <a:schemeClr val="accent1">
                    <a:tint val="83000"/>
                    <a:satMod val="150000"/>
                  </a:schemeClr>
                </a:solidFill>
              </a:rPr>
              <a:t/>
            </a:r>
            <a:br>
              <a:rPr lang="en-GB" sz="6600" b="1" dirty="0" smtClean="0">
                <a:solidFill>
                  <a:schemeClr val="accent1">
                    <a:tint val="83000"/>
                    <a:satMod val="150000"/>
                  </a:schemeClr>
                </a:solidFill>
              </a:rPr>
            </a:br>
            <a:r>
              <a:rPr lang="en-GB" sz="4000" b="1" dirty="0" smtClean="0">
                <a:solidFill>
                  <a:schemeClr val="accent1">
                    <a:tint val="83000"/>
                    <a:satMod val="150000"/>
                  </a:schemeClr>
                </a:solidFill>
              </a:rPr>
              <a:t> NICARAGUA</a:t>
            </a:r>
            <a:endParaRPr lang="en-GB" sz="4000" b="1" dirty="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77500" lnSpcReduction="20000"/>
          </a:bodyPr>
          <a:lstStyle/>
          <a:p>
            <a:pPr marL="448056" indent="-384048" fontAlgn="auto">
              <a:spcAft>
                <a:spcPts val="0"/>
              </a:spcAft>
              <a:buFont typeface="Wingdings 2"/>
              <a:buChar char=""/>
              <a:defRPr/>
            </a:pPr>
            <a:r>
              <a:rPr lang="en-GB" b="1" dirty="0" smtClean="0"/>
              <a:t>Nicaragua</a:t>
            </a:r>
            <a:r>
              <a:rPr lang="en-GB" dirty="0" smtClean="0"/>
              <a:t>:  August 29-31, with participation of 22 representatives from the following institutions:  </a:t>
            </a:r>
          </a:p>
          <a:p>
            <a:pPr marL="448056" indent="-384048" fontAlgn="auto">
              <a:spcAft>
                <a:spcPts val="0"/>
              </a:spcAft>
              <a:buFont typeface="Wingdings 2"/>
              <a:buChar char=""/>
              <a:defRPr/>
            </a:pPr>
            <a:r>
              <a:rPr lang="en-GB" dirty="0" smtClean="0"/>
              <a:t>General Directorate of Migration</a:t>
            </a:r>
          </a:p>
          <a:p>
            <a:pPr marL="448056" indent="-384048" fontAlgn="auto">
              <a:spcAft>
                <a:spcPts val="0"/>
              </a:spcAft>
              <a:buFont typeface="Wingdings 2"/>
              <a:buChar char=""/>
              <a:defRPr/>
            </a:pPr>
            <a:r>
              <a:rPr lang="en-GB" dirty="0" smtClean="0"/>
              <a:t> Ministry of Foreign Affairs</a:t>
            </a:r>
          </a:p>
          <a:p>
            <a:pPr marL="448056" indent="-384048" fontAlgn="auto">
              <a:spcAft>
                <a:spcPts val="0"/>
              </a:spcAft>
              <a:buFont typeface="Wingdings 2"/>
              <a:buChar char=""/>
              <a:defRPr/>
            </a:pPr>
            <a:r>
              <a:rPr lang="en-GB" i="1" dirty="0" smtClean="0"/>
              <a:t>Mi</a:t>
            </a:r>
            <a:r>
              <a:rPr lang="en-GB" i="1" dirty="0" smtClean="0"/>
              <a:t> </a:t>
            </a:r>
            <a:r>
              <a:rPr lang="en-GB" i="1" dirty="0" smtClean="0"/>
              <a:t>Familia</a:t>
            </a:r>
            <a:r>
              <a:rPr lang="en-GB" dirty="0" smtClean="0"/>
              <a:t>, </a:t>
            </a:r>
            <a:r>
              <a:rPr lang="en-GB" i="1" dirty="0" smtClean="0"/>
              <a:t>Red de </a:t>
            </a:r>
            <a:r>
              <a:rPr lang="en-GB" i="1" dirty="0" smtClean="0"/>
              <a:t>Migrantes</a:t>
            </a:r>
            <a:endParaRPr lang="en-GB" i="1" dirty="0" smtClean="0"/>
          </a:p>
          <a:p>
            <a:pPr marL="448056" indent="-384048" fontAlgn="auto">
              <a:spcAft>
                <a:spcPts val="0"/>
              </a:spcAft>
              <a:buFont typeface="Wingdings 2"/>
              <a:buChar char=""/>
              <a:defRPr/>
            </a:pPr>
            <a:r>
              <a:rPr lang="en-GB" dirty="0" smtClean="0"/>
              <a:t>National Police Force</a:t>
            </a:r>
          </a:p>
          <a:p>
            <a:pPr marL="448056" indent="-384048" fontAlgn="auto">
              <a:spcAft>
                <a:spcPts val="0"/>
              </a:spcAft>
              <a:buFont typeface="Wingdings 2"/>
              <a:buChar char=""/>
              <a:defRPr/>
            </a:pPr>
            <a:r>
              <a:rPr lang="en-GB" dirty="0" smtClean="0"/>
              <a:t>Jesuit Services for Migrants </a:t>
            </a:r>
          </a:p>
          <a:p>
            <a:pPr marL="448056" indent="-384048" fontAlgn="auto">
              <a:spcAft>
                <a:spcPts val="0"/>
              </a:spcAft>
              <a:buFont typeface="Wingdings 2"/>
              <a:buChar char=""/>
              <a:defRPr/>
            </a:pPr>
            <a:r>
              <a:rPr lang="en-GB" dirty="0" smtClean="0"/>
              <a:t>Ministry of the Interior</a:t>
            </a:r>
          </a:p>
          <a:p>
            <a:pPr marL="448056" indent="-384048" fontAlgn="auto">
              <a:spcAft>
                <a:spcPts val="0"/>
              </a:spcAft>
              <a:buFont typeface="Wingdings 2"/>
              <a:buChar char=""/>
              <a:defRPr/>
            </a:pPr>
            <a:r>
              <a:rPr lang="en-GB" dirty="0" smtClean="0"/>
              <a:t>Coalition Against Trafficking in Persons </a:t>
            </a:r>
          </a:p>
          <a:p>
            <a:pPr marL="448056" indent="-384048" fontAlgn="auto">
              <a:spcAft>
                <a:spcPts val="0"/>
              </a:spcAft>
              <a:buFont typeface="Wingdings 2"/>
              <a:buChar char=""/>
              <a:defRPr/>
            </a:pPr>
            <a:r>
              <a:rPr lang="en-GB" dirty="0" smtClean="0"/>
              <a:t>Office for Women’s Rights</a:t>
            </a:r>
          </a:p>
          <a:p>
            <a:pPr marL="448056" indent="-384048" fontAlgn="auto">
              <a:spcAft>
                <a:spcPts val="0"/>
              </a:spcAft>
              <a:buFont typeface="Wingdings 2"/>
              <a:buChar char=""/>
              <a:defRPr/>
            </a:pPr>
            <a:r>
              <a:rPr lang="en-GB" dirty="0" smtClean="0"/>
              <a:t>Human Rights Ombudsman’s Office</a:t>
            </a:r>
          </a:p>
          <a:p>
            <a:pPr marL="448056" indent="-384048" fontAlgn="auto">
              <a:spcAft>
                <a:spcPts val="0"/>
              </a:spcAft>
              <a:buFont typeface="Wingdings 2"/>
              <a:buChar char=""/>
              <a:defRPr/>
            </a:pPr>
            <a:r>
              <a:rPr lang="en-GB" dirty="0" smtClean="0"/>
              <a:t>Save the Children</a:t>
            </a:r>
          </a:p>
          <a:p>
            <a:pPr marL="448056" indent="-384048" fontAlgn="auto">
              <a:spcAft>
                <a:spcPts val="0"/>
              </a:spcAft>
              <a:buFont typeface="Wingdings 2"/>
              <a:buChar char=""/>
              <a:defRPr/>
            </a:pPr>
            <a:r>
              <a:rPr lang="en-GB" dirty="0" smtClean="0"/>
              <a:t>The Army of Nicaragua</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HONDURAS</a:t>
            </a:r>
            <a:endParaRPr lang="en-GB" dirty="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77500" lnSpcReduction="20000"/>
          </a:bodyPr>
          <a:lstStyle/>
          <a:p>
            <a:pPr marL="448056" indent="-384048" fontAlgn="auto">
              <a:spcAft>
                <a:spcPts val="0"/>
              </a:spcAft>
              <a:buFont typeface="Wingdings 2"/>
              <a:buChar char=""/>
              <a:defRPr/>
            </a:pPr>
            <a:r>
              <a:rPr lang="en-GB" b="1" dirty="0" smtClean="0"/>
              <a:t>Honduras</a:t>
            </a:r>
            <a:r>
              <a:rPr lang="en-GB" dirty="0" smtClean="0"/>
              <a:t>: </a:t>
            </a:r>
            <a:r>
              <a:rPr lang="en-GB" dirty="0"/>
              <a:t> </a:t>
            </a:r>
            <a:r>
              <a:rPr lang="en-GB" dirty="0" smtClean="0"/>
              <a:t>September 7-8, 2011 with participation of 24 representatives of the following institutions:</a:t>
            </a:r>
          </a:p>
          <a:p>
            <a:pPr marL="448056" indent="-384048" fontAlgn="auto">
              <a:spcAft>
                <a:spcPts val="0"/>
              </a:spcAft>
              <a:buFont typeface="Wingdings 2"/>
              <a:buChar char=""/>
              <a:defRPr/>
            </a:pPr>
            <a:r>
              <a:rPr lang="en-GB" dirty="0" smtClean="0"/>
              <a:t>General Directorate of Migration</a:t>
            </a:r>
          </a:p>
          <a:p>
            <a:pPr marL="448056" indent="-384048" fontAlgn="auto">
              <a:spcAft>
                <a:spcPts val="0"/>
              </a:spcAft>
              <a:buFont typeface="Wingdings 2"/>
              <a:buChar char=""/>
              <a:defRPr/>
            </a:pPr>
            <a:r>
              <a:rPr lang="en-GB" dirty="0" smtClean="0"/>
              <a:t>Secretariat of Justice and Human Rights</a:t>
            </a:r>
          </a:p>
          <a:p>
            <a:pPr marL="448056" indent="-384048" fontAlgn="auto">
              <a:spcAft>
                <a:spcPts val="0"/>
              </a:spcAft>
              <a:buFont typeface="Wingdings 2"/>
              <a:buChar char=""/>
              <a:defRPr/>
            </a:pPr>
            <a:r>
              <a:rPr lang="en-GB" dirty="0" smtClean="0"/>
              <a:t>DNSEI</a:t>
            </a:r>
          </a:p>
          <a:p>
            <a:pPr marL="448056" indent="-384048" fontAlgn="auto">
              <a:spcAft>
                <a:spcPts val="0"/>
              </a:spcAft>
              <a:buFont typeface="Wingdings 2"/>
              <a:buChar char=""/>
              <a:defRPr/>
            </a:pPr>
            <a:r>
              <a:rPr lang="en-GB" dirty="0" smtClean="0"/>
              <a:t>Conadeh</a:t>
            </a:r>
            <a:endParaRPr lang="en-GB" dirty="0" smtClean="0"/>
          </a:p>
          <a:p>
            <a:pPr marL="448056" indent="-384048" fontAlgn="auto">
              <a:spcAft>
                <a:spcPts val="0"/>
              </a:spcAft>
              <a:buFont typeface="Wingdings 2"/>
              <a:buChar char=""/>
              <a:defRPr/>
            </a:pPr>
            <a:r>
              <a:rPr lang="en-GB" dirty="0" smtClean="0"/>
              <a:t>Honduran Institute for Children and Family</a:t>
            </a:r>
          </a:p>
          <a:p>
            <a:pPr marL="448056" indent="-384048" fontAlgn="auto">
              <a:spcAft>
                <a:spcPts val="0"/>
              </a:spcAft>
              <a:buFont typeface="Wingdings 2"/>
              <a:buChar char=""/>
              <a:defRPr/>
            </a:pPr>
            <a:r>
              <a:rPr lang="en-GB" dirty="0" smtClean="0"/>
              <a:t>Casa </a:t>
            </a:r>
            <a:r>
              <a:rPr lang="en-GB" dirty="0" smtClean="0"/>
              <a:t>Alianza</a:t>
            </a:r>
            <a:endParaRPr lang="en-GB" dirty="0" smtClean="0"/>
          </a:p>
          <a:p>
            <a:pPr marL="448056" indent="-384048" fontAlgn="auto">
              <a:spcAft>
                <a:spcPts val="0"/>
              </a:spcAft>
              <a:buFont typeface="Wingdings 2"/>
              <a:buChar char=""/>
              <a:defRPr/>
            </a:pPr>
            <a:r>
              <a:rPr lang="en-GB" dirty="0" smtClean="0"/>
              <a:t>Ministry of Foreign Affairs</a:t>
            </a:r>
          </a:p>
          <a:p>
            <a:pPr marL="448056" indent="-384048" fontAlgn="auto">
              <a:spcAft>
                <a:spcPts val="0"/>
              </a:spcAft>
              <a:buFont typeface="Wingdings 2"/>
              <a:buChar char=""/>
              <a:defRPr/>
            </a:pPr>
            <a:r>
              <a:rPr lang="en-GB" dirty="0" smtClean="0"/>
              <a:t>CIPRODEH</a:t>
            </a:r>
          </a:p>
          <a:p>
            <a:pPr marL="448056" indent="-384048" fontAlgn="auto">
              <a:spcAft>
                <a:spcPts val="0"/>
              </a:spcAft>
              <a:buFont typeface="Wingdings 2"/>
              <a:buChar char=""/>
              <a:defRPr/>
            </a:pPr>
            <a:r>
              <a:rPr lang="en-GB" dirty="0" smtClean="0"/>
              <a:t>National Police Force</a:t>
            </a:r>
          </a:p>
          <a:p>
            <a:pPr marL="448056" indent="-384048" fontAlgn="auto">
              <a:spcAft>
                <a:spcPts val="0"/>
              </a:spcAft>
              <a:buFont typeface="Wingdings 2"/>
              <a:buChar cha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EL SALVADOR</a:t>
            </a:r>
            <a:endParaRPr lang="en-GB" dirty="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77500" lnSpcReduction="20000"/>
          </a:bodyPr>
          <a:lstStyle/>
          <a:p>
            <a:pPr marL="448056" indent="-384048" fontAlgn="auto">
              <a:spcAft>
                <a:spcPts val="0"/>
              </a:spcAft>
              <a:buFont typeface="Wingdings 2"/>
              <a:buChar char=""/>
              <a:defRPr/>
            </a:pPr>
            <a:r>
              <a:rPr lang="en-GB" b="1" dirty="0" smtClean="0"/>
              <a:t>El Salvador:  </a:t>
            </a:r>
            <a:r>
              <a:rPr lang="en-GB" dirty="0" smtClean="0"/>
              <a:t>September 12-14, 2011 with participation of 21 representatives from the following institutions:</a:t>
            </a:r>
          </a:p>
          <a:p>
            <a:pPr marL="448056" indent="-384048" fontAlgn="auto">
              <a:spcAft>
                <a:spcPts val="0"/>
              </a:spcAft>
              <a:buFont typeface="Wingdings 2"/>
              <a:buChar char=""/>
              <a:defRPr/>
            </a:pPr>
            <a:r>
              <a:rPr lang="en-GB" dirty="0" smtClean="0"/>
              <a:t>National Civil Police Force</a:t>
            </a:r>
          </a:p>
          <a:p>
            <a:pPr marL="448056" indent="-384048" fontAlgn="auto">
              <a:spcAft>
                <a:spcPts val="0"/>
              </a:spcAft>
              <a:buFont typeface="Wingdings 2"/>
              <a:buChar char=""/>
              <a:defRPr/>
            </a:pPr>
            <a:r>
              <a:rPr lang="en-GB" dirty="0" smtClean="0"/>
              <a:t>General Directorate of Migration</a:t>
            </a:r>
          </a:p>
          <a:p>
            <a:pPr marL="448056" indent="-384048" fontAlgn="auto">
              <a:spcAft>
                <a:spcPts val="0"/>
              </a:spcAft>
              <a:buFont typeface="Wingdings 2"/>
              <a:buChar char=""/>
              <a:defRPr/>
            </a:pPr>
            <a:r>
              <a:rPr lang="en-GB" dirty="0" smtClean="0"/>
              <a:t>The Red Cross</a:t>
            </a:r>
          </a:p>
          <a:p>
            <a:pPr marL="448056" indent="-384048" fontAlgn="auto">
              <a:spcAft>
                <a:spcPts val="0"/>
              </a:spcAft>
              <a:buFont typeface="Wingdings 2"/>
              <a:buChar char=""/>
              <a:defRPr/>
            </a:pPr>
            <a:r>
              <a:rPr lang="en-GB" dirty="0" smtClean="0"/>
              <a:t>ISNA</a:t>
            </a:r>
          </a:p>
          <a:p>
            <a:pPr marL="448056" indent="-384048" fontAlgn="auto">
              <a:spcAft>
                <a:spcPts val="0"/>
              </a:spcAft>
              <a:buFont typeface="Wingdings 2"/>
              <a:buChar char=""/>
              <a:defRPr/>
            </a:pPr>
            <a:r>
              <a:rPr lang="en-GB" dirty="0" smtClean="0"/>
              <a:t>IAES – UNHCR Agency</a:t>
            </a:r>
          </a:p>
          <a:p>
            <a:pPr marL="448056" indent="-384048" fontAlgn="auto">
              <a:spcAft>
                <a:spcPts val="0"/>
              </a:spcAft>
              <a:buFont typeface="Wingdings 2"/>
              <a:buChar char=""/>
              <a:defRPr/>
            </a:pPr>
            <a:r>
              <a:rPr lang="en-GB" dirty="0" smtClean="0"/>
              <a:t>Ministry of Foreign Affairs</a:t>
            </a:r>
          </a:p>
          <a:p>
            <a:pPr marL="448056" indent="-384048" fontAlgn="auto">
              <a:spcAft>
                <a:spcPts val="0"/>
              </a:spcAft>
              <a:buFont typeface="Wingdings 2"/>
              <a:buChar char=""/>
              <a:defRPr/>
            </a:pPr>
            <a:r>
              <a:rPr lang="en-GB" dirty="0" smtClean="0"/>
              <a:t>ISDEMU</a:t>
            </a:r>
          </a:p>
          <a:p>
            <a:pPr marL="448056" indent="-384048" fontAlgn="auto">
              <a:spcAft>
                <a:spcPts val="0"/>
              </a:spcAft>
              <a:buFont typeface="Wingdings 2"/>
              <a:buChar char=""/>
              <a:defRPr/>
            </a:pPr>
            <a:r>
              <a:rPr lang="en-GB" dirty="0" smtClean="0"/>
              <a:t>Cáritas</a:t>
            </a:r>
            <a:r>
              <a:rPr lang="en-GB" dirty="0" smtClean="0"/>
              <a:t> El Salvador</a:t>
            </a:r>
          </a:p>
          <a:p>
            <a:pPr marL="448056" indent="-384048" fontAlgn="auto">
              <a:spcAft>
                <a:spcPts val="0"/>
              </a:spcAft>
              <a:buFont typeface="Wingdings 2"/>
              <a:buChar char=""/>
              <a:defRPr/>
            </a:pPr>
            <a:r>
              <a:rPr lang="en-GB" dirty="0" smtClean="0"/>
              <a:t>Human Rights Ombudsman’s Office</a:t>
            </a:r>
          </a:p>
          <a:p>
            <a:pPr marL="448056" indent="-384048" fontAlgn="auto">
              <a:spcAft>
                <a:spcPts val="0"/>
              </a:spcAft>
              <a:buFont typeface="Wingdings 2"/>
              <a:buChar char=""/>
              <a:defRPr/>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COSTA RICA</a:t>
            </a:r>
            <a:endParaRPr lang="en-GB" dirty="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a:bodyPr>
          <a:lstStyle/>
          <a:p>
            <a:pPr marL="448056" indent="-384048" fontAlgn="auto">
              <a:spcAft>
                <a:spcPts val="0"/>
              </a:spcAft>
              <a:buFont typeface="Wingdings 2"/>
              <a:buChar char=""/>
              <a:defRPr/>
            </a:pPr>
            <a:r>
              <a:rPr lang="en-GB" b="1" dirty="0" smtClean="0"/>
              <a:t>Costa Rica:  </a:t>
            </a:r>
            <a:r>
              <a:rPr lang="en-GB" dirty="0" smtClean="0"/>
              <a:t>September 26-28, 2011with participation of 19 representatives from the following institutions:  </a:t>
            </a:r>
          </a:p>
          <a:p>
            <a:pPr marL="448056" indent="-384048" fontAlgn="auto">
              <a:spcAft>
                <a:spcPts val="0"/>
              </a:spcAft>
              <a:buFont typeface="Wingdings 2"/>
              <a:buChar char=""/>
              <a:defRPr/>
            </a:pPr>
            <a:r>
              <a:rPr lang="en-GB" dirty="0" smtClean="0"/>
              <a:t>National Children’s Board</a:t>
            </a:r>
          </a:p>
          <a:p>
            <a:pPr marL="448056" indent="-384048" fontAlgn="auto">
              <a:spcAft>
                <a:spcPts val="0"/>
              </a:spcAft>
              <a:buFont typeface="Wingdings 2"/>
              <a:buChar char=""/>
              <a:defRPr/>
            </a:pPr>
            <a:r>
              <a:rPr lang="en-GB" dirty="0" smtClean="0"/>
              <a:t>General Directorate of Migration</a:t>
            </a:r>
          </a:p>
          <a:p>
            <a:pPr marL="448056" indent="-384048" fontAlgn="auto">
              <a:spcAft>
                <a:spcPts val="0"/>
              </a:spcAft>
              <a:buFont typeface="Wingdings 2"/>
              <a:buChar char=""/>
              <a:defRPr/>
            </a:pPr>
            <a:r>
              <a:rPr lang="en-GB" dirty="0" smtClean="0"/>
              <a:t>Ministry of Foreign Affairs</a:t>
            </a:r>
          </a:p>
          <a:p>
            <a:pPr marL="448056" indent="-384048" fontAlgn="auto">
              <a:spcAft>
                <a:spcPts val="0"/>
              </a:spcAft>
              <a:buFont typeface="Wingdings 2"/>
              <a:buChar char=""/>
              <a:defRPr/>
            </a:pPr>
            <a:r>
              <a:rPr lang="en-GB" dirty="0" smtClean="0"/>
              <a:t>Casa de </a:t>
            </a:r>
            <a:r>
              <a:rPr lang="en-GB" dirty="0" smtClean="0"/>
              <a:t>Derechos</a:t>
            </a:r>
            <a:r>
              <a:rPr lang="en-GB" dirty="0" smtClean="0"/>
              <a:t> - UNHCR</a:t>
            </a:r>
          </a:p>
          <a:p>
            <a:pPr marL="448056" indent="-384048" fontAlgn="auto">
              <a:spcAft>
                <a:spcPts val="0"/>
              </a:spcAft>
              <a:buFont typeface="Wingdings 2"/>
              <a:buChar char=""/>
              <a:defRPr/>
            </a:pPr>
            <a:r>
              <a:rPr lang="en-GB" dirty="0" smtClean="0"/>
              <a:t>Scalabrinian</a:t>
            </a:r>
            <a:r>
              <a:rPr lang="en-GB" dirty="0" smtClean="0"/>
              <a:t> Sisters</a:t>
            </a:r>
          </a:p>
          <a:p>
            <a:pPr marL="448056" indent="-384048" fontAlgn="auto">
              <a:spcAft>
                <a:spcPts val="0"/>
              </a:spcAft>
              <a:buFont typeface="Wingdings 2"/>
              <a:buChar char=""/>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algn="ctr" fontAlgn="auto">
              <a:spcAft>
                <a:spcPts val="0"/>
              </a:spcAft>
              <a:defRPr/>
            </a:pPr>
            <a:r>
              <a:rPr lang="en-GB" b="1" dirty="0" smtClean="0">
                <a:solidFill>
                  <a:schemeClr val="accent1">
                    <a:tint val="83000"/>
                    <a:satMod val="150000"/>
                  </a:schemeClr>
                </a:solidFill>
              </a:rPr>
              <a:t>RESULTS FROM WORKSHOPS</a:t>
            </a:r>
            <a:endParaRPr lang="en-GB" b="1" dirty="0">
              <a:solidFill>
                <a:schemeClr val="accent1">
                  <a:tint val="83000"/>
                  <a:satMod val="150000"/>
                </a:schemeClr>
              </a:solidFill>
            </a:endParaRPr>
          </a:p>
        </p:txBody>
      </p:sp>
      <p:sp>
        <p:nvSpPr>
          <p:cNvPr id="25603" name="2 Marcador de contenido"/>
          <p:cNvSpPr>
            <a:spLocks noGrp="1"/>
          </p:cNvSpPr>
          <p:nvPr>
            <p:ph idx="1"/>
          </p:nvPr>
        </p:nvSpPr>
        <p:spPr>
          <a:xfrm>
            <a:off x="457200" y="1882775"/>
            <a:ext cx="8229600" cy="4572000"/>
          </a:xfrm>
        </p:spPr>
        <p:txBody>
          <a:bodyPr/>
          <a:lstStyle/>
          <a:p>
            <a:r>
              <a:rPr lang="en-GB" dirty="0" smtClean="0"/>
              <a:t>A national assessment of advances and challenges </a:t>
            </a:r>
            <a:r>
              <a:rPr lang="en-GB" dirty="0" smtClean="0"/>
              <a:t>in preliminary identification and </a:t>
            </a:r>
            <a:r>
              <a:rPr lang="en-GB" dirty="0" smtClean="0"/>
              <a:t>referral mechanisms, </a:t>
            </a:r>
            <a:r>
              <a:rPr lang="en-GB" dirty="0" smtClean="0"/>
              <a:t>as well as </a:t>
            </a:r>
            <a:r>
              <a:rPr lang="en-GB" dirty="0" smtClean="0"/>
              <a:t>assistance and protection </a:t>
            </a:r>
            <a:r>
              <a:rPr lang="en-GB" dirty="0" smtClean="0"/>
              <a:t>services </a:t>
            </a:r>
            <a:endParaRPr lang="en-GB" dirty="0" smtClean="0"/>
          </a:p>
          <a:p>
            <a:r>
              <a:rPr lang="en-GB" dirty="0"/>
              <a:t>I</a:t>
            </a:r>
            <a:r>
              <a:rPr lang="en-GB" dirty="0" smtClean="0"/>
              <a:t>ndicators established for </a:t>
            </a:r>
            <a:r>
              <a:rPr lang="en-GB" dirty="0" smtClean="0"/>
              <a:t>each vulnerability </a:t>
            </a:r>
            <a:r>
              <a:rPr lang="en-GB" dirty="0" smtClean="0"/>
              <a:t>profile</a:t>
            </a:r>
            <a:endParaRPr lang="en-GB" dirty="0" smtClean="0"/>
          </a:p>
          <a:p>
            <a:r>
              <a:rPr lang="en-GB" dirty="0" smtClean="0"/>
              <a:t>An instrument for </a:t>
            </a:r>
            <a:r>
              <a:rPr lang="en-GB" dirty="0" smtClean="0"/>
              <a:t>the preliminary identification of </a:t>
            </a:r>
            <a:r>
              <a:rPr lang="en-GB" dirty="0" smtClean="0"/>
              <a:t>profiles validated</a:t>
            </a:r>
            <a:endParaRPr lang="en-GB" dirty="0" smtClean="0"/>
          </a:p>
          <a:p>
            <a:endParaRPr lang="en-GB"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1_Brí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225</TotalTime>
  <Words>834</Words>
  <Application>Microsoft Office PowerPoint</Application>
  <PresentationFormat>Presentación en pantalla (4:3)</PresentationFormat>
  <Paragraphs>127</Paragraphs>
  <Slides>22</Slides>
  <Notes>0</Notes>
  <HiddenSlides>0</HiddenSlides>
  <MMClips>0</MMClips>
  <ScaleCrop>false</ScaleCrop>
  <HeadingPairs>
    <vt:vector size="4" baseType="variant">
      <vt:variant>
        <vt:lpstr>Tema</vt:lpstr>
      </vt:variant>
      <vt:variant>
        <vt:i4>2</vt:i4>
      </vt:variant>
      <vt:variant>
        <vt:lpstr>Títulos de diapositiva</vt:lpstr>
      </vt:variant>
      <vt:variant>
        <vt:i4>22</vt:i4>
      </vt:variant>
    </vt:vector>
  </HeadingPairs>
  <TitlesOfParts>
    <vt:vector size="24" baseType="lpstr">
      <vt:lpstr>Brío</vt:lpstr>
      <vt:lpstr>1_Brío</vt:lpstr>
      <vt:lpstr>REGIONAL GUIDELINES FOR THE  PRELIMINARY IDENTIFICATION OF PROFILES AND REFERRAL MECHANISMS FOR MIGRANTS IN VULNERABLE SITUATIONS  </vt:lpstr>
      <vt:lpstr>BACKGROUND</vt:lpstr>
      <vt:lpstr>BACKGROUND</vt:lpstr>
      <vt:lpstr>BACKGROUND</vt:lpstr>
      <vt:lpstr>                    COUNTRIES  NICARAGUA</vt:lpstr>
      <vt:lpstr>HONDURAS</vt:lpstr>
      <vt:lpstr>EL SALVADOR</vt:lpstr>
      <vt:lpstr>COSTA RICA</vt:lpstr>
      <vt:lpstr>RESULTS FROM WORKSHOPS</vt:lpstr>
      <vt:lpstr>SECOND PHASE Costa Rica, May 22-23, 2012 </vt:lpstr>
      <vt:lpstr>PARTICIPATING COUNTRIES Second Phase</vt:lpstr>
      <vt:lpstr>OBJECTIVE </vt:lpstr>
      <vt:lpstr>GUIDELINE IMPLEMENTATION SPHERES</vt:lpstr>
      <vt:lpstr>GUIDING PRINCIPLES FOR INTERVENTIONS </vt:lpstr>
      <vt:lpstr>PRELIMINARY IDENTIFICATION OF PROFILES </vt:lpstr>
      <vt:lpstr>PROFILES </vt:lpstr>
      <vt:lpstr>REFERRAL FOR SPECIFIC PROTECTION AND ASSISTANCE</vt:lpstr>
      <vt:lpstr>FOLLOW-UP ON REFERRED CASES </vt:lpstr>
      <vt:lpstr>BASIC REQUIREMENTS FOR IMPLEMENTATION</vt:lpstr>
      <vt:lpstr>APPENDIX</vt:lpstr>
      <vt:lpstr>PROPOSED ACTIONS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Direccion General</dc:creator>
  <cp:lastModifiedBy>Christiane Lehnhoff</cp:lastModifiedBy>
  <cp:revision>43</cp:revision>
  <dcterms:created xsi:type="dcterms:W3CDTF">2012-06-20T00:14:32Z</dcterms:created>
  <dcterms:modified xsi:type="dcterms:W3CDTF">2012-06-21T15:57:45Z</dcterms:modified>
</cp:coreProperties>
</file>