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60" r:id="rId5"/>
    <p:sldId id="262" r:id="rId6"/>
    <p:sldId id="263" r:id="rId7"/>
    <p:sldId id="264" r:id="rId8"/>
    <p:sldId id="266" r:id="rId9"/>
    <p:sldId id="267" r:id="rId10"/>
    <p:sldId id="268" r:id="rId11"/>
    <p:sldId id="270" r:id="rId12"/>
    <p:sldId id="269" r:id="rId1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43" autoAdjust="0"/>
    <p:restoredTop sz="94652" autoAdjust="0"/>
  </p:normalViewPr>
  <p:slideViewPr>
    <p:cSldViewPr>
      <p:cViewPr varScale="1">
        <p:scale>
          <a:sx n="139" d="100"/>
          <a:sy n="139" d="100"/>
        </p:scale>
        <p:origin x="-21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noProof="0" dirty="0" smtClean="0"/>
              <a:t>Identified Boys, Girls and Adolescents</a:t>
            </a:r>
            <a:endParaRPr lang="en-GB" noProof="0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PME Detectadas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cat>
            <c:strRef>
              <c:f>Hoja1!$A$2:$A$5</c:f>
              <c:strCache>
                <c:ptCount val="4"/>
                <c:pt idx="0">
                  <c:v>Guatemala</c:v>
                </c:pt>
                <c:pt idx="1">
                  <c:v>Honduras</c:v>
                </c:pt>
                <c:pt idx="2">
                  <c:v>El Salvador</c:v>
                </c:pt>
                <c:pt idx="3">
                  <c:v>Nicaragua</c:v>
                </c:pt>
              </c:strCache>
            </c:strRef>
          </c:cat>
          <c:val>
            <c:numRef>
              <c:f>Hoja1!$B$2:$B$5</c:f>
              <c:numCache>
                <c:formatCode>0%</c:formatCode>
                <c:ptCount val="4"/>
                <c:pt idx="0">
                  <c:v>0.485</c:v>
                </c:pt>
                <c:pt idx="1">
                  <c:v>0.32</c:v>
                </c:pt>
                <c:pt idx="2">
                  <c:v>0.19</c:v>
                </c:pt>
                <c:pt idx="3" formatCode="0.00%">
                  <c:v>0.005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6">
          <a:noFill/>
        </a:ln>
      </c:spPr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798"/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Guatemala</c:v>
                </c:pt>
                <c:pt idx="1">
                  <c:v>Honduras</c:v>
                </c:pt>
                <c:pt idx="2">
                  <c:v>El Salvador</c:v>
                </c:pt>
                <c:pt idx="3">
                  <c:v>Nicaragua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1530.0</c:v>
                </c:pt>
                <c:pt idx="1">
                  <c:v>1065.0</c:v>
                </c:pt>
                <c:pt idx="2">
                  <c:v>574.0</c:v>
                </c:pt>
                <c:pt idx="3">
                  <c:v>14.0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Guatemala</c:v>
                </c:pt>
                <c:pt idx="1">
                  <c:v>Honduras</c:v>
                </c:pt>
                <c:pt idx="2">
                  <c:v>El Salvador</c:v>
                </c:pt>
                <c:pt idx="3">
                  <c:v>Nicaragua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405.0</c:v>
                </c:pt>
                <c:pt idx="1">
                  <c:v>223.0</c:v>
                </c:pt>
                <c:pt idx="2">
                  <c:v>196.0</c:v>
                </c:pt>
                <c:pt idx="3">
                  <c:v>8.0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Columna1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Guatemala</c:v>
                </c:pt>
                <c:pt idx="1">
                  <c:v>Honduras</c:v>
                </c:pt>
                <c:pt idx="2">
                  <c:v>El Salvador</c:v>
                </c:pt>
                <c:pt idx="3">
                  <c:v>Nicaragua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38224984"/>
        <c:axId val="2138554360"/>
        <c:axId val="0"/>
      </c:bar3DChart>
      <c:catAx>
        <c:axId val="21382249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138554360"/>
        <c:crosses val="autoZero"/>
        <c:auto val="1"/>
        <c:lblAlgn val="ctr"/>
        <c:lblOffset val="100"/>
        <c:noMultiLvlLbl val="0"/>
      </c:catAx>
      <c:valAx>
        <c:axId val="213855436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38224984"/>
        <c:crosses val="autoZero"/>
        <c:crossBetween val="between"/>
      </c:valAx>
      <c:spPr>
        <a:noFill/>
        <a:ln w="25383">
          <a:noFill/>
        </a:ln>
      </c:spPr>
    </c:plotArea>
    <c:legend>
      <c:legendPos val="r"/>
      <c:legendEntry>
        <c:idx val="0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799"/>
      </a:pPr>
      <a:endParaRPr lang="es-E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0-11 years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Guatemala</c:v>
                </c:pt>
                <c:pt idx="1">
                  <c:v>Honduras</c:v>
                </c:pt>
                <c:pt idx="2">
                  <c:v>El Salvador</c:v>
                </c:pt>
                <c:pt idx="3">
                  <c:v>Nicaragua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271.0</c:v>
                </c:pt>
                <c:pt idx="1">
                  <c:v>189.0</c:v>
                </c:pt>
                <c:pt idx="2">
                  <c:v>120.0</c:v>
                </c:pt>
                <c:pt idx="3">
                  <c:v>8.0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12-17 years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Guatemala</c:v>
                </c:pt>
                <c:pt idx="1">
                  <c:v>Honduras</c:v>
                </c:pt>
                <c:pt idx="2">
                  <c:v>El Salvador</c:v>
                </c:pt>
                <c:pt idx="3">
                  <c:v>Nicaragua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1664.0</c:v>
                </c:pt>
                <c:pt idx="1">
                  <c:v>1099.0</c:v>
                </c:pt>
                <c:pt idx="2">
                  <c:v>650.0</c:v>
                </c:pt>
                <c:pt idx="3">
                  <c:v>14.0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Columna1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Guatemala</c:v>
                </c:pt>
                <c:pt idx="1">
                  <c:v>Honduras</c:v>
                </c:pt>
                <c:pt idx="2">
                  <c:v>El Salvador</c:v>
                </c:pt>
                <c:pt idx="3">
                  <c:v>Nicaragua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-2140203720"/>
        <c:axId val="2138578600"/>
        <c:axId val="0"/>
      </c:bar3DChart>
      <c:catAx>
        <c:axId val="-21402037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138578600"/>
        <c:crosses val="autoZero"/>
        <c:auto val="1"/>
        <c:lblAlgn val="ctr"/>
        <c:lblOffset val="100"/>
        <c:noMultiLvlLbl val="0"/>
      </c:catAx>
      <c:valAx>
        <c:axId val="213857860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-2140203720"/>
        <c:crosses val="autoZero"/>
        <c:crossBetween val="between"/>
      </c:valAx>
      <c:spPr>
        <a:noFill/>
        <a:ln w="25383">
          <a:noFill/>
        </a:ln>
      </c:spPr>
    </c:plotArea>
    <c:legend>
      <c:legendPos val="r"/>
      <c:legendEntry>
        <c:idx val="0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798"/>
      </a:pPr>
      <a:endParaRPr lang="es-E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0"/>
    <c:view3D>
      <c:rotX val="15"/>
      <c:rotY val="20"/>
      <c:depthPercent val="100"/>
      <c:rAngAx val="0"/>
      <c:perspective val="30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Unaccompanied</c:v>
                </c:pt>
              </c:strCache>
            </c:strRef>
          </c:tx>
          <c:spPr>
            <a:solidFill>
              <a:srgbClr val="27277A"/>
            </a:solidFill>
            <a:ln w="2540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Hoja1!$A$2:$A$5</c:f>
              <c:strCache>
                <c:ptCount val="4"/>
                <c:pt idx="0">
                  <c:v>Guatemala</c:v>
                </c:pt>
                <c:pt idx="1">
                  <c:v>Honduras</c:v>
                </c:pt>
                <c:pt idx="2">
                  <c:v>El Salvador</c:v>
                </c:pt>
                <c:pt idx="3">
                  <c:v>Nicaragua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1301.0</c:v>
                </c:pt>
                <c:pt idx="1">
                  <c:v>913.0</c:v>
                </c:pt>
                <c:pt idx="2">
                  <c:v>512.0</c:v>
                </c:pt>
                <c:pt idx="3">
                  <c:v>11.0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Accompanied</c:v>
                </c:pt>
              </c:strCache>
            </c:strRef>
          </c:tx>
          <c:spPr>
            <a:solidFill>
              <a:srgbClr val="8989AE"/>
            </a:solidFill>
            <a:ln w="25400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cat>
            <c:strRef>
              <c:f>Hoja1!$A$2:$A$5</c:f>
              <c:strCache>
                <c:ptCount val="4"/>
                <c:pt idx="0">
                  <c:v>Guatemala</c:v>
                </c:pt>
                <c:pt idx="1">
                  <c:v>Honduras</c:v>
                </c:pt>
                <c:pt idx="2">
                  <c:v>El Salvador</c:v>
                </c:pt>
                <c:pt idx="3">
                  <c:v>Nicaragua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634.0</c:v>
                </c:pt>
                <c:pt idx="1">
                  <c:v>375.0</c:v>
                </c:pt>
                <c:pt idx="2">
                  <c:v>258.0</c:v>
                </c:pt>
                <c:pt idx="3">
                  <c:v>11.0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cylinder"/>
        <c:axId val="2072395464"/>
        <c:axId val="2072398680"/>
        <c:axId val="0"/>
      </c:bar3DChart>
      <c:catAx>
        <c:axId val="2072395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2072398680"/>
        <c:crosses val="autoZero"/>
        <c:auto val="1"/>
        <c:lblAlgn val="ctr"/>
        <c:lblOffset val="100"/>
        <c:noMultiLvlLbl val="0"/>
      </c:catAx>
      <c:valAx>
        <c:axId val="2072398680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207239546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31066460587326"/>
          <c:y val="0.410774410774411"/>
          <c:w val="0.256568778979907"/>
          <c:h val="0.175084175084175"/>
        </c:manualLayout>
      </c:layout>
      <c:overlay val="0"/>
      <c:spPr>
        <a:noFill/>
        <a:ln w="25400">
          <a:noFill/>
        </a:ln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E51299-66BC-4290-8E82-DB30168EED92}" type="doc">
      <dgm:prSet loTypeId="urn:microsoft.com/office/officeart/2005/8/layout/cycle2" loCatId="cycle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s-ES"/>
        </a:p>
      </dgm:t>
    </dgm:pt>
    <dgm:pt modelId="{46C2A90E-9685-4036-9F87-846BB433F693}">
      <dgm:prSet phldrT="[Texto]"/>
      <dgm:spPr/>
      <dgm:t>
        <a:bodyPr/>
        <a:lstStyle/>
        <a:p>
          <a:r>
            <a:rPr lang="en-GB" noProof="0" dirty="0" smtClean="0"/>
            <a:t>Essential needs and health care</a:t>
          </a:r>
          <a:endParaRPr lang="en-GB" noProof="0" dirty="0"/>
        </a:p>
      </dgm:t>
    </dgm:pt>
    <dgm:pt modelId="{B498D4A3-5665-41BA-A29A-82C41AF685A8}" type="parTrans" cxnId="{A97B4D5D-ED64-4768-B74A-C6E38F2DD092}">
      <dgm:prSet/>
      <dgm:spPr/>
      <dgm:t>
        <a:bodyPr/>
        <a:lstStyle/>
        <a:p>
          <a:endParaRPr lang="es-ES"/>
        </a:p>
      </dgm:t>
    </dgm:pt>
    <dgm:pt modelId="{12D6C31D-5EDD-4EDD-9291-5B1AE641BA03}" type="sibTrans" cxnId="{A97B4D5D-ED64-4768-B74A-C6E38F2DD092}">
      <dgm:prSet/>
      <dgm:spPr/>
      <dgm:t>
        <a:bodyPr/>
        <a:lstStyle/>
        <a:p>
          <a:endParaRPr lang="es-ES" dirty="0"/>
        </a:p>
      </dgm:t>
    </dgm:pt>
    <dgm:pt modelId="{18D4CC4E-523F-4DAE-8045-78862095564D}">
      <dgm:prSet phldrT="[Texto]"/>
      <dgm:spPr/>
      <dgm:t>
        <a:bodyPr/>
        <a:lstStyle/>
        <a:p>
          <a:r>
            <a:rPr lang="en-GB" noProof="0" dirty="0" smtClean="0"/>
            <a:t>Safe shelter</a:t>
          </a:r>
          <a:endParaRPr lang="en-GB" noProof="0" dirty="0"/>
        </a:p>
      </dgm:t>
    </dgm:pt>
    <dgm:pt modelId="{CD548DE5-1E7B-422C-AC3D-1416C4568BE5}" type="parTrans" cxnId="{8BDA67DF-9DB3-45D8-9FFC-D99458761DDE}">
      <dgm:prSet/>
      <dgm:spPr/>
      <dgm:t>
        <a:bodyPr/>
        <a:lstStyle/>
        <a:p>
          <a:endParaRPr lang="es-ES"/>
        </a:p>
      </dgm:t>
    </dgm:pt>
    <dgm:pt modelId="{37C8C70B-1892-493F-A4CC-D0F3C5E111C2}" type="sibTrans" cxnId="{8BDA67DF-9DB3-45D8-9FFC-D99458761DDE}">
      <dgm:prSet/>
      <dgm:spPr/>
      <dgm:t>
        <a:bodyPr/>
        <a:lstStyle/>
        <a:p>
          <a:endParaRPr lang="es-ES" dirty="0"/>
        </a:p>
      </dgm:t>
    </dgm:pt>
    <dgm:pt modelId="{E7F4FE96-26FF-4575-AEA4-2DC6B5E4A276}">
      <dgm:prSet phldrT="[Texto]"/>
      <dgm:spPr/>
      <dgm:t>
        <a:bodyPr/>
        <a:lstStyle/>
        <a:p>
          <a:r>
            <a:rPr lang="en-GB" noProof="0" dirty="0" smtClean="0"/>
            <a:t>Legal aid</a:t>
          </a:r>
          <a:endParaRPr lang="en-GB" noProof="0" dirty="0"/>
        </a:p>
      </dgm:t>
    </dgm:pt>
    <dgm:pt modelId="{F887F9AD-E6D6-4C47-8E0B-3AB65380DC03}" type="parTrans" cxnId="{C8BF98FA-64B2-41B2-9B4D-B24023E1ECA4}">
      <dgm:prSet/>
      <dgm:spPr/>
      <dgm:t>
        <a:bodyPr/>
        <a:lstStyle/>
        <a:p>
          <a:endParaRPr lang="es-ES"/>
        </a:p>
      </dgm:t>
    </dgm:pt>
    <dgm:pt modelId="{FACEBC4C-5FE5-4FAE-9F6B-FC1B8FAAF32B}" type="sibTrans" cxnId="{C8BF98FA-64B2-41B2-9B4D-B24023E1ECA4}">
      <dgm:prSet/>
      <dgm:spPr/>
      <dgm:t>
        <a:bodyPr/>
        <a:lstStyle/>
        <a:p>
          <a:endParaRPr lang="es-ES" dirty="0"/>
        </a:p>
      </dgm:t>
    </dgm:pt>
    <dgm:pt modelId="{703FA153-1EB9-4849-A01B-23BA944B9E49}">
      <dgm:prSet phldrT="[Texto]"/>
      <dgm:spPr/>
      <dgm:t>
        <a:bodyPr/>
        <a:lstStyle/>
        <a:p>
          <a:r>
            <a:rPr lang="en-GB" noProof="0" dirty="0" smtClean="0"/>
            <a:t>Risk assessment</a:t>
          </a:r>
          <a:endParaRPr lang="en-GB" noProof="0" dirty="0"/>
        </a:p>
      </dgm:t>
    </dgm:pt>
    <dgm:pt modelId="{354300ED-2080-4366-98C9-5003290D838B}" type="parTrans" cxnId="{5342497D-F60C-49E8-8903-927E9E87B25F}">
      <dgm:prSet/>
      <dgm:spPr/>
      <dgm:t>
        <a:bodyPr/>
        <a:lstStyle/>
        <a:p>
          <a:endParaRPr lang="es-ES"/>
        </a:p>
      </dgm:t>
    </dgm:pt>
    <dgm:pt modelId="{FAE8436B-7925-4FF9-8F4A-CB754E8B1B51}" type="sibTrans" cxnId="{5342497D-F60C-49E8-8903-927E9E87B25F}">
      <dgm:prSet/>
      <dgm:spPr/>
      <dgm:t>
        <a:bodyPr/>
        <a:lstStyle/>
        <a:p>
          <a:endParaRPr lang="es-ES" dirty="0"/>
        </a:p>
      </dgm:t>
    </dgm:pt>
    <dgm:pt modelId="{322B52D1-019B-48B7-92C8-AA251B521B9B}">
      <dgm:prSet phldrT="[Texto]"/>
      <dgm:spPr/>
      <dgm:t>
        <a:bodyPr/>
        <a:lstStyle/>
        <a:p>
          <a:r>
            <a:rPr lang="en-GB" noProof="0" dirty="0" smtClean="0"/>
            <a:t>Migration protection</a:t>
          </a:r>
          <a:endParaRPr lang="en-GB" noProof="0" dirty="0"/>
        </a:p>
      </dgm:t>
    </dgm:pt>
    <dgm:pt modelId="{09934BF2-8F99-4CB6-90E8-4212A296C59B}" type="parTrans" cxnId="{1689BD30-6CC3-493D-86F7-9E3E1886036F}">
      <dgm:prSet/>
      <dgm:spPr/>
      <dgm:t>
        <a:bodyPr/>
        <a:lstStyle/>
        <a:p>
          <a:endParaRPr lang="es-ES"/>
        </a:p>
      </dgm:t>
    </dgm:pt>
    <dgm:pt modelId="{28239CCF-D51C-4B13-834E-087F610E482F}" type="sibTrans" cxnId="{1689BD30-6CC3-493D-86F7-9E3E1886036F}">
      <dgm:prSet/>
      <dgm:spPr/>
      <dgm:t>
        <a:bodyPr/>
        <a:lstStyle/>
        <a:p>
          <a:endParaRPr lang="es-ES" dirty="0"/>
        </a:p>
      </dgm:t>
    </dgm:pt>
    <dgm:pt modelId="{0FE3B538-E368-457E-9C14-18C88575C55D}" type="pres">
      <dgm:prSet presAssocID="{F9E51299-66BC-4290-8E82-DB30168EED9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AF6D8B23-6216-4F35-8954-F380A8D22BA8}" type="pres">
      <dgm:prSet presAssocID="{46C2A90E-9685-4036-9F87-846BB433F69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2C509E49-EBBC-427A-A215-9E8836DE3C2B}" type="pres">
      <dgm:prSet presAssocID="{12D6C31D-5EDD-4EDD-9291-5B1AE641BA03}" presName="sibTrans" presStyleLbl="sibTrans2D1" presStyleIdx="0" presStyleCnt="5"/>
      <dgm:spPr/>
      <dgm:t>
        <a:bodyPr/>
        <a:lstStyle/>
        <a:p>
          <a:endParaRPr lang="es-CR"/>
        </a:p>
      </dgm:t>
    </dgm:pt>
    <dgm:pt modelId="{9926051B-AC69-4350-8DFC-B28022AA3909}" type="pres">
      <dgm:prSet presAssocID="{12D6C31D-5EDD-4EDD-9291-5B1AE641BA03}" presName="connectorText" presStyleLbl="sibTrans2D1" presStyleIdx="0" presStyleCnt="5"/>
      <dgm:spPr/>
      <dgm:t>
        <a:bodyPr/>
        <a:lstStyle/>
        <a:p>
          <a:endParaRPr lang="es-CR"/>
        </a:p>
      </dgm:t>
    </dgm:pt>
    <dgm:pt modelId="{5906DCBF-4B0F-4F72-AF05-1345D02978A0}" type="pres">
      <dgm:prSet presAssocID="{18D4CC4E-523F-4DAE-8045-78862095564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BD26C512-17D9-4C55-841D-0B38787DE1F9}" type="pres">
      <dgm:prSet presAssocID="{37C8C70B-1892-493F-A4CC-D0F3C5E111C2}" presName="sibTrans" presStyleLbl="sibTrans2D1" presStyleIdx="1" presStyleCnt="5"/>
      <dgm:spPr/>
      <dgm:t>
        <a:bodyPr/>
        <a:lstStyle/>
        <a:p>
          <a:endParaRPr lang="es-CR"/>
        </a:p>
      </dgm:t>
    </dgm:pt>
    <dgm:pt modelId="{F7EAFA10-9A47-4D60-B0AF-0F3E12F9802B}" type="pres">
      <dgm:prSet presAssocID="{37C8C70B-1892-493F-A4CC-D0F3C5E111C2}" presName="connectorText" presStyleLbl="sibTrans2D1" presStyleIdx="1" presStyleCnt="5"/>
      <dgm:spPr/>
      <dgm:t>
        <a:bodyPr/>
        <a:lstStyle/>
        <a:p>
          <a:endParaRPr lang="es-CR"/>
        </a:p>
      </dgm:t>
    </dgm:pt>
    <dgm:pt modelId="{FE02A17C-38F3-43A3-9D5E-1E33B4AD27C3}" type="pres">
      <dgm:prSet presAssocID="{E7F4FE96-26FF-4575-AEA4-2DC6B5E4A27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F8A22B4-E936-4727-A9BF-A03CA92EE348}" type="pres">
      <dgm:prSet presAssocID="{FACEBC4C-5FE5-4FAE-9F6B-FC1B8FAAF32B}" presName="sibTrans" presStyleLbl="sibTrans2D1" presStyleIdx="2" presStyleCnt="5"/>
      <dgm:spPr/>
      <dgm:t>
        <a:bodyPr/>
        <a:lstStyle/>
        <a:p>
          <a:endParaRPr lang="es-CR"/>
        </a:p>
      </dgm:t>
    </dgm:pt>
    <dgm:pt modelId="{1E502B53-4666-41D9-A58A-C613BBC94C89}" type="pres">
      <dgm:prSet presAssocID="{FACEBC4C-5FE5-4FAE-9F6B-FC1B8FAAF32B}" presName="connectorText" presStyleLbl="sibTrans2D1" presStyleIdx="2" presStyleCnt="5"/>
      <dgm:spPr/>
      <dgm:t>
        <a:bodyPr/>
        <a:lstStyle/>
        <a:p>
          <a:endParaRPr lang="es-CR"/>
        </a:p>
      </dgm:t>
    </dgm:pt>
    <dgm:pt modelId="{F93A711E-925B-4626-8295-B93A01F42EB1}" type="pres">
      <dgm:prSet presAssocID="{703FA153-1EB9-4849-A01B-23BA944B9E4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4913F24A-E094-4556-806D-3566FD6326CF}" type="pres">
      <dgm:prSet presAssocID="{FAE8436B-7925-4FF9-8F4A-CB754E8B1B51}" presName="sibTrans" presStyleLbl="sibTrans2D1" presStyleIdx="3" presStyleCnt="5"/>
      <dgm:spPr/>
      <dgm:t>
        <a:bodyPr/>
        <a:lstStyle/>
        <a:p>
          <a:endParaRPr lang="es-CR"/>
        </a:p>
      </dgm:t>
    </dgm:pt>
    <dgm:pt modelId="{2469F311-4AF5-4746-B315-B8F7348B9E8A}" type="pres">
      <dgm:prSet presAssocID="{FAE8436B-7925-4FF9-8F4A-CB754E8B1B51}" presName="connectorText" presStyleLbl="sibTrans2D1" presStyleIdx="3" presStyleCnt="5"/>
      <dgm:spPr/>
      <dgm:t>
        <a:bodyPr/>
        <a:lstStyle/>
        <a:p>
          <a:endParaRPr lang="es-CR"/>
        </a:p>
      </dgm:t>
    </dgm:pt>
    <dgm:pt modelId="{7476834A-52BB-4CDC-9B7A-74C13BBDA89F}" type="pres">
      <dgm:prSet presAssocID="{322B52D1-019B-48B7-92C8-AA251B521B9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00BAD98C-E28A-4EA0-8A42-E6B7AAD48136}" type="pres">
      <dgm:prSet presAssocID="{28239CCF-D51C-4B13-834E-087F610E482F}" presName="sibTrans" presStyleLbl="sibTrans2D1" presStyleIdx="4" presStyleCnt="5"/>
      <dgm:spPr/>
      <dgm:t>
        <a:bodyPr/>
        <a:lstStyle/>
        <a:p>
          <a:endParaRPr lang="es-CR"/>
        </a:p>
      </dgm:t>
    </dgm:pt>
    <dgm:pt modelId="{0D0EB712-9DD4-4FD7-ABD8-A776DB431CCF}" type="pres">
      <dgm:prSet presAssocID="{28239CCF-D51C-4B13-834E-087F610E482F}" presName="connectorText" presStyleLbl="sibTrans2D1" presStyleIdx="4" presStyleCnt="5"/>
      <dgm:spPr/>
      <dgm:t>
        <a:bodyPr/>
        <a:lstStyle/>
        <a:p>
          <a:endParaRPr lang="es-CR"/>
        </a:p>
      </dgm:t>
    </dgm:pt>
  </dgm:ptLst>
  <dgm:cxnLst>
    <dgm:cxn modelId="{EED0AFBC-4421-4280-8D80-85E2BA903AD7}" type="presOf" srcId="{18D4CC4E-523F-4DAE-8045-78862095564D}" destId="{5906DCBF-4B0F-4F72-AF05-1345D02978A0}" srcOrd="0" destOrd="0" presId="urn:microsoft.com/office/officeart/2005/8/layout/cycle2"/>
    <dgm:cxn modelId="{A97B4D5D-ED64-4768-B74A-C6E38F2DD092}" srcId="{F9E51299-66BC-4290-8E82-DB30168EED92}" destId="{46C2A90E-9685-4036-9F87-846BB433F693}" srcOrd="0" destOrd="0" parTransId="{B498D4A3-5665-41BA-A29A-82C41AF685A8}" sibTransId="{12D6C31D-5EDD-4EDD-9291-5B1AE641BA03}"/>
    <dgm:cxn modelId="{5342497D-F60C-49E8-8903-927E9E87B25F}" srcId="{F9E51299-66BC-4290-8E82-DB30168EED92}" destId="{703FA153-1EB9-4849-A01B-23BA944B9E49}" srcOrd="3" destOrd="0" parTransId="{354300ED-2080-4366-98C9-5003290D838B}" sibTransId="{FAE8436B-7925-4FF9-8F4A-CB754E8B1B51}"/>
    <dgm:cxn modelId="{570C517A-D0EA-4FE0-9CFE-2B56D964EBAF}" type="presOf" srcId="{FACEBC4C-5FE5-4FAE-9F6B-FC1B8FAAF32B}" destId="{1E502B53-4666-41D9-A58A-C613BBC94C89}" srcOrd="1" destOrd="0" presId="urn:microsoft.com/office/officeart/2005/8/layout/cycle2"/>
    <dgm:cxn modelId="{14D70342-87B0-482C-A101-7BF1FE9F6FA5}" type="presOf" srcId="{E7F4FE96-26FF-4575-AEA4-2DC6B5E4A276}" destId="{FE02A17C-38F3-43A3-9D5E-1E33B4AD27C3}" srcOrd="0" destOrd="0" presId="urn:microsoft.com/office/officeart/2005/8/layout/cycle2"/>
    <dgm:cxn modelId="{DDEB992F-DCA3-4347-A0D3-D0AFFFD1D7BE}" type="presOf" srcId="{FAE8436B-7925-4FF9-8F4A-CB754E8B1B51}" destId="{4913F24A-E094-4556-806D-3566FD6326CF}" srcOrd="0" destOrd="0" presId="urn:microsoft.com/office/officeart/2005/8/layout/cycle2"/>
    <dgm:cxn modelId="{E548289A-A197-4BCE-8EFD-4A88B48F4D96}" type="presOf" srcId="{46C2A90E-9685-4036-9F87-846BB433F693}" destId="{AF6D8B23-6216-4F35-8954-F380A8D22BA8}" srcOrd="0" destOrd="0" presId="urn:microsoft.com/office/officeart/2005/8/layout/cycle2"/>
    <dgm:cxn modelId="{20F0F935-76E3-41D4-A6FE-CB1674330B9F}" type="presOf" srcId="{12D6C31D-5EDD-4EDD-9291-5B1AE641BA03}" destId="{2C509E49-EBBC-427A-A215-9E8836DE3C2B}" srcOrd="0" destOrd="0" presId="urn:microsoft.com/office/officeart/2005/8/layout/cycle2"/>
    <dgm:cxn modelId="{5F3A0122-E526-4F88-B7BF-BA068D52E53A}" type="presOf" srcId="{703FA153-1EB9-4849-A01B-23BA944B9E49}" destId="{F93A711E-925B-4626-8295-B93A01F42EB1}" srcOrd="0" destOrd="0" presId="urn:microsoft.com/office/officeart/2005/8/layout/cycle2"/>
    <dgm:cxn modelId="{F80B857E-2438-44BC-8F25-A81DE2D8B768}" type="presOf" srcId="{322B52D1-019B-48B7-92C8-AA251B521B9B}" destId="{7476834A-52BB-4CDC-9B7A-74C13BBDA89F}" srcOrd="0" destOrd="0" presId="urn:microsoft.com/office/officeart/2005/8/layout/cycle2"/>
    <dgm:cxn modelId="{1689BD30-6CC3-493D-86F7-9E3E1886036F}" srcId="{F9E51299-66BC-4290-8E82-DB30168EED92}" destId="{322B52D1-019B-48B7-92C8-AA251B521B9B}" srcOrd="4" destOrd="0" parTransId="{09934BF2-8F99-4CB6-90E8-4212A296C59B}" sibTransId="{28239CCF-D51C-4B13-834E-087F610E482F}"/>
    <dgm:cxn modelId="{B456BFF1-3801-47D8-92F7-76DA19A89C64}" type="presOf" srcId="{FACEBC4C-5FE5-4FAE-9F6B-FC1B8FAAF32B}" destId="{CF8A22B4-E936-4727-A9BF-A03CA92EE348}" srcOrd="0" destOrd="0" presId="urn:microsoft.com/office/officeart/2005/8/layout/cycle2"/>
    <dgm:cxn modelId="{2F41D2BC-7AB6-47F5-9465-F3E5679A2E3B}" type="presOf" srcId="{28239CCF-D51C-4B13-834E-087F610E482F}" destId="{0D0EB712-9DD4-4FD7-ABD8-A776DB431CCF}" srcOrd="1" destOrd="0" presId="urn:microsoft.com/office/officeart/2005/8/layout/cycle2"/>
    <dgm:cxn modelId="{D9859B8E-415E-42B4-BBB6-60B5366005CA}" type="presOf" srcId="{37C8C70B-1892-493F-A4CC-D0F3C5E111C2}" destId="{F7EAFA10-9A47-4D60-B0AF-0F3E12F9802B}" srcOrd="1" destOrd="0" presId="urn:microsoft.com/office/officeart/2005/8/layout/cycle2"/>
    <dgm:cxn modelId="{C8BF98FA-64B2-41B2-9B4D-B24023E1ECA4}" srcId="{F9E51299-66BC-4290-8E82-DB30168EED92}" destId="{E7F4FE96-26FF-4575-AEA4-2DC6B5E4A276}" srcOrd="2" destOrd="0" parTransId="{F887F9AD-E6D6-4C47-8E0B-3AB65380DC03}" sibTransId="{FACEBC4C-5FE5-4FAE-9F6B-FC1B8FAAF32B}"/>
    <dgm:cxn modelId="{F64A5987-E4D2-4E92-9218-A3A67DD3A141}" type="presOf" srcId="{12D6C31D-5EDD-4EDD-9291-5B1AE641BA03}" destId="{9926051B-AC69-4350-8DFC-B28022AA3909}" srcOrd="1" destOrd="0" presId="urn:microsoft.com/office/officeart/2005/8/layout/cycle2"/>
    <dgm:cxn modelId="{BFCC2626-3E7F-47C8-AC32-3C376A9F5998}" type="presOf" srcId="{28239CCF-D51C-4B13-834E-087F610E482F}" destId="{00BAD98C-E28A-4EA0-8A42-E6B7AAD48136}" srcOrd="0" destOrd="0" presId="urn:microsoft.com/office/officeart/2005/8/layout/cycle2"/>
    <dgm:cxn modelId="{8E06345D-7CB8-4613-A9AE-8723977293C6}" type="presOf" srcId="{37C8C70B-1892-493F-A4CC-D0F3C5E111C2}" destId="{BD26C512-17D9-4C55-841D-0B38787DE1F9}" srcOrd="0" destOrd="0" presId="urn:microsoft.com/office/officeart/2005/8/layout/cycle2"/>
    <dgm:cxn modelId="{7764E384-CC48-43C0-A736-482FA21BEAB0}" type="presOf" srcId="{FAE8436B-7925-4FF9-8F4A-CB754E8B1B51}" destId="{2469F311-4AF5-4746-B315-B8F7348B9E8A}" srcOrd="1" destOrd="0" presId="urn:microsoft.com/office/officeart/2005/8/layout/cycle2"/>
    <dgm:cxn modelId="{8BDA67DF-9DB3-45D8-9FFC-D99458761DDE}" srcId="{F9E51299-66BC-4290-8E82-DB30168EED92}" destId="{18D4CC4E-523F-4DAE-8045-78862095564D}" srcOrd="1" destOrd="0" parTransId="{CD548DE5-1E7B-422C-AC3D-1416C4568BE5}" sibTransId="{37C8C70B-1892-493F-A4CC-D0F3C5E111C2}"/>
    <dgm:cxn modelId="{889EEF91-7650-4AED-8BA9-9EE71044EA8F}" type="presOf" srcId="{F9E51299-66BC-4290-8E82-DB30168EED92}" destId="{0FE3B538-E368-457E-9C14-18C88575C55D}" srcOrd="0" destOrd="0" presId="urn:microsoft.com/office/officeart/2005/8/layout/cycle2"/>
    <dgm:cxn modelId="{31D8B840-3437-436F-A646-0E2256F30CCF}" type="presParOf" srcId="{0FE3B538-E368-457E-9C14-18C88575C55D}" destId="{AF6D8B23-6216-4F35-8954-F380A8D22BA8}" srcOrd="0" destOrd="0" presId="urn:microsoft.com/office/officeart/2005/8/layout/cycle2"/>
    <dgm:cxn modelId="{281E19D8-A9BB-44B0-B2A5-F97883E6C9D6}" type="presParOf" srcId="{0FE3B538-E368-457E-9C14-18C88575C55D}" destId="{2C509E49-EBBC-427A-A215-9E8836DE3C2B}" srcOrd="1" destOrd="0" presId="urn:microsoft.com/office/officeart/2005/8/layout/cycle2"/>
    <dgm:cxn modelId="{CE2B3778-FCD4-4B07-9CB9-A700FD3A7C0A}" type="presParOf" srcId="{2C509E49-EBBC-427A-A215-9E8836DE3C2B}" destId="{9926051B-AC69-4350-8DFC-B28022AA3909}" srcOrd="0" destOrd="0" presId="urn:microsoft.com/office/officeart/2005/8/layout/cycle2"/>
    <dgm:cxn modelId="{A5955AC2-24F8-4F1A-A17D-E3D6FAF989AB}" type="presParOf" srcId="{0FE3B538-E368-457E-9C14-18C88575C55D}" destId="{5906DCBF-4B0F-4F72-AF05-1345D02978A0}" srcOrd="2" destOrd="0" presId="urn:microsoft.com/office/officeart/2005/8/layout/cycle2"/>
    <dgm:cxn modelId="{9DAF4917-EB3E-4676-8D66-B07CA764F236}" type="presParOf" srcId="{0FE3B538-E368-457E-9C14-18C88575C55D}" destId="{BD26C512-17D9-4C55-841D-0B38787DE1F9}" srcOrd="3" destOrd="0" presId="urn:microsoft.com/office/officeart/2005/8/layout/cycle2"/>
    <dgm:cxn modelId="{2D7130F2-9960-4F0B-90E0-C4BBF97F63C6}" type="presParOf" srcId="{BD26C512-17D9-4C55-841D-0B38787DE1F9}" destId="{F7EAFA10-9A47-4D60-B0AF-0F3E12F9802B}" srcOrd="0" destOrd="0" presId="urn:microsoft.com/office/officeart/2005/8/layout/cycle2"/>
    <dgm:cxn modelId="{3C6579EB-88E8-499D-A1F2-AA08E4C94F6A}" type="presParOf" srcId="{0FE3B538-E368-457E-9C14-18C88575C55D}" destId="{FE02A17C-38F3-43A3-9D5E-1E33B4AD27C3}" srcOrd="4" destOrd="0" presId="urn:microsoft.com/office/officeart/2005/8/layout/cycle2"/>
    <dgm:cxn modelId="{49E8C543-4A9E-4C6E-A297-6BACC132448C}" type="presParOf" srcId="{0FE3B538-E368-457E-9C14-18C88575C55D}" destId="{CF8A22B4-E936-4727-A9BF-A03CA92EE348}" srcOrd="5" destOrd="0" presId="urn:microsoft.com/office/officeart/2005/8/layout/cycle2"/>
    <dgm:cxn modelId="{561455EF-DAD5-4C37-843C-10B81B6BFC62}" type="presParOf" srcId="{CF8A22B4-E936-4727-A9BF-A03CA92EE348}" destId="{1E502B53-4666-41D9-A58A-C613BBC94C89}" srcOrd="0" destOrd="0" presId="urn:microsoft.com/office/officeart/2005/8/layout/cycle2"/>
    <dgm:cxn modelId="{729907AF-BDD7-455A-AF1F-51863D39A1BD}" type="presParOf" srcId="{0FE3B538-E368-457E-9C14-18C88575C55D}" destId="{F93A711E-925B-4626-8295-B93A01F42EB1}" srcOrd="6" destOrd="0" presId="urn:microsoft.com/office/officeart/2005/8/layout/cycle2"/>
    <dgm:cxn modelId="{056BC39A-C4CD-41FA-A3E8-6F0C376FF2D7}" type="presParOf" srcId="{0FE3B538-E368-457E-9C14-18C88575C55D}" destId="{4913F24A-E094-4556-806D-3566FD6326CF}" srcOrd="7" destOrd="0" presId="urn:microsoft.com/office/officeart/2005/8/layout/cycle2"/>
    <dgm:cxn modelId="{2922FF53-CD02-4600-8DDB-4C20C1014B98}" type="presParOf" srcId="{4913F24A-E094-4556-806D-3566FD6326CF}" destId="{2469F311-4AF5-4746-B315-B8F7348B9E8A}" srcOrd="0" destOrd="0" presId="urn:microsoft.com/office/officeart/2005/8/layout/cycle2"/>
    <dgm:cxn modelId="{713A0364-0DCD-4429-A103-942059EF6535}" type="presParOf" srcId="{0FE3B538-E368-457E-9C14-18C88575C55D}" destId="{7476834A-52BB-4CDC-9B7A-74C13BBDA89F}" srcOrd="8" destOrd="0" presId="urn:microsoft.com/office/officeart/2005/8/layout/cycle2"/>
    <dgm:cxn modelId="{DF49B19B-DB2A-41DA-8FDA-A33B7DC336D6}" type="presParOf" srcId="{0FE3B538-E368-457E-9C14-18C88575C55D}" destId="{00BAD98C-E28A-4EA0-8A42-E6B7AAD48136}" srcOrd="9" destOrd="0" presId="urn:microsoft.com/office/officeart/2005/8/layout/cycle2"/>
    <dgm:cxn modelId="{CEE87042-F2D0-43F1-A4A4-A13B8B487EA5}" type="presParOf" srcId="{00BAD98C-E28A-4EA0-8A42-E6B7AAD48136}" destId="{0D0EB712-9DD4-4FD7-ABD8-A776DB431CC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6D8B23-6216-4F35-8954-F380A8D22BA8}">
      <dsp:nvSpPr>
        <dsp:cNvPr id="0" name=""/>
        <dsp:cNvSpPr/>
      </dsp:nvSpPr>
      <dsp:spPr>
        <a:xfrm>
          <a:off x="3556248" y="542"/>
          <a:ext cx="1117103" cy="1117103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noProof="0" dirty="0" smtClean="0"/>
            <a:t>Essential needs and health care</a:t>
          </a:r>
          <a:endParaRPr lang="en-GB" sz="1100" kern="1200" noProof="0" dirty="0"/>
        </a:p>
      </dsp:txBody>
      <dsp:txXfrm>
        <a:off x="3719844" y="164138"/>
        <a:ext cx="789911" cy="789911"/>
      </dsp:txXfrm>
    </dsp:sp>
    <dsp:sp modelId="{2C509E49-EBBC-427A-A215-9E8836DE3C2B}">
      <dsp:nvSpPr>
        <dsp:cNvPr id="0" name=""/>
        <dsp:cNvSpPr/>
      </dsp:nvSpPr>
      <dsp:spPr>
        <a:xfrm rot="2160000">
          <a:off x="4638174" y="858908"/>
          <a:ext cx="297496" cy="37702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900" kern="1200" dirty="0"/>
        </a:p>
      </dsp:txBody>
      <dsp:txXfrm>
        <a:off x="4646697" y="908082"/>
        <a:ext cx="208247" cy="226214"/>
      </dsp:txXfrm>
    </dsp:sp>
    <dsp:sp modelId="{5906DCBF-4B0F-4F72-AF05-1345D02978A0}">
      <dsp:nvSpPr>
        <dsp:cNvPr id="0" name=""/>
        <dsp:cNvSpPr/>
      </dsp:nvSpPr>
      <dsp:spPr>
        <a:xfrm>
          <a:off x="4914116" y="987091"/>
          <a:ext cx="1117103" cy="1117103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7005"/>
                <a:lumOff val="7938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7005"/>
                <a:lumOff val="7938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7005"/>
                <a:lumOff val="793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noProof="0" dirty="0" smtClean="0"/>
            <a:t>Safe shelter</a:t>
          </a:r>
          <a:endParaRPr lang="en-GB" sz="1100" kern="1200" noProof="0" dirty="0"/>
        </a:p>
      </dsp:txBody>
      <dsp:txXfrm>
        <a:off x="5077712" y="1150687"/>
        <a:ext cx="789911" cy="789911"/>
      </dsp:txXfrm>
    </dsp:sp>
    <dsp:sp modelId="{BD26C512-17D9-4C55-841D-0B38787DE1F9}">
      <dsp:nvSpPr>
        <dsp:cNvPr id="0" name=""/>
        <dsp:cNvSpPr/>
      </dsp:nvSpPr>
      <dsp:spPr>
        <a:xfrm rot="6480000">
          <a:off x="5067192" y="2147259"/>
          <a:ext cx="297496" cy="37702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6913"/>
                <a:lumOff val="7417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6913"/>
                <a:lumOff val="7417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6913"/>
                <a:lumOff val="741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900" kern="1200" dirty="0"/>
        </a:p>
      </dsp:txBody>
      <dsp:txXfrm rot="10800000">
        <a:off x="5125606" y="2180223"/>
        <a:ext cx="208247" cy="226214"/>
      </dsp:txXfrm>
    </dsp:sp>
    <dsp:sp modelId="{FE02A17C-38F3-43A3-9D5E-1E33B4AD27C3}">
      <dsp:nvSpPr>
        <dsp:cNvPr id="0" name=""/>
        <dsp:cNvSpPr/>
      </dsp:nvSpPr>
      <dsp:spPr>
        <a:xfrm>
          <a:off x="4395456" y="2583361"/>
          <a:ext cx="1117103" cy="1117103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14010"/>
                <a:lumOff val="1587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4010"/>
                <a:lumOff val="1587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4010"/>
                <a:lumOff val="15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noProof="0" dirty="0" smtClean="0"/>
            <a:t>Legal aid</a:t>
          </a:r>
          <a:endParaRPr lang="en-GB" sz="1100" kern="1200" noProof="0" dirty="0"/>
        </a:p>
      </dsp:txBody>
      <dsp:txXfrm>
        <a:off x="4559052" y="2746957"/>
        <a:ext cx="789911" cy="789911"/>
      </dsp:txXfrm>
    </dsp:sp>
    <dsp:sp modelId="{CF8A22B4-E936-4727-A9BF-A03CA92EE348}">
      <dsp:nvSpPr>
        <dsp:cNvPr id="0" name=""/>
        <dsp:cNvSpPr/>
      </dsp:nvSpPr>
      <dsp:spPr>
        <a:xfrm rot="10800000">
          <a:off x="3974471" y="2953402"/>
          <a:ext cx="297496" cy="37702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13825"/>
                <a:lumOff val="14833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13825"/>
                <a:lumOff val="14833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13825"/>
                <a:lumOff val="1483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900" kern="1200" dirty="0"/>
        </a:p>
      </dsp:txBody>
      <dsp:txXfrm rot="10800000">
        <a:off x="4063720" y="3028806"/>
        <a:ext cx="208247" cy="226214"/>
      </dsp:txXfrm>
    </dsp:sp>
    <dsp:sp modelId="{F93A711E-925B-4626-8295-B93A01F42EB1}">
      <dsp:nvSpPr>
        <dsp:cNvPr id="0" name=""/>
        <dsp:cNvSpPr/>
      </dsp:nvSpPr>
      <dsp:spPr>
        <a:xfrm>
          <a:off x="2717039" y="2583361"/>
          <a:ext cx="1117103" cy="1117103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1014"/>
                <a:lumOff val="2381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1014"/>
                <a:lumOff val="2381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1014"/>
                <a:lumOff val="238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noProof="0" dirty="0" smtClean="0"/>
            <a:t>Risk assessment</a:t>
          </a:r>
          <a:endParaRPr lang="en-GB" sz="1100" kern="1200" noProof="0" dirty="0"/>
        </a:p>
      </dsp:txBody>
      <dsp:txXfrm>
        <a:off x="2880635" y="2746957"/>
        <a:ext cx="789911" cy="789911"/>
      </dsp:txXfrm>
    </dsp:sp>
    <dsp:sp modelId="{4913F24A-E094-4556-806D-3566FD6326CF}">
      <dsp:nvSpPr>
        <dsp:cNvPr id="0" name=""/>
        <dsp:cNvSpPr/>
      </dsp:nvSpPr>
      <dsp:spPr>
        <a:xfrm rot="15120000">
          <a:off x="2870115" y="2163274"/>
          <a:ext cx="297496" cy="37702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20738"/>
                <a:lumOff val="22250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20738"/>
                <a:lumOff val="22250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20738"/>
                <a:lumOff val="2225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900" kern="1200" dirty="0"/>
        </a:p>
      </dsp:txBody>
      <dsp:txXfrm rot="10800000">
        <a:off x="2928529" y="2281118"/>
        <a:ext cx="208247" cy="226214"/>
      </dsp:txXfrm>
    </dsp:sp>
    <dsp:sp modelId="{7476834A-52BB-4CDC-9B7A-74C13BBDA89F}">
      <dsp:nvSpPr>
        <dsp:cNvPr id="0" name=""/>
        <dsp:cNvSpPr/>
      </dsp:nvSpPr>
      <dsp:spPr>
        <a:xfrm>
          <a:off x="2198379" y="987091"/>
          <a:ext cx="1117103" cy="1117103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8019"/>
                <a:lumOff val="3175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8019"/>
                <a:lumOff val="3175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8019"/>
                <a:lumOff val="31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noProof="0" dirty="0" smtClean="0"/>
            <a:t>Migration protection</a:t>
          </a:r>
          <a:endParaRPr lang="en-GB" sz="1100" kern="1200" noProof="0" dirty="0"/>
        </a:p>
      </dsp:txBody>
      <dsp:txXfrm>
        <a:off x="2361975" y="1150687"/>
        <a:ext cx="789911" cy="789911"/>
      </dsp:txXfrm>
    </dsp:sp>
    <dsp:sp modelId="{00BAD98C-E28A-4EA0-8A42-E6B7AAD48136}">
      <dsp:nvSpPr>
        <dsp:cNvPr id="0" name=""/>
        <dsp:cNvSpPr/>
      </dsp:nvSpPr>
      <dsp:spPr>
        <a:xfrm rot="19440000">
          <a:off x="3280306" y="868806"/>
          <a:ext cx="297496" cy="37702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27650"/>
                <a:lumOff val="29667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27650"/>
                <a:lumOff val="29667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27650"/>
                <a:lumOff val="2966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900" kern="1200" dirty="0"/>
        </a:p>
      </dsp:txBody>
      <dsp:txXfrm>
        <a:off x="3288829" y="970440"/>
        <a:ext cx="208247" cy="2262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92F01-16CD-41F9-9D30-6DA47FC85B6C}" type="slidenum">
              <a:rPr lang="es-ES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5006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66B42-E7AE-4BF1-BD7E-76F847516C08}" type="slidenum">
              <a:rPr lang="es-ES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83359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AB4B0-F61F-4296-992B-F08DD71C2376}" type="slidenum">
              <a:rPr lang="es-ES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29275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10198-51F4-41F8-92D0-15751AB723D8}" type="slidenum">
              <a:rPr lang="es-ES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32241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3D3BC-FED7-4F3A-94E7-DAF56AB8D98C}" type="slidenum">
              <a:rPr lang="es-ES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32231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7A386-4840-408D-96CE-F655CA80DDAA}" type="slidenum">
              <a:rPr lang="es-ES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72802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B1C23-1809-4138-81C9-393404EAAC44}" type="slidenum">
              <a:rPr lang="es-ES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9297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B96B1-AC90-42E0-A46F-DE0CE302A68B}" type="slidenum">
              <a:rPr lang="es-ES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45080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96591-4EAF-4364-8100-49174C83DC2E}" type="slidenum">
              <a:rPr lang="es-ES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2360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09BAA-65E2-454B-A432-7A8144C205A6}" type="slidenum">
              <a:rPr lang="es-ES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93305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0FCC2-8E0A-4121-B90F-A99167FC2DE3}" type="slidenum">
              <a:rPr lang="es-ES"/>
              <a:pPr>
                <a:defRPr/>
              </a:pPr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2562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R" smtClean="0"/>
              <a:t>Haga clic para cambiar el estilo de título	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R" smtClean="0"/>
              <a:t>Haga clic para modificar el estilo de texto del patrón</a:t>
            </a:r>
          </a:p>
          <a:p>
            <a:pPr lvl="1"/>
            <a:r>
              <a:rPr lang="es-ES" altLang="es-CR" smtClean="0"/>
              <a:t>Segundo nivel</a:t>
            </a:r>
          </a:p>
          <a:p>
            <a:pPr lvl="2"/>
            <a:r>
              <a:rPr lang="es-ES" altLang="es-CR" smtClean="0"/>
              <a:t>Tercer nivel</a:t>
            </a:r>
          </a:p>
          <a:p>
            <a:pPr lvl="3"/>
            <a:r>
              <a:rPr lang="es-ES" altLang="es-CR" smtClean="0"/>
              <a:t>Cuarto nivel</a:t>
            </a:r>
          </a:p>
          <a:p>
            <a:pPr lvl="4"/>
            <a:r>
              <a:rPr lang="es-ES" altLang="es-CR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BFCA0D9-75C9-4A90-8ABF-166610AE9432}" type="slidenum">
              <a:rPr lang="es-ES"/>
              <a:pPr>
                <a:defRPr/>
              </a:pPr>
              <a:t>‹Nr.›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684213" y="1989138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The Profile of Migrant Boys, Girls and Adolescents</a:t>
            </a:r>
            <a:endParaRPr lang="en-GB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3075" name="Imagen 1" descr="logotipo panisuper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918" t="20303" r="36842" b="24440"/>
          <a:stretch>
            <a:fillRect/>
          </a:stretch>
        </p:blipFill>
        <p:spPr bwMode="auto">
          <a:xfrm>
            <a:off x="611188" y="260350"/>
            <a:ext cx="803275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2411413" y="3860800"/>
            <a:ext cx="4537075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Patricia Hernández Sánchez</a:t>
            </a:r>
          </a:p>
          <a:p>
            <a:pPr algn="ctr">
              <a:defRPr/>
            </a:pP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2015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 spd="med">
    <p:wheel spokes="1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93775"/>
          </a:xfrm>
        </p:spPr>
        <p:txBody>
          <a:bodyPr/>
          <a:lstStyle/>
          <a:p>
            <a:r>
              <a:rPr lang="en-GB" altLang="es-CR" dirty="0" smtClean="0"/>
              <a:t>The Scenario in Costa Rica</a:t>
            </a:r>
            <a:endParaRPr lang="en-GB" altLang="es-CR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8313" y="980728"/>
            <a:ext cx="8229600" cy="43924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s-CR" dirty="0" smtClean="0"/>
              <a:t>Boys, girls and adolescents identified in national territory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s-CR" dirty="0" smtClean="0"/>
          </a:p>
          <a:p>
            <a:pPr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n-GB" altLang="es-CR" sz="2400" dirty="0" smtClean="0"/>
              <a:t>The b</a:t>
            </a:r>
            <a:r>
              <a:rPr lang="en-GB" altLang="es-CR" sz="2400" dirty="0" smtClean="0"/>
              <a:t>oys, girls and adolescents identified through special interventions are engaged in agricultural or livestock farming activities, in an irregular manner </a:t>
            </a:r>
            <a:r>
              <a:rPr lang="en-GB" altLang="es-CR" sz="2400" dirty="0" smtClean="0"/>
              <a:t>and under inhumane conditions</a:t>
            </a:r>
            <a:r>
              <a:rPr lang="en-GB" altLang="es-CR" sz="2400" dirty="0" smtClean="0"/>
              <a:t>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n-GB" altLang="es-CR" sz="2400" dirty="0" smtClean="0"/>
              <a:t>However, 90% of the </a:t>
            </a:r>
            <a:r>
              <a:rPr lang="en-GB" altLang="es-CR" sz="2400" dirty="0" smtClean="0"/>
              <a:t>populations of aliens that are receiving special protection through PANI </a:t>
            </a:r>
            <a:r>
              <a:rPr lang="en-GB" altLang="es-CR" sz="2400" dirty="0" smtClean="0"/>
              <a:t>entered the territory due to situations of rights violations that were not inherent to their vulnerable situations as migrants.  </a:t>
            </a:r>
            <a:endParaRPr lang="en-GB" altLang="es-CR" sz="2400" dirty="0" smtClean="0"/>
          </a:p>
        </p:txBody>
      </p:sp>
    </p:spTree>
  </p:cSld>
  <p:clrMapOvr>
    <a:masterClrMapping/>
  </p:clrMapOvr>
  <p:transition xmlns:p14="http://schemas.microsoft.com/office/powerpoint/2010/main" spd="med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s-CR" sz="3200" dirty="0" smtClean="0"/>
              <a:t>Primary Protection Needs of Boys, Girls and Adolescents</a:t>
            </a:r>
            <a:endParaRPr lang="en-GB" altLang="es-CR" sz="3200" dirty="0" smtClean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5654810"/>
              </p:ext>
            </p:extLst>
          </p:nvPr>
        </p:nvGraphicFramePr>
        <p:xfrm>
          <a:off x="457200" y="1600201"/>
          <a:ext cx="8229600" cy="3701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xmlns:p14="http://schemas.microsoft.com/office/powerpoint/2010/main" spd="med">
    <p:wedg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GB" altLang="es-CR" sz="3600" dirty="0" smtClean="0"/>
              <a:t>THANK YOU</a:t>
            </a:r>
            <a:endParaRPr lang="en-GB" altLang="es-CR" sz="3600" dirty="0" smtClean="0"/>
          </a:p>
        </p:txBody>
      </p:sp>
    </p:spTree>
  </p:cSld>
  <p:clrMapOvr>
    <a:masterClrMapping/>
  </p:clrMapOvr>
  <p:transition xmlns:p14="http://schemas.microsoft.com/office/powerpoint/2010/main" spd="med">
    <p:newsflash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s-CR" dirty="0" smtClean="0">
                <a:solidFill>
                  <a:schemeClr val="tx1"/>
                </a:solidFill>
              </a:rPr>
              <a:t>Primary Characteristics</a:t>
            </a:r>
            <a:endParaRPr lang="en-GB" altLang="es-CR" dirty="0" smtClean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525962"/>
          </a:xfrm>
        </p:spPr>
        <p:txBody>
          <a:bodyPr/>
          <a:lstStyle/>
          <a:p>
            <a:pPr eaLnBrk="1" hangingPunct="1"/>
            <a:r>
              <a:rPr lang="en-GB" altLang="es-CR" dirty="0" smtClean="0"/>
              <a:t>Low education levels (school stage 70%);</a:t>
            </a:r>
          </a:p>
          <a:p>
            <a:pPr eaLnBrk="1" hangingPunct="1"/>
            <a:r>
              <a:rPr lang="en-GB" altLang="es-CR" dirty="0" smtClean="0"/>
              <a:t>Most of them are male (close to 80%);</a:t>
            </a:r>
          </a:p>
          <a:p>
            <a:pPr eaLnBrk="1" hangingPunct="1"/>
            <a:r>
              <a:rPr lang="en-GB" altLang="es-CR" dirty="0" smtClean="0"/>
              <a:t>Premature incorporation into the labour force: agriculture, domestic work;</a:t>
            </a:r>
          </a:p>
          <a:p>
            <a:pPr eaLnBrk="1" hangingPunct="1"/>
            <a:r>
              <a:rPr lang="en-GB" altLang="es-CR" dirty="0" smtClean="0"/>
              <a:t>Come from women-headed households; </a:t>
            </a:r>
          </a:p>
          <a:p>
            <a:pPr eaLnBrk="1" hangingPunct="1"/>
            <a:r>
              <a:rPr lang="en-GB" altLang="es-CR" dirty="0" smtClean="0"/>
              <a:t>Poverty and marginalization.</a:t>
            </a:r>
          </a:p>
          <a:p>
            <a:pPr eaLnBrk="1" hangingPunct="1"/>
            <a:endParaRPr lang="en-GB" altLang="es-CR" dirty="0" smtClean="0"/>
          </a:p>
        </p:txBody>
      </p:sp>
    </p:spTree>
  </p:cSld>
  <p:clrMapOvr>
    <a:masterClrMapping/>
  </p:clrMapOvr>
  <p:transition xmlns:p14="http://schemas.microsoft.com/office/powerpoint/2010/main" spd="med">
    <p:plus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s-CR" sz="3600" dirty="0" smtClean="0"/>
              <a:t>Push Factors of Migration</a:t>
            </a:r>
            <a:endParaRPr lang="en-GB" altLang="es-CR" sz="3600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2909887"/>
          </a:xfrm>
        </p:spPr>
        <p:txBody>
          <a:bodyPr/>
          <a:lstStyle/>
          <a:p>
            <a:r>
              <a:rPr lang="en-GB" altLang="es-CR" dirty="0" smtClean="0"/>
              <a:t>Seeking better living conditions;</a:t>
            </a:r>
          </a:p>
          <a:p>
            <a:r>
              <a:rPr lang="en-GB" altLang="es-CR" dirty="0" smtClean="0"/>
              <a:t>Family reunification;</a:t>
            </a:r>
          </a:p>
          <a:p>
            <a:r>
              <a:rPr lang="en-GB" altLang="es-CR" dirty="0" smtClean="0"/>
              <a:t>Violence (community, gangs, domestic);</a:t>
            </a:r>
          </a:p>
          <a:p>
            <a:r>
              <a:rPr lang="en-GB" altLang="es-CR" dirty="0" smtClean="0"/>
              <a:t>Lack of opportunities.</a:t>
            </a:r>
            <a:endParaRPr lang="en-GB" altLang="es-CR" dirty="0" smtClean="0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Characteristics of Boys, Girls and Adolescents Returned from Mexico to Central America</a:t>
            </a:r>
            <a:endParaRPr lang="en-GB" sz="3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3384550"/>
          </a:xfrm>
        </p:spPr>
        <p:txBody>
          <a:bodyPr/>
          <a:lstStyle/>
          <a:p>
            <a:pPr eaLnBrk="1" hangingPunct="1"/>
            <a:r>
              <a:rPr lang="en-GB" altLang="es-CR" sz="2000" dirty="0" smtClean="0"/>
              <a:t>Total number identified: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en-GB" altLang="es-CR" sz="2000" dirty="0" smtClean="0"/>
              <a:t>Guatemala 48.5%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en-GB" altLang="es-CR" sz="2000" dirty="0" smtClean="0"/>
              <a:t>Honduras 32%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en-GB" altLang="es-CR" sz="2000" dirty="0" smtClean="0"/>
              <a:t>El Salvador 19%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en-GB" altLang="es-CR" sz="2000" dirty="0" smtClean="0"/>
              <a:t>Nicaragua 0.5%</a:t>
            </a:r>
          </a:p>
          <a:p>
            <a:pPr lvl="1" eaLnBrk="1" hangingPunct="1">
              <a:buFontTx/>
              <a:buNone/>
            </a:pPr>
            <a:endParaRPr lang="en-GB" altLang="es-CR" sz="2000" dirty="0" smtClean="0"/>
          </a:p>
          <a:p>
            <a:pPr eaLnBrk="1" hangingPunct="1"/>
            <a:r>
              <a:rPr lang="en-GB" altLang="es-CR" sz="2000" dirty="0" smtClean="0"/>
              <a:t>Male: 79% / Female: 21%</a:t>
            </a:r>
          </a:p>
          <a:p>
            <a:pPr eaLnBrk="1" hangingPunct="1"/>
            <a:r>
              <a:rPr lang="en-GB" altLang="es-CR" sz="2000" dirty="0" smtClean="0"/>
              <a:t>Aged 12-17 years: 85% / </a:t>
            </a:r>
            <a:r>
              <a:rPr lang="en-GB" altLang="es-CR" sz="2000" dirty="0"/>
              <a:t>A</a:t>
            </a:r>
            <a:r>
              <a:rPr lang="en-GB" altLang="es-CR" sz="2000" dirty="0" smtClean="0"/>
              <a:t>ged 0-11 years: 15%</a:t>
            </a:r>
          </a:p>
          <a:p>
            <a:pPr eaLnBrk="1" hangingPunct="1"/>
            <a:r>
              <a:rPr lang="en-GB" altLang="es-CR" sz="2000" dirty="0" smtClean="0"/>
              <a:t>Unaccompanied: 68% / Accompanied: 32%</a:t>
            </a:r>
          </a:p>
          <a:p>
            <a:pPr eaLnBrk="1" hangingPunct="1"/>
            <a:endParaRPr lang="en-GB" altLang="es-CR" dirty="0" smtClean="0"/>
          </a:p>
        </p:txBody>
      </p:sp>
      <p:graphicFrame>
        <p:nvGraphicFramePr>
          <p:cNvPr id="4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5893428"/>
              </p:ext>
            </p:extLst>
          </p:nvPr>
        </p:nvGraphicFramePr>
        <p:xfrm>
          <a:off x="4110038" y="1814513"/>
          <a:ext cx="4775200" cy="236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xmlns:p14="http://schemas.microsoft.com/office/powerpoint/2010/main" spd="med">
    <p:cut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s-CR" dirty="0" smtClean="0"/>
              <a:t>Data on Boys, Girls and Adolescents, by Gender</a:t>
            </a:r>
            <a:endParaRPr lang="en-GB" altLang="es-CR" dirty="0" smtClean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5581910"/>
              </p:ext>
            </p:extLst>
          </p:nvPr>
        </p:nvGraphicFramePr>
        <p:xfrm>
          <a:off x="355600" y="1498600"/>
          <a:ext cx="8566150" cy="3832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s-CR" dirty="0" smtClean="0"/>
              <a:t>Age Groups of Boys, Girls and Adolescents</a:t>
            </a:r>
            <a:endParaRPr lang="en-GB" altLang="es-CR" dirty="0" smtClean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5003745"/>
              </p:ext>
            </p:extLst>
          </p:nvPr>
        </p:nvGraphicFramePr>
        <p:xfrm>
          <a:off x="355600" y="1498600"/>
          <a:ext cx="8566150" cy="3976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altLang="es-CR" sz="3200" dirty="0" smtClean="0"/>
              <a:t>Accompanied and Unaccompanied Boys, Girls and Adolescents</a:t>
            </a:r>
            <a:endParaRPr lang="es-CR" altLang="es-CR" sz="3200" dirty="0" smtClean="0"/>
          </a:p>
        </p:txBody>
      </p:sp>
      <p:graphicFrame>
        <p:nvGraphicFramePr>
          <p:cNvPr id="2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271209"/>
              </p:ext>
            </p:extLst>
          </p:nvPr>
        </p:nvGraphicFramePr>
        <p:xfrm>
          <a:off x="457200" y="1600200"/>
          <a:ext cx="8218488" cy="37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xmlns:p14="http://schemas.microsoft.com/office/powerpoint/2010/main" spd="med">
    <p:wipe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s-CR" dirty="0" smtClean="0"/>
              <a:t>The Scenario in Costa Rica</a:t>
            </a:r>
            <a:endParaRPr lang="en-GB" altLang="es-CR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41688"/>
          </a:xfrm>
        </p:spPr>
        <p:txBody>
          <a:bodyPr/>
          <a:lstStyle/>
          <a:p>
            <a:pPr algn="just"/>
            <a:r>
              <a:rPr lang="en-GB" altLang="es-CR" sz="2400" dirty="0" smtClean="0"/>
              <a:t>75% of the aliens that arrive in Costa Rica come from Nicaragua. Of the total number of Central American aliens, 91% are Nicaraguans.</a:t>
            </a:r>
          </a:p>
          <a:p>
            <a:pPr algn="just"/>
            <a:r>
              <a:rPr lang="en-GB" altLang="es-CR" dirty="0" smtClean="0"/>
              <a:t>Transborder</a:t>
            </a:r>
            <a:r>
              <a:rPr lang="en-GB" altLang="es-CR" dirty="0" smtClean="0"/>
              <a:t> movements of boys, girls, and adolescents: </a:t>
            </a:r>
            <a:r>
              <a:rPr lang="en-GB" altLang="es-CR" sz="2400" dirty="0" smtClean="0"/>
              <a:t>Transit between the borders in search of employment, usually temporary or seasonal work in border regions – livestock farming, agriculture or the informal sector. </a:t>
            </a:r>
            <a:r>
              <a:rPr lang="en-GB" altLang="es-CR" sz="2400" dirty="0" smtClean="0"/>
              <a:t>Also, seek education and health care.</a:t>
            </a:r>
            <a:endParaRPr lang="en-GB" altLang="es-CR" dirty="0" smtClean="0"/>
          </a:p>
        </p:txBody>
      </p:sp>
    </p:spTree>
  </p:cSld>
  <p:clrMapOvr>
    <a:masterClrMapping/>
  </p:clrMapOvr>
  <p:transition xmlns:p14="http://schemas.microsoft.com/office/powerpoint/2010/main" spd="med">
    <p:comb dir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s-CR" dirty="0" smtClean="0"/>
              <a:t>The Scenario in Costa Rica</a:t>
            </a:r>
            <a:endParaRPr lang="en-GB" altLang="es-CR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s-CR" dirty="0" smtClean="0"/>
              <a:t>Boys, girls and adolescents at the border</a:t>
            </a:r>
          </a:p>
          <a:p>
            <a:pPr algn="just">
              <a:buFont typeface="Wingdings" pitchFamily="2" charset="2"/>
              <a:buChar char="ü"/>
            </a:pPr>
            <a:r>
              <a:rPr lang="en-GB" altLang="es-CR" sz="2000" dirty="0" smtClean="0"/>
              <a:t>It is prohibited to reject boys, girls, and adolescents at border control posts; however, </a:t>
            </a:r>
            <a:r>
              <a:rPr lang="en-GB" altLang="es-CR" sz="2000" dirty="0" smtClean="0"/>
              <a:t>for cases where</a:t>
            </a:r>
            <a:r>
              <a:rPr lang="en-GB" altLang="es-CR" sz="2000" dirty="0" smtClean="0"/>
              <a:t> entry is denied to the accompanying adult, approximately 20% of the rejected persons are boys, girls or adolescents.</a:t>
            </a:r>
          </a:p>
          <a:p>
            <a:pPr algn="just">
              <a:buFont typeface="Wingdings" pitchFamily="2" charset="2"/>
              <a:buChar char="ü"/>
            </a:pPr>
            <a:r>
              <a:rPr lang="en-GB" altLang="es-CR" sz="2000" dirty="0" smtClean="0"/>
              <a:t>They enter through uncontrolled areas in various manners, accompanied or unaccompanied, in a seasonal manner or seeking new opportunities, seeking family reunification or accompanied by others.</a:t>
            </a:r>
          </a:p>
          <a:p>
            <a:pPr>
              <a:buFontTx/>
              <a:buNone/>
            </a:pPr>
            <a:endParaRPr lang="en-GB" altLang="es-CR" dirty="0" smtClean="0"/>
          </a:p>
        </p:txBody>
      </p:sp>
    </p:spTree>
  </p:cSld>
  <p:clrMapOvr>
    <a:masterClrMapping/>
  </p:clrMapOvr>
  <p:transition xmlns:p14="http://schemas.microsoft.com/office/powerpoint/2010/main" spd="med">
    <p:randomBar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1821</TotalTime>
  <Words>449</Words>
  <Application>Microsoft Macintosh PowerPoint</Application>
  <PresentationFormat>Presentación en pantalla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Diseño predeterminado</vt:lpstr>
      <vt:lpstr>The Profile of Migrant Boys, Girls and Adolescents</vt:lpstr>
      <vt:lpstr>Primary Characteristics</vt:lpstr>
      <vt:lpstr>Push Factors of Migration</vt:lpstr>
      <vt:lpstr>Characteristics of Boys, Girls and Adolescents Returned from Mexico to Central America</vt:lpstr>
      <vt:lpstr>Data on Boys, Girls and Adolescents, by Gender</vt:lpstr>
      <vt:lpstr>Age Groups of Boys, Girls and Adolescents</vt:lpstr>
      <vt:lpstr>Accompanied and Unaccompanied Boys, Girls and Adolescents</vt:lpstr>
      <vt:lpstr>The Scenario in Costa Rica</vt:lpstr>
      <vt:lpstr>The Scenario in Costa Rica</vt:lpstr>
      <vt:lpstr>The Scenario in Costa Rica</vt:lpstr>
      <vt:lpstr>Primary Protection Needs of Boys, Girls and Adolescents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Christiane Lehnhoff</cp:lastModifiedBy>
  <cp:revision>332</cp:revision>
  <dcterms:created xsi:type="dcterms:W3CDTF">2010-05-23T14:28:12Z</dcterms:created>
  <dcterms:modified xsi:type="dcterms:W3CDTF">2015-05-12T22:32:14Z</dcterms:modified>
</cp:coreProperties>
</file>