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9" r:id="rId2"/>
    <p:sldId id="273" r:id="rId3"/>
    <p:sldId id="266" r:id="rId4"/>
    <p:sldId id="287" r:id="rId5"/>
    <p:sldId id="285" r:id="rId6"/>
    <p:sldId id="288" r:id="rId7"/>
    <p:sldId id="280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F6DAA4-82EF-4C44-ACB4-578AE88642A1}">
  <a:tblStyle styleId="{FCF6DAA4-82EF-4C44-ACB4-578AE88642A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6614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1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14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88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15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2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699" cy="784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‹Nº›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ig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‹Nº›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‹Nº›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ct val="100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96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lang="en" sz="96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004709" y="2970617"/>
            <a:ext cx="5792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CR" sz="2000" dirty="0"/>
              <a:t>GUÍA DE PRÁCTICAS EFICACES PARA LOS PAÍSES MIEMBROS DE LA CRM</a:t>
            </a:r>
            <a:endParaRPr lang="en" sz="2000" dirty="0"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004708" y="3834285"/>
            <a:ext cx="5792699" cy="78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CR" sz="1600" b="1" dirty="0"/>
              <a:t>Protección para personas que se desplazan a través de fronteras en el contexto de desastres</a:t>
            </a:r>
            <a:endParaRPr lang="en" sz="1600" b="1"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1619" r="1"/>
          <a:stretch/>
        </p:blipFill>
        <p:spPr>
          <a:xfrm>
            <a:off x="4656286" y="2043466"/>
            <a:ext cx="2252188" cy="97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2505" r="6227"/>
          <a:stretch/>
        </p:blipFill>
        <p:spPr>
          <a:xfrm>
            <a:off x="6908474" y="2040986"/>
            <a:ext cx="1650676" cy="97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397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9665">
            <a:off x="223034" y="351790"/>
            <a:ext cx="2702962" cy="419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70" name="Shape 270"/>
          <p:cNvSpPr/>
          <p:nvPr/>
        </p:nvSpPr>
        <p:spPr>
          <a:xfrm>
            <a:off x="2105248" y="2284799"/>
            <a:ext cx="7038752" cy="745479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381693" y="1846648"/>
            <a:ext cx="2052084" cy="2098627"/>
          </a:xfrm>
          <a:prstGeom prst="ellipse">
            <a:avLst/>
          </a:prstGeom>
          <a:solidFill>
            <a:srgbClr val="6FA8DC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s-CR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XIX Reunión Viceministerial de la CRM, realizada el 26 y 27 de junio de 2014</a:t>
            </a:r>
            <a:r>
              <a:rPr lang="en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 en Managua</a:t>
            </a:r>
          </a:p>
        </p:txBody>
      </p:sp>
      <p:sp>
        <p:nvSpPr>
          <p:cNvPr id="272" name="Shape 272"/>
          <p:cNvSpPr/>
          <p:nvPr/>
        </p:nvSpPr>
        <p:spPr>
          <a:xfrm>
            <a:off x="4540103" y="1846650"/>
            <a:ext cx="1983987" cy="2098625"/>
          </a:xfrm>
          <a:prstGeom prst="ellipse">
            <a:avLst/>
          </a:prstGeom>
          <a:solidFill>
            <a:srgbClr val="3D85C6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s-CR" sz="11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Taller regional sobre protección temporal y/o visas humanitarias en situaciones de </a:t>
            </a:r>
            <a:r>
              <a:rPr lang="es-CR" sz="11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desastres</a:t>
            </a:r>
          </a:p>
          <a:p>
            <a:pPr lvl="0" algn="ctr"/>
            <a:r>
              <a:rPr lang="es-CR" sz="11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San José, </a:t>
            </a:r>
            <a:r>
              <a:rPr lang="es-CR" sz="11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10 y 11 de Febrero 2015 </a:t>
            </a:r>
            <a:endParaRPr lang="en" sz="1100" dirty="0">
              <a:solidFill>
                <a:schemeClr val="bg1"/>
              </a:solidFill>
              <a:latin typeface="Montserrat"/>
              <a:ea typeface="Montserrat"/>
              <a:cs typeface="Montserrat"/>
              <a:sym typeface="Roboto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609868" y="1932306"/>
            <a:ext cx="1956391" cy="2012969"/>
          </a:xfrm>
          <a:prstGeom prst="ellipse">
            <a:avLst/>
          </a:prstGeom>
          <a:solidFill>
            <a:srgbClr val="0B5394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2015-2016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Período de consultas sobre el borrador finalde las Guías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" y="1150706"/>
            <a:ext cx="2046261" cy="317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109075" y="2019174"/>
            <a:ext cx="1909199" cy="155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/>
            <a:r>
              <a:rPr lang="es-CR" sz="1100" b="0" dirty="0" smtClean="0"/>
              <a:t>Taller </a:t>
            </a:r>
            <a:r>
              <a:rPr lang="es-CR" sz="1100" b="0" dirty="0"/>
              <a:t>regional sobre protección temporal y/o visas humanitarias en situaciones de </a:t>
            </a:r>
            <a:r>
              <a:rPr lang="es-CR" sz="1100" b="0" dirty="0" smtClean="0"/>
              <a:t>desastres</a:t>
            </a:r>
            <a:br>
              <a:rPr lang="es-CR" sz="1100" b="0" dirty="0" smtClean="0"/>
            </a:br>
            <a:r>
              <a:rPr lang="es-CR" sz="1100" b="0" dirty="0" smtClean="0"/>
              <a:t>San </a:t>
            </a:r>
            <a:r>
              <a:rPr lang="es-CR" sz="1100" b="0" dirty="0"/>
              <a:t>José 10 y 11 de Febrero 2015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49" y="14108"/>
            <a:ext cx="7049106" cy="512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9FC5E8"/>
                </a:solidFill>
              </a:rPr>
              <a:t>4</a:t>
            </a:fld>
            <a:endParaRPr lang="en">
              <a:solidFill>
                <a:srgbClr val="9FC5E8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5" y="772423"/>
            <a:ext cx="5869994" cy="387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633" y="772423"/>
            <a:ext cx="2896251" cy="187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33" y="2764725"/>
            <a:ext cx="2883287" cy="188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12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5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5" y="506325"/>
            <a:ext cx="2860158" cy="443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81" y="458177"/>
            <a:ext cx="2898607" cy="448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49" y="506325"/>
            <a:ext cx="2758609" cy="443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4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39717"/>
          </a:xfrm>
          <a:prstGeom prst="rect">
            <a:avLst/>
          </a:prstGeom>
        </p:spPr>
      </p:pic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941626" y="3673894"/>
            <a:ext cx="4887977" cy="10868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CR" sz="1600" b="0" dirty="0"/>
              <a:t>PARTE </a:t>
            </a:r>
            <a:r>
              <a:rPr lang="es-CR" sz="1600" b="0" dirty="0" smtClean="0"/>
              <a:t>I</a:t>
            </a:r>
            <a:br>
              <a:rPr lang="es-CR" sz="1600" b="0" dirty="0" smtClean="0"/>
            </a:br>
            <a:r>
              <a:rPr lang="es-CR" sz="1600" dirty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D</a:t>
            </a:r>
            <a:r>
              <a:rPr lang="es-CR" sz="160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isposiciones generales</a:t>
            </a:r>
            <a:r>
              <a:rPr lang="es-CR" sz="1600" b="0" dirty="0">
                <a:solidFill>
                  <a:srgbClr val="6FA8DC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s-CR" sz="1600" b="0" dirty="0">
                <a:solidFill>
                  <a:srgbClr val="6FA8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R" sz="1600" b="0" dirty="0" smtClean="0"/>
              <a:t>	</a:t>
            </a:r>
            <a:br>
              <a:rPr lang="es-CR" sz="1600" b="0" dirty="0" smtClean="0"/>
            </a:br>
            <a:r>
              <a:rPr lang="es-CR" sz="1600" b="0" dirty="0"/>
              <a:t/>
            </a:r>
            <a:br>
              <a:rPr lang="es-CR" sz="1600" b="0" dirty="0"/>
            </a:br>
            <a:r>
              <a:rPr lang="es-CR" sz="1600" b="0" dirty="0"/>
              <a:t>PARTE </a:t>
            </a:r>
            <a:r>
              <a:rPr lang="es-CR" sz="1600" b="0" dirty="0" smtClean="0"/>
              <a:t>II </a:t>
            </a:r>
            <a:br>
              <a:rPr lang="es-CR" sz="1600" b="0" dirty="0" smtClean="0"/>
            </a:br>
            <a:r>
              <a:rPr lang="es-CR" sz="160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Protección por razones humanitarias para extranjeros provenientes de países afectados por desastres</a:t>
            </a:r>
            <a:r>
              <a:rPr lang="es-CR" sz="1600" b="0" dirty="0" smtClean="0"/>
              <a:t/>
            </a:r>
            <a:br>
              <a:rPr lang="es-CR" sz="1600" b="0" dirty="0" smtClean="0"/>
            </a:br>
            <a:r>
              <a:rPr lang="es-CR" sz="1600" b="0" dirty="0"/>
              <a:t/>
            </a:r>
            <a:br>
              <a:rPr lang="es-CR" sz="1600" b="0" dirty="0"/>
            </a:br>
            <a:r>
              <a:rPr lang="es-CR" sz="1600" b="0" dirty="0" smtClean="0"/>
              <a:t/>
            </a:r>
            <a:br>
              <a:rPr lang="es-CR" sz="1600" b="0" dirty="0" smtClean="0"/>
            </a:br>
            <a:r>
              <a:rPr lang="es-CR" sz="1600" b="0" dirty="0" smtClean="0"/>
              <a:t>PARTE III</a:t>
            </a:r>
            <a:br>
              <a:rPr lang="es-CR" sz="1600" b="0" dirty="0" smtClean="0"/>
            </a:br>
            <a:r>
              <a:rPr lang="es-CR" sz="160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Protección para migrantes extranjeros que viven o se encuentran en un país afectado por un desastre</a:t>
            </a:r>
            <a:r>
              <a:rPr lang="es-CR" sz="1600" b="0" dirty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/>
            </a:r>
            <a:br>
              <a:rPr lang="es-CR" sz="1600" b="0" dirty="0">
                <a:solidFill>
                  <a:srgbClr val="6FA8DC"/>
                </a:solidFill>
                <a:latin typeface="Roboto"/>
                <a:ea typeface="Roboto"/>
                <a:cs typeface="Roboto"/>
              </a:rPr>
            </a:br>
            <a:r>
              <a:rPr lang="es-CR" sz="1600" b="0" dirty="0"/>
              <a:t/>
            </a:r>
            <a:br>
              <a:rPr lang="es-CR" sz="1600" b="0" dirty="0"/>
            </a:br>
            <a:r>
              <a:rPr lang="es-CR" sz="1600" b="0" dirty="0" smtClean="0"/>
              <a:t/>
            </a:r>
            <a:br>
              <a:rPr lang="es-CR" sz="1600" b="0" dirty="0" smtClean="0"/>
            </a:br>
            <a:r>
              <a:rPr lang="es-CR" sz="1600" b="0" dirty="0" smtClean="0"/>
              <a:t>PARTE IV</a:t>
            </a:r>
            <a:br>
              <a:rPr lang="es-CR" sz="1600" b="0" dirty="0" smtClean="0"/>
            </a:br>
            <a:r>
              <a:rPr lang="es-CR" sz="160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Cooperación</a:t>
            </a:r>
            <a:r>
              <a:rPr lang="es-CR" sz="1600" b="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s-CR" sz="1600" b="0" dirty="0" smtClean="0"/>
              <a:t>   </a:t>
            </a:r>
            <a:endParaRPr lang="en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6416">
            <a:off x="495631" y="162796"/>
            <a:ext cx="3059439" cy="4746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1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73763"/>
                </a:solidFill>
              </a:rPr>
              <a:t>7</a:t>
            </a:fld>
            <a:endParaRPr lang="en">
              <a:solidFill>
                <a:srgbClr val="073763"/>
              </a:solidFill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ctrTitle" idx="4294967295"/>
          </p:nvPr>
        </p:nvSpPr>
        <p:spPr>
          <a:xfrm>
            <a:off x="3071794" y="2073941"/>
            <a:ext cx="55713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600" dirty="0" smtClean="0">
                <a:solidFill>
                  <a:srgbClr val="9FC5E8"/>
                </a:solidFill>
              </a:rPr>
              <a:t>GRACIAS!</a:t>
            </a:r>
            <a:endParaRPr lang="en" sz="6600" dirty="0">
              <a:solidFill>
                <a:srgbClr val="9FC5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98</Words>
  <Application>Microsoft Office PowerPoint</Application>
  <PresentationFormat>Presentación en pantalla (16:9)</PresentationFormat>
  <Paragraphs>17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Montserrat</vt:lpstr>
      <vt:lpstr>Roboto</vt:lpstr>
      <vt:lpstr>Arial</vt:lpstr>
      <vt:lpstr>Aemelia template</vt:lpstr>
      <vt:lpstr>GUÍA DE PRÁCTICAS EFICACES PARA LOS PAÍSES MIEMBROS DE LA CRM</vt:lpstr>
      <vt:lpstr>Presentación de PowerPoint</vt:lpstr>
      <vt:lpstr>Taller regional sobre protección temporal y/o visas humanitarias en situaciones de desastres San José 10 y 11 de Febrero 2015 </vt:lpstr>
      <vt:lpstr>Presentación de PowerPoint</vt:lpstr>
      <vt:lpstr>Presentación de PowerPoint</vt:lpstr>
      <vt:lpstr>PARTE I Disposiciones generales    PARTE II  Protección por razones humanitarias para extranjeros provenientes de países afectados por desastres   PARTE III Protección para migrantes extranjeros que viven o se encuentran en un país afectado por un desastre   PARTE IV Cooperación    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Juan Carlos Méndez Barquero</dc:creator>
  <cp:lastModifiedBy>Juan Carlos Méndez Barquero</cp:lastModifiedBy>
  <cp:revision>23</cp:revision>
  <dcterms:modified xsi:type="dcterms:W3CDTF">2016-06-09T02:06:34Z</dcterms:modified>
</cp:coreProperties>
</file>