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90" r:id="rId2"/>
    <p:sldId id="296" r:id="rId3"/>
    <p:sldId id="297" r:id="rId4"/>
    <p:sldId id="300" r:id="rId5"/>
    <p:sldId id="306" r:id="rId6"/>
    <p:sldId id="302" r:id="rId7"/>
    <p:sldId id="305" r:id="rId8"/>
    <p:sldId id="303" r:id="rId9"/>
    <p:sldId id="304" r:id="rId10"/>
    <p:sldId id="299" r:id="rId11"/>
    <p:sldId id="295" r:id="rId12"/>
    <p:sldId id="274" r:id="rId13"/>
  </p:sldIdLst>
  <p:sldSz cx="9144000" cy="6858000" type="screen4x3"/>
  <p:notesSz cx="7010400" cy="9398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950"/>
    <a:srgbClr val="001B36"/>
    <a:srgbClr val="FDC733"/>
    <a:srgbClr val="F49F0E"/>
    <a:srgbClr val="1F82C0"/>
    <a:srgbClr val="004178"/>
    <a:srgbClr val="71B231"/>
    <a:srgbClr val="1C1C1C"/>
    <a:srgbClr val="99CCFF"/>
    <a:srgbClr val="89D7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853" autoAdjust="0"/>
  </p:normalViewPr>
  <p:slideViewPr>
    <p:cSldViewPr>
      <p:cViewPr>
        <p:scale>
          <a:sx n="161" d="100"/>
          <a:sy n="161" d="100"/>
        </p:scale>
        <p:origin x="-136" y="-80"/>
      </p:cViewPr>
      <p:guideLst>
        <p:guide orient="horz" pos="1389"/>
        <p:guide pos="292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9900"/>
          </a:xfrm>
          <a:prstGeom prst="rect">
            <a:avLst/>
          </a:prstGeom>
        </p:spPr>
        <p:txBody>
          <a:bodyPr vert="horz" lIns="93753" tIns="46877" rIns="93753" bIns="46877" rtlCol="0"/>
          <a:lstStyle>
            <a:lvl1pPr algn="l" fontAlgn="auto">
              <a:spcBef>
                <a:spcPts val="0"/>
              </a:spcBef>
              <a:spcAft>
                <a:spcPts val="0"/>
              </a:spcAft>
              <a:defRPr sz="1200">
                <a:latin typeface="+mn-lt"/>
                <a:cs typeface="+mn-cs"/>
              </a:defRPr>
            </a:lvl1pPr>
          </a:lstStyle>
          <a:p>
            <a:pPr>
              <a:defRPr/>
            </a:pPr>
            <a:endParaRPr lang="es-ES" dirty="0"/>
          </a:p>
        </p:txBody>
      </p:sp>
      <p:sp>
        <p:nvSpPr>
          <p:cNvPr id="3" name="2 Marcador de fecha"/>
          <p:cNvSpPr>
            <a:spLocks noGrp="1"/>
          </p:cNvSpPr>
          <p:nvPr>
            <p:ph type="dt" sz="quarter" idx="1"/>
          </p:nvPr>
        </p:nvSpPr>
        <p:spPr>
          <a:xfrm>
            <a:off x="3970938" y="0"/>
            <a:ext cx="3037840" cy="469900"/>
          </a:xfrm>
          <a:prstGeom prst="rect">
            <a:avLst/>
          </a:prstGeom>
        </p:spPr>
        <p:txBody>
          <a:bodyPr vert="horz" lIns="93753" tIns="46877" rIns="93753" bIns="46877" rtlCol="0"/>
          <a:lstStyle>
            <a:lvl1pPr algn="r" fontAlgn="auto">
              <a:spcBef>
                <a:spcPts val="0"/>
              </a:spcBef>
              <a:spcAft>
                <a:spcPts val="0"/>
              </a:spcAft>
              <a:defRPr sz="1200">
                <a:latin typeface="+mn-lt"/>
                <a:cs typeface="+mn-cs"/>
              </a:defRPr>
            </a:lvl1pPr>
          </a:lstStyle>
          <a:p>
            <a:pPr>
              <a:defRPr/>
            </a:pPr>
            <a:fld id="{E524FF3D-7FAB-4A08-B777-3F9D27F580A9}" type="datetimeFigureOut">
              <a:rPr lang="es-ES"/>
              <a:pPr>
                <a:defRPr/>
              </a:pPr>
              <a:t>6/25/13</a:t>
            </a:fld>
            <a:endParaRPr lang="es-ES" dirty="0"/>
          </a:p>
        </p:txBody>
      </p:sp>
      <p:sp>
        <p:nvSpPr>
          <p:cNvPr id="4" name="3 Marcador de pie de página"/>
          <p:cNvSpPr>
            <a:spLocks noGrp="1"/>
          </p:cNvSpPr>
          <p:nvPr>
            <p:ph type="ftr" sz="quarter" idx="2"/>
          </p:nvPr>
        </p:nvSpPr>
        <p:spPr>
          <a:xfrm>
            <a:off x="0" y="8926469"/>
            <a:ext cx="3037840" cy="469900"/>
          </a:xfrm>
          <a:prstGeom prst="rect">
            <a:avLst/>
          </a:prstGeom>
        </p:spPr>
        <p:txBody>
          <a:bodyPr vert="horz" lIns="93753" tIns="46877" rIns="93753" bIns="46877" rtlCol="0" anchor="b"/>
          <a:lstStyle>
            <a:lvl1pPr algn="l" fontAlgn="auto">
              <a:spcBef>
                <a:spcPts val="0"/>
              </a:spcBef>
              <a:spcAft>
                <a:spcPts val="0"/>
              </a:spcAft>
              <a:defRPr sz="1200">
                <a:latin typeface="+mn-lt"/>
                <a:cs typeface="+mn-cs"/>
              </a:defRPr>
            </a:lvl1pPr>
          </a:lstStyle>
          <a:p>
            <a:pPr>
              <a:defRPr/>
            </a:pPr>
            <a:endParaRPr lang="es-ES" dirty="0"/>
          </a:p>
        </p:txBody>
      </p:sp>
      <p:sp>
        <p:nvSpPr>
          <p:cNvPr id="5" name="4 Marcador de número de diapositiva"/>
          <p:cNvSpPr>
            <a:spLocks noGrp="1"/>
          </p:cNvSpPr>
          <p:nvPr>
            <p:ph type="sldNum" sz="quarter" idx="3"/>
          </p:nvPr>
        </p:nvSpPr>
        <p:spPr>
          <a:xfrm>
            <a:off x="3970938" y="8926469"/>
            <a:ext cx="3037840" cy="469900"/>
          </a:xfrm>
          <a:prstGeom prst="rect">
            <a:avLst/>
          </a:prstGeom>
        </p:spPr>
        <p:txBody>
          <a:bodyPr vert="horz" lIns="93753" tIns="46877" rIns="93753" bIns="46877" rtlCol="0" anchor="b"/>
          <a:lstStyle>
            <a:lvl1pPr algn="r" fontAlgn="auto">
              <a:spcBef>
                <a:spcPts val="0"/>
              </a:spcBef>
              <a:spcAft>
                <a:spcPts val="0"/>
              </a:spcAft>
              <a:defRPr sz="1200">
                <a:latin typeface="+mn-lt"/>
                <a:cs typeface="+mn-cs"/>
              </a:defRPr>
            </a:lvl1pPr>
          </a:lstStyle>
          <a:p>
            <a:pPr>
              <a:defRPr/>
            </a:pPr>
            <a:fld id="{B13FDF54-36A0-4F64-BA51-97C9E6D90176}" type="slidenum">
              <a:rPr lang="es-ES"/>
              <a:pPr>
                <a:defRPr/>
              </a:pPr>
              <a:t>‹Nr.›</a:t>
            </a:fld>
            <a:endParaRPr lang="es-ES" dirty="0"/>
          </a:p>
        </p:txBody>
      </p:sp>
    </p:spTree>
    <p:extLst>
      <p:ext uri="{BB962C8B-B14F-4D97-AF65-F5344CB8AC3E}">
        <p14:creationId xmlns:p14="http://schemas.microsoft.com/office/powerpoint/2010/main" val="2034902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37840" cy="469900"/>
          </a:xfrm>
          <a:prstGeom prst="rect">
            <a:avLst/>
          </a:prstGeom>
          <a:noFill/>
          <a:ln w="9525">
            <a:noFill/>
            <a:miter lim="800000"/>
            <a:headEnd/>
            <a:tailEnd/>
          </a:ln>
          <a:effectLst/>
        </p:spPr>
        <p:txBody>
          <a:bodyPr vert="horz" wrap="square" lIns="93753" tIns="46877" rIns="93753" bIns="46877" numCol="1" anchor="t" anchorCtr="0" compatLnSpc="1">
            <a:prstTxWarp prst="textNoShape">
              <a:avLst/>
            </a:prstTxWarp>
          </a:bodyPr>
          <a:lstStyle>
            <a:lvl1pPr>
              <a:defRPr sz="1200">
                <a:latin typeface="Arial" charset="0"/>
                <a:cs typeface="Arial" charset="0"/>
              </a:defRPr>
            </a:lvl1pPr>
          </a:lstStyle>
          <a:p>
            <a:pPr>
              <a:defRPr/>
            </a:pPr>
            <a:endParaRPr lang="es-ES" dirty="0"/>
          </a:p>
        </p:txBody>
      </p:sp>
      <p:sp>
        <p:nvSpPr>
          <p:cNvPr id="29699" name="Rectangle 3"/>
          <p:cNvSpPr>
            <a:spLocks noGrp="1" noChangeArrowheads="1"/>
          </p:cNvSpPr>
          <p:nvPr>
            <p:ph type="dt" idx="1"/>
          </p:nvPr>
        </p:nvSpPr>
        <p:spPr bwMode="auto">
          <a:xfrm>
            <a:off x="3970938" y="0"/>
            <a:ext cx="3037840" cy="469900"/>
          </a:xfrm>
          <a:prstGeom prst="rect">
            <a:avLst/>
          </a:prstGeom>
          <a:noFill/>
          <a:ln w="9525">
            <a:noFill/>
            <a:miter lim="800000"/>
            <a:headEnd/>
            <a:tailEnd/>
          </a:ln>
          <a:effectLst/>
        </p:spPr>
        <p:txBody>
          <a:bodyPr vert="horz" wrap="square" lIns="93753" tIns="46877" rIns="93753" bIns="46877" numCol="1" anchor="t" anchorCtr="0" compatLnSpc="1">
            <a:prstTxWarp prst="textNoShape">
              <a:avLst/>
            </a:prstTxWarp>
          </a:bodyPr>
          <a:lstStyle>
            <a:lvl1pPr algn="r">
              <a:defRPr sz="1200">
                <a:latin typeface="Arial" charset="0"/>
                <a:cs typeface="Arial" charset="0"/>
              </a:defRPr>
            </a:lvl1pPr>
          </a:lstStyle>
          <a:p>
            <a:pPr>
              <a:defRPr/>
            </a:pPr>
            <a:fld id="{9CBA93A4-E00E-4116-8A2C-66F2890B2D4C}" type="datetimeFigureOut">
              <a:rPr lang="es-ES"/>
              <a:pPr>
                <a:defRPr/>
              </a:pPr>
              <a:t>6/25/13</a:t>
            </a:fld>
            <a:endParaRPr lang="es-ES" dirty="0"/>
          </a:p>
        </p:txBody>
      </p:sp>
      <p:sp>
        <p:nvSpPr>
          <p:cNvPr id="8196" name="Rectangle 4"/>
          <p:cNvSpPr>
            <a:spLocks noGrp="1" noRot="1" noChangeAspect="1" noChangeArrowheads="1" noTextEdit="1"/>
          </p:cNvSpPr>
          <p:nvPr>
            <p:ph type="sldImg" idx="2"/>
          </p:nvPr>
        </p:nvSpPr>
        <p:spPr bwMode="auto">
          <a:xfrm>
            <a:off x="1157288" y="704850"/>
            <a:ext cx="4695825" cy="3522663"/>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701041" y="4464051"/>
            <a:ext cx="5608320" cy="4229100"/>
          </a:xfrm>
          <a:prstGeom prst="rect">
            <a:avLst/>
          </a:prstGeom>
          <a:noFill/>
          <a:ln w="9525">
            <a:noFill/>
            <a:miter lim="800000"/>
            <a:headEnd/>
            <a:tailEnd/>
          </a:ln>
          <a:effectLst/>
        </p:spPr>
        <p:txBody>
          <a:bodyPr vert="horz" wrap="square" lIns="93753" tIns="46877" rIns="93753" bIns="46877"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9702" name="Rectangle 6"/>
          <p:cNvSpPr>
            <a:spLocks noGrp="1" noChangeArrowheads="1"/>
          </p:cNvSpPr>
          <p:nvPr>
            <p:ph type="ftr" sz="quarter" idx="4"/>
          </p:nvPr>
        </p:nvSpPr>
        <p:spPr bwMode="auto">
          <a:xfrm>
            <a:off x="0" y="8926469"/>
            <a:ext cx="3037840" cy="469900"/>
          </a:xfrm>
          <a:prstGeom prst="rect">
            <a:avLst/>
          </a:prstGeom>
          <a:noFill/>
          <a:ln w="9525">
            <a:noFill/>
            <a:miter lim="800000"/>
            <a:headEnd/>
            <a:tailEnd/>
          </a:ln>
          <a:effectLst/>
        </p:spPr>
        <p:txBody>
          <a:bodyPr vert="horz" wrap="square" lIns="93753" tIns="46877" rIns="93753" bIns="46877" numCol="1" anchor="b" anchorCtr="0" compatLnSpc="1">
            <a:prstTxWarp prst="textNoShape">
              <a:avLst/>
            </a:prstTxWarp>
          </a:bodyPr>
          <a:lstStyle>
            <a:lvl1pPr>
              <a:defRPr sz="1200">
                <a:latin typeface="Arial" charset="0"/>
                <a:cs typeface="Arial" charset="0"/>
              </a:defRPr>
            </a:lvl1pPr>
          </a:lstStyle>
          <a:p>
            <a:pPr>
              <a:defRPr/>
            </a:pPr>
            <a:endParaRPr lang="es-ES" dirty="0"/>
          </a:p>
        </p:txBody>
      </p:sp>
      <p:sp>
        <p:nvSpPr>
          <p:cNvPr id="29703" name="Rectangle 7"/>
          <p:cNvSpPr>
            <a:spLocks noGrp="1" noChangeArrowheads="1"/>
          </p:cNvSpPr>
          <p:nvPr>
            <p:ph type="sldNum" sz="quarter" idx="5"/>
          </p:nvPr>
        </p:nvSpPr>
        <p:spPr bwMode="auto">
          <a:xfrm>
            <a:off x="3970938" y="8926469"/>
            <a:ext cx="3037840" cy="469900"/>
          </a:xfrm>
          <a:prstGeom prst="rect">
            <a:avLst/>
          </a:prstGeom>
          <a:noFill/>
          <a:ln w="9525">
            <a:noFill/>
            <a:miter lim="800000"/>
            <a:headEnd/>
            <a:tailEnd/>
          </a:ln>
          <a:effectLst/>
        </p:spPr>
        <p:txBody>
          <a:bodyPr vert="horz" wrap="square" lIns="93753" tIns="46877" rIns="93753" bIns="46877" numCol="1" anchor="b" anchorCtr="0" compatLnSpc="1">
            <a:prstTxWarp prst="textNoShape">
              <a:avLst/>
            </a:prstTxWarp>
          </a:bodyPr>
          <a:lstStyle>
            <a:lvl1pPr algn="r">
              <a:defRPr sz="1200">
                <a:latin typeface="Arial" charset="0"/>
                <a:cs typeface="Arial" charset="0"/>
              </a:defRPr>
            </a:lvl1pPr>
          </a:lstStyle>
          <a:p>
            <a:pPr>
              <a:defRPr/>
            </a:pPr>
            <a:fld id="{E6FB592B-5428-4F0B-8A1E-87E4882F64DE}" type="slidenum">
              <a:rPr lang="es-ES"/>
              <a:pPr>
                <a:defRPr/>
              </a:pPr>
              <a:t>‹Nr.›</a:t>
            </a:fld>
            <a:endParaRPr lang="es-ES" dirty="0"/>
          </a:p>
        </p:txBody>
      </p:sp>
    </p:spTree>
    <p:extLst>
      <p:ext uri="{BB962C8B-B14F-4D97-AF65-F5344CB8AC3E}">
        <p14:creationId xmlns:p14="http://schemas.microsoft.com/office/powerpoint/2010/main" val="4642209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Image Placeholder 1"/>
          <p:cNvSpPr>
            <a:spLocks noGrp="1" noRot="1" noChangeAspect="1"/>
          </p:cNvSpPr>
          <p:nvPr>
            <p:ph type="sldImg"/>
          </p:nvPr>
        </p:nvSpPr>
        <p:spPr>
          <a:ln/>
        </p:spPr>
      </p:sp>
      <p:sp>
        <p:nvSpPr>
          <p:cNvPr id="11266" name="Notes Placeholder 2"/>
          <p:cNvSpPr>
            <a:spLocks noGrp="1"/>
          </p:cNvSpPr>
          <p:nvPr>
            <p:ph type="body" idx="1"/>
          </p:nvPr>
        </p:nvSpPr>
        <p:spPr>
          <a:noFill/>
          <a:ln/>
        </p:spPr>
        <p:txBody>
          <a:bodyPr/>
          <a:lstStyle/>
          <a:p>
            <a:endParaRPr lang="es-CR" smtClean="0"/>
          </a:p>
        </p:txBody>
      </p:sp>
      <p:sp>
        <p:nvSpPr>
          <p:cNvPr id="11267" name="Slide Number Placeholder 3"/>
          <p:cNvSpPr>
            <a:spLocks noGrp="1"/>
          </p:cNvSpPr>
          <p:nvPr>
            <p:ph type="sldNum" sz="quarter" idx="5"/>
          </p:nvPr>
        </p:nvSpPr>
        <p:spPr>
          <a:noFill/>
        </p:spPr>
        <p:txBody>
          <a:bodyPr/>
          <a:lstStyle/>
          <a:p>
            <a:fld id="{C0046B77-269E-4175-8F98-E8C2B5BE3309}" type="slidenum">
              <a:rPr lang="es-ES" smtClean="0"/>
              <a:pPr/>
              <a:t>1</a:t>
            </a:fld>
            <a:endParaRPr lang="es-E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Marcador de imagen de diapositiva"/>
          <p:cNvSpPr>
            <a:spLocks noGrp="1" noRot="1" noChangeAspect="1" noTextEdit="1"/>
          </p:cNvSpPr>
          <p:nvPr>
            <p:ph type="sldImg"/>
          </p:nvPr>
        </p:nvSpPr>
        <p:spPr>
          <a:ln/>
        </p:spPr>
      </p:sp>
      <p:sp>
        <p:nvSpPr>
          <p:cNvPr id="3" name="2 Marcador de notas"/>
          <p:cNvSpPr>
            <a:spLocks noGrp="1"/>
          </p:cNvSpPr>
          <p:nvPr>
            <p:ph type="body" idx="1"/>
          </p:nvPr>
        </p:nvSpPr>
        <p:spPr/>
        <p:txBody>
          <a:bodyPr>
            <a:normAutofit lnSpcReduction="10000"/>
          </a:bodyPr>
          <a:lstStyle/>
          <a:p>
            <a:pPr eaLnBrk="1" fontAlgn="auto" hangingPunct="1">
              <a:spcBef>
                <a:spcPts val="0"/>
              </a:spcBef>
              <a:spcAft>
                <a:spcPts val="0"/>
              </a:spcAft>
              <a:defRPr/>
            </a:pPr>
            <a:endParaRPr lang="es-ES" dirty="0" smtClean="0"/>
          </a:p>
        </p:txBody>
      </p:sp>
      <p:sp>
        <p:nvSpPr>
          <p:cNvPr id="19459" name="3 Marcador de número de diapositiva"/>
          <p:cNvSpPr>
            <a:spLocks noGrp="1"/>
          </p:cNvSpPr>
          <p:nvPr>
            <p:ph type="sldNum" sz="quarter" idx="5"/>
          </p:nvPr>
        </p:nvSpPr>
        <p:spPr>
          <a:noFill/>
        </p:spPr>
        <p:txBody>
          <a:bodyPr/>
          <a:lstStyle/>
          <a:p>
            <a:fld id="{30FC5613-295F-4172-9C04-0175FE86025E}" type="slidenum">
              <a:rPr lang="es-ES" smtClean="0"/>
              <a:pPr/>
              <a:t>12</a:t>
            </a:fld>
            <a:endParaRPr lang="es-E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D7F3310A-6145-476D-82AF-B76F1094F102}" type="datetime1">
              <a:rPr lang="es-ES"/>
              <a:pPr>
                <a:defRPr/>
              </a:pPr>
              <a:t>6/25/13</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C2CBE2C9-E0D7-4BB7-88FA-D7F6078AD0B4}" type="slidenum">
              <a:rPr lang="es-ES"/>
              <a:pPr>
                <a:defRPr/>
              </a:pPr>
              <a:t>‹Nr.›</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4" name="Picture 2" descr="C:\Users\juanluis.monge\Desktop\Refroma\down_portada-05-05.png"/>
          <p:cNvPicPr>
            <a:picLocks noChangeAspect="1" noChangeArrowheads="1"/>
          </p:cNvPicPr>
          <p:nvPr userDrawn="1"/>
        </p:nvPicPr>
        <p:blipFill>
          <a:blip r:embed="rId2"/>
          <a:srcRect/>
          <a:stretch>
            <a:fillRect/>
          </a:stretch>
        </p:blipFill>
        <p:spPr bwMode="auto">
          <a:xfrm>
            <a:off x="-107950" y="6525344"/>
            <a:ext cx="9288463" cy="475531"/>
          </a:xfrm>
          <a:prstGeom prst="rect">
            <a:avLst/>
          </a:prstGeom>
          <a:noFill/>
          <a:ln w="9525">
            <a:noFill/>
            <a:miter lim="800000"/>
            <a:headEnd/>
            <a:tailEnd/>
          </a:ln>
        </p:spPr>
      </p:pic>
      <p:sp>
        <p:nvSpPr>
          <p:cNvPr id="2" name="1 Título"/>
          <p:cNvSpPr>
            <a:spLocks noGrp="1"/>
          </p:cNvSpPr>
          <p:nvPr>
            <p:ph type="title"/>
          </p:nvPr>
        </p:nvSpPr>
        <p:spPr>
          <a:xfrm>
            <a:off x="457200" y="980728"/>
            <a:ext cx="8229600" cy="436910"/>
          </a:xfrm>
        </p:spPr>
        <p:txBody>
          <a:bodyPr/>
          <a:lstStyle>
            <a:lvl1pPr>
              <a:defRPr sz="2400"/>
            </a:lvl1pPr>
          </a:lstStyle>
          <a:p>
            <a:r>
              <a:rPr lang="es-ES" dirty="0" smtClean="0"/>
              <a:t>Haga clic para modificar el estilo de título del patrón</a:t>
            </a:r>
            <a:endParaRPr lang="es-ES" dirty="0"/>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3 Marcador de fecha"/>
          <p:cNvSpPr>
            <a:spLocks noGrp="1"/>
          </p:cNvSpPr>
          <p:nvPr>
            <p:ph type="dt" sz="half" idx="10"/>
          </p:nvPr>
        </p:nvSpPr>
        <p:spPr/>
        <p:txBody>
          <a:bodyPr/>
          <a:lstStyle>
            <a:lvl1pPr>
              <a:defRPr smtClean="0"/>
            </a:lvl1pPr>
          </a:lstStyle>
          <a:p>
            <a:pPr>
              <a:defRPr/>
            </a:pPr>
            <a:fld id="{A6C0B15D-6B87-48F5-8185-C1F0564AC2CC}" type="datetime1">
              <a:rPr lang="es-ES"/>
              <a:pPr>
                <a:defRPr/>
              </a:pPr>
              <a:t>6/25/13</a:t>
            </a:fld>
            <a:endParaRPr lang="es-ES" dirty="0"/>
          </a:p>
        </p:txBody>
      </p:sp>
      <p:sp>
        <p:nvSpPr>
          <p:cNvPr id="7" name="4 Marcador de pie de página"/>
          <p:cNvSpPr>
            <a:spLocks noGrp="1"/>
          </p:cNvSpPr>
          <p:nvPr>
            <p:ph type="ftr" sz="quarter" idx="11"/>
          </p:nvPr>
        </p:nvSpPr>
        <p:spPr/>
        <p:txBody>
          <a:bodyPr/>
          <a:lstStyle>
            <a:lvl1pPr>
              <a:defRPr/>
            </a:lvl1pPr>
          </a:lstStyle>
          <a:p>
            <a:pPr>
              <a:defRPr/>
            </a:pPr>
            <a:endParaRPr lang="es-ES" dirty="0"/>
          </a:p>
        </p:txBody>
      </p:sp>
      <p:sp>
        <p:nvSpPr>
          <p:cNvPr id="8" name="5 Marcador de número de diapositiva"/>
          <p:cNvSpPr>
            <a:spLocks noGrp="1"/>
          </p:cNvSpPr>
          <p:nvPr>
            <p:ph type="sldNum" sz="quarter" idx="12"/>
          </p:nvPr>
        </p:nvSpPr>
        <p:spPr>
          <a:xfrm>
            <a:off x="6553200" y="6592267"/>
            <a:ext cx="2133600" cy="365125"/>
          </a:xfrm>
        </p:spPr>
        <p:txBody>
          <a:bodyPr/>
          <a:lstStyle>
            <a:lvl1pPr>
              <a:defRPr>
                <a:solidFill>
                  <a:schemeClr val="bg1"/>
                </a:solidFill>
              </a:defRPr>
            </a:lvl1pPr>
          </a:lstStyle>
          <a:p>
            <a:pPr>
              <a:defRPr/>
            </a:pPr>
            <a:fld id="{BC2EB5FD-4542-4D3B-A584-BA2528F12094}" type="slidenum">
              <a:rPr lang="es-ES" smtClean="0"/>
              <a:pPr>
                <a:defRPr/>
              </a:pPr>
              <a:t>‹Nr.›</a:t>
            </a:fld>
            <a:endParaRPr lang="es-ES" dirty="0"/>
          </a:p>
        </p:txBody>
      </p:sp>
      <p:pic>
        <p:nvPicPr>
          <p:cNvPr id="5" name="Imagen 4" descr="logo_800.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72200" y="188640"/>
            <a:ext cx="2311711" cy="72529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A371B099-0ECC-42D5-A18D-042648EA3B22}" type="datetime1">
              <a:rPr lang="es-ES"/>
              <a:pPr>
                <a:defRPr/>
              </a:pPr>
              <a:t>6/25/13</a:t>
            </a:fld>
            <a:endParaRPr lang="es-ES" dirty="0"/>
          </a:p>
        </p:txBody>
      </p:sp>
      <p:sp>
        <p:nvSpPr>
          <p:cNvPr id="3" name="4 Marcador de pie de página"/>
          <p:cNvSpPr>
            <a:spLocks noGrp="1"/>
          </p:cNvSpPr>
          <p:nvPr>
            <p:ph type="ftr" sz="quarter" idx="11"/>
          </p:nvPr>
        </p:nvSpPr>
        <p:spPr/>
        <p:txBody>
          <a:bodyPr/>
          <a:lstStyle>
            <a:lvl1pPr>
              <a:defRPr/>
            </a:lvl1pPr>
          </a:lstStyle>
          <a:p>
            <a:pPr>
              <a:defRPr/>
            </a:pPr>
            <a:endParaRPr lang="es-ES" dirty="0"/>
          </a:p>
        </p:txBody>
      </p:sp>
      <p:sp>
        <p:nvSpPr>
          <p:cNvPr id="4" name="5 Marcador de número de diapositiva"/>
          <p:cNvSpPr>
            <a:spLocks noGrp="1"/>
          </p:cNvSpPr>
          <p:nvPr>
            <p:ph type="sldNum" sz="quarter" idx="12"/>
          </p:nvPr>
        </p:nvSpPr>
        <p:spPr/>
        <p:txBody>
          <a:bodyPr/>
          <a:lstStyle>
            <a:lvl1pPr>
              <a:defRPr/>
            </a:lvl1pPr>
          </a:lstStyle>
          <a:p>
            <a:pPr>
              <a:defRPr/>
            </a:pPr>
            <a:fld id="{BADD2D0C-63A3-477B-9F4F-976CF12A7AD7}" type="slidenum">
              <a:rPr lang="es-ES"/>
              <a:pPr>
                <a:defRPr/>
              </a:pPr>
              <a:t>‹Nr.›</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 descr="C:\Users\juanluis.monge\Desktop\Refroma\fondo.png"/>
          <p:cNvPicPr>
            <a:picLocks noChangeAspect="1" noChangeArrowheads="1"/>
          </p:cNvPicPr>
          <p:nvPr userDrawn="1"/>
        </p:nvPicPr>
        <p:blipFill>
          <a:blip r:embed="rId5">
            <a:lum bright="10000" contrast="4000"/>
          </a:blip>
          <a:srcRect/>
          <a:stretch>
            <a:fillRect/>
          </a:stretch>
        </p:blipFill>
        <p:spPr bwMode="auto">
          <a:xfrm>
            <a:off x="0" y="0"/>
            <a:ext cx="9144000" cy="6858000"/>
          </a:xfrm>
          <a:prstGeom prst="rect">
            <a:avLst/>
          </a:prstGeom>
          <a:noFill/>
          <a:ln w="9525">
            <a:noFill/>
            <a:miter lim="800000"/>
            <a:headEnd/>
            <a:tailEnd/>
          </a:ln>
        </p:spPr>
      </p:pic>
      <p:sp>
        <p:nvSpPr>
          <p:cNvPr id="1027"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8"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7FF6808-91EC-49CD-BBF8-95653A46614E}" type="datetime1">
              <a:rPr lang="es-ES"/>
              <a:pPr>
                <a:defRPr/>
              </a:pPr>
              <a:t>6/25/13</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DE5CE91-F5AF-4984-BA6D-14A93ECD182F}" type="slidenum">
              <a:rPr lang="es-ES"/>
              <a:pPr>
                <a:defRPr/>
              </a:pPr>
              <a:t>‹Nr.›</a:t>
            </a:fld>
            <a:endParaRPr lang="es-E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1" r:id="rId3"/>
  </p:sldLayoutIdLst>
  <p:hf hdr="0" ftr="0" dt="0"/>
  <p:txStyles>
    <p:titleStyle>
      <a:lvl1pPr algn="ctr" rtl="0" eaLnBrk="0" fontAlgn="base" hangingPunct="0">
        <a:spcBef>
          <a:spcPct val="0"/>
        </a:spcBef>
        <a:spcAft>
          <a:spcPct val="0"/>
        </a:spcAft>
        <a:defRPr sz="3000" kern="1200">
          <a:solidFill>
            <a:srgbClr val="002060"/>
          </a:solidFill>
          <a:latin typeface="Arial" pitchFamily="34" charset="0"/>
          <a:ea typeface="+mj-ea"/>
          <a:cs typeface="Arial" pitchFamily="34" charset="0"/>
        </a:defRPr>
      </a:lvl1pPr>
      <a:lvl2pPr algn="ctr" rtl="0" eaLnBrk="0" fontAlgn="base" hangingPunct="0">
        <a:spcBef>
          <a:spcPct val="0"/>
        </a:spcBef>
        <a:spcAft>
          <a:spcPct val="0"/>
        </a:spcAft>
        <a:defRPr sz="3000">
          <a:solidFill>
            <a:srgbClr val="002060"/>
          </a:solidFill>
          <a:latin typeface="Arial" charset="0"/>
          <a:cs typeface="Arial" charset="0"/>
        </a:defRPr>
      </a:lvl2pPr>
      <a:lvl3pPr algn="ctr" rtl="0" eaLnBrk="0" fontAlgn="base" hangingPunct="0">
        <a:spcBef>
          <a:spcPct val="0"/>
        </a:spcBef>
        <a:spcAft>
          <a:spcPct val="0"/>
        </a:spcAft>
        <a:defRPr sz="3000">
          <a:solidFill>
            <a:srgbClr val="002060"/>
          </a:solidFill>
          <a:latin typeface="Arial" charset="0"/>
          <a:cs typeface="Arial" charset="0"/>
        </a:defRPr>
      </a:lvl3pPr>
      <a:lvl4pPr algn="ctr" rtl="0" eaLnBrk="0" fontAlgn="base" hangingPunct="0">
        <a:spcBef>
          <a:spcPct val="0"/>
        </a:spcBef>
        <a:spcAft>
          <a:spcPct val="0"/>
        </a:spcAft>
        <a:defRPr sz="3000">
          <a:solidFill>
            <a:srgbClr val="002060"/>
          </a:solidFill>
          <a:latin typeface="Arial" charset="0"/>
          <a:cs typeface="Arial" charset="0"/>
        </a:defRPr>
      </a:lvl4pPr>
      <a:lvl5pPr algn="ctr" rtl="0" eaLnBrk="0" fontAlgn="base" hangingPunct="0">
        <a:spcBef>
          <a:spcPct val="0"/>
        </a:spcBef>
        <a:spcAft>
          <a:spcPct val="0"/>
        </a:spcAft>
        <a:defRPr sz="3000">
          <a:solidFill>
            <a:srgbClr val="002060"/>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000" kern="1200">
          <a:solidFill>
            <a:srgbClr val="002060"/>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000" kern="1200">
          <a:solidFill>
            <a:srgbClr val="00206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rgbClr val="00206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rgbClr val="002060"/>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rgbClr val="00206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ChangeArrowheads="1"/>
          </p:cNvSpPr>
          <p:nvPr/>
        </p:nvSpPr>
        <p:spPr bwMode="auto">
          <a:xfrm>
            <a:off x="396081" y="2494260"/>
            <a:ext cx="8280400" cy="3311004"/>
          </a:xfrm>
          <a:prstGeom prst="rect">
            <a:avLst/>
          </a:prstGeom>
          <a:noFill/>
          <a:ln w="9525">
            <a:noFill/>
            <a:miter lim="800000"/>
            <a:headEnd/>
            <a:tailEnd/>
          </a:ln>
        </p:spPr>
        <p:txBody>
          <a:bodyPr anchor="ctr"/>
          <a:lstStyle/>
          <a:p>
            <a:pPr algn="ctr" eaLnBrk="0" hangingPunct="0">
              <a:spcBef>
                <a:spcPts val="0"/>
              </a:spcBef>
            </a:pPr>
            <a:endParaRPr lang="en-GB" sz="3000" b="1" dirty="0" smtClean="0">
              <a:solidFill>
                <a:schemeClr val="tx2">
                  <a:lumMod val="75000"/>
                </a:schemeClr>
              </a:solidFill>
            </a:endParaRPr>
          </a:p>
          <a:p>
            <a:pPr algn="ctr" eaLnBrk="0" hangingPunct="0">
              <a:spcBef>
                <a:spcPts val="0"/>
              </a:spcBef>
            </a:pPr>
            <a:r>
              <a:rPr lang="en-GB" sz="3000" b="1" dirty="0" smtClean="0">
                <a:solidFill>
                  <a:schemeClr val="tx2">
                    <a:lumMod val="75000"/>
                  </a:schemeClr>
                </a:solidFill>
              </a:rPr>
              <a:t>Comprehensive Migration Policy: </a:t>
            </a:r>
          </a:p>
          <a:p>
            <a:pPr algn="ctr" eaLnBrk="0" hangingPunct="0">
              <a:spcBef>
                <a:spcPts val="0"/>
              </a:spcBef>
            </a:pPr>
            <a:r>
              <a:rPr lang="en-GB" sz="3000" b="1" dirty="0" smtClean="0">
                <a:solidFill>
                  <a:schemeClr val="tx2">
                    <a:lumMod val="75000"/>
                  </a:schemeClr>
                </a:solidFill>
              </a:rPr>
              <a:t>Formulation Phase</a:t>
            </a:r>
          </a:p>
          <a:p>
            <a:pPr algn="ctr" eaLnBrk="0" hangingPunct="0">
              <a:spcBef>
                <a:spcPts val="0"/>
              </a:spcBef>
            </a:pPr>
            <a:endParaRPr lang="en-GB" sz="2400" b="1" dirty="0" smtClean="0">
              <a:solidFill>
                <a:schemeClr val="tx2">
                  <a:lumMod val="75000"/>
                </a:schemeClr>
              </a:solidFill>
              <a:latin typeface="Arail"/>
            </a:endParaRPr>
          </a:p>
          <a:p>
            <a:pPr algn="ctr" eaLnBrk="0" hangingPunct="0">
              <a:spcBef>
                <a:spcPts val="0"/>
              </a:spcBef>
            </a:pPr>
            <a:endParaRPr lang="en-GB" sz="2400" b="1" dirty="0" smtClean="0">
              <a:solidFill>
                <a:schemeClr val="tx2">
                  <a:lumMod val="75000"/>
                </a:schemeClr>
              </a:solidFill>
              <a:latin typeface="Arail"/>
            </a:endParaRPr>
          </a:p>
          <a:p>
            <a:pPr marL="342900" indent="-342900" algn="r" fontAlgn="auto">
              <a:spcBef>
                <a:spcPct val="20000"/>
              </a:spcBef>
              <a:spcAft>
                <a:spcPts val="0"/>
              </a:spcAft>
              <a:defRPr/>
            </a:pPr>
            <a:r>
              <a:rPr lang="en-GB" sz="2000" b="1" dirty="0" smtClean="0">
                <a:solidFill>
                  <a:srgbClr val="002060"/>
                </a:solidFill>
              </a:rPr>
              <a:t>Laura </a:t>
            </a:r>
            <a:r>
              <a:rPr lang="en-GB" sz="2000" b="1" dirty="0" smtClean="0">
                <a:solidFill>
                  <a:srgbClr val="002060"/>
                </a:solidFill>
              </a:rPr>
              <a:t>Fernández</a:t>
            </a:r>
            <a:r>
              <a:rPr lang="en-GB" sz="2000" b="1" dirty="0" smtClean="0">
                <a:solidFill>
                  <a:srgbClr val="002060"/>
                </a:solidFill>
              </a:rPr>
              <a:t> Delgado</a:t>
            </a:r>
          </a:p>
          <a:p>
            <a:pPr algn="r">
              <a:defRPr/>
            </a:pPr>
            <a:r>
              <a:rPr lang="en-GB" sz="2000" b="1" dirty="0" smtClean="0">
                <a:solidFill>
                  <a:srgbClr val="002060"/>
                </a:solidFill>
              </a:rPr>
              <a:t>Ministry of National Planning and Economic Policy </a:t>
            </a:r>
            <a:br>
              <a:rPr lang="en-GB" sz="2000" b="1" dirty="0" smtClean="0">
                <a:solidFill>
                  <a:srgbClr val="002060"/>
                </a:solidFill>
              </a:rPr>
            </a:br>
            <a:r>
              <a:rPr lang="en-GB" sz="2000" b="1" dirty="0" smtClean="0">
                <a:solidFill>
                  <a:srgbClr val="002060"/>
                </a:solidFill>
              </a:rPr>
              <a:t>Member of the National Migration Council</a:t>
            </a:r>
          </a:p>
          <a:p>
            <a:pPr algn="ctr" eaLnBrk="0" hangingPunct="0">
              <a:spcBef>
                <a:spcPts val="0"/>
              </a:spcBef>
            </a:pPr>
            <a:endParaRPr lang="en-GB" sz="2200" dirty="0">
              <a:solidFill>
                <a:srgbClr val="002F5C"/>
              </a:solidFill>
              <a:latin typeface="Arail"/>
            </a:endParaRPr>
          </a:p>
        </p:txBody>
      </p:sp>
      <p:pic>
        <p:nvPicPr>
          <p:cNvPr id="10244" name="Picture 2" descr="C:\Users\juanluis.monge\Desktop\Refroma\down_portada-05-05.png"/>
          <p:cNvPicPr>
            <a:picLocks noChangeAspect="1" noChangeArrowheads="1"/>
          </p:cNvPicPr>
          <p:nvPr/>
        </p:nvPicPr>
        <p:blipFill>
          <a:blip r:embed="rId3"/>
          <a:srcRect/>
          <a:stretch>
            <a:fillRect/>
          </a:stretch>
        </p:blipFill>
        <p:spPr bwMode="auto">
          <a:xfrm>
            <a:off x="-107950" y="6165850"/>
            <a:ext cx="9288463" cy="835025"/>
          </a:xfrm>
          <a:prstGeom prst="rect">
            <a:avLst/>
          </a:prstGeom>
          <a:noFill/>
          <a:ln w="9525">
            <a:noFill/>
            <a:miter lim="800000"/>
            <a:headEnd/>
            <a:tailEnd/>
          </a:ln>
        </p:spPr>
      </p:pic>
      <p:pic>
        <p:nvPicPr>
          <p:cNvPr id="5" name="Imagen 4" descr="logo_800.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5936" y="980728"/>
            <a:ext cx="4892910" cy="1914351"/>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764704"/>
            <a:ext cx="8229600" cy="436910"/>
          </a:xfrm>
        </p:spPr>
        <p:txBody>
          <a:bodyPr/>
          <a:lstStyle/>
          <a:p>
            <a:r>
              <a:rPr lang="en-GB" b="1" dirty="0" smtClean="0"/>
              <a:t>Central Themes of the Policy</a:t>
            </a:r>
            <a:endParaRPr lang="en-GB" b="1" dirty="0"/>
          </a:p>
        </p:txBody>
      </p:sp>
      <p:sp>
        <p:nvSpPr>
          <p:cNvPr id="3" name="2 Marcador de contenido"/>
          <p:cNvSpPr>
            <a:spLocks noGrp="1"/>
          </p:cNvSpPr>
          <p:nvPr>
            <p:ph idx="1"/>
          </p:nvPr>
        </p:nvSpPr>
        <p:spPr>
          <a:xfrm>
            <a:off x="457200" y="1340768"/>
            <a:ext cx="8229600" cy="4785395"/>
          </a:xfrm>
        </p:spPr>
        <p:txBody>
          <a:bodyPr/>
          <a:lstStyle/>
          <a:p>
            <a:pPr marL="0" indent="0">
              <a:buNone/>
            </a:pPr>
            <a:r>
              <a:rPr lang="en-GB" dirty="0" smtClean="0"/>
              <a:t>IM</a:t>
            </a:r>
            <a:r>
              <a:rPr lang="en-GB" dirty="0" smtClean="0"/>
              <a:t>MIGRATION SERVICES</a:t>
            </a:r>
          </a:p>
          <a:p>
            <a:r>
              <a:rPr lang="en-GB" dirty="0" smtClean="0"/>
              <a:t>Regularization</a:t>
            </a:r>
          </a:p>
          <a:p>
            <a:r>
              <a:rPr lang="en-GB" dirty="0" smtClean="0"/>
              <a:t>Information management</a:t>
            </a:r>
          </a:p>
          <a:p>
            <a:r>
              <a:rPr lang="en-GB" dirty="0" smtClean="0"/>
              <a:t>Legal security</a:t>
            </a:r>
          </a:p>
          <a:p>
            <a:pPr marL="0" indent="0">
              <a:buNone/>
            </a:pPr>
            <a:endParaRPr lang="en-GB" dirty="0" smtClean="0"/>
          </a:p>
          <a:p>
            <a:pPr marL="0" indent="0">
              <a:buNone/>
            </a:pPr>
            <a:r>
              <a:rPr lang="en-GB" dirty="0" smtClean="0"/>
              <a:t>INTEGRATION AND DEVELOPMENT</a:t>
            </a:r>
          </a:p>
          <a:p>
            <a:r>
              <a:rPr lang="en-GB" dirty="0" smtClean="0"/>
              <a:t>Economic development</a:t>
            </a:r>
          </a:p>
          <a:p>
            <a:r>
              <a:rPr lang="en-GB" dirty="0" smtClean="0"/>
              <a:t>Health</a:t>
            </a:r>
          </a:p>
          <a:p>
            <a:r>
              <a:rPr lang="en-GB" dirty="0" smtClean="0"/>
              <a:t>Education</a:t>
            </a:r>
          </a:p>
          <a:p>
            <a:r>
              <a:rPr lang="en-GB" dirty="0" smtClean="0"/>
              <a:t>Culture and society</a:t>
            </a:r>
          </a:p>
          <a:p>
            <a:pPr marL="0" indent="0">
              <a:buNone/>
            </a:pPr>
            <a:endParaRPr lang="en-GB" dirty="0" smtClean="0"/>
          </a:p>
          <a:p>
            <a:pPr marL="0" indent="0">
              <a:buNone/>
            </a:pPr>
            <a:r>
              <a:rPr lang="en-GB" dirty="0" smtClean="0"/>
              <a:t>BORDER MANAGEMENT</a:t>
            </a:r>
          </a:p>
          <a:p>
            <a:r>
              <a:rPr lang="en-GB" dirty="0" smtClean="0"/>
              <a:t>Border security</a:t>
            </a:r>
          </a:p>
          <a:p>
            <a:r>
              <a:rPr lang="en-GB" dirty="0" smtClean="0"/>
              <a:t>Tourism</a:t>
            </a:r>
          </a:p>
          <a:p>
            <a:endParaRPr lang="en-GB" dirty="0" smtClean="0"/>
          </a:p>
          <a:p>
            <a:pPr marL="0" indent="0">
              <a:buNone/>
            </a:pPr>
            <a:endParaRPr lang="en-GB" dirty="0"/>
          </a:p>
        </p:txBody>
      </p:sp>
      <p:sp>
        <p:nvSpPr>
          <p:cNvPr id="4" name="3 Marcador de número de diapositiva"/>
          <p:cNvSpPr>
            <a:spLocks noGrp="1"/>
          </p:cNvSpPr>
          <p:nvPr>
            <p:ph type="sldNum" sz="quarter" idx="12"/>
          </p:nvPr>
        </p:nvSpPr>
        <p:spPr/>
        <p:txBody>
          <a:bodyPr/>
          <a:lstStyle/>
          <a:p>
            <a:pPr>
              <a:defRPr/>
            </a:pPr>
            <a:fld id="{BC2EB5FD-4542-4D3B-A584-BA2528F12094}" type="slidenum">
              <a:rPr lang="en-GB" smtClean="0"/>
              <a:pPr>
                <a:defRPr/>
              </a:pPr>
              <a:t>10</a:t>
            </a:fld>
            <a:endParaRPr lang="en-GB" dirty="0"/>
          </a:p>
        </p:txBody>
      </p:sp>
    </p:spTree>
    <p:extLst>
      <p:ext uri="{BB962C8B-B14F-4D97-AF65-F5344CB8AC3E}">
        <p14:creationId xmlns:p14="http://schemas.microsoft.com/office/powerpoint/2010/main" val="32081784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t>Final Considerations</a:t>
            </a:r>
            <a:endParaRPr lang="en-GB" b="1" dirty="0"/>
          </a:p>
        </p:txBody>
      </p:sp>
      <p:sp>
        <p:nvSpPr>
          <p:cNvPr id="3" name="2 Marcador de contenido"/>
          <p:cNvSpPr>
            <a:spLocks noGrp="1"/>
          </p:cNvSpPr>
          <p:nvPr>
            <p:ph idx="1"/>
          </p:nvPr>
        </p:nvSpPr>
        <p:spPr>
          <a:xfrm>
            <a:off x="457200" y="1628800"/>
            <a:ext cx="8229600" cy="4497363"/>
          </a:xfrm>
        </p:spPr>
        <p:txBody>
          <a:bodyPr/>
          <a:lstStyle/>
          <a:p>
            <a:pPr algn="just"/>
            <a:r>
              <a:rPr lang="en-GB" dirty="0" smtClean="0"/>
              <a:t>A joint State</a:t>
            </a:r>
            <a:r>
              <a:rPr lang="en-GB" dirty="0"/>
              <a:t>/</a:t>
            </a:r>
            <a:r>
              <a:rPr lang="en-GB" dirty="0" smtClean="0"/>
              <a:t>society development process;</a:t>
            </a:r>
          </a:p>
          <a:p>
            <a:pPr algn="just"/>
            <a:r>
              <a:rPr lang="en-GB" dirty="0" smtClean="0"/>
              <a:t>High level of participation of both sectors (State/society);</a:t>
            </a:r>
          </a:p>
          <a:p>
            <a:pPr algn="just"/>
            <a:r>
              <a:rPr lang="en-GB" dirty="0" smtClean="0"/>
              <a:t>A process designed to include civil society in decision-making relating </a:t>
            </a:r>
            <a:r>
              <a:rPr lang="en-GB" dirty="0" smtClean="0"/>
              <a:t>to public policy;</a:t>
            </a:r>
            <a:r>
              <a:rPr lang="en-GB" dirty="0" smtClean="0"/>
              <a:t> </a:t>
            </a:r>
          </a:p>
          <a:p>
            <a:pPr algn="just"/>
            <a:r>
              <a:rPr lang="en-GB" dirty="0" smtClean="0"/>
              <a:t>A r</a:t>
            </a:r>
            <a:r>
              <a:rPr lang="en-GB" dirty="0" smtClean="0"/>
              <a:t>enewed commitment by institutions members of the National Migration Council to participate </a:t>
            </a:r>
            <a:r>
              <a:rPr lang="en-GB" dirty="0" smtClean="0"/>
              <a:t>in the next stages of the policy: implementation, follow-up and evaluation, within the framework of a results-oriented public management</a:t>
            </a:r>
            <a:r>
              <a:rPr lang="en-GB" dirty="0" smtClean="0"/>
              <a:t>. </a:t>
            </a:r>
            <a:endParaRPr lang="en-GB" dirty="0" smtClean="0"/>
          </a:p>
        </p:txBody>
      </p:sp>
      <p:sp>
        <p:nvSpPr>
          <p:cNvPr id="4" name="3 Marcador de número de diapositiva"/>
          <p:cNvSpPr>
            <a:spLocks noGrp="1"/>
          </p:cNvSpPr>
          <p:nvPr>
            <p:ph type="sldNum" sz="quarter" idx="12"/>
          </p:nvPr>
        </p:nvSpPr>
        <p:spPr/>
        <p:txBody>
          <a:bodyPr/>
          <a:lstStyle/>
          <a:p>
            <a:pPr>
              <a:defRPr/>
            </a:pPr>
            <a:fld id="{BC2EB5FD-4542-4D3B-A584-BA2528F12094}" type="slidenum">
              <a:rPr lang="en-GB" smtClean="0"/>
              <a:pPr>
                <a:defRPr/>
              </a:pPr>
              <a:t>11</a:t>
            </a:fld>
            <a:endParaRPr lang="en-GB" dirty="0"/>
          </a:p>
        </p:txBody>
      </p:sp>
    </p:spTree>
    <p:extLst>
      <p:ext uri="{BB962C8B-B14F-4D97-AF65-F5344CB8AC3E}">
        <p14:creationId xmlns:p14="http://schemas.microsoft.com/office/powerpoint/2010/main" val="8600013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logo_80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1412776"/>
            <a:ext cx="6693110" cy="2618679"/>
          </a:xfrm>
          <a:prstGeom prst="rect">
            <a:avLst/>
          </a:prstGeom>
        </p:spPr>
      </p:pic>
      <p:sp>
        <p:nvSpPr>
          <p:cNvPr id="3" name="Rectangle 7"/>
          <p:cNvSpPr>
            <a:spLocks noChangeArrowheads="1"/>
          </p:cNvSpPr>
          <p:nvPr/>
        </p:nvSpPr>
        <p:spPr bwMode="auto">
          <a:xfrm>
            <a:off x="540072" y="4005064"/>
            <a:ext cx="8280400" cy="1008112"/>
          </a:xfrm>
          <a:prstGeom prst="rect">
            <a:avLst/>
          </a:prstGeom>
          <a:noFill/>
          <a:ln w="9525">
            <a:noFill/>
            <a:miter lim="800000"/>
            <a:headEnd/>
            <a:tailEnd/>
          </a:ln>
        </p:spPr>
        <p:txBody>
          <a:bodyPr anchor="ctr"/>
          <a:lstStyle/>
          <a:p>
            <a:pPr algn="ctr" eaLnBrk="0" hangingPunct="0">
              <a:spcBef>
                <a:spcPts val="0"/>
              </a:spcBef>
            </a:pPr>
            <a:r>
              <a:rPr lang="es-CR" sz="4000" b="1" dirty="0" smtClean="0">
                <a:solidFill>
                  <a:srgbClr val="002F5C"/>
                </a:solidFill>
                <a:latin typeface="Arail"/>
              </a:rPr>
              <a:t>laura.fernandez@mideplan.go.cr</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t>National Migration Council: Integration </a:t>
            </a:r>
            <a:endParaRPr lang="en-GB" b="1" dirty="0"/>
          </a:p>
        </p:txBody>
      </p:sp>
      <p:sp>
        <p:nvSpPr>
          <p:cNvPr id="3" name="2 Marcador de contenido"/>
          <p:cNvSpPr>
            <a:spLocks noGrp="1"/>
          </p:cNvSpPr>
          <p:nvPr>
            <p:ph idx="1"/>
          </p:nvPr>
        </p:nvSpPr>
        <p:spPr/>
        <p:txBody>
          <a:bodyPr/>
          <a:lstStyle/>
          <a:p>
            <a:pPr marL="0" indent="0">
              <a:buNone/>
            </a:pPr>
            <a:r>
              <a:rPr lang="en-GB" dirty="0" smtClean="0"/>
              <a:t>1) Ministry of the Interior and Police</a:t>
            </a:r>
          </a:p>
          <a:p>
            <a:pPr marL="0" indent="0">
              <a:buNone/>
            </a:pPr>
            <a:r>
              <a:rPr lang="en-GB" dirty="0" smtClean="0"/>
              <a:t>2) Ministry of Foreign Affairs and Cult</a:t>
            </a:r>
          </a:p>
          <a:p>
            <a:pPr marL="0" indent="0">
              <a:buNone/>
            </a:pPr>
            <a:r>
              <a:rPr lang="en-GB" dirty="0" smtClean="0"/>
              <a:t>3) Ministry of Labour and Social Security</a:t>
            </a:r>
          </a:p>
          <a:p>
            <a:pPr marL="0" indent="0">
              <a:buNone/>
            </a:pPr>
            <a:r>
              <a:rPr lang="en-GB" dirty="0" smtClean="0"/>
              <a:t>4) Ministry of National Planning and Economic Policy </a:t>
            </a:r>
          </a:p>
          <a:p>
            <a:pPr marL="0" indent="0">
              <a:buNone/>
            </a:pPr>
            <a:r>
              <a:rPr lang="en-GB" dirty="0" smtClean="0"/>
              <a:t>5) Ministry of Health</a:t>
            </a:r>
          </a:p>
          <a:p>
            <a:pPr marL="0" indent="0">
              <a:buNone/>
            </a:pPr>
            <a:r>
              <a:rPr lang="en-GB" dirty="0" smtClean="0"/>
              <a:t>6) Ministry of Education</a:t>
            </a:r>
          </a:p>
          <a:p>
            <a:pPr marL="0" indent="0">
              <a:buNone/>
            </a:pPr>
            <a:r>
              <a:rPr lang="en-GB" dirty="0" smtClean="0"/>
              <a:t>7) General Directorate of Migration and Immigration</a:t>
            </a:r>
          </a:p>
          <a:p>
            <a:pPr marL="0" indent="0">
              <a:buNone/>
            </a:pPr>
            <a:r>
              <a:rPr lang="en-GB" dirty="0" smtClean="0"/>
              <a:t>8) Costa Rica Tourism Board</a:t>
            </a:r>
          </a:p>
          <a:p>
            <a:pPr marL="0" indent="0">
              <a:buNone/>
            </a:pPr>
            <a:r>
              <a:rPr lang="en-GB" dirty="0" smtClean="0"/>
              <a:t>9) Costa Rica Social Security Institute </a:t>
            </a:r>
          </a:p>
          <a:p>
            <a:pPr marL="0" indent="0">
              <a:buNone/>
            </a:pPr>
            <a:r>
              <a:rPr lang="en-GB" dirty="0" smtClean="0"/>
              <a:t>10) Two representatives from civil society organizations linked to migration, designated by the National Human Rights Institution (</a:t>
            </a:r>
            <a:r>
              <a:rPr lang="en-GB" dirty="0" smtClean="0"/>
              <a:t>Defensor</a:t>
            </a:r>
            <a:r>
              <a:rPr lang="en-GB" dirty="0" smtClean="0"/>
              <a:t>ía</a:t>
            </a:r>
            <a:r>
              <a:rPr lang="en-GB" dirty="0" smtClean="0"/>
              <a:t> de los </a:t>
            </a:r>
            <a:r>
              <a:rPr lang="en-GB" dirty="0" smtClean="0"/>
              <a:t>Habitantes</a:t>
            </a:r>
            <a:r>
              <a:rPr lang="en-GB" dirty="0" smtClean="0"/>
              <a:t>)</a:t>
            </a:r>
            <a:endParaRPr lang="en-GB" dirty="0"/>
          </a:p>
        </p:txBody>
      </p:sp>
      <p:sp>
        <p:nvSpPr>
          <p:cNvPr id="4" name="3 Marcador de número de diapositiva"/>
          <p:cNvSpPr>
            <a:spLocks noGrp="1"/>
          </p:cNvSpPr>
          <p:nvPr>
            <p:ph type="sldNum" sz="quarter" idx="12"/>
          </p:nvPr>
        </p:nvSpPr>
        <p:spPr/>
        <p:txBody>
          <a:bodyPr/>
          <a:lstStyle/>
          <a:p>
            <a:pPr>
              <a:defRPr/>
            </a:pPr>
            <a:fld id="{BC2EB5FD-4542-4D3B-A584-BA2528F12094}" type="slidenum">
              <a:rPr lang="en-GB" smtClean="0"/>
              <a:pPr>
                <a:defRPr/>
              </a:pPr>
              <a:t>2</a:t>
            </a:fld>
            <a:endParaRPr lang="en-GB" dirty="0"/>
          </a:p>
        </p:txBody>
      </p:sp>
    </p:spTree>
    <p:extLst>
      <p:ext uri="{BB962C8B-B14F-4D97-AF65-F5344CB8AC3E}">
        <p14:creationId xmlns:p14="http://schemas.microsoft.com/office/powerpoint/2010/main" val="35127580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743" y="1340768"/>
            <a:ext cx="8229600" cy="436910"/>
          </a:xfrm>
        </p:spPr>
        <p:txBody>
          <a:bodyPr/>
          <a:lstStyle/>
          <a:p>
            <a:r>
              <a:rPr lang="en-GB" dirty="0" smtClean="0"/>
              <a:t>Strategic Plan of the National Migration Council</a:t>
            </a:r>
            <a:endParaRPr lang="en-GB" dirty="0"/>
          </a:p>
        </p:txBody>
      </p:sp>
      <p:sp>
        <p:nvSpPr>
          <p:cNvPr id="3" name="2 Marcador de contenido"/>
          <p:cNvSpPr>
            <a:spLocks noGrp="1"/>
          </p:cNvSpPr>
          <p:nvPr>
            <p:ph idx="1"/>
          </p:nvPr>
        </p:nvSpPr>
        <p:spPr>
          <a:xfrm>
            <a:off x="2699792" y="5013176"/>
            <a:ext cx="4032448" cy="1329011"/>
          </a:xfrm>
        </p:spPr>
        <p:txBody>
          <a:bodyPr/>
          <a:lstStyle/>
          <a:p>
            <a:pPr marL="0" indent="0" algn="ctr">
              <a:buNone/>
            </a:pPr>
            <a:r>
              <a:rPr lang="en-GB" sz="2400" dirty="0" smtClean="0"/>
              <a:t>Comprehensive Migration Policy</a:t>
            </a:r>
            <a:endParaRPr lang="en-GB" sz="2400" dirty="0"/>
          </a:p>
        </p:txBody>
      </p:sp>
      <p:sp>
        <p:nvSpPr>
          <p:cNvPr id="4" name="3 Marcador de número de diapositiva"/>
          <p:cNvSpPr>
            <a:spLocks noGrp="1"/>
          </p:cNvSpPr>
          <p:nvPr>
            <p:ph type="sldNum" sz="quarter" idx="12"/>
          </p:nvPr>
        </p:nvSpPr>
        <p:spPr/>
        <p:txBody>
          <a:bodyPr/>
          <a:lstStyle/>
          <a:p>
            <a:pPr>
              <a:defRPr/>
            </a:pPr>
            <a:fld id="{BC2EB5FD-4542-4D3B-A584-BA2528F12094}" type="slidenum">
              <a:rPr lang="en-GB" smtClean="0"/>
              <a:pPr>
                <a:defRPr/>
              </a:pPr>
              <a:t>3</a:t>
            </a:fld>
            <a:endParaRPr lang="en-GB" dirty="0"/>
          </a:p>
        </p:txBody>
      </p:sp>
      <p:sp>
        <p:nvSpPr>
          <p:cNvPr id="6" name="5 Flecha abajo"/>
          <p:cNvSpPr/>
          <p:nvPr/>
        </p:nvSpPr>
        <p:spPr>
          <a:xfrm>
            <a:off x="3679439" y="2204864"/>
            <a:ext cx="1872208" cy="23762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28315748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t>Policy Objectives</a:t>
            </a:r>
            <a:r>
              <a:rPr lang="en-GB" b="1" dirty="0" smtClean="0"/>
              <a:t> in Accordance with the</a:t>
            </a:r>
            <a:br>
              <a:rPr lang="en-GB" b="1" dirty="0" smtClean="0"/>
            </a:br>
            <a:r>
              <a:rPr lang="en-GB" b="1" dirty="0" smtClean="0"/>
              <a:t>Immigration Act</a:t>
            </a:r>
            <a:endParaRPr lang="en-GB" b="1" dirty="0"/>
          </a:p>
        </p:txBody>
      </p:sp>
      <p:sp>
        <p:nvSpPr>
          <p:cNvPr id="3" name="2 Marcador de contenido"/>
          <p:cNvSpPr>
            <a:spLocks noGrp="1"/>
          </p:cNvSpPr>
          <p:nvPr>
            <p:ph idx="1"/>
          </p:nvPr>
        </p:nvSpPr>
        <p:spPr/>
        <p:txBody>
          <a:bodyPr/>
          <a:lstStyle/>
          <a:p>
            <a:pPr algn="just"/>
            <a:r>
              <a:rPr lang="en-GB" dirty="0" smtClean="0"/>
              <a:t>To promote, regulate, guide, and organize the dynamics of immigration and out-migration with the aim of ensuring that they contribute to national development, enriching Costa Rican society in the </a:t>
            </a:r>
            <a:r>
              <a:rPr lang="en-GB" dirty="0" smtClean="0"/>
              <a:t>economic, social and cultural spheres</a:t>
            </a:r>
            <a:r>
              <a:rPr lang="en-GB" dirty="0"/>
              <a:t>;</a:t>
            </a:r>
            <a:endParaRPr lang="en-GB" dirty="0" smtClean="0"/>
          </a:p>
          <a:p>
            <a:pPr algn="just"/>
            <a:r>
              <a:rPr lang="en-GB" dirty="0" smtClean="0"/>
              <a:t>To promote </a:t>
            </a:r>
            <a:r>
              <a:rPr lang="en-GB" dirty="0" smtClean="0"/>
              <a:t>the regularization and integration of immigrant communities into Costa Rican society and the establishment of mechanisms that enable maintaining and fostering permanent links between national society and communities of Costa Rican nationals abroad</a:t>
            </a:r>
            <a:r>
              <a:rPr lang="en-GB" dirty="0"/>
              <a:t>;</a:t>
            </a:r>
            <a:r>
              <a:rPr lang="en-GB" dirty="0" smtClean="0"/>
              <a:t> </a:t>
            </a:r>
          </a:p>
          <a:p>
            <a:pPr algn="just"/>
            <a:r>
              <a:rPr lang="en-GB" dirty="0" smtClean="0"/>
              <a:t>To facilitate the return of </a:t>
            </a:r>
            <a:r>
              <a:rPr lang="en-GB" dirty="0" smtClean="0"/>
              <a:t>Costa Rican nationals abroad</a:t>
            </a:r>
            <a:r>
              <a:rPr lang="en-GB" dirty="0"/>
              <a:t>;</a:t>
            </a:r>
            <a:endParaRPr lang="en-GB" dirty="0" smtClean="0"/>
          </a:p>
          <a:p>
            <a:r>
              <a:rPr lang="en-GB" dirty="0" smtClean="0"/>
              <a:t>To control the entry, stay and exit of foreign nationals into and out of the country.</a:t>
            </a:r>
          </a:p>
          <a:p>
            <a:endParaRPr lang="en-GB" dirty="0"/>
          </a:p>
        </p:txBody>
      </p:sp>
      <p:sp>
        <p:nvSpPr>
          <p:cNvPr id="4" name="3 Marcador de número de diapositiva"/>
          <p:cNvSpPr>
            <a:spLocks noGrp="1"/>
          </p:cNvSpPr>
          <p:nvPr>
            <p:ph type="sldNum" sz="quarter" idx="12"/>
          </p:nvPr>
        </p:nvSpPr>
        <p:spPr/>
        <p:txBody>
          <a:bodyPr/>
          <a:lstStyle/>
          <a:p>
            <a:pPr>
              <a:defRPr/>
            </a:pPr>
            <a:fld id="{BC2EB5FD-4542-4D3B-A584-BA2528F12094}" type="slidenum">
              <a:rPr lang="en-GB" smtClean="0"/>
              <a:pPr>
                <a:defRPr/>
              </a:pPr>
              <a:t>4</a:t>
            </a:fld>
            <a:endParaRPr lang="en-GB" dirty="0"/>
          </a:p>
        </p:txBody>
      </p:sp>
    </p:spTree>
    <p:extLst>
      <p:ext uri="{BB962C8B-B14F-4D97-AF65-F5344CB8AC3E}">
        <p14:creationId xmlns:p14="http://schemas.microsoft.com/office/powerpoint/2010/main" val="29880924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t>Policy Objectives in Accordance with the</a:t>
            </a:r>
            <a:br>
              <a:rPr lang="en-GB" b="1" dirty="0" smtClean="0"/>
            </a:br>
            <a:r>
              <a:rPr lang="en-GB" b="1" dirty="0" smtClean="0"/>
              <a:t>Immigration Act</a:t>
            </a:r>
            <a:endParaRPr lang="en-GB" dirty="0"/>
          </a:p>
        </p:txBody>
      </p:sp>
      <p:sp>
        <p:nvSpPr>
          <p:cNvPr id="3" name="2 Marcador de contenido"/>
          <p:cNvSpPr>
            <a:spLocks noGrp="1"/>
          </p:cNvSpPr>
          <p:nvPr>
            <p:ph idx="1"/>
          </p:nvPr>
        </p:nvSpPr>
        <p:spPr/>
        <p:txBody>
          <a:bodyPr/>
          <a:lstStyle/>
          <a:p>
            <a:pPr algn="just"/>
            <a:r>
              <a:rPr lang="en-GB" dirty="0" smtClean="0"/>
              <a:t>To guide immigration toward the areas considered to be a priority for development</a:t>
            </a:r>
            <a:r>
              <a:rPr lang="en-GB" dirty="0"/>
              <a:t>;</a:t>
            </a:r>
            <a:endParaRPr lang="en-GB" dirty="0" smtClean="0"/>
          </a:p>
          <a:p>
            <a:pPr algn="just"/>
            <a:r>
              <a:rPr lang="en-GB" dirty="0" smtClean="0"/>
              <a:t>To guarantee protection, assistance and aid </a:t>
            </a:r>
            <a:r>
              <a:rPr lang="en-GB" dirty="0" smtClean="0"/>
              <a:t>for </a:t>
            </a:r>
            <a:r>
              <a:rPr lang="en-GB" dirty="0" smtClean="0"/>
              <a:t>victims of trafficking in persons, working in coordination with relevant institutions to this end. </a:t>
            </a:r>
          </a:p>
          <a:p>
            <a:pPr algn="just"/>
            <a:r>
              <a:rPr lang="en-GB" dirty="0" smtClean="0"/>
              <a:t>To ensure that the national territory grants asylum to every person with a well-founded fear of being persecuted, in compliance with duly ratified international and regional instruments</a:t>
            </a:r>
            <a:r>
              <a:rPr lang="en-GB" dirty="0" smtClean="0"/>
              <a:t>. </a:t>
            </a:r>
          </a:p>
          <a:p>
            <a:pPr algn="just"/>
            <a:r>
              <a:rPr lang="en-GB" dirty="0" smtClean="0"/>
              <a:t>To ensure full respect for the rights of migrant boys, girls and adolescents in compliance with international agreements on this matter, </a:t>
            </a:r>
            <a:r>
              <a:rPr lang="en-GB" dirty="0" smtClean="0"/>
              <a:t>especially considering </a:t>
            </a:r>
            <a:r>
              <a:rPr lang="en-GB" dirty="0" smtClean="0"/>
              <a:t>the Child’s Best Interest</a:t>
            </a:r>
            <a:r>
              <a:rPr lang="en-GB" dirty="0" smtClean="0"/>
              <a:t>.</a:t>
            </a:r>
            <a:endParaRPr lang="en-GB" dirty="0"/>
          </a:p>
        </p:txBody>
      </p:sp>
      <p:sp>
        <p:nvSpPr>
          <p:cNvPr id="4" name="3 Marcador de número de diapositiva"/>
          <p:cNvSpPr>
            <a:spLocks noGrp="1"/>
          </p:cNvSpPr>
          <p:nvPr>
            <p:ph type="sldNum" sz="quarter" idx="12"/>
          </p:nvPr>
        </p:nvSpPr>
        <p:spPr/>
        <p:txBody>
          <a:bodyPr/>
          <a:lstStyle/>
          <a:p>
            <a:pPr>
              <a:defRPr/>
            </a:pPr>
            <a:fld id="{BC2EB5FD-4542-4D3B-A584-BA2528F12094}" type="slidenum">
              <a:rPr lang="en-GB" smtClean="0"/>
              <a:pPr>
                <a:defRPr/>
              </a:pPr>
              <a:t>5</a:t>
            </a:fld>
            <a:endParaRPr lang="en-GB" dirty="0"/>
          </a:p>
        </p:txBody>
      </p:sp>
    </p:spTree>
    <p:extLst>
      <p:ext uri="{BB962C8B-B14F-4D97-AF65-F5344CB8AC3E}">
        <p14:creationId xmlns:p14="http://schemas.microsoft.com/office/powerpoint/2010/main" val="303531911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t>What is the objective of the Policy?</a:t>
            </a:r>
            <a:endParaRPr lang="en-GB" b="1" dirty="0"/>
          </a:p>
        </p:txBody>
      </p:sp>
      <p:sp>
        <p:nvSpPr>
          <p:cNvPr id="3" name="2 Marcador de contenido"/>
          <p:cNvSpPr>
            <a:spLocks noGrp="1"/>
          </p:cNvSpPr>
          <p:nvPr>
            <p:ph idx="1"/>
          </p:nvPr>
        </p:nvSpPr>
        <p:spPr>
          <a:xfrm>
            <a:off x="457200" y="3789040"/>
            <a:ext cx="8229600" cy="2337123"/>
          </a:xfrm>
        </p:spPr>
        <p:txBody>
          <a:bodyPr/>
          <a:lstStyle/>
          <a:p>
            <a:pPr marL="0" indent="0" algn="just">
              <a:buNone/>
            </a:pPr>
            <a:r>
              <a:rPr lang="en-GB" dirty="0" smtClean="0"/>
              <a:t>Implementing joint actions through inter-institutional coordination with the aim of providing effective responses to the migration situation, within a framework of respect for the human rights and constitutional guarantees of every foreign national entering and staying in the country.</a:t>
            </a:r>
            <a:endParaRPr lang="en-GB" dirty="0"/>
          </a:p>
        </p:txBody>
      </p:sp>
      <p:sp>
        <p:nvSpPr>
          <p:cNvPr id="4" name="3 Marcador de número de diapositiva"/>
          <p:cNvSpPr>
            <a:spLocks noGrp="1"/>
          </p:cNvSpPr>
          <p:nvPr>
            <p:ph type="sldNum" sz="quarter" idx="12"/>
          </p:nvPr>
        </p:nvSpPr>
        <p:spPr/>
        <p:txBody>
          <a:bodyPr/>
          <a:lstStyle/>
          <a:p>
            <a:pPr>
              <a:defRPr/>
            </a:pPr>
            <a:fld id="{BC2EB5FD-4542-4D3B-A584-BA2528F12094}" type="slidenum">
              <a:rPr lang="en-GB" smtClean="0"/>
              <a:pPr>
                <a:defRPr/>
              </a:pPr>
              <a:t>6</a:t>
            </a:fld>
            <a:endParaRPr lang="en-GB" dirty="0"/>
          </a:p>
        </p:txBody>
      </p:sp>
      <p:sp>
        <p:nvSpPr>
          <p:cNvPr id="5" name="4 Flecha abajo"/>
          <p:cNvSpPr/>
          <p:nvPr/>
        </p:nvSpPr>
        <p:spPr>
          <a:xfrm>
            <a:off x="3923928" y="1628800"/>
            <a:ext cx="1440160" cy="1800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7724117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t>Consultation Stage: Building from Bottom to Top</a:t>
            </a:r>
            <a:endParaRPr lang="en-GB" b="1" dirty="0"/>
          </a:p>
        </p:txBody>
      </p:sp>
      <p:sp>
        <p:nvSpPr>
          <p:cNvPr id="3" name="2 Marcador de contenido"/>
          <p:cNvSpPr>
            <a:spLocks noGrp="1"/>
          </p:cNvSpPr>
          <p:nvPr>
            <p:ph idx="1"/>
          </p:nvPr>
        </p:nvSpPr>
        <p:spPr>
          <a:xfrm>
            <a:off x="457200" y="1916832"/>
            <a:ext cx="8229600" cy="4209331"/>
          </a:xfrm>
        </p:spPr>
        <p:txBody>
          <a:bodyPr/>
          <a:lstStyle/>
          <a:p>
            <a:pPr marL="0" indent="0" algn="just">
              <a:buNone/>
            </a:pPr>
            <a:r>
              <a:rPr lang="en-GB" dirty="0" smtClean="0"/>
              <a:t>Use of multiple research techniques: focal groups, </a:t>
            </a:r>
            <a:r>
              <a:rPr lang="en-GB" dirty="0" smtClean="0"/>
              <a:t>working groups, targeted interviews, etc. Oriented toward</a:t>
            </a:r>
            <a:r>
              <a:rPr lang="en-GB" dirty="0" smtClean="0"/>
              <a:t>:</a:t>
            </a:r>
          </a:p>
          <a:p>
            <a:pPr marL="0" indent="0" algn="just">
              <a:buNone/>
            </a:pPr>
            <a:endParaRPr lang="en-GB" dirty="0" smtClean="0"/>
          </a:p>
          <a:p>
            <a:pPr algn="just"/>
            <a:r>
              <a:rPr lang="en-GB" dirty="0" smtClean="0"/>
              <a:t>Groups of refugees, indigenous persons, migrant women, the entrepreneurial sector, unions, local governments, etc. </a:t>
            </a:r>
          </a:p>
          <a:p>
            <a:pPr marL="0" indent="0" algn="just">
              <a:buNone/>
            </a:pPr>
            <a:endParaRPr lang="en-GB" dirty="0" smtClean="0"/>
          </a:p>
          <a:p>
            <a:pPr algn="just"/>
            <a:r>
              <a:rPr lang="en-GB" dirty="0" smtClean="0"/>
              <a:t>Targeted interviews with heads and officers of relevant public institutions involved in the </a:t>
            </a:r>
            <a:r>
              <a:rPr lang="en-GB" dirty="0" smtClean="0"/>
              <a:t>topic of migration</a:t>
            </a:r>
            <a:r>
              <a:rPr lang="en-GB" dirty="0" smtClean="0"/>
              <a:t>. </a:t>
            </a:r>
            <a:endParaRPr lang="en-GB" dirty="0" smtClean="0"/>
          </a:p>
        </p:txBody>
      </p:sp>
      <p:sp>
        <p:nvSpPr>
          <p:cNvPr id="4" name="3 Marcador de número de diapositiva"/>
          <p:cNvSpPr>
            <a:spLocks noGrp="1"/>
          </p:cNvSpPr>
          <p:nvPr>
            <p:ph type="sldNum" sz="quarter" idx="12"/>
          </p:nvPr>
        </p:nvSpPr>
        <p:spPr/>
        <p:txBody>
          <a:bodyPr/>
          <a:lstStyle/>
          <a:p>
            <a:pPr>
              <a:defRPr/>
            </a:pPr>
            <a:fld id="{BC2EB5FD-4542-4D3B-A584-BA2528F12094}" type="slidenum">
              <a:rPr lang="en-GB" smtClean="0"/>
              <a:pPr>
                <a:defRPr/>
              </a:pPr>
              <a:t>7</a:t>
            </a:fld>
            <a:endParaRPr lang="en-GB" dirty="0"/>
          </a:p>
        </p:txBody>
      </p:sp>
    </p:spTree>
    <p:extLst>
      <p:ext uri="{BB962C8B-B14F-4D97-AF65-F5344CB8AC3E}">
        <p14:creationId xmlns:p14="http://schemas.microsoft.com/office/powerpoint/2010/main" val="36868090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836712"/>
            <a:ext cx="8229600" cy="436910"/>
          </a:xfrm>
        </p:spPr>
        <p:txBody>
          <a:bodyPr/>
          <a:lstStyle/>
          <a:p>
            <a:r>
              <a:rPr lang="en-GB" b="1" dirty="0" smtClean="0"/>
              <a:t>Approaches of the Policy</a:t>
            </a:r>
            <a:endParaRPr lang="en-GB" b="1" dirty="0"/>
          </a:p>
        </p:txBody>
      </p:sp>
      <p:sp>
        <p:nvSpPr>
          <p:cNvPr id="3" name="2 Marcador de contenido"/>
          <p:cNvSpPr>
            <a:spLocks noGrp="1"/>
          </p:cNvSpPr>
          <p:nvPr>
            <p:ph idx="1"/>
          </p:nvPr>
        </p:nvSpPr>
        <p:spPr>
          <a:xfrm>
            <a:off x="457200" y="1412776"/>
            <a:ext cx="8229600" cy="4713387"/>
          </a:xfrm>
        </p:spPr>
        <p:txBody>
          <a:bodyPr/>
          <a:lstStyle/>
          <a:p>
            <a:r>
              <a:rPr lang="en-GB" dirty="0" smtClean="0"/>
              <a:t>Human rights</a:t>
            </a:r>
          </a:p>
          <a:p>
            <a:r>
              <a:rPr lang="en-GB" dirty="0" smtClean="0"/>
              <a:t>Gender</a:t>
            </a:r>
          </a:p>
          <a:p>
            <a:r>
              <a:rPr lang="en-GB" dirty="0" smtClean="0"/>
              <a:t>Diversity</a:t>
            </a:r>
          </a:p>
          <a:p>
            <a:r>
              <a:rPr lang="en-GB" dirty="0" smtClean="0"/>
              <a:t>Integration </a:t>
            </a:r>
          </a:p>
          <a:p>
            <a:r>
              <a:rPr lang="en-GB" dirty="0" smtClean="0"/>
              <a:t>Sustainable huma</a:t>
            </a:r>
            <a:r>
              <a:rPr lang="en-GB" dirty="0" smtClean="0"/>
              <a:t>n development</a:t>
            </a:r>
            <a:endParaRPr lang="en-GB" dirty="0" smtClean="0"/>
          </a:p>
          <a:p>
            <a:r>
              <a:rPr lang="en-GB" dirty="0" smtClean="0"/>
              <a:t>Social participation</a:t>
            </a:r>
          </a:p>
          <a:p>
            <a:r>
              <a:rPr lang="en-GB" dirty="0" smtClean="0"/>
              <a:t>Human security</a:t>
            </a:r>
          </a:p>
          <a:p>
            <a:r>
              <a:rPr lang="en-GB" dirty="0" smtClean="0"/>
              <a:t>Comprehensiveness</a:t>
            </a:r>
          </a:p>
          <a:p>
            <a:r>
              <a:rPr lang="en-GB" dirty="0" smtClean="0"/>
              <a:t>Interculturalism</a:t>
            </a:r>
            <a:endParaRPr lang="en-GB" dirty="0" smtClean="0"/>
          </a:p>
          <a:p>
            <a:r>
              <a:rPr lang="en-GB" dirty="0" smtClean="0"/>
              <a:t>Age</a:t>
            </a:r>
          </a:p>
          <a:p>
            <a:r>
              <a:rPr lang="en-GB" dirty="0" smtClean="0"/>
              <a:t>Social prevention</a:t>
            </a:r>
          </a:p>
          <a:p>
            <a:r>
              <a:rPr lang="en-GB" dirty="0" smtClean="0"/>
              <a:t>Equal opportunities for disabled and elderly migrants</a:t>
            </a:r>
            <a:endParaRPr lang="en-GB" dirty="0" smtClean="0"/>
          </a:p>
        </p:txBody>
      </p:sp>
      <p:sp>
        <p:nvSpPr>
          <p:cNvPr id="4" name="3 Marcador de número de diapositiva"/>
          <p:cNvSpPr>
            <a:spLocks noGrp="1"/>
          </p:cNvSpPr>
          <p:nvPr>
            <p:ph type="sldNum" sz="quarter" idx="12"/>
          </p:nvPr>
        </p:nvSpPr>
        <p:spPr/>
        <p:txBody>
          <a:bodyPr/>
          <a:lstStyle/>
          <a:p>
            <a:pPr>
              <a:defRPr/>
            </a:pPr>
            <a:fld id="{BC2EB5FD-4542-4D3B-A584-BA2528F12094}" type="slidenum">
              <a:rPr lang="en-GB" smtClean="0"/>
              <a:pPr>
                <a:defRPr/>
              </a:pPr>
              <a:t>8</a:t>
            </a:fld>
            <a:endParaRPr lang="en-GB" dirty="0"/>
          </a:p>
        </p:txBody>
      </p:sp>
    </p:spTree>
    <p:extLst>
      <p:ext uri="{BB962C8B-B14F-4D97-AF65-F5344CB8AC3E}">
        <p14:creationId xmlns:p14="http://schemas.microsoft.com/office/powerpoint/2010/main" val="194016209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t>Principles of the Policy</a:t>
            </a:r>
            <a:endParaRPr lang="en-GB" b="1" dirty="0"/>
          </a:p>
        </p:txBody>
      </p:sp>
      <p:sp>
        <p:nvSpPr>
          <p:cNvPr id="3" name="2 Marcador de contenido"/>
          <p:cNvSpPr>
            <a:spLocks noGrp="1"/>
          </p:cNvSpPr>
          <p:nvPr>
            <p:ph idx="1"/>
          </p:nvPr>
        </p:nvSpPr>
        <p:spPr/>
        <p:txBody>
          <a:bodyPr/>
          <a:lstStyle/>
          <a:p>
            <a:r>
              <a:rPr lang="en-GB" dirty="0" smtClean="0"/>
              <a:t>Equality</a:t>
            </a:r>
            <a:endParaRPr lang="en-GB" dirty="0" smtClean="0"/>
          </a:p>
          <a:p>
            <a:r>
              <a:rPr lang="en-GB" dirty="0" smtClean="0"/>
              <a:t>Equity</a:t>
            </a:r>
          </a:p>
          <a:p>
            <a:r>
              <a:rPr lang="en-GB" dirty="0" smtClean="0"/>
              <a:t>Non-discrimination </a:t>
            </a:r>
          </a:p>
          <a:p>
            <a:r>
              <a:rPr lang="en-GB" dirty="0" smtClean="0"/>
              <a:t>Accountability</a:t>
            </a:r>
          </a:p>
          <a:p>
            <a:r>
              <a:rPr lang="en-GB" dirty="0" smtClean="0"/>
              <a:t>Solidarity</a:t>
            </a:r>
          </a:p>
          <a:p>
            <a:r>
              <a:rPr lang="en-GB" dirty="0" smtClean="0"/>
              <a:t>Respect for the labour rights of migrant workers</a:t>
            </a:r>
          </a:p>
          <a:p>
            <a:r>
              <a:rPr lang="en-GB" dirty="0" smtClean="0"/>
              <a:t>The Child’s Best Interest</a:t>
            </a:r>
          </a:p>
          <a:p>
            <a:endParaRPr lang="en-GB" dirty="0"/>
          </a:p>
        </p:txBody>
      </p:sp>
      <p:sp>
        <p:nvSpPr>
          <p:cNvPr id="4" name="3 Marcador de número de diapositiva"/>
          <p:cNvSpPr>
            <a:spLocks noGrp="1"/>
          </p:cNvSpPr>
          <p:nvPr>
            <p:ph type="sldNum" sz="quarter" idx="12"/>
          </p:nvPr>
        </p:nvSpPr>
        <p:spPr/>
        <p:txBody>
          <a:bodyPr/>
          <a:lstStyle/>
          <a:p>
            <a:pPr>
              <a:defRPr/>
            </a:pPr>
            <a:fld id="{BC2EB5FD-4542-4D3B-A584-BA2528F12094}" type="slidenum">
              <a:rPr lang="en-GB" smtClean="0"/>
              <a:pPr>
                <a:defRPr/>
              </a:pPr>
              <a:t>9</a:t>
            </a:fld>
            <a:endParaRPr lang="en-GB" dirty="0"/>
          </a:p>
        </p:txBody>
      </p:sp>
    </p:spTree>
    <p:extLst>
      <p:ext uri="{BB962C8B-B14F-4D97-AF65-F5344CB8AC3E}">
        <p14:creationId xmlns:p14="http://schemas.microsoft.com/office/powerpoint/2010/main" val="260130981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2509</TotalTime>
  <Words>626</Words>
  <Application>Microsoft Macintosh PowerPoint</Application>
  <PresentationFormat>Presentación en pantalla (4:3)</PresentationFormat>
  <Paragraphs>92</Paragraphs>
  <Slides>12</Slides>
  <Notes>2</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Presentación de PowerPoint</vt:lpstr>
      <vt:lpstr>National Migration Council: Integration </vt:lpstr>
      <vt:lpstr>Strategic Plan of the National Migration Council</vt:lpstr>
      <vt:lpstr>Policy Objectives in Accordance with the Immigration Act</vt:lpstr>
      <vt:lpstr>Policy Objectives in Accordance with the Immigration Act</vt:lpstr>
      <vt:lpstr>What is the objective of the Policy?</vt:lpstr>
      <vt:lpstr>Consultation Stage: Building from Bottom to Top</vt:lpstr>
      <vt:lpstr>Approaches of the Policy</vt:lpstr>
      <vt:lpstr>Principles of the Policy</vt:lpstr>
      <vt:lpstr>Central Themes of the Policy</vt:lpstr>
      <vt:lpstr>Final Considerations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anavictoria.naranjo</dc:creator>
  <cp:lastModifiedBy>Christiane Lehnhoff</cp:lastModifiedBy>
  <cp:revision>319</cp:revision>
  <cp:lastPrinted>2013-05-06T17:15:02Z</cp:lastPrinted>
  <dcterms:created xsi:type="dcterms:W3CDTF">2010-02-23T14:41:04Z</dcterms:created>
  <dcterms:modified xsi:type="dcterms:W3CDTF">2013-06-25T23:53:59Z</dcterms:modified>
</cp:coreProperties>
</file>