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0" r:id="rId2"/>
    <p:sldId id="296" r:id="rId3"/>
    <p:sldId id="297" r:id="rId4"/>
    <p:sldId id="300" r:id="rId5"/>
    <p:sldId id="306" r:id="rId6"/>
    <p:sldId id="302" r:id="rId7"/>
    <p:sldId id="305" r:id="rId8"/>
    <p:sldId id="303" r:id="rId9"/>
    <p:sldId id="304" r:id="rId10"/>
    <p:sldId id="299" r:id="rId11"/>
    <p:sldId id="295" r:id="rId12"/>
    <p:sldId id="274" r:id="rId13"/>
  </p:sldIdLst>
  <p:sldSz cx="9144000" cy="6858000" type="screen4x3"/>
  <p:notesSz cx="7010400" cy="939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50"/>
    <a:srgbClr val="001B36"/>
    <a:srgbClr val="FDC733"/>
    <a:srgbClr val="F49F0E"/>
    <a:srgbClr val="1F82C0"/>
    <a:srgbClr val="004178"/>
    <a:srgbClr val="71B231"/>
    <a:srgbClr val="1C1C1C"/>
    <a:srgbClr val="99CCFF"/>
    <a:srgbClr val="89D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53" autoAdjust="0"/>
  </p:normalViewPr>
  <p:slideViewPr>
    <p:cSldViewPr>
      <p:cViewPr>
        <p:scale>
          <a:sx n="66" d="100"/>
          <a:sy n="66" d="100"/>
        </p:scale>
        <p:origin x="-1506" y="-204"/>
      </p:cViewPr>
      <p:guideLst>
        <p:guide orient="horz" pos="1389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24FF3D-7FAB-4A08-B777-3F9D27F580A9}" type="datetimeFigureOut">
              <a:rPr lang="es-ES"/>
              <a:pPr>
                <a:defRPr/>
              </a:pPr>
              <a:t>25/06/2013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26469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926469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3FDF54-36A0-4F64-BA51-97C9E6D9017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4902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BA93A4-E00E-4116-8A2C-66F2890B2D4C}" type="datetimeFigureOut">
              <a:rPr lang="es-ES"/>
              <a:pPr>
                <a:defRPr/>
              </a:pPr>
              <a:t>25/06/2013</a:t>
            </a:fld>
            <a:endParaRPr lang="es-E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704850"/>
            <a:ext cx="4695825" cy="3522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64051"/>
            <a:ext cx="560832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469"/>
            <a:ext cx="303784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3" tIns="46877" rIns="93753" bIns="4687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926469"/>
            <a:ext cx="303784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3" tIns="46877" rIns="93753" bIns="468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FB592B-5428-4F0B-8A1E-87E4882F64D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4220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R" smtClean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46B77-269E-4175-8F98-E8C2B5BE3309}" type="slidenum">
              <a:rPr lang="es-ES" smtClean="0"/>
              <a:pPr/>
              <a:t>1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 smtClean="0"/>
          </a:p>
        </p:txBody>
      </p:sp>
      <p:sp>
        <p:nvSpPr>
          <p:cNvPr id="19459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FC5613-295F-4172-9C04-0175FE86025E}" type="slidenum">
              <a:rPr lang="es-ES" smtClean="0"/>
              <a:pPr/>
              <a:t>12</a:t>
            </a:fld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3310A-6145-476D-82AF-B76F1094F102}" type="datetime1">
              <a:rPr lang="es-ES"/>
              <a:pPr>
                <a:defRPr/>
              </a:pPr>
              <a:t>25/06/2013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BE2C9-E0D7-4BB7-88FA-D7F6078AD0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uanluis.monge\Desktop\Refroma\down_portada-05-05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07950" y="6525344"/>
            <a:ext cx="9288463" cy="47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C0B15D-6B87-48F5-8185-C1F0564AC2CC}" type="datetime1">
              <a:rPr lang="es-ES"/>
              <a:pPr>
                <a:defRPr/>
              </a:pPr>
              <a:t>25/06/2013</a:t>
            </a:fld>
            <a:endParaRPr lang="es-E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592267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pic>
        <p:nvPicPr>
          <p:cNvPr id="5" name="Imagen 4" descr="logo_8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8640"/>
            <a:ext cx="2311711" cy="7252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1B099-0ECC-42D5-A18D-042648EA3B22}" type="datetime1">
              <a:rPr lang="es-ES"/>
              <a:pPr>
                <a:defRPr/>
              </a:pPr>
              <a:t>25/06/2013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D2D0C-63A3-477B-9F4F-976CF12A7AD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C:\Users\juanluis.monge\Desktop\Refroma\fondo.png"/>
          <p:cNvPicPr>
            <a:picLocks noChangeAspect="1" noChangeArrowheads="1"/>
          </p:cNvPicPr>
          <p:nvPr userDrawn="1"/>
        </p:nvPicPr>
        <p:blipFill>
          <a:blip r:embed="rId5">
            <a:lum bright="10000" contrast="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F6808-91EC-49CD-BBF8-95653A46614E}" type="datetime1">
              <a:rPr lang="es-ES"/>
              <a:pPr>
                <a:defRPr/>
              </a:pPr>
              <a:t>25/06/2013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E5CE91-F5AF-4984-BA6D-14A93ECD182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1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rgbClr val="00206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ChangeArrowheads="1"/>
          </p:cNvSpPr>
          <p:nvPr/>
        </p:nvSpPr>
        <p:spPr bwMode="auto">
          <a:xfrm>
            <a:off x="396081" y="2494260"/>
            <a:ext cx="8280400" cy="331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ts val="0"/>
              </a:spcBef>
            </a:pPr>
            <a:endParaRPr lang="es-ES" sz="3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eaLnBrk="0" hangingPunct="0">
              <a:spcBef>
                <a:spcPts val="0"/>
              </a:spcBef>
            </a:pPr>
            <a:r>
              <a:rPr lang="es-ES" sz="3000" b="1" dirty="0" smtClean="0">
                <a:solidFill>
                  <a:schemeClr val="tx2">
                    <a:lumMod val="75000"/>
                  </a:schemeClr>
                </a:solidFill>
              </a:rPr>
              <a:t>Política Migratoria Integral: etapa de </a:t>
            </a:r>
            <a:r>
              <a:rPr lang="es-ES" sz="3000" b="1" dirty="0" smtClean="0">
                <a:solidFill>
                  <a:schemeClr val="tx2">
                    <a:lumMod val="75000"/>
                  </a:schemeClr>
                </a:solidFill>
              </a:rPr>
              <a:t>formulación</a:t>
            </a:r>
            <a:endParaRPr lang="es-ES" sz="3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eaLnBrk="0" hangingPunct="0">
              <a:spcBef>
                <a:spcPts val="0"/>
              </a:spcBef>
            </a:pPr>
            <a:endParaRPr lang="es-ES" sz="2400" b="1" dirty="0">
              <a:solidFill>
                <a:schemeClr val="tx2">
                  <a:lumMod val="75000"/>
                </a:schemeClr>
              </a:solidFill>
              <a:latin typeface="Arail"/>
            </a:endParaRPr>
          </a:p>
          <a:p>
            <a:pPr algn="ctr" eaLnBrk="0" hangingPunct="0">
              <a:spcBef>
                <a:spcPts val="0"/>
              </a:spcBef>
            </a:pPr>
            <a:endParaRPr lang="es-ES" sz="2400" b="1" dirty="0" smtClean="0">
              <a:solidFill>
                <a:schemeClr val="tx2">
                  <a:lumMod val="75000"/>
                </a:schemeClr>
              </a:solidFill>
              <a:latin typeface="Arail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rgbClr val="002060"/>
                </a:solidFill>
              </a:rPr>
              <a:t>Laura Fernández Delgado</a:t>
            </a:r>
            <a:endParaRPr lang="es-ES" sz="2000" b="1" dirty="0">
              <a:solidFill>
                <a:srgbClr val="002060"/>
              </a:solidFill>
            </a:endParaRPr>
          </a:p>
          <a:p>
            <a:pPr algn="r">
              <a:defRPr/>
            </a:pPr>
            <a:r>
              <a:rPr lang="en-US" sz="2000" b="1" dirty="0" err="1" smtClean="0">
                <a:solidFill>
                  <a:srgbClr val="002060"/>
                </a:solidFill>
              </a:rPr>
              <a:t>Ministerio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de </a:t>
            </a:r>
            <a:r>
              <a:rPr lang="en-US" sz="2000" b="1" dirty="0" smtClean="0">
                <a:solidFill>
                  <a:srgbClr val="002060"/>
                </a:solidFill>
              </a:rPr>
              <a:t>Planificación </a:t>
            </a:r>
            <a:r>
              <a:rPr lang="en-US" sz="2000" b="1" dirty="0">
                <a:solidFill>
                  <a:srgbClr val="002060"/>
                </a:solidFill>
              </a:rPr>
              <a:t>Nacional y </a:t>
            </a:r>
            <a:r>
              <a:rPr lang="en-US" sz="2000" b="1" dirty="0" err="1">
                <a:solidFill>
                  <a:srgbClr val="002060"/>
                </a:solidFill>
              </a:rPr>
              <a:t>Política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Económica</a:t>
            </a:r>
            <a:r>
              <a:rPr lang="en-US" sz="2000" b="1" dirty="0" smtClean="0">
                <a:solidFill>
                  <a:srgbClr val="002060"/>
                </a:solidFill>
              </a:rPr>
              <a:t/>
            </a:r>
            <a:br>
              <a:rPr lang="en-US" sz="2000" b="1" dirty="0" smtClean="0">
                <a:solidFill>
                  <a:srgbClr val="002060"/>
                </a:solidFill>
              </a:rPr>
            </a:br>
            <a:r>
              <a:rPr lang="en-US" sz="2000" b="1" dirty="0" err="1" smtClean="0">
                <a:solidFill>
                  <a:srgbClr val="002060"/>
                </a:solidFill>
              </a:rPr>
              <a:t>Miembro</a:t>
            </a:r>
            <a:r>
              <a:rPr lang="en-US" sz="2000" b="1" dirty="0" smtClean="0">
                <a:solidFill>
                  <a:srgbClr val="002060"/>
                </a:solidFill>
              </a:rPr>
              <a:t> del </a:t>
            </a:r>
            <a:r>
              <a:rPr lang="en-US" sz="2000" b="1" dirty="0" err="1" smtClean="0">
                <a:solidFill>
                  <a:srgbClr val="002060"/>
                </a:solidFill>
              </a:rPr>
              <a:t>Consejo</a:t>
            </a:r>
            <a:r>
              <a:rPr lang="en-US" sz="2000" b="1" dirty="0" smtClean="0">
                <a:solidFill>
                  <a:srgbClr val="002060"/>
                </a:solidFill>
              </a:rPr>
              <a:t> Nacional de </a:t>
            </a:r>
            <a:r>
              <a:rPr lang="en-US" sz="2000" b="1" dirty="0" err="1" smtClean="0">
                <a:solidFill>
                  <a:srgbClr val="002060"/>
                </a:solidFill>
              </a:rPr>
              <a:t>Migración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endParaRPr lang="en-US" sz="2000" b="1" dirty="0">
              <a:solidFill>
                <a:srgbClr val="002060"/>
              </a:solidFill>
            </a:endParaRPr>
          </a:p>
          <a:p>
            <a:pPr algn="ctr" eaLnBrk="0" hangingPunct="0">
              <a:spcBef>
                <a:spcPts val="0"/>
              </a:spcBef>
            </a:pPr>
            <a:endParaRPr lang="es-ES" sz="2200" dirty="0">
              <a:solidFill>
                <a:srgbClr val="002F5C"/>
              </a:solidFill>
              <a:latin typeface="Arail"/>
            </a:endParaRPr>
          </a:p>
        </p:txBody>
      </p:sp>
      <p:pic>
        <p:nvPicPr>
          <p:cNvPr id="10244" name="Picture 2" descr="C:\Users\juanluis.monge\Desktop\Refroma\down_portada-05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7950" y="6165850"/>
            <a:ext cx="92884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4" descr="logo_8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980728"/>
            <a:ext cx="4892910" cy="19143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36910"/>
          </a:xfrm>
        </p:spPr>
        <p:txBody>
          <a:bodyPr/>
          <a:lstStyle/>
          <a:p>
            <a:r>
              <a:rPr lang="es-CR" b="1" dirty="0" smtClean="0"/>
              <a:t>Ejes de la Política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es-CR" dirty="0"/>
              <a:t>SERVICIO </a:t>
            </a:r>
            <a:r>
              <a:rPr lang="es-CR" dirty="0" smtClean="0"/>
              <a:t>MIGRATORIO</a:t>
            </a:r>
          </a:p>
          <a:p>
            <a:r>
              <a:rPr lang="es-CR" dirty="0"/>
              <a:t>Regularización</a:t>
            </a:r>
          </a:p>
          <a:p>
            <a:r>
              <a:rPr lang="es-CR" dirty="0"/>
              <a:t>Gestión de la información</a:t>
            </a:r>
          </a:p>
          <a:p>
            <a:r>
              <a:rPr lang="es-CR" dirty="0"/>
              <a:t>Seguridad legal</a:t>
            </a:r>
          </a:p>
          <a:p>
            <a:pPr marL="0" indent="0">
              <a:buNone/>
            </a:pPr>
            <a:endParaRPr lang="es-CR" dirty="0" smtClean="0"/>
          </a:p>
          <a:p>
            <a:pPr marL="0" indent="0">
              <a:buNone/>
            </a:pPr>
            <a:r>
              <a:rPr lang="es-CR" dirty="0" smtClean="0"/>
              <a:t>INTEGRACION Y DESARROLLO</a:t>
            </a:r>
          </a:p>
          <a:p>
            <a:r>
              <a:rPr lang="es-CR" dirty="0"/>
              <a:t>Fomento económico</a:t>
            </a:r>
          </a:p>
          <a:p>
            <a:r>
              <a:rPr lang="es-CR" dirty="0"/>
              <a:t>Salud</a:t>
            </a:r>
          </a:p>
          <a:p>
            <a:r>
              <a:rPr lang="es-CR" dirty="0" smtClean="0"/>
              <a:t>Educación</a:t>
            </a:r>
          </a:p>
          <a:p>
            <a:r>
              <a:rPr lang="es-CR" dirty="0" smtClean="0"/>
              <a:t>Cultura </a:t>
            </a:r>
            <a:r>
              <a:rPr lang="es-CR" dirty="0"/>
              <a:t>y </a:t>
            </a:r>
            <a:r>
              <a:rPr lang="es-CR" dirty="0" smtClean="0"/>
              <a:t>Sociedad</a:t>
            </a:r>
          </a:p>
          <a:p>
            <a:pPr marL="0" indent="0">
              <a:buNone/>
            </a:pPr>
            <a:endParaRPr lang="es-CR" dirty="0" smtClean="0"/>
          </a:p>
          <a:p>
            <a:pPr marL="0" indent="0">
              <a:buNone/>
            </a:pPr>
            <a:r>
              <a:rPr lang="es-CR" dirty="0"/>
              <a:t>GESTION DE LAS FRONTERAS</a:t>
            </a:r>
          </a:p>
          <a:p>
            <a:r>
              <a:rPr lang="es-CR" dirty="0"/>
              <a:t>Seguridad en fronteras</a:t>
            </a:r>
          </a:p>
          <a:p>
            <a:r>
              <a:rPr lang="es-CR" dirty="0"/>
              <a:t>Turismo</a:t>
            </a:r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81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Consideraciones finales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algn="just"/>
            <a:r>
              <a:rPr lang="es-CR" dirty="0" smtClean="0"/>
              <a:t>Proceso de construcción conjunta Estado- Sociedad.</a:t>
            </a:r>
          </a:p>
          <a:p>
            <a:pPr algn="just"/>
            <a:r>
              <a:rPr lang="es-CR" dirty="0" smtClean="0"/>
              <a:t>Altamente participativo por parte de ambos sectores (Estado- Sociedad). </a:t>
            </a:r>
          </a:p>
          <a:p>
            <a:pPr algn="just"/>
            <a:r>
              <a:rPr lang="es-CR" dirty="0" smtClean="0"/>
              <a:t>Proceso que busca acercar a la sociedad civil a la toma de decisiones en materia de política pública. </a:t>
            </a:r>
          </a:p>
          <a:p>
            <a:pPr algn="just"/>
            <a:r>
              <a:rPr lang="es-CR" dirty="0" smtClean="0"/>
              <a:t>Compromiso reforzado de instituciones que integran el Consejo Nacional de Migración por coadyuvar en las etapas siguientes de la Política: implementación, seguimiento, evaluación en el marco de una gestión pública para resultados.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000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_8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6693110" cy="2618679"/>
          </a:xfrm>
          <a:prstGeom prst="rect">
            <a:avLst/>
          </a:prstGeom>
        </p:spPr>
      </p:pic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540072" y="4005064"/>
            <a:ext cx="82804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ts val="0"/>
              </a:spcBef>
            </a:pPr>
            <a:r>
              <a:rPr lang="es-CR" sz="4000" b="1" dirty="0" smtClean="0">
                <a:solidFill>
                  <a:srgbClr val="002F5C"/>
                </a:solidFill>
                <a:latin typeface="Arail"/>
              </a:rPr>
              <a:t>laura.fernandez@mideplan.go.cr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Consejo Nacional de Migración: integración 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R" dirty="0" smtClean="0"/>
              <a:t>1) Gobernación </a:t>
            </a:r>
            <a:r>
              <a:rPr lang="es-CR" dirty="0"/>
              <a:t>y </a:t>
            </a:r>
            <a:r>
              <a:rPr lang="es-CR" dirty="0" smtClean="0"/>
              <a:t>Policía.</a:t>
            </a:r>
            <a:endParaRPr lang="es-CR" dirty="0"/>
          </a:p>
          <a:p>
            <a:pPr marL="0" indent="0">
              <a:buNone/>
            </a:pPr>
            <a:r>
              <a:rPr lang="es-CR" dirty="0" smtClean="0"/>
              <a:t>2)</a:t>
            </a:r>
            <a:r>
              <a:rPr lang="es-CR" dirty="0"/>
              <a:t> </a:t>
            </a:r>
            <a:r>
              <a:rPr lang="es-CR" dirty="0" smtClean="0"/>
              <a:t>Relaciones </a:t>
            </a:r>
            <a:r>
              <a:rPr lang="es-CR" dirty="0"/>
              <a:t>Exteriores y Culto. </a:t>
            </a:r>
          </a:p>
          <a:p>
            <a:pPr marL="0" indent="0">
              <a:buNone/>
            </a:pPr>
            <a:r>
              <a:rPr lang="es-CR" dirty="0" smtClean="0"/>
              <a:t>3)Trabajo </a:t>
            </a:r>
            <a:r>
              <a:rPr lang="es-CR" dirty="0"/>
              <a:t>y Seguridad Social. </a:t>
            </a:r>
          </a:p>
          <a:p>
            <a:pPr marL="0" indent="0">
              <a:buNone/>
            </a:pPr>
            <a:r>
              <a:rPr lang="es-CR" dirty="0" smtClean="0"/>
              <a:t>4)Planificación </a:t>
            </a:r>
            <a:r>
              <a:rPr lang="es-CR" dirty="0"/>
              <a:t>Nacional y Política </a:t>
            </a:r>
            <a:r>
              <a:rPr lang="es-CR" dirty="0" smtClean="0"/>
              <a:t>Económica</a:t>
            </a:r>
            <a:r>
              <a:rPr lang="es-CR" dirty="0"/>
              <a:t>. </a:t>
            </a:r>
            <a:endParaRPr lang="es-CR" dirty="0" smtClean="0"/>
          </a:p>
          <a:p>
            <a:pPr marL="0" indent="0">
              <a:buNone/>
            </a:pPr>
            <a:r>
              <a:rPr lang="es-CR" dirty="0" smtClean="0"/>
              <a:t>5)Salud</a:t>
            </a:r>
            <a:r>
              <a:rPr lang="es-CR" dirty="0"/>
              <a:t>. </a:t>
            </a:r>
          </a:p>
          <a:p>
            <a:pPr marL="0" indent="0">
              <a:buNone/>
            </a:pPr>
            <a:r>
              <a:rPr lang="es-CR" dirty="0" smtClean="0"/>
              <a:t>6)Educación</a:t>
            </a:r>
            <a:r>
              <a:rPr lang="es-CR" dirty="0"/>
              <a:t>. </a:t>
            </a:r>
          </a:p>
          <a:p>
            <a:pPr marL="0" indent="0">
              <a:buNone/>
            </a:pPr>
            <a:r>
              <a:rPr lang="es-CR" dirty="0" smtClean="0"/>
              <a:t>7)</a:t>
            </a:r>
            <a:r>
              <a:rPr lang="es-CR" dirty="0"/>
              <a:t> </a:t>
            </a:r>
            <a:r>
              <a:rPr lang="es-CR" dirty="0" smtClean="0"/>
              <a:t>Dirección General de Migración </a:t>
            </a:r>
            <a:r>
              <a:rPr lang="es-CR" dirty="0"/>
              <a:t>y Extranjería. </a:t>
            </a:r>
          </a:p>
          <a:p>
            <a:pPr marL="0" indent="0">
              <a:buNone/>
            </a:pPr>
            <a:r>
              <a:rPr lang="es-CR" dirty="0" smtClean="0"/>
              <a:t>8)Instituto Costarricense </a:t>
            </a:r>
            <a:r>
              <a:rPr lang="es-CR" dirty="0"/>
              <a:t>de Turismo. </a:t>
            </a:r>
            <a:endParaRPr lang="es-CR" dirty="0" smtClean="0"/>
          </a:p>
          <a:p>
            <a:pPr marL="0" indent="0">
              <a:buNone/>
            </a:pPr>
            <a:r>
              <a:rPr lang="es-CR" dirty="0" smtClean="0"/>
              <a:t>9</a:t>
            </a:r>
            <a:r>
              <a:rPr lang="es-CR" dirty="0"/>
              <a:t>) </a:t>
            </a:r>
            <a:r>
              <a:rPr lang="es-CR" dirty="0" smtClean="0"/>
              <a:t>Caja Costarricense </a:t>
            </a:r>
            <a:r>
              <a:rPr lang="es-CR" dirty="0"/>
              <a:t>de Seguro Social. </a:t>
            </a:r>
            <a:endParaRPr lang="es-CR" dirty="0" smtClean="0"/>
          </a:p>
          <a:p>
            <a:pPr marL="0" indent="0">
              <a:buNone/>
            </a:pPr>
            <a:r>
              <a:rPr lang="es-CR" dirty="0" smtClean="0"/>
              <a:t>10</a:t>
            </a:r>
            <a:r>
              <a:rPr lang="es-CR" dirty="0"/>
              <a:t>) </a:t>
            </a:r>
            <a:r>
              <a:rPr lang="es-CR" dirty="0" smtClean="0"/>
              <a:t>Dos </a:t>
            </a:r>
            <a:r>
              <a:rPr lang="es-CR" dirty="0"/>
              <a:t>personas representantes de </a:t>
            </a:r>
            <a:r>
              <a:rPr lang="es-CR" dirty="0" smtClean="0"/>
              <a:t>las </a:t>
            </a:r>
            <a:r>
              <a:rPr lang="es-CR" dirty="0"/>
              <a:t>organizaciones de la sociedad </a:t>
            </a:r>
            <a:r>
              <a:rPr lang="es-CR" dirty="0" smtClean="0"/>
              <a:t>civil</a:t>
            </a:r>
            <a:r>
              <a:rPr lang="es-CR" dirty="0"/>
              <a:t>, vinculadas al tema migratorio, nombradas por la Defensoría de los </a:t>
            </a:r>
            <a:r>
              <a:rPr lang="es-CR" dirty="0" smtClean="0"/>
              <a:t>Habitantes.</a:t>
            </a:r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275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743" y="1340768"/>
            <a:ext cx="8229600" cy="436910"/>
          </a:xfrm>
        </p:spPr>
        <p:txBody>
          <a:bodyPr/>
          <a:lstStyle/>
          <a:p>
            <a:r>
              <a:rPr lang="es-CR" dirty="0" smtClean="0"/>
              <a:t>Plan Estratégico del Consejo Nacional de Migración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99792" y="5013176"/>
            <a:ext cx="4032448" cy="1329011"/>
          </a:xfrm>
        </p:spPr>
        <p:txBody>
          <a:bodyPr/>
          <a:lstStyle/>
          <a:p>
            <a:pPr marL="0" indent="0">
              <a:buNone/>
            </a:pPr>
            <a:r>
              <a:rPr lang="es-CR" sz="2400" dirty="0" smtClean="0"/>
              <a:t>Política Migratoria Integral</a:t>
            </a:r>
            <a:endParaRPr lang="es-CR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  <p:sp>
        <p:nvSpPr>
          <p:cNvPr id="6" name="5 Flecha abajo"/>
          <p:cNvSpPr/>
          <p:nvPr/>
        </p:nvSpPr>
        <p:spPr>
          <a:xfrm>
            <a:off x="3679439" y="2204864"/>
            <a:ext cx="1872208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8315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Objetivos de la Política según la Ley de Migración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/>
              <a:t>Promover, regular, orientar y ordenar las dinámicas de inmigración y </a:t>
            </a:r>
            <a:r>
              <a:rPr lang="es-CR" dirty="0" smtClean="0"/>
              <a:t>emigración</a:t>
            </a:r>
            <a:r>
              <a:rPr lang="es-CR" dirty="0"/>
              <a:t>, </a:t>
            </a:r>
            <a:r>
              <a:rPr lang="es-CR" dirty="0" smtClean="0"/>
              <a:t>de </a:t>
            </a:r>
            <a:r>
              <a:rPr lang="es-CR" dirty="0"/>
              <a:t>forma tal que contribuyan al desarrollo nacional por medio </a:t>
            </a:r>
            <a:r>
              <a:rPr lang="es-CR" dirty="0" smtClean="0"/>
              <a:t>del </a:t>
            </a:r>
            <a:r>
              <a:rPr lang="es-CR" dirty="0"/>
              <a:t>enriquecimiento </a:t>
            </a:r>
            <a:r>
              <a:rPr lang="es-CR" dirty="0" smtClean="0"/>
              <a:t>económico, </a:t>
            </a:r>
            <a:r>
              <a:rPr lang="es-CR" dirty="0"/>
              <a:t>social y cultural de la sociedad costarricense. </a:t>
            </a:r>
            <a:endParaRPr lang="es-CR" dirty="0" smtClean="0"/>
          </a:p>
          <a:p>
            <a:pPr algn="just"/>
            <a:r>
              <a:rPr lang="es-CR" dirty="0" smtClean="0"/>
              <a:t> Promover la </a:t>
            </a:r>
            <a:r>
              <a:rPr lang="es-CR" dirty="0"/>
              <a:t>regularización e integración de las </a:t>
            </a:r>
            <a:r>
              <a:rPr lang="es-CR" dirty="0" smtClean="0"/>
              <a:t>comunidades </a:t>
            </a:r>
            <a:r>
              <a:rPr lang="es-CR" dirty="0"/>
              <a:t>inmigrantes en la sociedad costarricense, así como </a:t>
            </a:r>
            <a:r>
              <a:rPr lang="es-CR" dirty="0" smtClean="0"/>
              <a:t>el establecimiento </a:t>
            </a:r>
            <a:r>
              <a:rPr lang="es-CR" dirty="0"/>
              <a:t>de mecanismos que </a:t>
            </a:r>
            <a:r>
              <a:rPr lang="es-CR" dirty="0" smtClean="0"/>
              <a:t>permitan </a:t>
            </a:r>
            <a:r>
              <a:rPr lang="es-CR" dirty="0"/>
              <a:t>mantener y estimular el </a:t>
            </a:r>
            <a:r>
              <a:rPr lang="es-CR" dirty="0" smtClean="0"/>
              <a:t>vínculo </a:t>
            </a:r>
            <a:r>
              <a:rPr lang="es-CR" dirty="0"/>
              <a:t>permanente entre la sociedad nacional y sus comunidades de </a:t>
            </a:r>
            <a:r>
              <a:rPr lang="es-CR" dirty="0" smtClean="0"/>
              <a:t>emigrantes</a:t>
            </a:r>
            <a:r>
              <a:rPr lang="es-CR" dirty="0"/>
              <a:t>. </a:t>
            </a:r>
            <a:endParaRPr lang="es-CR" dirty="0" smtClean="0"/>
          </a:p>
          <a:p>
            <a:pPr algn="just"/>
            <a:r>
              <a:rPr lang="es-CR" dirty="0"/>
              <a:t>Facilitar el retorno de las personas nacionales ubicadas en el </a:t>
            </a:r>
            <a:r>
              <a:rPr lang="es-CR" dirty="0" smtClean="0"/>
              <a:t>exterior.</a:t>
            </a:r>
          </a:p>
          <a:p>
            <a:r>
              <a:rPr lang="es-CR" dirty="0"/>
              <a:t>Controlar el ingreso, la permanencia y el egreso de personas extranjeras al país.</a:t>
            </a:r>
          </a:p>
          <a:p>
            <a:endParaRPr lang="es-CR" dirty="0"/>
          </a:p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80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Objetivos de la Política según la Ley de Migración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Orientar </a:t>
            </a:r>
            <a:r>
              <a:rPr lang="es-CR" dirty="0"/>
              <a:t>la inmigración a las áreas cuyo desarrollo se considere prioritario.</a:t>
            </a:r>
          </a:p>
          <a:p>
            <a:pPr algn="just"/>
            <a:r>
              <a:rPr lang="es-CR" dirty="0"/>
              <a:t>Garantizar la protección, atención y defensa de las personas víctimas de la trata de personas y coordinar con las instituciones competentes tales garantías. </a:t>
            </a:r>
          </a:p>
          <a:p>
            <a:pPr algn="just"/>
            <a:r>
              <a:rPr lang="es-CR" dirty="0"/>
              <a:t>Garantizar que el territorio nacional será asilo para toda persona con fundados temores de ser perseguida, de conformidad con los instrumentos internacionales y regionales debidamente ratificados. </a:t>
            </a:r>
          </a:p>
          <a:p>
            <a:pPr algn="just"/>
            <a:r>
              <a:rPr lang="es-CR" dirty="0"/>
              <a:t>Garantizar el cumplimiento de los derechos de las niñas, los niños y los adolescentes migrantes, de conformidad con las convenciones internacionales en esta materia. Se tendrá especialmente en cuenta el interés superior de estas personas. </a:t>
            </a:r>
          </a:p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53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¿Qué se busca con la Política?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/>
          <a:lstStyle/>
          <a:p>
            <a:pPr marL="0" indent="0" algn="just">
              <a:buNone/>
            </a:pPr>
            <a:r>
              <a:rPr lang="es-CR" dirty="0" smtClean="0"/>
              <a:t>La implementación </a:t>
            </a:r>
            <a:r>
              <a:rPr lang="es-CR" dirty="0"/>
              <a:t>de acciones </a:t>
            </a:r>
            <a:r>
              <a:rPr lang="es-CR" dirty="0" smtClean="0"/>
              <a:t>conjuntas</a:t>
            </a:r>
            <a:r>
              <a:rPr lang="es-CR" dirty="0"/>
              <a:t>, por medio de la </a:t>
            </a:r>
            <a:r>
              <a:rPr lang="es-CR" dirty="0" smtClean="0"/>
              <a:t>coordinación interinstitucional</a:t>
            </a:r>
            <a:r>
              <a:rPr lang="es-CR" dirty="0"/>
              <a:t>, a fin de brindar </a:t>
            </a:r>
            <a:r>
              <a:rPr lang="es-CR" dirty="0" smtClean="0"/>
              <a:t>una </a:t>
            </a:r>
            <a:r>
              <a:rPr lang="es-CR" dirty="0"/>
              <a:t>respuesta efectiva a la situación </a:t>
            </a:r>
            <a:r>
              <a:rPr lang="es-CR" dirty="0" smtClean="0"/>
              <a:t>migratoria en un marco de  </a:t>
            </a:r>
            <a:r>
              <a:rPr lang="es-CR" dirty="0"/>
              <a:t>respeto a los derechos humanos y las garantías constitucionales de </a:t>
            </a:r>
            <a:r>
              <a:rPr lang="es-CR" dirty="0" smtClean="0"/>
              <a:t>toda </a:t>
            </a:r>
            <a:r>
              <a:rPr lang="es-CR" dirty="0"/>
              <a:t>persona extranjera que ingrese y permanezca en el </a:t>
            </a:r>
            <a:r>
              <a:rPr lang="es-CR" dirty="0" smtClean="0"/>
              <a:t>país.</a:t>
            </a:r>
            <a:endParaRPr lang="es-CR" dirty="0"/>
          </a:p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3923928" y="1628800"/>
            <a:ext cx="1440160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24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Etapa de consulta: construcción de abajo hacia arriba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just">
              <a:buNone/>
            </a:pPr>
            <a:r>
              <a:rPr lang="es-CR" dirty="0" smtClean="0"/>
              <a:t>Uso de múltiples técnicas de investigación: grupos focales, mesas redondas, entrevistas dirigidas, entre otros. Aplicados a:</a:t>
            </a:r>
          </a:p>
          <a:p>
            <a:pPr marL="0" indent="0"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Grupos </a:t>
            </a:r>
            <a:r>
              <a:rPr lang="es-CR" dirty="0" smtClean="0"/>
              <a:t>de personas </a:t>
            </a:r>
            <a:r>
              <a:rPr lang="es-CR" dirty="0" smtClean="0"/>
              <a:t>refugiadas, indígenas, mujeres migrantes, sector empresarial, organizaciones sindicales, gobiernos locales, entre otros. </a:t>
            </a:r>
          </a:p>
          <a:p>
            <a:pPr marL="0" indent="0"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Entrevistas dirigidas con jerarcas y funcionarios de instituciones públicas vinculadas al tema migratorio.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68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36910"/>
          </a:xfrm>
        </p:spPr>
        <p:txBody>
          <a:bodyPr/>
          <a:lstStyle/>
          <a:p>
            <a:r>
              <a:rPr lang="es-CR" b="1" dirty="0" smtClean="0"/>
              <a:t>Enfoques de la Política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s-CR" dirty="0" smtClean="0"/>
              <a:t>Derechos Humanos.</a:t>
            </a:r>
          </a:p>
          <a:p>
            <a:r>
              <a:rPr lang="es-CR" dirty="0" smtClean="0"/>
              <a:t>Género.</a:t>
            </a:r>
          </a:p>
          <a:p>
            <a:r>
              <a:rPr lang="es-CR" dirty="0" smtClean="0"/>
              <a:t>Diversidad.</a:t>
            </a:r>
          </a:p>
          <a:p>
            <a:r>
              <a:rPr lang="es-CR" dirty="0" smtClean="0"/>
              <a:t>Integración. </a:t>
            </a:r>
          </a:p>
          <a:p>
            <a:r>
              <a:rPr lang="es-CR" dirty="0" smtClean="0"/>
              <a:t>Desarrollo Humano Sostenible.</a:t>
            </a:r>
          </a:p>
          <a:p>
            <a:r>
              <a:rPr lang="es-CR" dirty="0" smtClean="0"/>
              <a:t>Participación social.</a:t>
            </a:r>
          </a:p>
          <a:p>
            <a:r>
              <a:rPr lang="es-CR" dirty="0" smtClean="0"/>
              <a:t>Seguridad humana.</a:t>
            </a:r>
          </a:p>
          <a:p>
            <a:r>
              <a:rPr lang="es-CR" dirty="0" smtClean="0"/>
              <a:t>Integralidad.</a:t>
            </a:r>
          </a:p>
          <a:p>
            <a:r>
              <a:rPr lang="es-CR" dirty="0" smtClean="0"/>
              <a:t>Interculturalidad.</a:t>
            </a:r>
          </a:p>
          <a:p>
            <a:r>
              <a:rPr lang="es-CR" dirty="0" smtClean="0"/>
              <a:t>Etario.</a:t>
            </a:r>
          </a:p>
          <a:p>
            <a:r>
              <a:rPr lang="es-CR" dirty="0" smtClean="0"/>
              <a:t>Prevención social.</a:t>
            </a:r>
          </a:p>
          <a:p>
            <a:r>
              <a:rPr lang="es-CR" dirty="0" smtClean="0"/>
              <a:t>Equiparación de oportunidades de las personas migrantes con discapacidad y adultas mayores. </a:t>
            </a:r>
          </a:p>
          <a:p>
            <a:endParaRPr lang="es-CR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01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Principios de la Política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Igualdad.</a:t>
            </a:r>
          </a:p>
          <a:p>
            <a:r>
              <a:rPr lang="es-CR" dirty="0" smtClean="0"/>
              <a:t>Equidad.</a:t>
            </a:r>
          </a:p>
          <a:p>
            <a:r>
              <a:rPr lang="es-CR" dirty="0" smtClean="0"/>
              <a:t>No Discriminación.</a:t>
            </a:r>
          </a:p>
          <a:p>
            <a:r>
              <a:rPr lang="es-CR" dirty="0" smtClean="0"/>
              <a:t>Exigibilidad.</a:t>
            </a:r>
          </a:p>
          <a:p>
            <a:r>
              <a:rPr lang="es-CR" dirty="0" smtClean="0"/>
              <a:t>Solidaridad.</a:t>
            </a:r>
          </a:p>
          <a:p>
            <a:r>
              <a:rPr lang="es-ES_tradnl" dirty="0"/>
              <a:t>R</a:t>
            </a:r>
            <a:r>
              <a:rPr lang="es-ES_tradnl" dirty="0" smtClean="0"/>
              <a:t>espeto </a:t>
            </a:r>
            <a:r>
              <a:rPr lang="es-ES_tradnl" dirty="0"/>
              <a:t>a los derechos laborales de los/as trabajadores/as </a:t>
            </a:r>
            <a:r>
              <a:rPr lang="es-ES_tradnl" dirty="0" smtClean="0"/>
              <a:t>migrantes.</a:t>
            </a:r>
          </a:p>
          <a:p>
            <a:r>
              <a:rPr lang="es-ES_tradnl" dirty="0" smtClean="0"/>
              <a:t>Interés </a:t>
            </a:r>
            <a:r>
              <a:rPr lang="es-ES_tradnl" dirty="0"/>
              <a:t>superior del niño, la niña y </a:t>
            </a:r>
            <a:r>
              <a:rPr lang="es-ES_tradnl" dirty="0" smtClean="0"/>
              <a:t>adolescente.</a:t>
            </a:r>
          </a:p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B5FD-4542-4D3B-A584-BA2528F12094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13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656</Words>
  <Application>Microsoft Office PowerPoint</Application>
  <PresentationFormat>Presentación en pantalla (4:3)</PresentationFormat>
  <Paragraphs>91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Consejo Nacional de Migración: integración </vt:lpstr>
      <vt:lpstr>Plan Estratégico del Consejo Nacional de Migración</vt:lpstr>
      <vt:lpstr>Objetivos de la Política según la Ley de Migración</vt:lpstr>
      <vt:lpstr>Objetivos de la Política según la Ley de Migración</vt:lpstr>
      <vt:lpstr>¿Qué se busca con la Política?</vt:lpstr>
      <vt:lpstr>Etapa de consulta: construcción de abajo hacia arriba</vt:lpstr>
      <vt:lpstr>Enfoques de la Política</vt:lpstr>
      <vt:lpstr>Principios de la Política</vt:lpstr>
      <vt:lpstr>Ejes de la Política</vt:lpstr>
      <vt:lpstr>Consideraciones finales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anavictoria.naranjo</dc:creator>
  <cp:lastModifiedBy>Ministerio de Planificación Nacional y Política E.</cp:lastModifiedBy>
  <cp:revision>295</cp:revision>
  <cp:lastPrinted>2013-05-06T17:15:02Z</cp:lastPrinted>
  <dcterms:created xsi:type="dcterms:W3CDTF">2010-02-23T14:41:04Z</dcterms:created>
  <dcterms:modified xsi:type="dcterms:W3CDTF">2013-06-25T21:13:39Z</dcterms:modified>
</cp:coreProperties>
</file>