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65" r:id="rId3"/>
    <p:sldId id="266" r:id="rId4"/>
    <p:sldId id="261" r:id="rId5"/>
    <p:sldId id="262" r:id="rId6"/>
    <p:sldId id="263" r:id="rId7"/>
    <p:sldId id="264" r:id="rId8"/>
    <p:sldId id="267" r:id="rId9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Oswald" panose="020B0604020202020204" charset="0"/>
      <p:regular r:id="rId15"/>
      <p:bold r:id="rId16"/>
    </p:embeddedFont>
  </p:embeddedFontLst>
  <p:custDataLst>
    <p:tags r:id="rId17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6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15731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0907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9680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0885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2221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820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0080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9265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3568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7376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-55200" y="-82400"/>
            <a:ext cx="9434100" cy="52260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1686617" y="213093"/>
            <a:ext cx="6157500" cy="22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PROTECCIÓN</a:t>
            </a: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CONSULAR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DE LAS PERSONAS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TRABAJADORAS MIGRANTES</a:t>
            </a:r>
            <a:endParaRPr sz="4000" dirty="0">
              <a:solidFill>
                <a:srgbClr val="FFD966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-55200" y="-82400"/>
            <a:ext cx="1595100" cy="3462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57" name="Shape 57"/>
          <p:cNvSpPr txBox="1"/>
          <p:nvPr/>
        </p:nvSpPr>
        <p:spPr>
          <a:xfrm rot="-5400000">
            <a:off x="38325" y="1211650"/>
            <a:ext cx="1997100" cy="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rPr>
              <a:t>TALLER</a:t>
            </a:r>
            <a:endParaRPr sz="4800" b="1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>
            <a:alphaModFix/>
          </a:blip>
          <a:srcRect l="10257" t="28136" b="42594"/>
          <a:stretch/>
        </p:blipFill>
        <p:spPr>
          <a:xfrm>
            <a:off x="108533" y="3856008"/>
            <a:ext cx="2596679" cy="109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44117" y="3751293"/>
            <a:ext cx="1008775" cy="1305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64276" y="3977041"/>
            <a:ext cx="2244000" cy="85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/>
          <p:nvPr/>
        </p:nvSpPr>
        <p:spPr>
          <a:xfrm>
            <a:off x="-55200" y="3324075"/>
            <a:ext cx="9434100" cy="160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Shape 62"/>
          <p:cNvPicPr preferRelativeResize="0"/>
          <p:nvPr/>
        </p:nvPicPr>
        <p:blipFill rotWithShape="1">
          <a:blip r:embed="rId6">
            <a:alphaModFix/>
          </a:blip>
          <a:srcRect l="22307" r="29531"/>
          <a:stretch/>
        </p:blipFill>
        <p:spPr>
          <a:xfrm>
            <a:off x="7355838" y="36700"/>
            <a:ext cx="1288725" cy="34628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55">
            <a:extLst>
              <a:ext uri="{FF2B5EF4-FFF2-40B4-BE49-F238E27FC236}">
                <a16:creationId xmlns:a16="http://schemas.microsoft.com/office/drawing/2014/main" id="{89825EF8-345C-457F-BAFD-DD71C024CCB9}"/>
              </a:ext>
            </a:extLst>
          </p:cNvPr>
          <p:cNvSpPr txBox="1">
            <a:spLocks/>
          </p:cNvSpPr>
          <p:nvPr/>
        </p:nvSpPr>
        <p:spPr>
          <a:xfrm>
            <a:off x="1685446" y="2493093"/>
            <a:ext cx="4485658" cy="71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Ciudad de Panamá, Panamá</a:t>
            </a: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</a:p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25 y 26 de abril, 2018</a:t>
            </a:r>
            <a:endParaRPr lang="es-ES" sz="16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5" name="Shape 63">
            <a:extLst>
              <a:ext uri="{FF2B5EF4-FFF2-40B4-BE49-F238E27FC236}">
                <a16:creationId xmlns:a16="http://schemas.microsoft.com/office/drawing/2014/main" id="{95844337-1E89-4E25-BBE5-B8480017CAD4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63467" y="3930770"/>
            <a:ext cx="1908601" cy="9465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800274" y="-76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1227837" y="1641140"/>
            <a:ext cx="7488600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3600" b="1" dirty="0" smtClean="0">
                <a:solidFill>
                  <a:srgbClr val="FFFFFF"/>
                </a:solidFill>
                <a:latin typeface="Oswald"/>
              </a:rPr>
              <a:t>SESIÓN </a:t>
            </a:r>
            <a:r>
              <a:rPr lang="es-CR" sz="3600" b="1" dirty="0" smtClean="0">
                <a:solidFill>
                  <a:srgbClr val="FFFFFF"/>
                </a:solidFill>
                <a:latin typeface="Oswald"/>
              </a:rPr>
              <a:t>VI</a:t>
            </a:r>
            <a:endParaRPr lang="es-CR" sz="3600" b="1" dirty="0" smtClean="0">
              <a:solidFill>
                <a:srgbClr val="FFFFFF"/>
              </a:solidFill>
              <a:latin typeface="Oswald"/>
            </a:endParaRPr>
          </a:p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800" b="1" dirty="0" smtClean="0">
                <a:solidFill>
                  <a:srgbClr val="FFFFFF"/>
                </a:solidFill>
                <a:latin typeface="Oswald"/>
              </a:rPr>
              <a:t> </a:t>
            </a:r>
            <a:endParaRPr lang="es-CR" sz="2800" b="1" dirty="0" smtClean="0">
              <a:solidFill>
                <a:srgbClr val="FFFFFF"/>
              </a:solidFill>
              <a:latin typeface="Oswald"/>
            </a:endParaRPr>
          </a:p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endParaRPr lang="es-CR" sz="2800" b="1" dirty="0" smtClean="0">
              <a:solidFill>
                <a:srgbClr val="FFFFFF"/>
              </a:solidFill>
              <a:latin typeface="Oswald"/>
            </a:endParaRPr>
          </a:p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800" b="1" dirty="0" smtClean="0">
                <a:solidFill>
                  <a:srgbClr val="FFFFFF"/>
                </a:solidFill>
                <a:latin typeface="Oswald"/>
              </a:rPr>
              <a:t>BUENAS </a:t>
            </a:r>
            <a:r>
              <a:rPr lang="es-CR" sz="2800" b="1" dirty="0" smtClean="0">
                <a:solidFill>
                  <a:srgbClr val="FFFFFF"/>
                </a:solidFill>
                <a:latin typeface="Oswald"/>
              </a:rPr>
              <a:t>PRACTICAS</a:t>
            </a:r>
            <a:r>
              <a:rPr lang="es-CR" sz="3200" b="1" dirty="0" smtClean="0">
                <a:solidFill>
                  <a:srgbClr val="FFFFFF"/>
                </a:solidFill>
                <a:latin typeface="Oswald"/>
              </a:rPr>
              <a:t> </a:t>
            </a:r>
            <a:endParaRPr lang="es-CR" sz="3200" b="1" dirty="0" smtClean="0">
              <a:solidFill>
                <a:srgbClr val="FFFFFF"/>
              </a:solidFill>
              <a:latin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552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800274" y="0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1619337" y="458247"/>
            <a:ext cx="6705600" cy="405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000" b="1" dirty="0" smtClean="0">
                <a:solidFill>
                  <a:srgbClr val="FFFFFF"/>
                </a:solidFill>
                <a:latin typeface="Oswald"/>
              </a:rPr>
              <a:t>PROYECTO CODESARROLLO COSTA RICA-NICARAGUA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id="{A98C0B8F-EE91-4E73-9170-5C4F880F7995}"/>
              </a:ext>
            </a:extLst>
          </p:cNvPr>
          <p:cNvSpPr txBox="1"/>
          <p:nvPr/>
        </p:nvSpPr>
        <p:spPr>
          <a:xfrm>
            <a:off x="952499" y="1154326"/>
            <a:ext cx="8010525" cy="3835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s-CR" sz="1800" dirty="0">
                <a:solidFill>
                  <a:schemeClr val="bg1"/>
                </a:solidFill>
              </a:rPr>
              <a:t>Una de las mejores prácticas migratorio-laborales que existen es el promover flujos regulados de personas con fines de empleo entre los países, los que deben darse en un marco de respeto de sus derechos humanos y laborales y en función de las ventajas comparativas de los países beneficiados.</a:t>
            </a:r>
          </a:p>
          <a:p>
            <a:pPr algn="just"/>
            <a:r>
              <a:rPr lang="es-CR" sz="1800" dirty="0">
                <a:solidFill>
                  <a:schemeClr val="bg1"/>
                </a:solidFill>
              </a:rPr>
              <a:t> </a:t>
            </a:r>
          </a:p>
          <a:p>
            <a:pPr algn="just"/>
            <a:r>
              <a:rPr lang="es-CR" sz="1800" dirty="0">
                <a:solidFill>
                  <a:schemeClr val="bg1"/>
                </a:solidFill>
              </a:rPr>
              <a:t>Uno de ellos fue el proyecto </a:t>
            </a:r>
            <a:r>
              <a:rPr lang="es-CR" sz="1800" b="1" dirty="0">
                <a:solidFill>
                  <a:schemeClr val="bg1"/>
                </a:solidFill>
              </a:rPr>
              <a:t>Codesarrollo Costa Rica-Nicaragua</a:t>
            </a:r>
            <a:r>
              <a:rPr lang="es-CR" sz="1800" dirty="0">
                <a:solidFill>
                  <a:schemeClr val="bg1"/>
                </a:solidFill>
              </a:rPr>
              <a:t>, auspiciado por la Agencia Española de Cooperación Internacional para el Desarrollo (AECID), el cual brindó cobertura a los flujos migratorios de nicaragüenses hacia actividades agrícolas estacionales de Costa Rica, </a:t>
            </a:r>
            <a:r>
              <a:rPr lang="es-CR" sz="1800" dirty="0" smtClean="0">
                <a:solidFill>
                  <a:schemeClr val="bg1"/>
                </a:solidFill>
              </a:rPr>
              <a:t>principalmente caña </a:t>
            </a:r>
            <a:r>
              <a:rPr lang="es-CR" sz="1800" dirty="0">
                <a:solidFill>
                  <a:schemeClr val="bg1"/>
                </a:solidFill>
              </a:rPr>
              <a:t>de azúcar y el melón.</a:t>
            </a:r>
          </a:p>
          <a:p>
            <a:pPr algn="just"/>
            <a:r>
              <a:rPr lang="es-CR" sz="1300" dirty="0">
                <a:solidFill>
                  <a:schemeClr val="bg1"/>
                </a:solidFill>
              </a:rPr>
              <a:t> </a:t>
            </a:r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id="{4002E0FD-48BB-4611-9123-1E341AD0E3C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728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800274" y="-75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1619337" y="253693"/>
            <a:ext cx="6705600" cy="405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000" b="1" dirty="0" smtClean="0">
                <a:solidFill>
                  <a:srgbClr val="FFFFFF"/>
                </a:solidFill>
                <a:latin typeface="Oswald"/>
              </a:rPr>
              <a:t>PROYECTO CODESARROLLO COSTA RICA-NICARAGUA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id="{A98C0B8F-EE91-4E73-9170-5C4F880F7995}"/>
              </a:ext>
            </a:extLst>
          </p:cNvPr>
          <p:cNvSpPr txBox="1"/>
          <p:nvPr/>
        </p:nvSpPr>
        <p:spPr>
          <a:xfrm>
            <a:off x="933537" y="659621"/>
            <a:ext cx="8077200" cy="3835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s-CR" sz="1800" dirty="0" smtClean="0">
                <a:solidFill>
                  <a:schemeClr val="bg1"/>
                </a:solidFill>
              </a:rPr>
              <a:t>Otro de los resultados de Codesarrollo, fue la suscripción de </a:t>
            </a:r>
            <a:r>
              <a:rPr lang="es-CR" sz="1800" b="1" dirty="0" smtClean="0">
                <a:solidFill>
                  <a:schemeClr val="bg1"/>
                </a:solidFill>
              </a:rPr>
              <a:t>“Acuerdo sobre la puesta en marcha de una política laboral migratoria binacional entre Costa Rica y Nicaragua”</a:t>
            </a:r>
            <a:r>
              <a:rPr lang="es-CR" sz="1800" dirty="0" smtClean="0">
                <a:solidFill>
                  <a:schemeClr val="bg1"/>
                </a:solidFill>
              </a:rPr>
              <a:t>, suscrito en Granada, el 21 de enero de 2005, producto del cual se derivó el </a:t>
            </a:r>
            <a:r>
              <a:rPr lang="es-CR" sz="1800" b="1" dirty="0" smtClean="0">
                <a:solidFill>
                  <a:schemeClr val="bg1"/>
                </a:solidFill>
              </a:rPr>
              <a:t>“Procedimiento de gestión migratoria para los trabajadores temporales Costa Rica-Nicaragua”</a:t>
            </a:r>
            <a:r>
              <a:rPr lang="es-CR" sz="1800" dirty="0" smtClean="0">
                <a:solidFill>
                  <a:schemeClr val="bg1"/>
                </a:solidFill>
              </a:rPr>
              <a:t>, suscrito en diciembre de 2007.</a:t>
            </a:r>
          </a:p>
          <a:p>
            <a:pPr algn="just"/>
            <a:endParaRPr lang="es-CR" sz="800" dirty="0" smtClean="0">
              <a:solidFill>
                <a:schemeClr val="bg1"/>
              </a:solidFill>
            </a:endParaRPr>
          </a:p>
          <a:p>
            <a:pPr algn="just"/>
            <a:r>
              <a:rPr lang="es-CR" sz="1800" dirty="0" smtClean="0">
                <a:solidFill>
                  <a:schemeClr val="bg1"/>
                </a:solidFill>
              </a:rPr>
              <a:t>El procedimiento permite que los empleadores gestionen, de forma directa, las solicitudes de fuerza de trabajo para sus correspondientes actividades económicas y </a:t>
            </a:r>
            <a:r>
              <a:rPr lang="es-CR" sz="1800" dirty="0" smtClean="0">
                <a:solidFill>
                  <a:schemeClr val="bg1"/>
                </a:solidFill>
              </a:rPr>
              <a:t>asuman </a:t>
            </a:r>
            <a:r>
              <a:rPr lang="es-CR" sz="1800" dirty="0" smtClean="0">
                <a:solidFill>
                  <a:schemeClr val="bg1"/>
                </a:solidFill>
              </a:rPr>
              <a:t>responsabilidad en función de las normas nacionales de cada país, en tanto los Estados ejercen los correspondientes procesos documentales y la fiscalización de las condiciones de los trabajadores en suelo costarricense y la liquidación de sus extremos laborales, además de sugerir e implementar cambios que mejoren la dinámica del convenio.</a:t>
            </a:r>
          </a:p>
          <a:p>
            <a:pPr algn="just"/>
            <a:r>
              <a:rPr lang="es-CR" sz="1300" dirty="0" smtClean="0"/>
              <a:t> </a:t>
            </a:r>
            <a:endParaRPr lang="es-CR" sz="1300" dirty="0"/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id="{4002E0FD-48BB-4611-9123-1E341AD0E3C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8554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800274" y="-75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3545587" y="1652019"/>
            <a:ext cx="3001263" cy="424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000" b="1" dirty="0" smtClean="0">
                <a:solidFill>
                  <a:srgbClr val="FFFFFF"/>
                </a:solidFill>
                <a:latin typeface="Oswald"/>
              </a:rPr>
              <a:t>PARTICIPANTES Y VIGENCIA</a:t>
            </a:r>
            <a:r>
              <a:rPr lang="es-CR" sz="3600" dirty="0">
                <a:solidFill>
                  <a:srgbClr val="FFFFFF"/>
                </a:solidFill>
                <a:latin typeface="Oswald"/>
              </a:rPr>
              <a:t>	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id="{A98C0B8F-EE91-4E73-9170-5C4F880F7995}"/>
              </a:ext>
            </a:extLst>
          </p:cNvPr>
          <p:cNvSpPr txBox="1"/>
          <p:nvPr/>
        </p:nvSpPr>
        <p:spPr>
          <a:xfrm>
            <a:off x="860599" y="2206847"/>
            <a:ext cx="8223076" cy="1133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algn="just">
              <a:lnSpc>
                <a:spcPct val="115000"/>
              </a:lnSpc>
              <a:buClr>
                <a:srgbClr val="FFFFFF"/>
              </a:buClr>
              <a:buSzPts val="1800"/>
            </a:pPr>
            <a:r>
              <a:rPr lang="es-ES" sz="1800" dirty="0" smtClean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En el convenio participan los ministerios de Trabajo y las cancillerías de Costa Rica y Nicaragua, el cual se firmó sin estipular una vigencia determinada.</a:t>
            </a:r>
            <a:endParaRPr lang="es-ES" sz="1800" dirty="0">
              <a:solidFill>
                <a:srgbClr val="FFFFFF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id="{FDB28294-B663-4680-AB10-56063096015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799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800274" y="-75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4021837" y="725406"/>
            <a:ext cx="1534413" cy="380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000" b="1" dirty="0" smtClean="0">
                <a:solidFill>
                  <a:srgbClr val="FFFFFF"/>
                </a:solidFill>
                <a:latin typeface="Oswald"/>
              </a:rPr>
              <a:t>RESULTADOS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id="{A98C0B8F-EE91-4E73-9170-5C4F880F7995}"/>
              </a:ext>
            </a:extLst>
          </p:cNvPr>
          <p:cNvSpPr txBox="1"/>
          <p:nvPr/>
        </p:nvSpPr>
        <p:spPr>
          <a:xfrm>
            <a:off x="800275" y="1162995"/>
            <a:ext cx="8166012" cy="2511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algn="just">
              <a:lnSpc>
                <a:spcPct val="115000"/>
              </a:lnSpc>
              <a:buClr>
                <a:srgbClr val="FFFFFF"/>
              </a:buClr>
              <a:buSzPts val="1800"/>
            </a:pPr>
            <a:r>
              <a:rPr lang="es-ES" sz="1800" dirty="0" smtClean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Respeto a las condiciones impuestas por el convenio, </a:t>
            </a:r>
            <a:r>
              <a:rPr lang="es-ES" sz="1800" dirty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c</a:t>
            </a:r>
            <a:r>
              <a:rPr lang="es-ES" sz="1800" dirty="0" smtClean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ontratación de trabajadores ajustada a los requerimientos productivos de los principales productos agrícolas costarricenses; uso del pasaporte y de </a:t>
            </a:r>
            <a:r>
              <a:rPr lang="es-ES" sz="1800" dirty="0" smtClean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salvoconducto para </a:t>
            </a:r>
            <a:r>
              <a:rPr lang="es-ES" sz="1800" dirty="0" smtClean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optar por el </a:t>
            </a:r>
            <a:r>
              <a:rPr lang="es-ES" sz="1800" dirty="0" smtClean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convenio y; el </a:t>
            </a:r>
            <a:r>
              <a:rPr lang="es-ES" sz="1800" dirty="0" smtClean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mejoramiento de las condiciones laborales y salariales </a:t>
            </a:r>
            <a:r>
              <a:rPr lang="es-ES" sz="1800" dirty="0" smtClean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de los migrantes de </a:t>
            </a:r>
            <a:r>
              <a:rPr lang="es-ES" sz="1800" dirty="0" smtClean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conformidad con la ley, </a:t>
            </a:r>
            <a:r>
              <a:rPr lang="es-ES" sz="1800" dirty="0" smtClean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todo lo cual ha sido producto </a:t>
            </a:r>
            <a:r>
              <a:rPr lang="es-ES" sz="1800" dirty="0" smtClean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del constante monitoreo del Departamento de Migraciones Laborales y de la Inspección de </a:t>
            </a:r>
            <a:r>
              <a:rPr lang="es-ES" sz="1800" dirty="0" smtClean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Trabajo y </a:t>
            </a:r>
            <a:r>
              <a:rPr lang="es-ES" sz="1800" dirty="0" smtClean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las reuniones de sensibilización </a:t>
            </a:r>
            <a:r>
              <a:rPr lang="es-ES" sz="1800" dirty="0" smtClean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realizadas con </a:t>
            </a:r>
            <a:r>
              <a:rPr lang="es-ES" sz="1800" dirty="0" smtClean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empresarios agrícolas.</a:t>
            </a:r>
            <a:endParaRPr lang="es-ES" sz="1800" dirty="0">
              <a:solidFill>
                <a:srgbClr val="FFFFFF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id="{9312304D-953A-4030-AED7-3125F3B3E82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0396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800274" y="-75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3138129" y="357770"/>
            <a:ext cx="3668013" cy="748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000" b="1" dirty="0" smtClean="0">
                <a:solidFill>
                  <a:srgbClr val="FFFFFF"/>
                </a:solidFill>
                <a:latin typeface="+mn-lt"/>
              </a:rPr>
              <a:t>RECOMENDACIONES PARA EL QUEHACER CONSULAR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id="{A98C0B8F-EE91-4E73-9170-5C4F880F7995}"/>
              </a:ext>
            </a:extLst>
          </p:cNvPr>
          <p:cNvSpPr txBox="1"/>
          <p:nvPr/>
        </p:nvSpPr>
        <p:spPr>
          <a:xfrm>
            <a:off x="952500" y="1279746"/>
            <a:ext cx="8039099" cy="3235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s-CR" sz="1800" dirty="0">
                <a:solidFill>
                  <a:schemeClr val="bg1"/>
                </a:solidFill>
              </a:rPr>
              <a:t>El accionar consular puede contribuir con los costarricenses, que deban o deseen retornar al terruño, y los no costarricenses para determinar las posibilidades de empleo o de </a:t>
            </a:r>
            <a:r>
              <a:rPr lang="es-CR" sz="1800" dirty="0" err="1">
                <a:solidFill>
                  <a:schemeClr val="bg1"/>
                </a:solidFill>
              </a:rPr>
              <a:t>emprendedurismo</a:t>
            </a:r>
            <a:r>
              <a:rPr lang="es-CR" sz="1800" dirty="0">
                <a:solidFill>
                  <a:schemeClr val="bg1"/>
                </a:solidFill>
              </a:rPr>
              <a:t> en Costa </a:t>
            </a:r>
            <a:r>
              <a:rPr lang="es-CR" sz="1800" dirty="0" smtClean="0">
                <a:solidFill>
                  <a:schemeClr val="bg1"/>
                </a:solidFill>
              </a:rPr>
              <a:t>Rica, así </a:t>
            </a:r>
            <a:r>
              <a:rPr lang="es-CR" sz="1800" dirty="0">
                <a:solidFill>
                  <a:schemeClr val="bg1"/>
                </a:solidFill>
              </a:rPr>
              <a:t>como minimizar la información inexacta que exista sobre las posibilidades de empleo en Costa Rica o en el resto del mundo. </a:t>
            </a:r>
          </a:p>
          <a:p>
            <a:pPr algn="just"/>
            <a:endParaRPr lang="es-CR" sz="1800" dirty="0">
              <a:solidFill>
                <a:schemeClr val="bg1"/>
              </a:solidFill>
            </a:endParaRPr>
          </a:p>
          <a:p>
            <a:pPr algn="just"/>
            <a:r>
              <a:rPr lang="es-CR" sz="1800" dirty="0" smtClean="0">
                <a:solidFill>
                  <a:schemeClr val="bg1"/>
                </a:solidFill>
              </a:rPr>
              <a:t>También</a:t>
            </a:r>
            <a:r>
              <a:rPr lang="es-CR" sz="1800" dirty="0">
                <a:solidFill>
                  <a:schemeClr val="bg1"/>
                </a:solidFill>
              </a:rPr>
              <a:t>, podrían asistir en temas relacionados con la organización y reglamentación de los desplazamientos colectivos de trabajadores entre </a:t>
            </a:r>
            <a:r>
              <a:rPr lang="es-CR" sz="1800" dirty="0" smtClean="0">
                <a:solidFill>
                  <a:schemeClr val="bg1"/>
                </a:solidFill>
              </a:rPr>
              <a:t>Costa Rica y otros países, tanto hacia como desde el país. </a:t>
            </a:r>
            <a:r>
              <a:rPr lang="es-CR" sz="1800" dirty="0">
                <a:solidFill>
                  <a:schemeClr val="bg1"/>
                </a:solidFill>
              </a:rPr>
              <a:t> </a:t>
            </a:r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id="{22E5B4E6-26FB-4006-A71B-27ACA09719B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0443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800274" y="-75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3138127" y="252065"/>
            <a:ext cx="3668013" cy="748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000" b="1" dirty="0" smtClean="0">
                <a:solidFill>
                  <a:srgbClr val="FFFFFF"/>
                </a:solidFill>
                <a:latin typeface="+mn-lt"/>
              </a:rPr>
              <a:t>RECOMENDACIONES PARA EL QUEHACER CONSULAR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id="{A98C0B8F-EE91-4E73-9170-5C4F880F7995}"/>
              </a:ext>
            </a:extLst>
          </p:cNvPr>
          <p:cNvSpPr txBox="1"/>
          <p:nvPr/>
        </p:nvSpPr>
        <p:spPr>
          <a:xfrm>
            <a:off x="962112" y="1112691"/>
            <a:ext cx="8020049" cy="3139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s-CR" sz="1800" dirty="0" smtClean="0">
                <a:solidFill>
                  <a:schemeClr val="bg1"/>
                </a:solidFill>
              </a:rPr>
              <a:t>Además</a:t>
            </a:r>
            <a:r>
              <a:rPr lang="es-CR" sz="1800" dirty="0">
                <a:solidFill>
                  <a:schemeClr val="bg1"/>
                </a:solidFill>
              </a:rPr>
              <a:t>, </a:t>
            </a:r>
            <a:r>
              <a:rPr lang="es-CR" sz="1800" dirty="0" smtClean="0">
                <a:solidFill>
                  <a:schemeClr val="bg1"/>
                </a:solidFill>
              </a:rPr>
              <a:t>podrían impulsar </a:t>
            </a:r>
            <a:r>
              <a:rPr lang="es-CR" sz="1800" dirty="0">
                <a:solidFill>
                  <a:schemeClr val="bg1"/>
                </a:solidFill>
              </a:rPr>
              <a:t>acuerdos bilaterales que contemplen los puntos anteriores, como transferencias inter e </a:t>
            </a:r>
            <a:r>
              <a:rPr lang="es-CR" sz="1800" dirty="0" err="1">
                <a:solidFill>
                  <a:schemeClr val="bg1"/>
                </a:solidFill>
              </a:rPr>
              <a:t>intraempresariales</a:t>
            </a:r>
            <a:r>
              <a:rPr lang="es-CR" sz="1800" dirty="0">
                <a:solidFill>
                  <a:schemeClr val="bg1"/>
                </a:solidFill>
              </a:rPr>
              <a:t> y empleo temporal y estacional, además de acciones concretas para el regreso y reinserción laboral de costarricenses que se encuentren en el exterior y brindar asesoría para la representación de costarricenses en procesos de índole laboral. </a:t>
            </a:r>
            <a:endParaRPr lang="es-CR" sz="1800" dirty="0" smtClean="0">
              <a:solidFill>
                <a:schemeClr val="bg1"/>
              </a:solidFill>
            </a:endParaRPr>
          </a:p>
          <a:p>
            <a:pPr algn="just"/>
            <a:endParaRPr lang="es-CR" sz="1800" dirty="0">
              <a:solidFill>
                <a:schemeClr val="bg1"/>
              </a:solidFill>
            </a:endParaRPr>
          </a:p>
          <a:p>
            <a:pPr algn="just"/>
            <a:r>
              <a:rPr lang="es-CR" sz="1800" dirty="0" smtClean="0">
                <a:solidFill>
                  <a:schemeClr val="bg1"/>
                </a:solidFill>
              </a:rPr>
              <a:t>Para </a:t>
            </a:r>
            <a:r>
              <a:rPr lang="es-CR" sz="1800" dirty="0">
                <a:solidFill>
                  <a:schemeClr val="bg1"/>
                </a:solidFill>
              </a:rPr>
              <a:t>ello, sería importante la conformación de funcionarios costarricenses en calidad de “</a:t>
            </a:r>
            <a:r>
              <a:rPr lang="es-CR" sz="1800" b="1" dirty="0">
                <a:solidFill>
                  <a:schemeClr val="bg1"/>
                </a:solidFill>
              </a:rPr>
              <a:t>Consejeros Migratorios y Laborales</a:t>
            </a:r>
            <a:r>
              <a:rPr lang="es-CR" sz="1800" dirty="0">
                <a:solidFill>
                  <a:schemeClr val="bg1"/>
                </a:solidFill>
              </a:rPr>
              <a:t>” en países donde existe una presencia importante de migración laboral desde y hacia Costa Rica, los cuales, inclusive, podrían movilizarse en el país y entre los países para brindar la asesoría correspondiente.</a:t>
            </a:r>
          </a:p>
          <a:p>
            <a:pPr algn="just"/>
            <a:r>
              <a:rPr lang="es-CR" sz="2400" dirty="0">
                <a:solidFill>
                  <a:schemeClr val="bg1"/>
                </a:solidFill>
              </a:rPr>
              <a:t> </a:t>
            </a:r>
          </a:p>
          <a:p>
            <a:pPr algn="just"/>
            <a:endParaRPr lang="es-CR" sz="1800" dirty="0">
              <a:solidFill>
                <a:schemeClr val="bg1"/>
              </a:solidFill>
            </a:endParaRPr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id="{22E5B4E6-26FB-4006-A71B-27ACA09719B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72234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556</Words>
  <Application>Microsoft Office PowerPoint</Application>
  <PresentationFormat>Presentación en pantalla (16:9)</PresentationFormat>
  <Paragraphs>40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Oswald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BONNIE Alexandra</dc:creator>
  <cp:lastModifiedBy>Oscar Francisco Vargas Madrigal</cp:lastModifiedBy>
  <cp:revision>27</cp:revision>
  <dcterms:modified xsi:type="dcterms:W3CDTF">2018-04-23T16:24:04Z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9865897C-953F-41A0-A378-309538799EE8</vt:lpwstr>
  </property>
  <property fmtid="{D5CDD505-2E9C-101B-9397-08002B2CF9AE}" pid="3" name="ArticulatePath">
    <vt:lpwstr>Machote ppt - PROTECCIÓN CONSULAR  DE LAS PERSONAS TRABAJADORAS MIGRANTES</vt:lpwstr>
  </property>
</Properties>
</file>