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64" r:id="rId3"/>
    <p:sldId id="261" r:id="rId4"/>
    <p:sldId id="265" r:id="rId5"/>
    <p:sldId id="266" r:id="rId6"/>
    <p:sldId id="269" r:id="rId7"/>
    <p:sldId id="270" r:id="rId8"/>
    <p:sldId id="267" r:id="rId9"/>
    <p:sldId id="268" r:id="rId10"/>
  </p:sldIdLst>
  <p:sldSz cx="9144000" cy="5143500" type="screen16x9"/>
  <p:notesSz cx="6858000" cy="9144000"/>
  <p:embeddedFontLst>
    <p:embeddedFont>
      <p:font typeface="Oswald" panose="020B0604020202020204" charset="0"/>
      <p:regular r:id="rId12"/>
      <p:bold r:id="rId13"/>
    </p:embeddedFont>
  </p:embeddedFontLst>
  <p:custDataLst>
    <p:tags r:id="rId14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14" y="6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3157317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70907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165108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Ministerios</a:t>
            </a:r>
            <a:r>
              <a:rPr lang="en-US" dirty="0"/>
              <a:t> de </a:t>
            </a:r>
            <a:r>
              <a:rPr lang="en-US" dirty="0" err="1"/>
              <a:t>Trabajo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976504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Ministerios</a:t>
            </a:r>
            <a:r>
              <a:rPr lang="en-US" dirty="0"/>
              <a:t> de </a:t>
            </a:r>
            <a:r>
              <a:rPr lang="en-US" dirty="0" err="1"/>
              <a:t>Trabajo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977585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Ministerios</a:t>
            </a:r>
            <a:r>
              <a:rPr lang="en-US" dirty="0"/>
              <a:t> de </a:t>
            </a:r>
            <a:r>
              <a:rPr lang="en-US" dirty="0" err="1"/>
              <a:t>Trabajo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953392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Ministerios</a:t>
            </a:r>
            <a:r>
              <a:rPr lang="en-US" dirty="0"/>
              <a:t> de </a:t>
            </a:r>
            <a:r>
              <a:rPr lang="en-US" dirty="0" err="1"/>
              <a:t>Trabajo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066885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Ministerios</a:t>
            </a:r>
            <a:r>
              <a:rPr lang="en-US" dirty="0"/>
              <a:t> de </a:t>
            </a:r>
            <a:r>
              <a:rPr lang="en-US" dirty="0" err="1"/>
              <a:t>Trabajo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154566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Ministerios</a:t>
            </a:r>
            <a:r>
              <a:rPr lang="en-US" dirty="0"/>
              <a:t> de </a:t>
            </a:r>
            <a:r>
              <a:rPr lang="en-US" dirty="0" err="1"/>
              <a:t>Trabajo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296857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Ministerios</a:t>
            </a:r>
            <a:r>
              <a:rPr lang="en-US" dirty="0"/>
              <a:t> de </a:t>
            </a:r>
            <a:r>
              <a:rPr lang="en-US" dirty="0" err="1"/>
              <a:t>Trabajo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42564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07376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/>
        </p:nvSpPr>
        <p:spPr>
          <a:xfrm>
            <a:off x="-55200" y="-82400"/>
            <a:ext cx="9434100" cy="5226000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1686617" y="213093"/>
            <a:ext cx="6157500" cy="228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>
                <a:solidFill>
                  <a:srgbClr val="FFD966"/>
                </a:solidFill>
                <a:latin typeface="Oswald"/>
                <a:ea typeface="Oswald"/>
                <a:cs typeface="Oswald"/>
                <a:sym typeface="Oswald"/>
              </a:rPr>
              <a:t>PROTECCIÓN</a:t>
            </a:r>
            <a:r>
              <a:rPr lang="en" sz="40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 CONSULAR </a:t>
            </a:r>
            <a:endParaRPr sz="40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DE LAS PERSONAS </a:t>
            </a:r>
            <a:endParaRPr sz="40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000" dirty="0">
                <a:solidFill>
                  <a:srgbClr val="FFD966"/>
                </a:solidFill>
                <a:latin typeface="Oswald"/>
                <a:ea typeface="Oswald"/>
                <a:cs typeface="Oswald"/>
                <a:sym typeface="Oswald"/>
              </a:rPr>
              <a:t>TRABAJADORAS MIGRANTES</a:t>
            </a:r>
            <a:endParaRPr sz="4000" dirty="0">
              <a:solidFill>
                <a:srgbClr val="FFD966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40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56" name="Shape 56"/>
          <p:cNvSpPr/>
          <p:nvPr/>
        </p:nvSpPr>
        <p:spPr>
          <a:xfrm>
            <a:off x="-55200" y="-82400"/>
            <a:ext cx="1595100" cy="34629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00"/>
              </a:solidFill>
            </a:endParaRPr>
          </a:p>
        </p:txBody>
      </p:sp>
      <p:sp>
        <p:nvSpPr>
          <p:cNvPr id="57" name="Shape 57"/>
          <p:cNvSpPr txBox="1"/>
          <p:nvPr/>
        </p:nvSpPr>
        <p:spPr>
          <a:xfrm rot="-5400000">
            <a:off x="38325" y="1211650"/>
            <a:ext cx="1997100" cy="87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1">
                <a:solidFill>
                  <a:srgbClr val="0B5394"/>
                </a:solidFill>
                <a:latin typeface="Oswald"/>
                <a:ea typeface="Oswald"/>
                <a:cs typeface="Oswald"/>
                <a:sym typeface="Oswald"/>
              </a:rPr>
              <a:t>TALLER</a:t>
            </a:r>
            <a:endParaRPr sz="4800" b="1">
              <a:solidFill>
                <a:srgbClr val="0B5394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58" name="Shape 58"/>
          <p:cNvPicPr preferRelativeResize="0"/>
          <p:nvPr/>
        </p:nvPicPr>
        <p:blipFill rotWithShape="1">
          <a:blip r:embed="rId3">
            <a:alphaModFix/>
          </a:blip>
          <a:srcRect l="10257" t="28136" b="42594"/>
          <a:stretch/>
        </p:blipFill>
        <p:spPr>
          <a:xfrm>
            <a:off x="108533" y="3856008"/>
            <a:ext cx="2596679" cy="1096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Shape 5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844117" y="3751293"/>
            <a:ext cx="1008775" cy="1305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Shape 6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64276" y="3977041"/>
            <a:ext cx="2244000" cy="8540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Shape 61"/>
          <p:cNvSpPr/>
          <p:nvPr/>
        </p:nvSpPr>
        <p:spPr>
          <a:xfrm>
            <a:off x="-55200" y="3324075"/>
            <a:ext cx="9434100" cy="160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2" name="Shape 62"/>
          <p:cNvPicPr preferRelativeResize="0"/>
          <p:nvPr/>
        </p:nvPicPr>
        <p:blipFill rotWithShape="1">
          <a:blip r:embed="rId6">
            <a:alphaModFix/>
          </a:blip>
          <a:srcRect l="22307" r="29531"/>
          <a:stretch/>
        </p:blipFill>
        <p:spPr>
          <a:xfrm>
            <a:off x="7355838" y="36700"/>
            <a:ext cx="1288725" cy="346289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55">
            <a:extLst>
              <a:ext uri="{FF2B5EF4-FFF2-40B4-BE49-F238E27FC236}">
                <a16:creationId xmlns:a16="http://schemas.microsoft.com/office/drawing/2014/main" id="{89825EF8-345C-457F-BAFD-DD71C024CCB9}"/>
              </a:ext>
            </a:extLst>
          </p:cNvPr>
          <p:cNvSpPr txBox="1">
            <a:spLocks/>
          </p:cNvSpPr>
          <p:nvPr/>
        </p:nvSpPr>
        <p:spPr>
          <a:xfrm>
            <a:off x="1685446" y="2493093"/>
            <a:ext cx="4485658" cy="71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l">
              <a:lnSpc>
                <a:spcPct val="115000"/>
              </a:lnSpc>
            </a:pPr>
            <a:r>
              <a:rPr lang="es-ES" sz="1600" dirty="0">
                <a:solidFill>
                  <a:srgbClr val="FFD966"/>
                </a:solidFill>
                <a:latin typeface="Oswald"/>
                <a:ea typeface="Oswald"/>
                <a:cs typeface="Oswald"/>
                <a:sym typeface="Oswald"/>
              </a:rPr>
              <a:t>Ciudad de Panamá, Panamá</a:t>
            </a:r>
            <a:r>
              <a:rPr lang="es-ES" sz="16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</a:p>
          <a:p>
            <a:pPr marL="0" indent="0" algn="l">
              <a:lnSpc>
                <a:spcPct val="115000"/>
              </a:lnSpc>
            </a:pPr>
            <a:r>
              <a:rPr lang="es-ES" sz="16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25 y 26 de abril, 2018</a:t>
            </a:r>
            <a:endParaRPr lang="es-ES" sz="16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15" name="Shape 63">
            <a:extLst>
              <a:ext uri="{FF2B5EF4-FFF2-40B4-BE49-F238E27FC236}">
                <a16:creationId xmlns:a16="http://schemas.microsoft.com/office/drawing/2014/main" id="{95844337-1E89-4E25-BBE5-B8480017CAD4}"/>
              </a:ext>
            </a:extLst>
          </p:cNvPr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663467" y="3930770"/>
            <a:ext cx="1908601" cy="9465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0" y="-75"/>
            <a:ext cx="589548" cy="514357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00"/>
              </a:solidFill>
            </a:endParaRPr>
          </a:p>
        </p:txBody>
      </p:sp>
      <p:sp>
        <p:nvSpPr>
          <p:cNvPr id="8" name="Shape 54">
            <a:extLst>
              <a:ext uri="{FF2B5EF4-FFF2-40B4-BE49-F238E27FC236}">
                <a16:creationId xmlns:a16="http://schemas.microsoft.com/office/drawing/2014/main" id="{3C88B38C-1E23-45BD-9371-0527CE2AD842}"/>
              </a:ext>
            </a:extLst>
          </p:cNvPr>
          <p:cNvSpPr/>
          <p:nvPr/>
        </p:nvSpPr>
        <p:spPr>
          <a:xfrm>
            <a:off x="589548" y="-75"/>
            <a:ext cx="8554452" cy="5143575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" name="Shape 72">
            <a:extLst>
              <a:ext uri="{FF2B5EF4-FFF2-40B4-BE49-F238E27FC236}">
                <a16:creationId xmlns:a16="http://schemas.microsoft.com/office/drawing/2014/main" id="{920CBC95-45BC-41BF-8C0E-927342DD8025}"/>
              </a:ext>
            </a:extLst>
          </p:cNvPr>
          <p:cNvSpPr txBox="1"/>
          <p:nvPr/>
        </p:nvSpPr>
        <p:spPr>
          <a:xfrm>
            <a:off x="901587" y="1373116"/>
            <a:ext cx="7930374" cy="745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CR" sz="3600" b="1" dirty="0" smtClean="0">
                <a:solidFill>
                  <a:srgbClr val="FFFFFF"/>
                </a:solidFill>
                <a:latin typeface="Oswald"/>
              </a:rPr>
              <a:t>SESIÓN </a:t>
            </a:r>
            <a:r>
              <a:rPr lang="es-CR" sz="3600" b="1" dirty="0" smtClean="0">
                <a:solidFill>
                  <a:srgbClr val="FFFFFF"/>
                </a:solidFill>
                <a:latin typeface="Oswald"/>
              </a:rPr>
              <a:t>IV</a:t>
            </a:r>
            <a:endParaRPr lang="es-CR" sz="3600" b="1" dirty="0" smtClean="0">
              <a:solidFill>
                <a:srgbClr val="FFFFFF"/>
              </a:solidFill>
              <a:latin typeface="Oswald"/>
            </a:endParaRPr>
          </a:p>
          <a:p>
            <a:pPr algn="ctr">
              <a:lnSpc>
                <a:spcPct val="90000"/>
              </a:lnSpc>
              <a:buClr>
                <a:schemeClr val="dk1"/>
              </a:buClr>
              <a:buSzPts val="1100"/>
            </a:pPr>
            <a:endParaRPr lang="es-CR" sz="2400" b="1" dirty="0" smtClean="0">
              <a:solidFill>
                <a:srgbClr val="FFFFFF"/>
              </a:solidFill>
              <a:latin typeface="Oswald"/>
            </a:endParaRPr>
          </a:p>
          <a:p>
            <a:pPr algn="ctr">
              <a:lnSpc>
                <a:spcPct val="90000"/>
              </a:lnSpc>
              <a:buClr>
                <a:schemeClr val="dk1"/>
              </a:buClr>
              <a:buSzPts val="1100"/>
            </a:pPr>
            <a:endParaRPr lang="es-CR" sz="2400" b="1" dirty="0" smtClean="0">
              <a:solidFill>
                <a:srgbClr val="FFFFFF"/>
              </a:solidFill>
              <a:latin typeface="Oswald"/>
            </a:endParaRPr>
          </a:p>
          <a:p>
            <a:pPr algn="ctr"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CR" sz="2400" b="1" dirty="0" smtClean="0">
                <a:solidFill>
                  <a:srgbClr val="FFFFFF"/>
                </a:solidFill>
                <a:latin typeface="Oswald"/>
              </a:rPr>
              <a:t>MARCO NORMATIVO E INSTRUMENTOS NACIONALES PARA </a:t>
            </a:r>
            <a:r>
              <a:rPr lang="es-CR" sz="2400" b="1" dirty="0" smtClean="0">
                <a:solidFill>
                  <a:srgbClr val="FFFFFF"/>
                </a:solidFill>
                <a:latin typeface="Oswald"/>
              </a:rPr>
              <a:t>LA</a:t>
            </a:r>
          </a:p>
          <a:p>
            <a:pPr algn="ctr">
              <a:lnSpc>
                <a:spcPct val="90000"/>
              </a:lnSpc>
              <a:buClr>
                <a:schemeClr val="dk1"/>
              </a:buClr>
              <a:buSzPts val="1100"/>
            </a:pPr>
            <a:endParaRPr lang="es-CR" sz="2400" b="1" dirty="0">
              <a:solidFill>
                <a:srgbClr val="FFFFFF"/>
              </a:solidFill>
              <a:latin typeface="Oswald"/>
            </a:endParaRPr>
          </a:p>
          <a:p>
            <a:pPr algn="ctr"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CR" sz="2400" b="1" dirty="0" smtClean="0">
                <a:solidFill>
                  <a:srgbClr val="FFFFFF"/>
                </a:solidFill>
                <a:latin typeface="Oswald"/>
              </a:rPr>
              <a:t> </a:t>
            </a:r>
            <a:r>
              <a:rPr lang="es-CR" sz="2400" b="1" dirty="0" smtClean="0">
                <a:solidFill>
                  <a:srgbClr val="FFFFFF"/>
                </a:solidFill>
                <a:latin typeface="Oswald"/>
              </a:rPr>
              <a:t>PROTECCIÓN DE LAS PERSONAS TRABAJADORAS MIGRANTES</a:t>
            </a: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000" dirty="0" smtClean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endParaRPr sz="40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4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11114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0" y="-75"/>
            <a:ext cx="589548" cy="514357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00"/>
              </a:solidFill>
            </a:endParaRPr>
          </a:p>
        </p:txBody>
      </p:sp>
      <p:sp>
        <p:nvSpPr>
          <p:cNvPr id="8" name="Shape 54">
            <a:extLst>
              <a:ext uri="{FF2B5EF4-FFF2-40B4-BE49-F238E27FC236}">
                <a16:creationId xmlns:a16="http://schemas.microsoft.com/office/drawing/2014/main" id="{3C88B38C-1E23-45BD-9371-0527CE2AD842}"/>
              </a:ext>
            </a:extLst>
          </p:cNvPr>
          <p:cNvSpPr/>
          <p:nvPr/>
        </p:nvSpPr>
        <p:spPr>
          <a:xfrm>
            <a:off x="589548" y="-75"/>
            <a:ext cx="8554452" cy="5143575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" name="Shape 72">
            <a:extLst>
              <a:ext uri="{FF2B5EF4-FFF2-40B4-BE49-F238E27FC236}">
                <a16:creationId xmlns:a16="http://schemas.microsoft.com/office/drawing/2014/main" id="{920CBC95-45BC-41BF-8C0E-927342DD8025}"/>
              </a:ext>
            </a:extLst>
          </p:cNvPr>
          <p:cNvSpPr txBox="1"/>
          <p:nvPr/>
        </p:nvSpPr>
        <p:spPr>
          <a:xfrm>
            <a:off x="901587" y="472833"/>
            <a:ext cx="7930374" cy="745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CR" sz="2000" b="1" dirty="0" smtClean="0">
                <a:solidFill>
                  <a:srgbClr val="FFFFFF"/>
                </a:solidFill>
                <a:latin typeface="Oswald"/>
              </a:rPr>
              <a:t>MARCO NORMATIVO E INSTRUMENTOS EN MATERIA LABORAL Y MIGRATORIA</a:t>
            </a: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000" dirty="0" smtClean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endParaRPr sz="40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4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" name="Shape 72">
            <a:extLst>
              <a:ext uri="{FF2B5EF4-FFF2-40B4-BE49-F238E27FC236}">
                <a16:creationId xmlns:a16="http://schemas.microsoft.com/office/drawing/2014/main" id="{CA0ACADC-9A1C-498B-A9ED-DB7D4ADD8CDB}"/>
              </a:ext>
            </a:extLst>
          </p:cNvPr>
          <p:cNvSpPr txBox="1"/>
          <p:nvPr/>
        </p:nvSpPr>
        <p:spPr>
          <a:xfrm>
            <a:off x="878306" y="2869776"/>
            <a:ext cx="7930374" cy="745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CR" sz="2400" b="1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Acuerdos con los Ministerios de Trabajo de otros países</a:t>
            </a:r>
            <a:endParaRPr sz="24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4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algn="ctr">
              <a:lnSpc>
                <a:spcPct val="90000"/>
              </a:lnSpc>
            </a:pPr>
            <a:endParaRPr lang="en-US"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BDB309A-9FA1-45DD-A82F-32A12C40CD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4658895"/>
              </p:ext>
            </p:extLst>
          </p:nvPr>
        </p:nvGraphicFramePr>
        <p:xfrm>
          <a:off x="787400" y="995910"/>
          <a:ext cx="8185150" cy="4122667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092575">
                  <a:extLst>
                    <a:ext uri="{9D8B030D-6E8A-4147-A177-3AD203B41FA5}">
                      <a16:colId xmlns:a16="http://schemas.microsoft.com/office/drawing/2014/main" val="3113266789"/>
                    </a:ext>
                  </a:extLst>
                </a:gridCol>
                <a:gridCol w="4092575">
                  <a:extLst>
                    <a:ext uri="{9D8B030D-6E8A-4147-A177-3AD203B41FA5}">
                      <a16:colId xmlns:a16="http://schemas.microsoft.com/office/drawing/2014/main" val="2482820313"/>
                    </a:ext>
                  </a:extLst>
                </a:gridCol>
              </a:tblGrid>
              <a:tr h="465067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rgbClr val="0070C0"/>
                          </a:solidFill>
                        </a:rPr>
                        <a:t>NORMATIVA O DERECHOS LABORALES RECONOCIDOS PERSONAS TRABAJADORAS MIGRANTES</a:t>
                      </a:r>
                      <a:endParaRPr lang="en-US" sz="105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rgbClr val="0070C0"/>
                          </a:solidFill>
                        </a:rPr>
                        <a:t>LIMITACIONES Y DISPOSICIONES ESPECIALES PARA PERSONAS TRABAJADORAS MIGRANTES</a:t>
                      </a:r>
                      <a:endParaRPr lang="en-US" sz="105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402058"/>
                  </a:ext>
                </a:extLst>
              </a:tr>
              <a:tr h="3439497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s-CR" sz="1300" b="0" i="0" u="none" strike="noStrike" cap="none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R" sz="1300" b="0" i="0" u="none" strike="noStrike" cap="non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El marc</a:t>
                      </a:r>
                      <a:r>
                        <a:rPr lang="es-CR" sz="1300" b="0" i="0" u="none" strike="noStrike" cap="none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o legal migratorio-laboral de Costa Rica lo </a:t>
                      </a:r>
                      <a:r>
                        <a:rPr lang="es-CR" sz="1300" b="0" i="0" u="none" strike="noStrike" cap="none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constituye </a:t>
                      </a:r>
                      <a:r>
                        <a:rPr lang="es-CR" sz="1300" b="0" i="0" u="none" strike="noStrike" cap="none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la Constitución Política, la Política Migratoria Integral, el Código de </a:t>
                      </a:r>
                      <a:r>
                        <a:rPr lang="es-CR" sz="1300" b="0" i="0" u="none" strike="noStrike" cap="none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Trabajo, </a:t>
                      </a:r>
                      <a:r>
                        <a:rPr lang="es-CR" sz="1300" b="0" i="0" u="none" strike="noStrike" cap="none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la Ley General 8764 de Migración y Extranjería y </a:t>
                      </a:r>
                      <a:r>
                        <a:rPr lang="es-CR" sz="1300" b="0" i="0" u="none" strike="noStrike" cap="none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demás normativa conexa.</a:t>
                      </a:r>
                      <a:endParaRPr lang="es-CR" sz="1300" b="0" i="0" u="none" strike="noStrike" cap="none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s-CR" sz="1300" b="0" i="0" u="none" strike="noStrike" cap="none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R" sz="1300" b="0" i="0" u="none" strike="noStrike" cap="non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Es importante recalcar que Costa Rica es un país donde impera el Derecho, por lo cual siempre ha impulsado y protegido los derechos humanos y laborales de los migrantes.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s-CR" sz="1300" b="0" i="0" u="none" strike="noStrike" cap="none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algn="just"/>
                      <a:r>
                        <a:rPr lang="es-CR" sz="1300" b="0" i="0" u="none" strike="noStrike" cap="non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De esta forma, existe un respaldo a trabajadores migrantes en procesos legales cuando se producen incumplimientos salariales y laborales, independientemente de su condición migratoria en Costa Rica.  </a:t>
                      </a:r>
                    </a:p>
                    <a:p>
                      <a:pPr algn="just"/>
                      <a:endParaRPr lang="es-CR" sz="1300" b="0" i="0" u="none" strike="noStrike" cap="none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n-US" sz="1300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just"/>
                      <a:r>
                        <a:rPr lang="en-US" sz="1300" dirty="0" err="1" smtClean="0">
                          <a:solidFill>
                            <a:srgbClr val="0070C0"/>
                          </a:solidFill>
                        </a:rPr>
                        <a:t>Todo</a:t>
                      </a:r>
                      <a:r>
                        <a:rPr lang="en-US" sz="130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1300" dirty="0" err="1" smtClean="0">
                          <a:solidFill>
                            <a:srgbClr val="0070C0"/>
                          </a:solidFill>
                        </a:rPr>
                        <a:t>extranjero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que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ingrese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con visa de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turista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, 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no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puede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trabajar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en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Costa Rica. </a:t>
                      </a:r>
                      <a:endParaRPr lang="en-US" sz="1300" baseline="0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just"/>
                      <a:endParaRPr lang="en-US" sz="1300" baseline="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349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371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0" y="-75"/>
            <a:ext cx="589548" cy="514357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00"/>
              </a:solidFill>
            </a:endParaRPr>
          </a:p>
        </p:txBody>
      </p:sp>
      <p:sp>
        <p:nvSpPr>
          <p:cNvPr id="8" name="Shape 54">
            <a:extLst>
              <a:ext uri="{FF2B5EF4-FFF2-40B4-BE49-F238E27FC236}">
                <a16:creationId xmlns:a16="http://schemas.microsoft.com/office/drawing/2014/main" id="{3C88B38C-1E23-45BD-9371-0527CE2AD842}"/>
              </a:ext>
            </a:extLst>
          </p:cNvPr>
          <p:cNvSpPr/>
          <p:nvPr/>
        </p:nvSpPr>
        <p:spPr>
          <a:xfrm>
            <a:off x="589548" y="-75"/>
            <a:ext cx="8554452" cy="5143575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" name="Shape 72">
            <a:extLst>
              <a:ext uri="{FF2B5EF4-FFF2-40B4-BE49-F238E27FC236}">
                <a16:creationId xmlns:a16="http://schemas.microsoft.com/office/drawing/2014/main" id="{920CBC95-45BC-41BF-8C0E-927342DD8025}"/>
              </a:ext>
            </a:extLst>
          </p:cNvPr>
          <p:cNvSpPr txBox="1"/>
          <p:nvPr/>
        </p:nvSpPr>
        <p:spPr>
          <a:xfrm>
            <a:off x="901586" y="389116"/>
            <a:ext cx="7930374" cy="745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CR" sz="2000" b="1" dirty="0" smtClean="0">
                <a:solidFill>
                  <a:srgbClr val="FFFFFF"/>
                </a:solidFill>
                <a:latin typeface="Oswald"/>
              </a:rPr>
              <a:t>MARCO NORMATIVO E INSTRUMENTOS EN MATERIA LABORAL Y MIGRATORIA</a:t>
            </a: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000" dirty="0" smtClean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endParaRPr sz="40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4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BDB309A-9FA1-45DD-A82F-32A12C40CD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762869"/>
              </p:ext>
            </p:extLst>
          </p:nvPr>
        </p:nvGraphicFramePr>
        <p:xfrm>
          <a:off x="762000" y="918100"/>
          <a:ext cx="8261350" cy="36728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130675">
                  <a:extLst>
                    <a:ext uri="{9D8B030D-6E8A-4147-A177-3AD203B41FA5}">
                      <a16:colId xmlns:a16="http://schemas.microsoft.com/office/drawing/2014/main" val="3113266789"/>
                    </a:ext>
                  </a:extLst>
                </a:gridCol>
                <a:gridCol w="4130675">
                  <a:extLst>
                    <a:ext uri="{9D8B030D-6E8A-4147-A177-3AD203B41FA5}">
                      <a16:colId xmlns:a16="http://schemas.microsoft.com/office/drawing/2014/main" val="248282031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rgbClr val="0070C0"/>
                          </a:solidFill>
                        </a:rPr>
                        <a:t>NORMATIVA O DERECHOS LABORALES RECONOCIDOS PERSONAS TRABAJADORAS MIGRANTES</a:t>
                      </a:r>
                      <a:endParaRPr lang="en-US" sz="105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rgbClr val="0070C0"/>
                          </a:solidFill>
                        </a:rPr>
                        <a:t>LIMITACIONES Y DISPOSICIONES ESPECIALES PARA PERSONAS TRABAJADORAS MIGRANTES</a:t>
                      </a:r>
                      <a:endParaRPr lang="en-US" sz="105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402058"/>
                  </a:ext>
                </a:extLst>
              </a:tr>
              <a:tr h="118454">
                <a:tc>
                  <a:txBody>
                    <a:bodyPr/>
                    <a:lstStyle/>
                    <a:p>
                      <a:pPr algn="just"/>
                      <a:endParaRPr lang="es-CR" sz="1300" b="0" i="0" u="none" strike="noStrike" cap="none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algn="just"/>
                      <a:r>
                        <a:rPr lang="es-CR" sz="1300" b="0" i="0" u="none" strike="noStrike" cap="non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Así, el documento de identificación no es un requisito para interponer una demanda laboral en Costa Rica, que es un paso significativo para el acceso a la justicia en material laboral de los extranjeros que no se encuentran a derecho en Costa Rica.</a:t>
                      </a:r>
                    </a:p>
                    <a:p>
                      <a:pPr algn="just"/>
                      <a:r>
                        <a:rPr lang="es-CR" sz="1300" b="0" i="0" u="none" strike="noStrike" cap="non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 </a:t>
                      </a:r>
                    </a:p>
                    <a:p>
                      <a:pPr algn="just"/>
                      <a:r>
                        <a:rPr lang="es-CR" sz="1300" b="0" i="0" u="none" strike="noStrike" cap="non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Otra buena práctica en Costa Rica es el artículo 72 de la Ley General 8764 de Migración y Extranjería, el cual reza que </a:t>
                      </a:r>
                      <a:r>
                        <a:rPr lang="es-CR" sz="1300" b="0" i="1" u="none" strike="noStrike" cap="non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“Por orden judicial o de un tribunal administrativo, la Dirección General otorgará autorización de permanencia migratoria </a:t>
                      </a:r>
                      <a:r>
                        <a:rPr lang="es-CR" sz="1300" b="1" i="1" u="none" strike="noStrike" cap="non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provisional</a:t>
                      </a:r>
                      <a:r>
                        <a:rPr lang="es-CR" sz="1300" b="0" i="1" u="none" strike="noStrike" cap="non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a las personas extranjeras que deban apersonarse a un proceso.  El plazo de vigencia de la autorización referida será determinado por el juez”</a:t>
                      </a:r>
                      <a:r>
                        <a:rPr lang="es-CR" sz="1300" b="0" i="0" u="none" strike="noStrike" cap="non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. </a:t>
                      </a:r>
                    </a:p>
                    <a:p>
                      <a:pPr algn="just"/>
                      <a:r>
                        <a:rPr lang="es-CR" sz="1300" b="0" i="0" u="none" strike="noStrike" cap="non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1300" baseline="0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Si un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extranjero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que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ingresó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con visa de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turista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desea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laborar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en Costa Rica,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debe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cambiar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su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estatus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migratorio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, el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cual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tiene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un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costo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de $225.</a:t>
                      </a:r>
                    </a:p>
                    <a:p>
                      <a:pPr algn="just"/>
                      <a:endParaRPr lang="en-US" sz="13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349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378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0" y="-75"/>
            <a:ext cx="589548" cy="514357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00"/>
              </a:solidFill>
            </a:endParaRPr>
          </a:p>
        </p:txBody>
      </p:sp>
      <p:sp>
        <p:nvSpPr>
          <p:cNvPr id="8" name="Shape 54">
            <a:extLst>
              <a:ext uri="{FF2B5EF4-FFF2-40B4-BE49-F238E27FC236}">
                <a16:creationId xmlns:a16="http://schemas.microsoft.com/office/drawing/2014/main" id="{3C88B38C-1E23-45BD-9371-0527CE2AD842}"/>
              </a:ext>
            </a:extLst>
          </p:cNvPr>
          <p:cNvSpPr/>
          <p:nvPr/>
        </p:nvSpPr>
        <p:spPr>
          <a:xfrm>
            <a:off x="589548" y="-75"/>
            <a:ext cx="8554452" cy="5143575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" name="Shape 72">
            <a:extLst>
              <a:ext uri="{FF2B5EF4-FFF2-40B4-BE49-F238E27FC236}">
                <a16:creationId xmlns:a16="http://schemas.microsoft.com/office/drawing/2014/main" id="{920CBC95-45BC-41BF-8C0E-927342DD8025}"/>
              </a:ext>
            </a:extLst>
          </p:cNvPr>
          <p:cNvSpPr txBox="1"/>
          <p:nvPr/>
        </p:nvSpPr>
        <p:spPr>
          <a:xfrm>
            <a:off x="901586" y="316860"/>
            <a:ext cx="7930374" cy="745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CR" sz="2000" b="1" dirty="0" smtClean="0">
                <a:solidFill>
                  <a:srgbClr val="FFFFFF"/>
                </a:solidFill>
                <a:latin typeface="Oswald"/>
              </a:rPr>
              <a:t>MARCO NORMATIVO E INSTRUMENTOS EN MATERIA LABORAL Y MIGRATORIA</a:t>
            </a: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000" dirty="0" smtClean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endParaRPr sz="40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4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" name="Shape 72">
            <a:extLst>
              <a:ext uri="{FF2B5EF4-FFF2-40B4-BE49-F238E27FC236}">
                <a16:creationId xmlns:a16="http://schemas.microsoft.com/office/drawing/2014/main" id="{CA0ACADC-9A1C-498B-A9ED-DB7D4ADD8CDB}"/>
              </a:ext>
            </a:extLst>
          </p:cNvPr>
          <p:cNvSpPr txBox="1"/>
          <p:nvPr/>
        </p:nvSpPr>
        <p:spPr>
          <a:xfrm>
            <a:off x="878306" y="2869776"/>
            <a:ext cx="7930374" cy="745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CR" sz="2400" b="1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Acuerdos con los Ministerios de Trabajo de otros países</a:t>
            </a:r>
            <a:endParaRPr sz="24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4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algn="ctr">
              <a:lnSpc>
                <a:spcPct val="90000"/>
              </a:lnSpc>
            </a:pPr>
            <a:endParaRPr lang="en-US"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BDB309A-9FA1-45DD-A82F-32A12C40CD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426487"/>
              </p:ext>
            </p:extLst>
          </p:nvPr>
        </p:nvGraphicFramePr>
        <p:xfrm>
          <a:off x="711200" y="835236"/>
          <a:ext cx="8305800" cy="406908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152900">
                  <a:extLst>
                    <a:ext uri="{9D8B030D-6E8A-4147-A177-3AD203B41FA5}">
                      <a16:colId xmlns:a16="http://schemas.microsoft.com/office/drawing/2014/main" val="3113266789"/>
                    </a:ext>
                  </a:extLst>
                </a:gridCol>
                <a:gridCol w="4152900">
                  <a:extLst>
                    <a:ext uri="{9D8B030D-6E8A-4147-A177-3AD203B41FA5}">
                      <a16:colId xmlns:a16="http://schemas.microsoft.com/office/drawing/2014/main" val="248282031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rgbClr val="0070C0"/>
                          </a:solidFill>
                        </a:rPr>
                        <a:t>NORMATIVA O DERECHOS LABORALES RECONOCIDOS A LAS PERSONAS TRABAJADORAS MIGRANTES</a:t>
                      </a:r>
                      <a:endParaRPr lang="en-US" sz="105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rgbClr val="0070C0"/>
                          </a:solidFill>
                        </a:rPr>
                        <a:t>LIMITACIONES Y DISPOSICIONES ESPECIALES PARA LAS PERSONAS TRABAJADORAS MIGRANTES</a:t>
                      </a:r>
                      <a:endParaRPr lang="en-US" sz="105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402058"/>
                  </a:ext>
                </a:extLst>
              </a:tr>
              <a:tr h="118454">
                <a:tc>
                  <a:txBody>
                    <a:bodyPr/>
                    <a:lstStyle/>
                    <a:p>
                      <a:pPr algn="just"/>
                      <a:endParaRPr lang="es-CR" sz="1300" b="0" i="0" u="none" strike="noStrike" cap="none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algn="just"/>
                      <a:r>
                        <a:rPr lang="es-CR" sz="1300" b="0" i="0" u="none" strike="noStrike" cap="non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Además, la Constitución Política costarricense establece garantías individuales y sociales a los extranjeros residentes en Costa Rica y se realizan ingentes esfuerzos para el cumplimiento de las reformas al Código de</a:t>
                      </a:r>
                      <a:r>
                        <a:rPr lang="es-CR" sz="1300" b="0" i="0" u="none" strike="noStrike" cap="none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Trabajo </a:t>
                      </a:r>
                      <a:r>
                        <a:rPr lang="es-CR" sz="1300" b="0" i="0" u="none" strike="noStrike" cap="non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de la recientemente publicada Ley Procesal Laboral.</a:t>
                      </a:r>
                    </a:p>
                    <a:p>
                      <a:pPr algn="just"/>
                      <a:r>
                        <a:rPr lang="es-CR" sz="1300" b="0" i="0" u="none" strike="noStrike" cap="non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 </a:t>
                      </a:r>
                    </a:p>
                    <a:p>
                      <a:pPr algn="just"/>
                      <a:r>
                        <a:rPr lang="es-CR" sz="1300" b="0" i="0" u="none" strike="noStrike" cap="non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En el caso del Poder Judicial, se aprobó la </a:t>
                      </a:r>
                      <a:r>
                        <a:rPr lang="es-CR" sz="1300" b="1" i="0" u="none" strike="noStrike" cap="non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“Política Institucional de Acceso a la Justicia de la Población Migrante y Refugiada”</a:t>
                      </a:r>
                      <a:r>
                        <a:rPr lang="es-CR" sz="1300" b="0" i="0" u="none" strike="noStrike" cap="non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que se constituyó en un acuerdo de Corte Plena, que data de noviembre de 2010, la cual busca garantizar el acceso a la justicia para todas las personas con independencia de su condición </a:t>
                      </a:r>
                      <a:r>
                        <a:rPr lang="es-CR" sz="1300" b="0" i="0" u="none" strike="noStrike" cap="non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migratoria, </a:t>
                      </a:r>
                      <a:r>
                        <a:rPr lang="es-CR" sz="1300" b="0" i="0" u="none" strike="noStrike" cap="non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sobre la base de una cultura que promueva y proteja los derechos humanos. 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s-CR" sz="1300" b="0" i="0" u="none" strike="noStrike" cap="none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n-US" sz="1300" baseline="0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just"/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Si un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extranjero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no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egresa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de Costa Rica en el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plazo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establecido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por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la visa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correspondiente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, la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legislación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vigente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determina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sanciones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y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multas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. </a:t>
                      </a:r>
                      <a:endParaRPr lang="en-US" sz="13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349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1875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0" y="-75"/>
            <a:ext cx="589548" cy="514357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00"/>
              </a:solidFill>
            </a:endParaRPr>
          </a:p>
        </p:txBody>
      </p:sp>
      <p:sp>
        <p:nvSpPr>
          <p:cNvPr id="8" name="Shape 54">
            <a:extLst>
              <a:ext uri="{FF2B5EF4-FFF2-40B4-BE49-F238E27FC236}">
                <a16:creationId xmlns:a16="http://schemas.microsoft.com/office/drawing/2014/main" id="{3C88B38C-1E23-45BD-9371-0527CE2AD842}"/>
              </a:ext>
            </a:extLst>
          </p:cNvPr>
          <p:cNvSpPr/>
          <p:nvPr/>
        </p:nvSpPr>
        <p:spPr>
          <a:xfrm>
            <a:off x="589548" y="-75"/>
            <a:ext cx="8554452" cy="5143575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" name="Shape 72">
            <a:extLst>
              <a:ext uri="{FF2B5EF4-FFF2-40B4-BE49-F238E27FC236}">
                <a16:creationId xmlns:a16="http://schemas.microsoft.com/office/drawing/2014/main" id="{920CBC95-45BC-41BF-8C0E-927342DD8025}"/>
              </a:ext>
            </a:extLst>
          </p:cNvPr>
          <p:cNvSpPr txBox="1"/>
          <p:nvPr/>
        </p:nvSpPr>
        <p:spPr>
          <a:xfrm>
            <a:off x="852906" y="629794"/>
            <a:ext cx="7930374" cy="745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CR" sz="2000" b="1" dirty="0" smtClean="0">
                <a:solidFill>
                  <a:srgbClr val="FFFFFF"/>
                </a:solidFill>
                <a:latin typeface="Oswald"/>
              </a:rPr>
              <a:t>MARCO NORMATIVO E INSTRUMENTOS EN MATERIA LABORAL Y MIGRATORIA</a:t>
            </a: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000" dirty="0" smtClean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endParaRPr sz="40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4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BDB309A-9FA1-45DD-A82F-32A12C40CD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7629190"/>
              </p:ext>
            </p:extLst>
          </p:nvPr>
        </p:nvGraphicFramePr>
        <p:xfrm>
          <a:off x="704850" y="1176866"/>
          <a:ext cx="8318500" cy="330708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159250">
                  <a:extLst>
                    <a:ext uri="{9D8B030D-6E8A-4147-A177-3AD203B41FA5}">
                      <a16:colId xmlns:a16="http://schemas.microsoft.com/office/drawing/2014/main" val="3113266789"/>
                    </a:ext>
                  </a:extLst>
                </a:gridCol>
                <a:gridCol w="4159250">
                  <a:extLst>
                    <a:ext uri="{9D8B030D-6E8A-4147-A177-3AD203B41FA5}">
                      <a16:colId xmlns:a16="http://schemas.microsoft.com/office/drawing/2014/main" val="248282031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rgbClr val="0070C0"/>
                          </a:solidFill>
                        </a:rPr>
                        <a:t>NORMATIVA O DERECHOS LABORALES RECONOCIDOS A LAS PERSONAS TRABAJADORAS MIGRANTES</a:t>
                      </a:r>
                      <a:endParaRPr lang="en-US" sz="105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rgbClr val="0070C0"/>
                          </a:solidFill>
                        </a:rPr>
                        <a:t>LIMITACIONES Y DISPOSICIONES ESPECIALES PARA LAS PERSONAS TRABAJADORAS MIGRANTES</a:t>
                      </a:r>
                      <a:endParaRPr lang="en-US" sz="105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402058"/>
                  </a:ext>
                </a:extLst>
              </a:tr>
              <a:tr h="118454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s-CR" sz="1400" b="0" i="0" u="none" strike="noStrike" cap="none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R" sz="1300" b="0" i="0" u="none" strike="noStrike" cap="non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Por</a:t>
                      </a:r>
                      <a:r>
                        <a:rPr lang="es-CR" sz="1300" b="0" i="0" u="none" strike="noStrike" cap="none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otra parte, se </a:t>
                      </a:r>
                      <a:r>
                        <a:rPr lang="es-CR" sz="1300" b="0" i="0" u="none" strike="noStrike" cap="non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asesora presencialmente</a:t>
                      </a:r>
                      <a:r>
                        <a:rPr lang="es-CR" sz="1300" b="0" i="0" u="none" strike="noStrike" cap="none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a trabajadores y empresarios y gremios vinculados a la temática migratorio-laboral de diversos sectores económicos, mediante </a:t>
                      </a:r>
                      <a:r>
                        <a:rPr lang="es-CR" sz="1300" b="0" i="0" u="none" strike="noStrike" cap="none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charlas y </a:t>
                      </a:r>
                      <a:r>
                        <a:rPr lang="es-CR" sz="1300" b="0" i="0" u="none" strike="noStrike" cap="none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talleres y se realizan campañas de información laboral, visuales y radiales, </a:t>
                      </a:r>
                      <a:r>
                        <a:rPr lang="es-CR" sz="1300" b="0" i="0" u="none" strike="noStrike" cap="non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a las partes.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s-CR" sz="1300" b="0" i="0" u="none" strike="noStrike" cap="none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R" sz="1300" b="0" i="0" u="none" strike="noStrike" cap="non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Finalmente, la Inspección de Trabajo realiza acciones complementarias para velar por los derechos de los trabajadores en general.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s-CR" sz="1400" b="0" i="0" u="none" strike="noStrike" cap="none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s-CR" sz="1300" b="0" i="0" u="none" strike="noStrike" cap="none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endParaRPr lang="en-US" sz="13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n-US" sz="1300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just"/>
                      <a:r>
                        <a:rPr lang="en-US" sz="1300" dirty="0" smtClean="0">
                          <a:solidFill>
                            <a:srgbClr val="0070C0"/>
                          </a:solidFill>
                        </a:rPr>
                        <a:t>Si un </a:t>
                      </a:r>
                      <a:r>
                        <a:rPr lang="en-US" sz="1300" dirty="0" err="1" smtClean="0">
                          <a:solidFill>
                            <a:srgbClr val="0070C0"/>
                          </a:solidFill>
                        </a:rPr>
                        <a:t>extranjero</a:t>
                      </a:r>
                      <a:r>
                        <a:rPr lang="en-US" sz="130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1300" dirty="0" err="1" smtClean="0">
                          <a:solidFill>
                            <a:srgbClr val="0070C0"/>
                          </a:solidFill>
                        </a:rPr>
                        <a:t>es</a:t>
                      </a:r>
                      <a:r>
                        <a:rPr lang="en-US" sz="130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1300" dirty="0" err="1" smtClean="0">
                          <a:solidFill>
                            <a:srgbClr val="0070C0"/>
                          </a:solidFill>
                        </a:rPr>
                        <a:t>detectado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trabajando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al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margen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de 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la ley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por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las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autoridades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correspondientes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, 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se le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iniciará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el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debido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proceso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.</a:t>
                      </a:r>
                      <a:endParaRPr lang="en-US" sz="1300" baseline="0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just"/>
                      <a:endParaRPr lang="en-US" sz="1300" baseline="0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just"/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Y al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patrono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, 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se le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impondrá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una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multa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que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fluctúa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entre 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dos ($1,520) 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y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doce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salarios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($9,120)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mínimos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del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Poder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Judicial.  </a:t>
                      </a:r>
                    </a:p>
                    <a:p>
                      <a:pPr algn="just"/>
                      <a:endParaRPr lang="en-US" sz="1300" baseline="0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just"/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Un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salario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mínimo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del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Poder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Judicial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asciende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,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actualmente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, a $760. </a:t>
                      </a:r>
                    </a:p>
                    <a:p>
                      <a:pPr algn="just"/>
                      <a:endParaRPr lang="en-US" sz="13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349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0897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0" y="-75"/>
            <a:ext cx="589548" cy="514357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00"/>
              </a:solidFill>
            </a:endParaRPr>
          </a:p>
        </p:txBody>
      </p:sp>
      <p:sp>
        <p:nvSpPr>
          <p:cNvPr id="8" name="Shape 54">
            <a:extLst>
              <a:ext uri="{FF2B5EF4-FFF2-40B4-BE49-F238E27FC236}">
                <a16:creationId xmlns:a16="http://schemas.microsoft.com/office/drawing/2014/main" id="{3C88B38C-1E23-45BD-9371-0527CE2AD842}"/>
              </a:ext>
            </a:extLst>
          </p:cNvPr>
          <p:cNvSpPr/>
          <p:nvPr/>
        </p:nvSpPr>
        <p:spPr>
          <a:xfrm>
            <a:off x="589548" y="-75"/>
            <a:ext cx="8554452" cy="5143575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" name="Shape 72">
            <a:extLst>
              <a:ext uri="{FF2B5EF4-FFF2-40B4-BE49-F238E27FC236}">
                <a16:creationId xmlns:a16="http://schemas.microsoft.com/office/drawing/2014/main" id="{CA0ACADC-9A1C-498B-A9ED-DB7D4ADD8CDB}"/>
              </a:ext>
            </a:extLst>
          </p:cNvPr>
          <p:cNvSpPr txBox="1"/>
          <p:nvPr/>
        </p:nvSpPr>
        <p:spPr>
          <a:xfrm>
            <a:off x="901586" y="1106852"/>
            <a:ext cx="7930374" cy="745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CR" sz="2000" b="1" dirty="0" smtClean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ACUERDOS CON LOS MINISTERIOS DE TRABAJO DE OTROS PAISES</a:t>
            </a:r>
            <a:endParaRPr lang="es-CR" sz="2000" dirty="0" smtClean="0">
              <a:solidFill>
                <a:srgbClr val="FFFFFF"/>
              </a:solidFill>
              <a:latin typeface="+mj-lt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4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algn="ctr">
              <a:lnSpc>
                <a:spcPct val="90000"/>
              </a:lnSpc>
            </a:pPr>
            <a:endParaRPr lang="en-US"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BD15C1E-D359-48C4-BBA1-0542312C89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023394"/>
              </p:ext>
            </p:extLst>
          </p:nvPr>
        </p:nvGraphicFramePr>
        <p:xfrm>
          <a:off x="723899" y="1758656"/>
          <a:ext cx="8293100" cy="26822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658620">
                  <a:extLst>
                    <a:ext uri="{9D8B030D-6E8A-4147-A177-3AD203B41FA5}">
                      <a16:colId xmlns:a16="http://schemas.microsoft.com/office/drawing/2014/main" val="3113266789"/>
                    </a:ext>
                  </a:extLst>
                </a:gridCol>
                <a:gridCol w="1658620">
                  <a:extLst>
                    <a:ext uri="{9D8B030D-6E8A-4147-A177-3AD203B41FA5}">
                      <a16:colId xmlns:a16="http://schemas.microsoft.com/office/drawing/2014/main" val="2482820313"/>
                    </a:ext>
                  </a:extLst>
                </a:gridCol>
                <a:gridCol w="1658620">
                  <a:extLst>
                    <a:ext uri="{9D8B030D-6E8A-4147-A177-3AD203B41FA5}">
                      <a16:colId xmlns:a16="http://schemas.microsoft.com/office/drawing/2014/main" val="2693653128"/>
                    </a:ext>
                  </a:extLst>
                </a:gridCol>
                <a:gridCol w="954174">
                  <a:extLst>
                    <a:ext uri="{9D8B030D-6E8A-4147-A177-3AD203B41FA5}">
                      <a16:colId xmlns:a16="http://schemas.microsoft.com/office/drawing/2014/main" val="773274602"/>
                    </a:ext>
                  </a:extLst>
                </a:gridCol>
                <a:gridCol w="2363066">
                  <a:extLst>
                    <a:ext uri="{9D8B030D-6E8A-4147-A177-3AD203B41FA5}">
                      <a16:colId xmlns:a16="http://schemas.microsoft.com/office/drawing/2014/main" val="2966242675"/>
                    </a:ext>
                  </a:extLst>
                </a:gridCol>
              </a:tblGrid>
              <a:tr h="309468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rgbClr val="0070C0"/>
                          </a:solidFill>
                        </a:rPr>
                        <a:t>CONVENIO</a:t>
                      </a:r>
                      <a:endParaRPr lang="en-US" sz="105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rgbClr val="0070C0"/>
                          </a:solidFill>
                        </a:rPr>
                        <a:t>ÓRGANOS SUSCRIPTORES</a:t>
                      </a:r>
                      <a:endParaRPr lang="en-US" sz="105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rgbClr val="0070C0"/>
                          </a:solidFill>
                        </a:rPr>
                        <a:t>ÁMBITOS DEL CONVENIO</a:t>
                      </a:r>
                      <a:endParaRPr lang="en-US" sz="105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rgbClr val="0070C0"/>
                          </a:solidFill>
                        </a:rPr>
                        <a:t>VIGENCIA</a:t>
                      </a:r>
                      <a:endParaRPr lang="en-US" sz="105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rgbClr val="0070C0"/>
                          </a:solidFill>
                        </a:rPr>
                        <a:t>RESULTADOS</a:t>
                      </a:r>
                      <a:endParaRPr lang="en-US" sz="105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402058"/>
                  </a:ext>
                </a:extLst>
              </a:tr>
              <a:tr h="118454">
                <a:tc>
                  <a:txBody>
                    <a:bodyPr/>
                    <a:lstStyle/>
                    <a:p>
                      <a:endParaRPr lang="es-CR" sz="1300" b="0" i="0" u="none" strike="noStrike" cap="none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r>
                        <a:rPr lang="es-CR" sz="1300" b="1" i="0" u="none" strike="noStrike" cap="non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“Acuerdo sobre la puesta en marcha de una política laboral migratoria binacional entre Costa Rica y Nicaragua”</a:t>
                      </a:r>
                      <a:r>
                        <a:rPr lang="es-CR" sz="1300" b="0" i="0" u="none" strike="noStrike" cap="non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Granada, el 21 de enero de 2005.</a:t>
                      </a:r>
                    </a:p>
                    <a:p>
                      <a:endParaRPr lang="es-CR" sz="1300" b="0" i="0" u="none" strike="noStrike" cap="none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en-US" sz="1300" dirty="0" smtClean="0">
                          <a:solidFill>
                            <a:srgbClr val="0070C0"/>
                          </a:solidFill>
                        </a:rPr>
                        <a:t>Cancillerías y </a:t>
                      </a:r>
                      <a:r>
                        <a:rPr lang="en-US" sz="1300" dirty="0" err="1" smtClean="0">
                          <a:solidFill>
                            <a:srgbClr val="0070C0"/>
                          </a:solidFill>
                        </a:rPr>
                        <a:t>ministerios</a:t>
                      </a:r>
                      <a:r>
                        <a:rPr lang="en-US" sz="1300" dirty="0" smtClean="0">
                          <a:solidFill>
                            <a:srgbClr val="0070C0"/>
                          </a:solidFill>
                        </a:rPr>
                        <a:t> de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Trabajo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de Costa Rica y Nicaragua</a:t>
                      </a:r>
                      <a:endParaRPr lang="en-US" sz="13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en-US" sz="1300" dirty="0" smtClean="0">
                          <a:solidFill>
                            <a:srgbClr val="0070C0"/>
                          </a:solidFill>
                        </a:rPr>
                        <a:t>Sectores </a:t>
                      </a:r>
                      <a:r>
                        <a:rPr lang="en-US" sz="1300" dirty="0" err="1" smtClean="0">
                          <a:solidFill>
                            <a:srgbClr val="0070C0"/>
                          </a:solidFill>
                        </a:rPr>
                        <a:t>agrícola</a:t>
                      </a:r>
                      <a:r>
                        <a:rPr lang="en-US" sz="1300" dirty="0" smtClean="0">
                          <a:solidFill>
                            <a:srgbClr val="0070C0"/>
                          </a:solidFill>
                        </a:rPr>
                        <a:t> (</a:t>
                      </a:r>
                      <a:r>
                        <a:rPr lang="en-US" sz="1300" dirty="0" err="1" smtClean="0">
                          <a:solidFill>
                            <a:srgbClr val="0070C0"/>
                          </a:solidFill>
                        </a:rPr>
                        <a:t>exportación</a:t>
                      </a:r>
                      <a:r>
                        <a:rPr lang="en-US" sz="1300" dirty="0" smtClean="0">
                          <a:solidFill>
                            <a:srgbClr val="0070C0"/>
                          </a:solidFill>
                        </a:rPr>
                        <a:t>), industrial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(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construcción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) y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servicios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(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transporte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remunerado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de personas y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mercancías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).</a:t>
                      </a:r>
                      <a:endParaRPr lang="en-US" sz="13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en-US" sz="1300" dirty="0" err="1" smtClean="0">
                          <a:solidFill>
                            <a:srgbClr val="0070C0"/>
                          </a:solidFill>
                        </a:rPr>
                        <a:t>Indefinida</a:t>
                      </a:r>
                      <a:endParaRPr lang="en-US" sz="13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s-CR" sz="1300" b="0" i="0" u="none" strike="noStrike" cap="none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R" sz="1300" b="0" i="0" u="none" strike="noStrike" cap="non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En Costa Rica y a la fecha, el DML, en veinticuatro años de labor, ha recomendado el ingreso de más de 200,000 trabajadores nicaragüenses,</a:t>
                      </a:r>
                      <a:r>
                        <a:rPr lang="es-CR" sz="1300" b="0" i="0" u="none" strike="noStrike" cap="none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s-CR" sz="1300" b="0" i="0" u="none" strike="noStrike" cap="non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que han sido </a:t>
                      </a:r>
                      <a:r>
                        <a:rPr lang="es-CR" sz="1300" b="0" i="0" u="none" strike="noStrike" cap="non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clave</a:t>
                      </a:r>
                      <a:r>
                        <a:rPr lang="es-CR" sz="1300" b="0" i="0" u="none" strike="noStrike" cap="none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s-CR" sz="1300" b="0" i="0" u="none" strike="noStrike" cap="none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para la cosecha de </a:t>
                      </a:r>
                      <a:r>
                        <a:rPr lang="es-CR" sz="1300" b="0" i="0" u="none" strike="noStrike" cap="non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las principales actividades agrícolas costarricenses.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s-CR" sz="1300" b="0" i="0" u="none" strike="noStrike" cap="none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349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047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0" y="-75"/>
            <a:ext cx="589548" cy="514357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00"/>
              </a:solidFill>
            </a:endParaRPr>
          </a:p>
        </p:txBody>
      </p:sp>
      <p:sp>
        <p:nvSpPr>
          <p:cNvPr id="8" name="Shape 54">
            <a:extLst>
              <a:ext uri="{FF2B5EF4-FFF2-40B4-BE49-F238E27FC236}">
                <a16:creationId xmlns:a16="http://schemas.microsoft.com/office/drawing/2014/main" id="{3C88B38C-1E23-45BD-9371-0527CE2AD842}"/>
              </a:ext>
            </a:extLst>
          </p:cNvPr>
          <p:cNvSpPr/>
          <p:nvPr/>
        </p:nvSpPr>
        <p:spPr>
          <a:xfrm>
            <a:off x="589548" y="-75"/>
            <a:ext cx="8554452" cy="5143575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" name="Shape 72">
            <a:extLst>
              <a:ext uri="{FF2B5EF4-FFF2-40B4-BE49-F238E27FC236}">
                <a16:creationId xmlns:a16="http://schemas.microsoft.com/office/drawing/2014/main" id="{CA0ACADC-9A1C-498B-A9ED-DB7D4ADD8CDB}"/>
              </a:ext>
            </a:extLst>
          </p:cNvPr>
          <p:cNvSpPr txBox="1"/>
          <p:nvPr/>
        </p:nvSpPr>
        <p:spPr>
          <a:xfrm>
            <a:off x="901587" y="648445"/>
            <a:ext cx="7930374" cy="745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CR" sz="2000" b="1" dirty="0" smtClean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ACUERDOS CON LOS MINISTERIOS DE TRABAJO DE OTROS PAISES</a:t>
            </a:r>
            <a:endParaRPr lang="es-CR" sz="2000" dirty="0" smtClean="0">
              <a:solidFill>
                <a:srgbClr val="FFFFFF"/>
              </a:solidFill>
              <a:latin typeface="+mj-lt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4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algn="ctr">
              <a:lnSpc>
                <a:spcPct val="90000"/>
              </a:lnSpc>
            </a:pPr>
            <a:endParaRPr lang="en-US"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BD15C1E-D359-48C4-BBA1-0542312C89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2855044"/>
              </p:ext>
            </p:extLst>
          </p:nvPr>
        </p:nvGraphicFramePr>
        <p:xfrm>
          <a:off x="691649" y="1388946"/>
          <a:ext cx="8350250" cy="307848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670050">
                  <a:extLst>
                    <a:ext uri="{9D8B030D-6E8A-4147-A177-3AD203B41FA5}">
                      <a16:colId xmlns:a16="http://schemas.microsoft.com/office/drawing/2014/main" val="3113266789"/>
                    </a:ext>
                  </a:extLst>
                </a:gridCol>
                <a:gridCol w="1670050">
                  <a:extLst>
                    <a:ext uri="{9D8B030D-6E8A-4147-A177-3AD203B41FA5}">
                      <a16:colId xmlns:a16="http://schemas.microsoft.com/office/drawing/2014/main" val="2482820313"/>
                    </a:ext>
                  </a:extLst>
                </a:gridCol>
                <a:gridCol w="1670050">
                  <a:extLst>
                    <a:ext uri="{9D8B030D-6E8A-4147-A177-3AD203B41FA5}">
                      <a16:colId xmlns:a16="http://schemas.microsoft.com/office/drawing/2014/main" val="2693653128"/>
                    </a:ext>
                  </a:extLst>
                </a:gridCol>
                <a:gridCol w="987493">
                  <a:extLst>
                    <a:ext uri="{9D8B030D-6E8A-4147-A177-3AD203B41FA5}">
                      <a16:colId xmlns:a16="http://schemas.microsoft.com/office/drawing/2014/main" val="773274602"/>
                    </a:ext>
                  </a:extLst>
                </a:gridCol>
                <a:gridCol w="2352607">
                  <a:extLst>
                    <a:ext uri="{9D8B030D-6E8A-4147-A177-3AD203B41FA5}">
                      <a16:colId xmlns:a16="http://schemas.microsoft.com/office/drawing/2014/main" val="2966242675"/>
                    </a:ext>
                  </a:extLst>
                </a:gridCol>
              </a:tblGrid>
              <a:tr h="309468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rgbClr val="0070C0"/>
                          </a:solidFill>
                        </a:rPr>
                        <a:t>CONVENIO</a:t>
                      </a:r>
                      <a:endParaRPr lang="en-US" sz="105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rgbClr val="0070C0"/>
                          </a:solidFill>
                        </a:rPr>
                        <a:t>ÓRGANOS SUSCRIPTORES</a:t>
                      </a:r>
                      <a:endParaRPr lang="en-US" sz="105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rgbClr val="0070C0"/>
                          </a:solidFill>
                        </a:rPr>
                        <a:t>ÁMBITOS DEL CONVENIO</a:t>
                      </a:r>
                      <a:endParaRPr lang="en-US" sz="105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rgbClr val="0070C0"/>
                          </a:solidFill>
                        </a:rPr>
                        <a:t>VIGENCIA</a:t>
                      </a:r>
                      <a:endParaRPr lang="en-US" sz="105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rgbClr val="0070C0"/>
                          </a:solidFill>
                        </a:rPr>
                        <a:t>RESULTADOS</a:t>
                      </a:r>
                      <a:endParaRPr lang="en-US" sz="105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402058"/>
                  </a:ext>
                </a:extLst>
              </a:tr>
              <a:tr h="118454">
                <a:tc>
                  <a:txBody>
                    <a:bodyPr/>
                    <a:lstStyle/>
                    <a:p>
                      <a:endParaRPr lang="es-CR" sz="1300" b="0" i="0" u="none" strike="noStrike" cap="none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r>
                        <a:rPr lang="es-CR" sz="1300" b="1" i="0" u="none" strike="noStrike" cap="non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“Acuerdo sobre la puesta en marcha de una política </a:t>
                      </a:r>
                      <a:r>
                        <a:rPr lang="es-CR" sz="1300" b="1" i="0" u="none" strike="noStrike" cap="non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laboral y </a:t>
                      </a:r>
                      <a:r>
                        <a:rPr lang="es-CR" sz="1300" b="1" i="0" u="none" strike="noStrike" cap="non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migratoria binacional entre Costa Rica y Nicaragua”</a:t>
                      </a:r>
                      <a:r>
                        <a:rPr lang="es-CR" sz="1300" b="0" i="0" u="none" strike="noStrike" cap="non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</a:t>
                      </a:r>
                      <a:r>
                        <a:rPr lang="es-CR" sz="1300" b="0" i="0" u="none" strike="noStrike" cap="none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suscrito en </a:t>
                      </a:r>
                      <a:r>
                        <a:rPr lang="es-CR" sz="1300" b="0" i="0" u="none" strike="noStrike" cap="non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Granada, el 21 de enero de 2005.</a:t>
                      </a:r>
                    </a:p>
                    <a:p>
                      <a:endParaRPr lang="es-CR" sz="1300" b="0" i="0" u="none" strike="noStrike" cap="non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en-US" sz="1300" dirty="0" smtClean="0">
                          <a:solidFill>
                            <a:srgbClr val="0070C0"/>
                          </a:solidFill>
                        </a:rPr>
                        <a:t>Cancillerías y </a:t>
                      </a:r>
                      <a:r>
                        <a:rPr lang="en-US" sz="1300" dirty="0" err="1" smtClean="0">
                          <a:solidFill>
                            <a:srgbClr val="0070C0"/>
                          </a:solidFill>
                        </a:rPr>
                        <a:t>ministerios</a:t>
                      </a:r>
                      <a:r>
                        <a:rPr lang="en-US" sz="1300" dirty="0" smtClean="0">
                          <a:solidFill>
                            <a:srgbClr val="0070C0"/>
                          </a:solidFill>
                        </a:rPr>
                        <a:t> de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Trabajo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de Costa Rica y Nicaragua</a:t>
                      </a:r>
                      <a:endParaRPr lang="en-US" sz="13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en-US" sz="1300" dirty="0" smtClean="0">
                          <a:solidFill>
                            <a:srgbClr val="0070C0"/>
                          </a:solidFill>
                        </a:rPr>
                        <a:t>Sectores </a:t>
                      </a:r>
                      <a:r>
                        <a:rPr lang="en-US" sz="1300" dirty="0" err="1" smtClean="0">
                          <a:solidFill>
                            <a:srgbClr val="0070C0"/>
                          </a:solidFill>
                        </a:rPr>
                        <a:t>agrícola</a:t>
                      </a:r>
                      <a:r>
                        <a:rPr lang="en-US" sz="1300" dirty="0" smtClean="0">
                          <a:solidFill>
                            <a:srgbClr val="0070C0"/>
                          </a:solidFill>
                        </a:rPr>
                        <a:t> (</a:t>
                      </a:r>
                      <a:r>
                        <a:rPr lang="en-US" sz="1300" dirty="0" err="1" smtClean="0">
                          <a:solidFill>
                            <a:srgbClr val="0070C0"/>
                          </a:solidFill>
                        </a:rPr>
                        <a:t>exportación</a:t>
                      </a:r>
                      <a:r>
                        <a:rPr lang="en-US" sz="1300" dirty="0" smtClean="0">
                          <a:solidFill>
                            <a:srgbClr val="0070C0"/>
                          </a:solidFill>
                        </a:rPr>
                        <a:t>), industrial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(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construcción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) y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servicios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(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transporte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remunerado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de personas y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mercancías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).</a:t>
                      </a:r>
                    </a:p>
                    <a:p>
                      <a:pPr algn="ctr"/>
                      <a:endParaRPr lang="en-US" sz="13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en-US" sz="1300" dirty="0" err="1" smtClean="0">
                          <a:solidFill>
                            <a:srgbClr val="0070C0"/>
                          </a:solidFill>
                        </a:rPr>
                        <a:t>Indefinida</a:t>
                      </a:r>
                      <a:endParaRPr lang="en-US" sz="13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s-CR" sz="1300" b="0" i="0" u="none" strike="noStrike" cap="none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algn="just"/>
                      <a:r>
                        <a:rPr lang="es-CR" sz="1300" dirty="0" smtClean="0">
                          <a:solidFill>
                            <a:srgbClr val="0070C0"/>
                          </a:solidFill>
                        </a:rPr>
                        <a:t>En Nicaragua</a:t>
                      </a:r>
                      <a:r>
                        <a:rPr lang="es-CR" sz="1300" baseline="0" dirty="0" smtClean="0">
                          <a:solidFill>
                            <a:srgbClr val="0070C0"/>
                          </a:solidFill>
                        </a:rPr>
                        <a:t>, </a:t>
                      </a:r>
                      <a:r>
                        <a:rPr lang="es-CR" sz="1300" dirty="0" smtClean="0">
                          <a:solidFill>
                            <a:srgbClr val="0070C0"/>
                          </a:solidFill>
                        </a:rPr>
                        <a:t>las remesas devengadas han sido </a:t>
                      </a:r>
                      <a:r>
                        <a:rPr lang="es-CR" sz="1300" dirty="0" smtClean="0">
                          <a:solidFill>
                            <a:srgbClr val="0070C0"/>
                          </a:solidFill>
                        </a:rPr>
                        <a:t>una contribución vital </a:t>
                      </a:r>
                      <a:r>
                        <a:rPr lang="es-CR" sz="1300" dirty="0" smtClean="0">
                          <a:solidFill>
                            <a:srgbClr val="0070C0"/>
                          </a:solidFill>
                        </a:rPr>
                        <a:t>al </a:t>
                      </a:r>
                      <a:r>
                        <a:rPr lang="es-CR" sz="1300" dirty="0" smtClean="0">
                          <a:solidFill>
                            <a:srgbClr val="0070C0"/>
                          </a:solidFill>
                        </a:rPr>
                        <a:t>sostenimiento de </a:t>
                      </a:r>
                      <a:r>
                        <a:rPr lang="es-CR" sz="1300" dirty="0" smtClean="0">
                          <a:solidFill>
                            <a:srgbClr val="0070C0"/>
                          </a:solidFill>
                        </a:rPr>
                        <a:t>las familias de los migrantes.</a:t>
                      </a:r>
                      <a:endParaRPr lang="es-CR" sz="1300" b="0" i="0" u="none" strike="noStrike" cap="none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s-CR" sz="1300" b="0" i="0" u="none" strike="noStrike" cap="none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349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7347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0" y="-75"/>
            <a:ext cx="589548" cy="514357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00"/>
              </a:solidFill>
            </a:endParaRPr>
          </a:p>
        </p:txBody>
      </p:sp>
      <p:sp>
        <p:nvSpPr>
          <p:cNvPr id="8" name="Shape 54">
            <a:extLst>
              <a:ext uri="{FF2B5EF4-FFF2-40B4-BE49-F238E27FC236}">
                <a16:creationId xmlns:a16="http://schemas.microsoft.com/office/drawing/2014/main" id="{3C88B38C-1E23-45BD-9371-0527CE2AD842}"/>
              </a:ext>
            </a:extLst>
          </p:cNvPr>
          <p:cNvSpPr/>
          <p:nvPr/>
        </p:nvSpPr>
        <p:spPr>
          <a:xfrm>
            <a:off x="589548" y="-75"/>
            <a:ext cx="8554452" cy="5143575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" name="Shape 72">
            <a:extLst>
              <a:ext uri="{FF2B5EF4-FFF2-40B4-BE49-F238E27FC236}">
                <a16:creationId xmlns:a16="http://schemas.microsoft.com/office/drawing/2014/main" id="{CA0ACADC-9A1C-498B-A9ED-DB7D4ADD8CDB}"/>
              </a:ext>
            </a:extLst>
          </p:cNvPr>
          <p:cNvSpPr txBox="1"/>
          <p:nvPr/>
        </p:nvSpPr>
        <p:spPr>
          <a:xfrm>
            <a:off x="901587" y="672676"/>
            <a:ext cx="7930374" cy="745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CR" sz="2000" b="1" dirty="0" smtClean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ACUERDOS CON LOS MINISTERIOS DE TRABAJO DE OTROS PAISES</a:t>
            </a:r>
            <a:endParaRPr lang="es-CR" sz="2000" dirty="0" smtClean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4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algn="ctr">
              <a:lnSpc>
                <a:spcPct val="90000"/>
              </a:lnSpc>
            </a:pPr>
            <a:endParaRPr lang="en-US"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BD15C1E-D359-48C4-BBA1-0542312C89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94912"/>
              </p:ext>
            </p:extLst>
          </p:nvPr>
        </p:nvGraphicFramePr>
        <p:xfrm>
          <a:off x="698000" y="1354901"/>
          <a:ext cx="8337548" cy="327660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982901">
                  <a:extLst>
                    <a:ext uri="{9D8B030D-6E8A-4147-A177-3AD203B41FA5}">
                      <a16:colId xmlns:a16="http://schemas.microsoft.com/office/drawing/2014/main" val="3113266789"/>
                    </a:ext>
                  </a:extLst>
                </a:gridCol>
                <a:gridCol w="1352118">
                  <a:extLst>
                    <a:ext uri="{9D8B030D-6E8A-4147-A177-3AD203B41FA5}">
                      <a16:colId xmlns:a16="http://schemas.microsoft.com/office/drawing/2014/main" val="2482820313"/>
                    </a:ext>
                  </a:extLst>
                </a:gridCol>
                <a:gridCol w="1292016">
                  <a:extLst>
                    <a:ext uri="{9D8B030D-6E8A-4147-A177-3AD203B41FA5}">
                      <a16:colId xmlns:a16="http://schemas.microsoft.com/office/drawing/2014/main" val="2693653128"/>
                    </a:ext>
                  </a:extLst>
                </a:gridCol>
                <a:gridCol w="1470212">
                  <a:extLst>
                    <a:ext uri="{9D8B030D-6E8A-4147-A177-3AD203B41FA5}">
                      <a16:colId xmlns:a16="http://schemas.microsoft.com/office/drawing/2014/main" val="773274602"/>
                    </a:ext>
                  </a:extLst>
                </a:gridCol>
                <a:gridCol w="2240301">
                  <a:extLst>
                    <a:ext uri="{9D8B030D-6E8A-4147-A177-3AD203B41FA5}">
                      <a16:colId xmlns:a16="http://schemas.microsoft.com/office/drawing/2014/main" val="2966242675"/>
                    </a:ext>
                  </a:extLst>
                </a:gridCol>
              </a:tblGrid>
              <a:tr h="309468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rgbClr val="0070C0"/>
                          </a:solidFill>
                        </a:rPr>
                        <a:t>CONVENIO</a:t>
                      </a:r>
                      <a:endParaRPr lang="en-US" sz="105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rgbClr val="0070C0"/>
                          </a:solidFill>
                        </a:rPr>
                        <a:t>ÓRGANOS SUSCRIPTORES</a:t>
                      </a:r>
                      <a:endParaRPr lang="en-US" sz="105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rgbClr val="0070C0"/>
                          </a:solidFill>
                        </a:rPr>
                        <a:t>ÁMBITOS DEL CONVENIO</a:t>
                      </a:r>
                      <a:endParaRPr lang="en-US" sz="105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rgbClr val="0070C0"/>
                          </a:solidFill>
                        </a:rPr>
                        <a:t>VIGENCIA</a:t>
                      </a:r>
                      <a:endParaRPr lang="en-US" sz="105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rgbClr val="0070C0"/>
                          </a:solidFill>
                        </a:rPr>
                        <a:t>RESULTADOS</a:t>
                      </a:r>
                      <a:endParaRPr lang="en-US" sz="105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402058"/>
                  </a:ext>
                </a:extLst>
              </a:tr>
              <a:tr h="332545">
                <a:tc>
                  <a:txBody>
                    <a:bodyPr/>
                    <a:lstStyle/>
                    <a:p>
                      <a:endParaRPr lang="es-MX" sz="1300" b="1" i="0" u="none" strike="noStrike" cap="none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algn="just"/>
                      <a:r>
                        <a:rPr lang="es-MX" sz="1300" b="1" i="0" u="none" strike="noStrike" cap="non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“A</a:t>
                      </a:r>
                      <a:r>
                        <a:rPr lang="es-CR" sz="1300" b="1" i="0" u="none" strike="noStrike" cap="non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cuerdo relativo al mecanismo de coordinación para flujos migratorios con </a:t>
                      </a:r>
                      <a:r>
                        <a:rPr lang="es-CR" sz="1300" b="0" i="0" u="none" strike="noStrike" cap="non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/>
                      </a:r>
                      <a:br>
                        <a:rPr lang="es-CR" sz="1300" b="0" i="0" u="none" strike="noStrike" cap="non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</a:br>
                      <a:r>
                        <a:rPr lang="es-CR" sz="1300" b="1" i="0" u="none" strike="noStrike" cap="non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fines de empleo </a:t>
                      </a:r>
                      <a:r>
                        <a:rPr lang="es-MX" sz="1300" b="1" i="0" u="none" strike="noStrike" cap="non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entre Costa Rica y Panamá para</a:t>
                      </a:r>
                      <a:r>
                        <a:rPr lang="es-MX" sz="1300" b="1" i="0" u="none" strike="noStrike" cap="none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s-MX" sz="1300" b="1" i="0" u="none" strike="noStrike" cap="non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trabajadores indígenas </a:t>
                      </a:r>
                      <a:r>
                        <a:rPr lang="es-MX" sz="1300" b="1" i="0" u="none" strike="noStrike" cap="none" dirty="0" err="1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Nobe</a:t>
                      </a:r>
                      <a:r>
                        <a:rPr lang="es-MX" sz="1300" b="1" i="0" u="none" strike="noStrike" cap="non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y </a:t>
                      </a:r>
                      <a:r>
                        <a:rPr lang="es-MX" sz="1300" b="1" i="0" u="none" strike="noStrike" cap="none" dirty="0" err="1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Buglé</a:t>
                      </a:r>
                      <a:r>
                        <a:rPr lang="es-MX" sz="1300" b="1" i="0" u="none" strike="noStrike" cap="non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y sus familias”</a:t>
                      </a:r>
                      <a:r>
                        <a:rPr lang="es-MX" sz="1300" b="0" i="0" u="none" strike="noStrike" cap="non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suscrito en San José, el 17 de setiembre</a:t>
                      </a:r>
                      <a:r>
                        <a:rPr lang="es-MX" sz="1300" b="0" i="0" u="none" strike="noStrike" cap="none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de 2015</a:t>
                      </a:r>
                      <a:r>
                        <a:rPr lang="es-MX" sz="1300" b="0" i="0" u="none" strike="noStrike" cap="non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.</a:t>
                      </a:r>
                    </a:p>
                    <a:p>
                      <a:endParaRPr lang="en-US" sz="13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1300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300" dirty="0" err="1" smtClean="0">
                          <a:solidFill>
                            <a:srgbClr val="0070C0"/>
                          </a:solidFill>
                        </a:rPr>
                        <a:t>Ministerios</a:t>
                      </a:r>
                      <a:r>
                        <a:rPr lang="en-US" sz="130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1300" dirty="0" smtClean="0">
                          <a:solidFill>
                            <a:srgbClr val="0070C0"/>
                          </a:solidFill>
                        </a:rPr>
                        <a:t>de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Trabajo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de Costa Rica y Panamá</a:t>
                      </a:r>
                      <a:endParaRPr lang="en-US" sz="1300" dirty="0" smtClean="0">
                        <a:solidFill>
                          <a:srgbClr val="0070C0"/>
                        </a:solidFill>
                      </a:endParaRPr>
                    </a:p>
                    <a:p>
                      <a:endParaRPr lang="en-US" sz="13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1300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300" dirty="0" smtClean="0">
                          <a:solidFill>
                            <a:srgbClr val="0070C0"/>
                          </a:solidFill>
                        </a:rPr>
                        <a:t>Sector </a:t>
                      </a:r>
                      <a:r>
                        <a:rPr lang="en-US" sz="1300" dirty="0" err="1" smtClean="0">
                          <a:solidFill>
                            <a:srgbClr val="0070C0"/>
                          </a:solidFill>
                        </a:rPr>
                        <a:t>agrícola</a:t>
                      </a:r>
                      <a:r>
                        <a:rPr lang="en-US" sz="1300" dirty="0" smtClean="0">
                          <a:solidFill>
                            <a:srgbClr val="0070C0"/>
                          </a:solidFill>
                        </a:rPr>
                        <a:t> de </a:t>
                      </a:r>
                      <a:r>
                        <a:rPr lang="en-US" sz="1300" dirty="0" err="1" smtClean="0">
                          <a:solidFill>
                            <a:srgbClr val="0070C0"/>
                          </a:solidFill>
                        </a:rPr>
                        <a:t>exportación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(café y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banano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) y pueblos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indígenas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panameños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.</a:t>
                      </a:r>
                      <a:endParaRPr lang="en-US" sz="13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en-US" sz="1300" dirty="0" smtClean="0">
                          <a:solidFill>
                            <a:srgbClr val="0070C0"/>
                          </a:solidFill>
                        </a:rPr>
                        <a:t>Cinco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1300" baseline="0" dirty="0" err="1" smtClean="0">
                          <a:solidFill>
                            <a:srgbClr val="0070C0"/>
                          </a:solidFill>
                        </a:rPr>
                        <a:t>años</a:t>
                      </a:r>
                      <a:r>
                        <a:rPr lang="en-US" sz="1300" baseline="0" dirty="0" smtClean="0">
                          <a:solidFill>
                            <a:srgbClr val="0070C0"/>
                          </a:solidFill>
                        </a:rPr>
                        <a:t>, </a:t>
                      </a:r>
                      <a:r>
                        <a:rPr lang="es-CR" sz="1300" b="0" i="0" u="none" strike="noStrike" cap="non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prorrogable automáticamente a su vencimiento por idéntico período.</a:t>
                      </a:r>
                      <a:endParaRPr lang="en-US" sz="13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s-CR" sz="1300" b="0" i="0" u="none" strike="noStrike" cap="none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R" sz="1300" b="0" i="0" u="none" strike="noStrike" cap="non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A la fecha, el DML, en nueve años de labor, ha recomendado el ingreso de más de 45,000 trabajadores indígenas panameños a Costa Rica, dirigidos, principalmente, hacia la cosecha</a:t>
                      </a:r>
                      <a:r>
                        <a:rPr lang="es-CR" sz="1300" b="0" i="0" u="none" strike="noStrike" cap="none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de café y la producción de banano.</a:t>
                      </a:r>
                      <a:endParaRPr lang="es-CR" sz="1300" b="0" i="0" u="none" strike="noStrike" cap="none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endParaRPr lang="en-US" sz="13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3666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546674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</TotalTime>
  <Words>889</Words>
  <Application>Microsoft Office PowerPoint</Application>
  <PresentationFormat>Presentación en pantalla (16:9)</PresentationFormat>
  <Paragraphs>123</Paragraphs>
  <Slides>9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Arial</vt:lpstr>
      <vt:lpstr>Oswald</vt:lpstr>
      <vt:lpstr>Simple Light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BONNIE Alexandra</dc:creator>
  <cp:lastModifiedBy>Oscar Francisco Vargas Madrigal</cp:lastModifiedBy>
  <cp:revision>45</cp:revision>
  <dcterms:modified xsi:type="dcterms:W3CDTF">2018-04-23T16:17:44Z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9865897C-953F-41A0-A378-309538799EE8</vt:lpwstr>
  </property>
  <property fmtid="{D5CDD505-2E9C-101B-9397-08002B2CF9AE}" pid="3" name="ArticulatePath">
    <vt:lpwstr>Machote ppt - PROTECCIÓN CONSULAR  DE LAS PERSONAS TRABAJADORAS MIGRANTES</vt:lpwstr>
  </property>
</Properties>
</file>