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8" r:id="rId3"/>
    <p:sldId id="273" r:id="rId4"/>
    <p:sldId id="289" r:id="rId5"/>
    <p:sldId id="290" r:id="rId6"/>
    <p:sldId id="291" r:id="rId7"/>
    <p:sldId id="292" r:id="rId8"/>
    <p:sldId id="293" r:id="rId9"/>
    <p:sldId id="274" r:id="rId10"/>
    <p:sldId id="276" r:id="rId11"/>
    <p:sldId id="277" r:id="rId12"/>
    <p:sldId id="278" r:id="rId13"/>
    <p:sldId id="262" r:id="rId14"/>
    <p:sldId id="268" r:id="rId15"/>
    <p:sldId id="269" r:id="rId16"/>
    <p:sldId id="271" r:id="rId17"/>
    <p:sldId id="259" r:id="rId18"/>
    <p:sldId id="284" r:id="rId19"/>
    <p:sldId id="281" r:id="rId20"/>
    <p:sldId id="287" r:id="rId21"/>
    <p:sldId id="282" r:id="rId22"/>
    <p:sldId id="283" r:id="rId23"/>
    <p:sldId id="258" r:id="rId2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>
            <a:spLocks noChangeArrowheads="1"/>
          </p:cNvSpPr>
          <p:nvPr/>
        </p:nvSpPr>
        <p:spPr bwMode="auto">
          <a:xfrm>
            <a:off x="304800" y="328613"/>
            <a:ext cx="8532813" cy="6197600"/>
          </a:xfrm>
          <a:prstGeom prst="roundRect">
            <a:avLst>
              <a:gd name="adj" fmla="val 2079"/>
            </a:avLst>
          </a:prstGeom>
          <a:gradFill rotWithShape="1"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7F7F7"/>
              </a:gs>
              <a:gs pos="100000">
                <a:srgbClr val="DADADA"/>
              </a:gs>
            </a:gsLst>
            <a:lin ang="5400000" scaled="1"/>
          </a:gradFill>
          <a:ln w="2000" cap="rnd">
            <a:solidFill>
              <a:srgbClr val="A4A3A3"/>
            </a:solidFill>
            <a:round/>
            <a:headEnd/>
            <a:tailEnd/>
          </a:ln>
          <a:effectLst>
            <a:outerShdw blurRad="63500" dist="50800" dir="5400000" algn="tl" rotWithShape="0">
              <a:srgbClr val="000000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Verdana" charset="0"/>
            </a:endParaRPr>
          </a:p>
        </p:txBody>
      </p:sp>
      <p:grpSp>
        <p:nvGrpSpPr>
          <p:cNvPr id="6" name="10 Rectángulo redondeado"/>
          <p:cNvGrpSpPr>
            <a:grpSpLocks/>
          </p:cNvGrpSpPr>
          <p:nvPr/>
        </p:nvGrpSpPr>
        <p:grpSpPr bwMode="auto">
          <a:xfrm>
            <a:off x="414338" y="427038"/>
            <a:ext cx="8315325" cy="3121025"/>
            <a:chOff x="261" y="269"/>
            <a:chExt cx="5238" cy="1966"/>
          </a:xfrm>
        </p:grpSpPr>
        <p:pic>
          <p:nvPicPr>
            <p:cNvPr id="7" name="10 Rectángulo redondeado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1" y="269"/>
              <a:ext cx="5238" cy="19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290" y="300"/>
              <a:ext cx="5180" cy="1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Verdana" charset="0"/>
              </a:endParaRPr>
            </a:p>
          </p:txBody>
        </p:sp>
      </p:grp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57EF0B5-4F53-4628-A35A-0DF401C82A00}" type="datetime1">
              <a:rPr lang="es-ES"/>
              <a:pPr>
                <a:defRPr/>
              </a:pPr>
              <a:t>20/09/2012</a:t>
            </a:fld>
            <a:endParaRPr lang="es-ES" dirty="0"/>
          </a:p>
        </p:txBody>
      </p:sp>
      <p:sp>
        <p:nvSpPr>
          <p:cNvPr id="10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657302-5C22-44B9-91B7-EDAB43049E3F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54927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C7CA7-9C2C-4F81-9F0A-576205EC4FAA}" type="datetime1">
              <a:rPr lang="es-ES"/>
              <a:pPr>
                <a:defRPr/>
              </a:pPr>
              <a:t>20/09/2012</a:t>
            </a:fld>
            <a:endParaRPr lang="es-ES" dirty="0"/>
          </a:p>
        </p:txBody>
      </p:sp>
      <p:sp>
        <p:nvSpPr>
          <p:cNvPr id="5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4F642-64B5-45B5-8C85-9C0E9EE8A9E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55788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87E54-2442-4954-BA48-02D6BE74115B}" type="datetime1">
              <a:rPr lang="es-ES"/>
              <a:pPr>
                <a:defRPr/>
              </a:pPr>
              <a:t>20/09/2012</a:t>
            </a:fld>
            <a:endParaRPr lang="es-ES" dirty="0"/>
          </a:p>
        </p:txBody>
      </p:sp>
      <p:sp>
        <p:nvSpPr>
          <p:cNvPr id="5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C4F7C-2F88-433C-AB7F-495094936BE5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15366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23E79-9E37-4253-82C1-DCE6C53F5D08}" type="datetime1">
              <a:rPr lang="es-ES"/>
              <a:pPr>
                <a:defRPr/>
              </a:pPr>
              <a:t>20/09/2012</a:t>
            </a:fld>
            <a:endParaRPr lang="es-ES" dirty="0"/>
          </a:p>
        </p:txBody>
      </p:sp>
      <p:sp>
        <p:nvSpPr>
          <p:cNvPr id="5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FE36B-390B-4E0F-8B89-7607D4C1150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8838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>
            <a:spLocks noChangeArrowheads="1"/>
          </p:cNvSpPr>
          <p:nvPr/>
        </p:nvSpPr>
        <p:spPr bwMode="auto">
          <a:xfrm>
            <a:off x="304800" y="328613"/>
            <a:ext cx="8532813" cy="6197600"/>
          </a:xfrm>
          <a:prstGeom prst="roundRect">
            <a:avLst>
              <a:gd name="adj" fmla="val 2079"/>
            </a:avLst>
          </a:prstGeom>
          <a:gradFill rotWithShape="1"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7F7F7"/>
              </a:gs>
              <a:gs pos="100000">
                <a:srgbClr val="DADADA"/>
              </a:gs>
            </a:gsLst>
            <a:lin ang="5400000" scaled="1"/>
          </a:gradFill>
          <a:ln w="2000" cap="rnd">
            <a:solidFill>
              <a:srgbClr val="A4A3A3"/>
            </a:solidFill>
            <a:round/>
            <a:headEnd/>
            <a:tailEnd/>
          </a:ln>
          <a:effectLst>
            <a:outerShdw blurRad="63500" dist="50800" dir="5400000" algn="tl" rotWithShape="0">
              <a:srgbClr val="000000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Verdana" charset="0"/>
            </a:endParaRPr>
          </a:p>
        </p:txBody>
      </p:sp>
      <p:grpSp>
        <p:nvGrpSpPr>
          <p:cNvPr id="5" name="10 Rectángulo redondeado"/>
          <p:cNvGrpSpPr>
            <a:grpSpLocks/>
          </p:cNvGrpSpPr>
          <p:nvPr/>
        </p:nvGrpSpPr>
        <p:grpSpPr bwMode="auto">
          <a:xfrm>
            <a:off x="414338" y="427038"/>
            <a:ext cx="8315325" cy="4352925"/>
            <a:chOff x="261" y="269"/>
            <a:chExt cx="5238" cy="2742"/>
          </a:xfrm>
        </p:grpSpPr>
        <p:pic>
          <p:nvPicPr>
            <p:cNvPr id="6" name="10 Rectángulo redondeado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1" y="269"/>
              <a:ext cx="5238" cy="27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281" y="291"/>
              <a:ext cx="5198" cy="2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Verdana" charset="0"/>
              </a:endParaRPr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D3B580D-9446-40C0-9DBE-C15C62A01570}" type="datetime1">
              <a:rPr lang="es-ES"/>
              <a:pPr>
                <a:defRPr/>
              </a:pPr>
              <a:t>20/09/2012</a:t>
            </a:fld>
            <a:endParaRPr lang="es-ES" dirty="0"/>
          </a:p>
        </p:txBody>
      </p:sp>
      <p:sp>
        <p:nvSpPr>
          <p:cNvPr id="9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10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4B2709-998E-43C7-BEA5-8A60D42C4162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26595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51AC9-3ABC-49EA-AF4C-65C31601097C}" type="datetime1">
              <a:rPr lang="es-ES"/>
              <a:pPr>
                <a:defRPr/>
              </a:pPr>
              <a:t>20/09/2012</a:t>
            </a:fld>
            <a:endParaRPr lang="es-ES" dirty="0"/>
          </a:p>
        </p:txBody>
      </p:sp>
      <p:sp>
        <p:nvSpPr>
          <p:cNvPr id="6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20BC8-65BB-4787-AE29-226B4A93FA1F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02220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24B78-EF73-4C00-8CFF-3829E4BCD5F1}" type="datetime1">
              <a:rPr lang="es-ES"/>
              <a:pPr>
                <a:defRPr/>
              </a:pPr>
              <a:t>20/09/2012</a:t>
            </a:fld>
            <a:endParaRPr lang="es-ES" dirty="0"/>
          </a:p>
        </p:txBody>
      </p:sp>
      <p:sp>
        <p:nvSpPr>
          <p:cNvPr id="8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9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3C078-26DC-451F-9070-576BC2FA93D7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6180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8CF9B-CBB4-4221-9246-BBB15A0E3BCE}" type="datetime1">
              <a:rPr lang="es-ES"/>
              <a:pPr>
                <a:defRPr/>
              </a:pPr>
              <a:t>20/09/2012</a:t>
            </a:fld>
            <a:endParaRPr lang="es-ES" dirty="0"/>
          </a:p>
        </p:txBody>
      </p:sp>
      <p:sp>
        <p:nvSpPr>
          <p:cNvPr id="4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3899D-2CEF-444F-81FC-8EBA9D7D74F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58192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>
            <a:spLocks noChangeArrowheads="1"/>
          </p:cNvSpPr>
          <p:nvPr/>
        </p:nvSpPr>
        <p:spPr bwMode="auto">
          <a:xfrm>
            <a:off x="304800" y="328613"/>
            <a:ext cx="8532813" cy="6197600"/>
          </a:xfrm>
          <a:prstGeom prst="roundRect">
            <a:avLst>
              <a:gd name="adj" fmla="val 2079"/>
            </a:avLst>
          </a:prstGeom>
          <a:gradFill rotWithShape="1"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7F7F7"/>
              </a:gs>
              <a:gs pos="100000">
                <a:srgbClr val="DADADA"/>
              </a:gs>
            </a:gsLst>
            <a:lin ang="5400000" scaled="1"/>
          </a:gradFill>
          <a:ln w="2000" cap="rnd">
            <a:solidFill>
              <a:srgbClr val="A4A3A3"/>
            </a:solidFill>
            <a:round/>
            <a:headEnd/>
            <a:tailEnd/>
          </a:ln>
          <a:effectLst>
            <a:outerShdw blurRad="63500" dist="50800" dir="5400000" algn="tl" rotWithShape="0">
              <a:srgbClr val="000000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Verdana" charset="0"/>
            </a:endParaRPr>
          </a:p>
        </p:txBody>
      </p:sp>
      <p:sp>
        <p:nvSpPr>
          <p:cNvPr id="3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F30BC91-B6ED-4CA7-8E2A-E9CC30ADA927}" type="datetime1">
              <a:rPr lang="es-ES"/>
              <a:pPr>
                <a:defRPr/>
              </a:pPr>
              <a:t>20/09/2012</a:t>
            </a:fld>
            <a:endParaRPr lang="es-ES" dirty="0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21197A-0F36-4490-A009-63C3BFFF2606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79444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D465F-6E13-4EC9-A9EA-9EE57B3AB945}" type="datetime1">
              <a:rPr lang="es-ES"/>
              <a:pPr>
                <a:defRPr/>
              </a:pPr>
              <a:t>20/09/2012</a:t>
            </a:fld>
            <a:endParaRPr lang="es-ES" dirty="0"/>
          </a:p>
        </p:txBody>
      </p:sp>
      <p:sp>
        <p:nvSpPr>
          <p:cNvPr id="6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F8A2E-84FC-45F6-AB04-78F21D06021F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83155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>
            <a:spLocks noChangeArrowheads="1"/>
          </p:cNvSpPr>
          <p:nvPr/>
        </p:nvSpPr>
        <p:spPr bwMode="auto">
          <a:xfrm>
            <a:off x="304800" y="328613"/>
            <a:ext cx="8532813" cy="6197600"/>
          </a:xfrm>
          <a:prstGeom prst="roundRect">
            <a:avLst>
              <a:gd name="adj" fmla="val 2079"/>
            </a:avLst>
          </a:prstGeom>
          <a:gradFill rotWithShape="1"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7F7F7"/>
              </a:gs>
              <a:gs pos="100000">
                <a:srgbClr val="DADADA"/>
              </a:gs>
            </a:gsLst>
            <a:lin ang="5400000" scaled="1"/>
          </a:gradFill>
          <a:ln w="2000" cap="rnd">
            <a:solidFill>
              <a:srgbClr val="A4A3A3"/>
            </a:solidFill>
            <a:round/>
            <a:headEnd/>
            <a:tailEnd/>
          </a:ln>
          <a:effectLst>
            <a:outerShdw blurRad="63500" dist="50800" dir="5400000" algn="tl" rotWithShape="0">
              <a:srgbClr val="000000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Verdana" charset="0"/>
            </a:endParaRPr>
          </a:p>
        </p:txBody>
      </p:sp>
      <p:sp>
        <p:nvSpPr>
          <p:cNvPr id="6" name="5 Redondear rectángulo de esquina sencilla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dirty="0" smtClean="0"/>
              <a:t>Haga clic en el icono para agregar una imagen</a:t>
            </a:r>
            <a:endParaRPr lang="en-US" noProof="0" dirty="0"/>
          </a:p>
        </p:txBody>
      </p:sp>
      <p:sp>
        <p:nvSpPr>
          <p:cNvPr id="7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6B6564B-BDD4-492B-8D68-AA493EB1A134}" type="datetime1">
              <a:rPr lang="es-ES"/>
              <a:pPr>
                <a:defRPr/>
              </a:pPr>
              <a:t>20/09/2012</a:t>
            </a:fld>
            <a:endParaRPr lang="es-ES" dirty="0"/>
          </a:p>
        </p:txBody>
      </p:sp>
      <p:sp>
        <p:nvSpPr>
          <p:cNvPr id="8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9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50E9A6-F9B6-4F36-87C1-1A34FBCE1A64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53866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>
            <a:spLocks noChangeArrowheads="1"/>
          </p:cNvSpPr>
          <p:nvPr/>
        </p:nvSpPr>
        <p:spPr bwMode="auto">
          <a:xfrm>
            <a:off x="304800" y="328613"/>
            <a:ext cx="8532813" cy="6197600"/>
          </a:xfrm>
          <a:prstGeom prst="roundRect">
            <a:avLst>
              <a:gd name="adj" fmla="val 2079"/>
            </a:avLst>
          </a:prstGeom>
          <a:gradFill rotWithShape="1"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7F7F7"/>
              </a:gs>
              <a:gs pos="100000">
                <a:srgbClr val="DADADA"/>
              </a:gs>
            </a:gsLst>
            <a:lin ang="5400000" scaled="1"/>
          </a:gradFill>
          <a:ln w="2000" cap="rnd">
            <a:solidFill>
              <a:srgbClr val="A4A3A3"/>
            </a:solidFill>
            <a:round/>
            <a:headEnd/>
            <a:tailEnd/>
          </a:ln>
          <a:effectLst>
            <a:outerShdw blurRad="63500" dist="50800" dir="5400000" algn="tl" rotWithShape="0">
              <a:srgbClr val="000000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Verdana" charset="0"/>
            </a:endParaRPr>
          </a:p>
        </p:txBody>
      </p:sp>
      <p:grpSp>
        <p:nvGrpSpPr>
          <p:cNvPr id="1027" name="8 Rectángulo redondeado"/>
          <p:cNvGrpSpPr>
            <a:grpSpLocks/>
          </p:cNvGrpSpPr>
          <p:nvPr/>
        </p:nvGrpSpPr>
        <p:grpSpPr bwMode="auto">
          <a:xfrm>
            <a:off x="414338" y="427038"/>
            <a:ext cx="8315325" cy="5497512"/>
            <a:chOff x="261" y="269"/>
            <a:chExt cx="5238" cy="3463"/>
          </a:xfrm>
        </p:grpSpPr>
        <p:pic>
          <p:nvPicPr>
            <p:cNvPr id="1033" name="8 Rectángulo redondeado"/>
            <p:cNvPicPr>
              <a:picLocks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1" y="269"/>
              <a:ext cx="5238" cy="3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285" y="295"/>
              <a:ext cx="5190" cy="34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Verdana" charset="0"/>
              </a:endParaRPr>
            </a:p>
          </p:txBody>
        </p:sp>
      </p:grp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9" name="3 Marcador de texto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rgbClr val="A7A399"/>
                </a:solidFill>
                <a:latin typeface="Verdana" charset="0"/>
              </a:defRPr>
            </a:lvl1pPr>
          </a:lstStyle>
          <a:p>
            <a:pPr>
              <a:defRPr/>
            </a:pPr>
            <a:fld id="{86A7332E-3A9C-4801-9127-AE0D4385B210}" type="datetime1">
              <a:rPr lang="es-ES"/>
              <a:pPr>
                <a:defRPr/>
              </a:pPr>
              <a:t>20/09/2012</a:t>
            </a:fld>
            <a:endParaRPr lang="es-ES" dirty="0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rgbClr val="A7A399"/>
                </a:solidFill>
                <a:latin typeface="Verdana" charset="0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rgbClr val="A7A399"/>
                </a:solidFill>
                <a:latin typeface="Verdana" charset="0"/>
              </a:defRPr>
            </a:lvl1pPr>
          </a:lstStyle>
          <a:p>
            <a:pPr>
              <a:defRPr/>
            </a:pPr>
            <a:fld id="{E4AF504E-6DCE-4242-9738-5435AB8D6428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1" r:id="rId2"/>
    <p:sldLayoutId id="2147483759" r:id="rId3"/>
    <p:sldLayoutId id="2147483752" r:id="rId4"/>
    <p:sldLayoutId id="2147483753" r:id="rId5"/>
    <p:sldLayoutId id="2147483754" r:id="rId6"/>
    <p:sldLayoutId id="2147483760" r:id="rId7"/>
    <p:sldLayoutId id="2147483755" r:id="rId8"/>
    <p:sldLayoutId id="2147483761" r:id="rId9"/>
    <p:sldLayoutId id="2147483756" r:id="rId10"/>
    <p:sldLayoutId id="214748375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charset="0"/>
        </a:defRPr>
      </a:lvl9pPr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428750"/>
            <a:ext cx="7772400" cy="21717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ES" sz="37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CHALLENGES RELATING TO COMMUNICATION, PROTECTION, AND ASSISTANCE TO EXTRA-CONTINENTAL IRREGULAR MIGRANTS</a:t>
            </a:r>
            <a:endParaRPr lang="es-ES" sz="370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147" name="2 Subtítulo"/>
          <p:cNvSpPr>
            <a:spLocks noGrp="1"/>
          </p:cNvSpPr>
          <p:nvPr>
            <p:ph type="subTitle" idx="1"/>
          </p:nvPr>
        </p:nvSpPr>
        <p:spPr>
          <a:xfrm>
            <a:off x="722313" y="3684588"/>
            <a:ext cx="7772400" cy="914400"/>
          </a:xfrm>
        </p:spPr>
        <p:txBody>
          <a:bodyPr/>
          <a:lstStyle/>
          <a:p>
            <a:pPr marL="36513" eaLnBrk="1" hangingPunct="1">
              <a:spcBef>
                <a:spcPct val="0"/>
              </a:spcBef>
            </a:pPr>
            <a:r>
              <a:rPr lang="es-ES_tradnl" dirty="0" smtClean="0">
                <a:solidFill>
                  <a:srgbClr val="1B587C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s-ES_tradnl" dirty="0" smtClean="0">
              <a:solidFill>
                <a:srgbClr val="1B587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8" name="3 Imagen" descr="migración.bmp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800600"/>
            <a:ext cx="166846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 descr="CRM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800600"/>
            <a:ext cx="2971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2 CuadroTexto"/>
          <p:cNvSpPr txBox="1">
            <a:spLocks noChangeArrowheads="1"/>
          </p:cNvSpPr>
          <p:nvPr/>
        </p:nvSpPr>
        <p:spPr bwMode="auto">
          <a:xfrm>
            <a:off x="428625" y="285750"/>
            <a:ext cx="8286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  <a:cs typeface="Arial" charset="0"/>
              </a:rPr>
              <a:t>AVAILABILITY OF ESME </a:t>
            </a:r>
            <a:endParaRPr lang="en-GB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charset="0"/>
              <a:cs typeface="Arial" charset="0"/>
            </a:endParaRPr>
          </a:p>
        </p:txBody>
      </p:sp>
      <p:sp>
        <p:nvSpPr>
          <p:cNvPr id="15363" name="4 CuadroTexto"/>
          <p:cNvSpPr txBox="1">
            <a:spLocks noChangeArrowheads="1"/>
          </p:cNvSpPr>
          <p:nvPr/>
        </p:nvSpPr>
        <p:spPr bwMode="auto">
          <a:xfrm>
            <a:off x="857250" y="898842"/>
            <a:ext cx="7572375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>
              <a:buFont typeface="Arial" pitchFamily="34" charset="0"/>
              <a:buChar char="•"/>
            </a:pPr>
            <a:endParaRPr lang="en-GB" sz="2800" dirty="0" smtClean="0">
              <a:latin typeface="Verdana" pitchFamily="34" charset="0"/>
              <a:cs typeface="Arial" pitchFamily="34" charset="0"/>
            </a:endParaRPr>
          </a:p>
          <a:p>
            <a:pPr eaLnBrk="1" hangingPunct="1"/>
            <a:r>
              <a:rPr lang="en-GB" sz="2800" b="1" dirty="0" smtClean="0">
                <a:solidFill>
                  <a:srgbClr val="002060"/>
                </a:solidFill>
                <a:latin typeface="Verdana" pitchFamily="34" charset="0"/>
                <a:cs typeface="Arial" pitchFamily="34" charset="0"/>
              </a:rPr>
              <a:t>ESME</a:t>
            </a:r>
            <a:r>
              <a:rPr lang="en-GB" sz="2800" dirty="0" smtClean="0">
                <a:latin typeface="Verdana" pitchFamily="34" charset="0"/>
                <a:cs typeface="Arial" pitchFamily="34" charset="0"/>
              </a:rPr>
              <a:t> should:</a:t>
            </a:r>
          </a:p>
          <a:p>
            <a:pPr eaLnBrk="1" hangingPunct="1"/>
            <a:endParaRPr lang="en-GB" sz="2800" dirty="0" smtClean="0">
              <a:latin typeface="Verdana" pitchFamily="34" charset="0"/>
              <a:cs typeface="Arial" pitchFamily="34" charset="0"/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en-GB" sz="2800" dirty="0" smtClean="0">
                <a:latin typeface="Verdana" pitchFamily="34" charset="0"/>
                <a:cs typeface="Arial" pitchFamily="34" charset="0"/>
              </a:rPr>
              <a:t>Develop roles of availability by UNIT;</a:t>
            </a:r>
          </a:p>
          <a:p>
            <a:pPr lvl="1" eaLnBrk="1" hangingPunct="1"/>
            <a:endParaRPr lang="en-GB" sz="2800" dirty="0" smtClean="0">
              <a:latin typeface="Verdana" pitchFamily="34" charset="0"/>
              <a:cs typeface="Arial" pitchFamily="34" charset="0"/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en-GB" sz="2800" dirty="0">
                <a:latin typeface="Verdana" pitchFamily="34" charset="0"/>
                <a:cs typeface="Arial" pitchFamily="34" charset="0"/>
              </a:rPr>
              <a:t>R</a:t>
            </a:r>
            <a:r>
              <a:rPr lang="en-GB" sz="2800" dirty="0" smtClean="0">
                <a:latin typeface="Verdana" pitchFamily="34" charset="0"/>
                <a:cs typeface="Arial" pitchFamily="34" charset="0"/>
              </a:rPr>
              <a:t>espond within a maximum period of 1 hour;</a:t>
            </a:r>
          </a:p>
          <a:p>
            <a:pPr lvl="1" eaLnBrk="1" hangingPunct="1"/>
            <a:endParaRPr lang="en-GB" sz="2800" dirty="0" smtClean="0">
              <a:latin typeface="Verdana" pitchFamily="34" charset="0"/>
              <a:cs typeface="Arial" pitchFamily="34" charset="0"/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en-GB" sz="2800" dirty="0">
                <a:latin typeface="Verdana" pitchFamily="34" charset="0"/>
                <a:cs typeface="Arial" pitchFamily="34" charset="0"/>
              </a:rPr>
              <a:t>M</a:t>
            </a:r>
            <a:r>
              <a:rPr lang="en-GB" sz="2800" dirty="0" smtClean="0">
                <a:latin typeface="Verdana" pitchFamily="34" charset="0"/>
                <a:cs typeface="Arial" pitchFamily="34" charset="0"/>
              </a:rPr>
              <a:t>eet regularly.</a:t>
            </a:r>
            <a:endParaRPr lang="en-GB" sz="2800" dirty="0">
              <a:latin typeface="Verdana" pitchFamily="34" charset="0"/>
              <a:cs typeface="Arial" pitchFamily="34" charset="0"/>
            </a:endParaRPr>
          </a:p>
        </p:txBody>
      </p:sp>
      <p:pic>
        <p:nvPicPr>
          <p:cNvPr id="15364" name="Picture 5" descr="http://www.embajadacrchina.org/images/logo_migracio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6092825"/>
            <a:ext cx="1189038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2 CuadroTexto"/>
          <p:cNvSpPr txBox="1">
            <a:spLocks noChangeArrowheads="1"/>
          </p:cNvSpPr>
          <p:nvPr/>
        </p:nvSpPr>
        <p:spPr bwMode="auto">
          <a:xfrm>
            <a:off x="428625" y="0"/>
            <a:ext cx="8286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  <a:cs typeface="Arial" charset="0"/>
              </a:rPr>
              <a:t>ETHICAL ACTIONS BY ESME </a:t>
            </a:r>
            <a:endParaRPr lang="en-GB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charset="0"/>
              <a:cs typeface="Arial" charset="0"/>
            </a:endParaRPr>
          </a:p>
        </p:txBody>
      </p:sp>
      <p:sp>
        <p:nvSpPr>
          <p:cNvPr id="16387" name="4 CuadroTexto"/>
          <p:cNvSpPr txBox="1">
            <a:spLocks noChangeArrowheads="1"/>
          </p:cNvSpPr>
          <p:nvPr/>
        </p:nvSpPr>
        <p:spPr bwMode="auto">
          <a:xfrm>
            <a:off x="571500" y="733425"/>
            <a:ext cx="7572375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>
              <a:buClr>
                <a:srgbClr val="274221"/>
              </a:buClr>
              <a:buFont typeface="Arial" pitchFamily="34" charset="0"/>
              <a:buChar char="•"/>
            </a:pPr>
            <a:r>
              <a:rPr lang="en-GB" sz="2400" dirty="0" smtClean="0">
                <a:latin typeface="Verdana" pitchFamily="34" charset="0"/>
                <a:cs typeface="Arial" pitchFamily="34" charset="0"/>
              </a:rPr>
              <a:t>To ensure respect for human rights;</a:t>
            </a:r>
          </a:p>
          <a:p>
            <a:pPr eaLnBrk="1" hangingPunct="1">
              <a:buClr>
                <a:srgbClr val="274221"/>
              </a:buClr>
            </a:pPr>
            <a:endParaRPr lang="en-GB" sz="2400" dirty="0" smtClean="0">
              <a:latin typeface="Verdana" pitchFamily="34" charset="0"/>
              <a:cs typeface="Arial" pitchFamily="34" charset="0"/>
            </a:endParaRPr>
          </a:p>
          <a:p>
            <a:pPr eaLnBrk="1" hangingPunct="1">
              <a:buClr>
                <a:srgbClr val="274221"/>
              </a:buClr>
              <a:buFont typeface="Arial" pitchFamily="34" charset="0"/>
              <a:buChar char="•"/>
            </a:pPr>
            <a:r>
              <a:rPr lang="en-GB" sz="2400" dirty="0" smtClean="0">
                <a:latin typeface="Verdana" pitchFamily="34" charset="0"/>
                <a:cs typeface="Arial" pitchFamily="34" charset="0"/>
              </a:rPr>
              <a:t>Equal respect for everyone (gender, age, religion, ethnic group);</a:t>
            </a:r>
          </a:p>
          <a:p>
            <a:pPr eaLnBrk="1" hangingPunct="1">
              <a:buClr>
                <a:srgbClr val="274221"/>
              </a:buClr>
            </a:pPr>
            <a:endParaRPr lang="en-GB" sz="2400" dirty="0" smtClean="0">
              <a:latin typeface="Verdana" pitchFamily="34" charset="0"/>
              <a:cs typeface="Arial" pitchFamily="34" charset="0"/>
            </a:endParaRPr>
          </a:p>
          <a:p>
            <a:pPr eaLnBrk="1" hangingPunct="1">
              <a:buClr>
                <a:srgbClr val="274221"/>
              </a:buClr>
              <a:buFont typeface="Arial" pitchFamily="34" charset="0"/>
              <a:buChar char="•"/>
            </a:pPr>
            <a:r>
              <a:rPr lang="en-GB" sz="2400" dirty="0" smtClean="0">
                <a:latin typeface="Verdana" pitchFamily="34" charset="0"/>
                <a:cs typeface="Arial" pitchFamily="34" charset="0"/>
              </a:rPr>
              <a:t>Responsibility in regard to SME information;</a:t>
            </a:r>
          </a:p>
          <a:p>
            <a:pPr eaLnBrk="1" hangingPunct="1">
              <a:buClr>
                <a:srgbClr val="274221"/>
              </a:buClr>
              <a:buFont typeface="Arial" pitchFamily="34" charset="0"/>
              <a:buChar char="•"/>
            </a:pPr>
            <a:endParaRPr lang="en-GB" sz="2400" dirty="0" smtClean="0">
              <a:latin typeface="Verdana" pitchFamily="34" charset="0"/>
              <a:cs typeface="Arial" pitchFamily="34" charset="0"/>
            </a:endParaRPr>
          </a:p>
          <a:p>
            <a:pPr eaLnBrk="1" hangingPunct="1">
              <a:buClr>
                <a:srgbClr val="274221"/>
              </a:buClr>
              <a:buFont typeface="Arial" pitchFamily="34" charset="0"/>
              <a:buChar char="•"/>
            </a:pPr>
            <a:r>
              <a:rPr lang="en-GB" sz="2400" dirty="0" smtClean="0">
                <a:latin typeface="Verdana" pitchFamily="34" charset="0"/>
                <a:cs typeface="Arial" pitchFamily="34" charset="0"/>
              </a:rPr>
              <a:t>Confidentiality;</a:t>
            </a:r>
          </a:p>
          <a:p>
            <a:pPr eaLnBrk="1" hangingPunct="1">
              <a:buClr>
                <a:srgbClr val="274221"/>
              </a:buClr>
              <a:buFont typeface="Arial" pitchFamily="34" charset="0"/>
              <a:buChar char="•"/>
            </a:pPr>
            <a:endParaRPr lang="en-GB" sz="2400" dirty="0" smtClean="0">
              <a:latin typeface="Verdana" pitchFamily="34" charset="0"/>
              <a:cs typeface="Arial" pitchFamily="34" charset="0"/>
            </a:endParaRPr>
          </a:p>
          <a:p>
            <a:pPr eaLnBrk="1" hangingPunct="1">
              <a:buClr>
                <a:srgbClr val="274221"/>
              </a:buClr>
              <a:buFont typeface="Arial" pitchFamily="34" charset="0"/>
              <a:buChar char="•"/>
            </a:pPr>
            <a:r>
              <a:rPr lang="en-GB" sz="2400" dirty="0" smtClean="0">
                <a:latin typeface="Verdana" pitchFamily="34" charset="0"/>
                <a:cs typeface="Arial" pitchFamily="34" charset="0"/>
              </a:rPr>
              <a:t>Actions oriented toward combating abuse and exploitation;</a:t>
            </a:r>
          </a:p>
          <a:p>
            <a:pPr eaLnBrk="1" hangingPunct="1">
              <a:buClr>
                <a:srgbClr val="274221"/>
              </a:buClr>
              <a:buFont typeface="Arial" pitchFamily="34" charset="0"/>
              <a:buChar char="•"/>
            </a:pPr>
            <a:endParaRPr lang="en-GB" sz="2400" dirty="0" smtClean="0">
              <a:latin typeface="Verdana" pitchFamily="34" charset="0"/>
              <a:cs typeface="Arial" pitchFamily="34" charset="0"/>
            </a:endParaRPr>
          </a:p>
          <a:p>
            <a:pPr eaLnBrk="1" hangingPunct="1">
              <a:buClr>
                <a:srgbClr val="274221"/>
              </a:buClr>
              <a:buFont typeface="Arial" pitchFamily="34" charset="0"/>
              <a:buChar char="•"/>
            </a:pPr>
            <a:r>
              <a:rPr lang="en-GB" sz="2400" dirty="0" smtClean="0">
                <a:latin typeface="Verdana" pitchFamily="34" charset="0"/>
                <a:cs typeface="Arial" pitchFamily="34" charset="0"/>
              </a:rPr>
              <a:t>Comprehensive security in general.</a:t>
            </a:r>
            <a:endParaRPr lang="en-GB" sz="2400" b="1" dirty="0" smtClean="0">
              <a:latin typeface="Verdana" pitchFamily="34" charset="0"/>
              <a:cs typeface="Arial" pitchFamily="34" charset="0"/>
            </a:endParaRPr>
          </a:p>
          <a:p>
            <a:pPr eaLnBrk="1" hangingPunct="1"/>
            <a:endParaRPr lang="en-GB" sz="2800" dirty="0">
              <a:latin typeface="Verdana" pitchFamily="34" charset="0"/>
              <a:cs typeface="Arial" pitchFamily="34" charset="0"/>
            </a:endParaRPr>
          </a:p>
        </p:txBody>
      </p:sp>
      <p:pic>
        <p:nvPicPr>
          <p:cNvPr id="16388" name="Picture 5" descr="http://www.embajadacrchina.org/images/logo_migracio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6092825"/>
            <a:ext cx="1189038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2 CuadroTexto"/>
          <p:cNvSpPr txBox="1">
            <a:spLocks noChangeArrowheads="1"/>
          </p:cNvSpPr>
          <p:nvPr/>
        </p:nvSpPr>
        <p:spPr bwMode="auto">
          <a:xfrm>
            <a:off x="428625" y="571500"/>
            <a:ext cx="82867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  <a:cs typeface="Arial" charset="0"/>
              </a:rPr>
              <a:t>THE ROLES OF ESME 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charset="0"/>
              <a:cs typeface="Arial" charset="0"/>
            </a:endParaRPr>
          </a:p>
        </p:txBody>
      </p:sp>
      <p:sp>
        <p:nvSpPr>
          <p:cNvPr id="17411" name="4 CuadroTexto"/>
          <p:cNvSpPr txBox="1">
            <a:spLocks noChangeArrowheads="1"/>
          </p:cNvSpPr>
          <p:nvPr/>
        </p:nvSpPr>
        <p:spPr bwMode="auto">
          <a:xfrm>
            <a:off x="571500" y="1357313"/>
            <a:ext cx="7858125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>
              <a:buClr>
                <a:srgbClr val="274221"/>
              </a:buClr>
              <a:buFont typeface="Wingdings" pitchFamily="2" charset="2"/>
              <a:buChar char="q"/>
            </a:pPr>
            <a:r>
              <a:rPr lang="en-GB" sz="2400" dirty="0" smtClean="0">
                <a:latin typeface="Verdana" pitchFamily="34" charset="0"/>
              </a:rPr>
              <a:t>To establish referral mechanisms;</a:t>
            </a:r>
          </a:p>
          <a:p>
            <a:pPr eaLnBrk="1" hangingPunct="1">
              <a:buClr>
                <a:srgbClr val="274221"/>
              </a:buClr>
              <a:buFont typeface="Wingdings" pitchFamily="2" charset="2"/>
              <a:buChar char="q"/>
            </a:pPr>
            <a:r>
              <a:rPr lang="en-GB" sz="2400" dirty="0" smtClean="0">
                <a:latin typeface="Verdana" pitchFamily="34" charset="0"/>
              </a:rPr>
              <a:t>To develop instruments for preliminary assessments;</a:t>
            </a:r>
          </a:p>
          <a:p>
            <a:pPr eaLnBrk="1" hangingPunct="1">
              <a:buClr>
                <a:srgbClr val="274221"/>
              </a:buClr>
              <a:buFont typeface="Wingdings" pitchFamily="2" charset="2"/>
              <a:buChar char="q"/>
            </a:pPr>
            <a:r>
              <a:rPr lang="en-GB" sz="2400" dirty="0" smtClean="0">
                <a:latin typeface="Verdana" pitchFamily="34" charset="0"/>
              </a:rPr>
              <a:t>Training on general concepts and actions;</a:t>
            </a:r>
          </a:p>
          <a:p>
            <a:pPr eaLnBrk="1" hangingPunct="1">
              <a:buClr>
                <a:srgbClr val="274221"/>
              </a:buClr>
              <a:buFont typeface="Wingdings" pitchFamily="2" charset="2"/>
              <a:buChar char="q"/>
            </a:pPr>
            <a:r>
              <a:rPr lang="en-GB" sz="2400" dirty="0" smtClean="0">
                <a:latin typeface="Verdana" pitchFamily="34" charset="0"/>
              </a:rPr>
              <a:t>To promote the establishment of local protection systems;</a:t>
            </a:r>
          </a:p>
          <a:p>
            <a:pPr eaLnBrk="1" hangingPunct="1">
              <a:buClr>
                <a:srgbClr val="274221"/>
              </a:buClr>
              <a:buFont typeface="Wingdings" pitchFamily="2" charset="2"/>
              <a:buChar char="q"/>
            </a:pPr>
            <a:r>
              <a:rPr lang="en-GB" sz="2400" dirty="0" smtClean="0">
                <a:latin typeface="Verdana" pitchFamily="34" charset="0"/>
              </a:rPr>
              <a:t>To identify and respond to any special migration situation;</a:t>
            </a:r>
          </a:p>
          <a:p>
            <a:pPr eaLnBrk="1" hangingPunct="1">
              <a:buClr>
                <a:srgbClr val="274221"/>
              </a:buClr>
              <a:buFont typeface="Wingdings" pitchFamily="2" charset="2"/>
              <a:buChar char="q"/>
            </a:pPr>
            <a:r>
              <a:rPr lang="en-GB" sz="2400" dirty="0" smtClean="0">
                <a:latin typeface="Verdana" pitchFamily="34" charset="0"/>
              </a:rPr>
              <a:t>To provide humanitarian aid (DR);</a:t>
            </a:r>
          </a:p>
          <a:p>
            <a:pPr eaLnBrk="1" hangingPunct="1">
              <a:buClr>
                <a:srgbClr val="274221"/>
              </a:buClr>
              <a:buFont typeface="Wingdings" pitchFamily="2" charset="2"/>
              <a:buChar char="q"/>
            </a:pPr>
            <a:r>
              <a:rPr lang="en-GB" sz="2400" dirty="0" smtClean="0">
                <a:latin typeface="Verdana" pitchFamily="34" charset="0"/>
              </a:rPr>
              <a:t>To monitor institutional actions;</a:t>
            </a:r>
          </a:p>
          <a:p>
            <a:pPr eaLnBrk="1" hangingPunct="1">
              <a:buClr>
                <a:srgbClr val="274221"/>
              </a:buClr>
              <a:buFont typeface="Wingdings" pitchFamily="2" charset="2"/>
              <a:buChar char="q"/>
            </a:pPr>
            <a:r>
              <a:rPr lang="en-GB" sz="2400" dirty="0" smtClean="0">
                <a:latin typeface="Verdana" pitchFamily="34" charset="0"/>
              </a:rPr>
              <a:t>To issue recommendations;</a:t>
            </a:r>
          </a:p>
          <a:p>
            <a:pPr eaLnBrk="1" hangingPunct="1">
              <a:buClr>
                <a:srgbClr val="274221"/>
              </a:buClr>
              <a:buFont typeface="Wingdings" pitchFamily="2" charset="2"/>
              <a:buChar char="q"/>
            </a:pPr>
            <a:r>
              <a:rPr lang="en-GB" sz="2400" dirty="0" smtClean="0">
                <a:latin typeface="Verdana" pitchFamily="34" charset="0"/>
              </a:rPr>
              <a:t>To execute any required actions (regulations and mandate).</a:t>
            </a:r>
            <a:endParaRPr lang="en-GB" sz="2400" dirty="0">
              <a:latin typeface="Verdana" pitchFamily="34" charset="0"/>
            </a:endParaRPr>
          </a:p>
        </p:txBody>
      </p:sp>
      <p:pic>
        <p:nvPicPr>
          <p:cNvPr id="17412" name="Picture 5" descr="http://www.embajadacrchina.org/images/logo_migracio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6092825"/>
            <a:ext cx="1189038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3238" y="1928813"/>
            <a:ext cx="8183562" cy="3500437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GB" dirty="0" smtClean="0">
                <a:solidFill>
                  <a:srgbClr val="0E2C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r>
              <a:rPr lang="en-GB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GB" sz="2400" dirty="0" smtClean="0">
                <a:solidFill>
                  <a:srgbClr val="0E2C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Use of an interpreter;</a:t>
            </a:r>
            <a:br>
              <a:rPr lang="en-GB" sz="2400" dirty="0" smtClean="0">
                <a:solidFill>
                  <a:srgbClr val="0E2C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2400" dirty="0" smtClean="0">
                <a:solidFill>
                  <a:srgbClr val="0E2C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GB" sz="2400" dirty="0" smtClean="0">
                <a:solidFill>
                  <a:srgbClr val="0E2C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2400" dirty="0" smtClean="0">
                <a:solidFill>
                  <a:srgbClr val="0E2C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Trained ESME officers;</a:t>
            </a:r>
            <a:br>
              <a:rPr lang="en-GB" sz="2400" dirty="0" smtClean="0">
                <a:solidFill>
                  <a:srgbClr val="0E2C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2400" dirty="0" smtClean="0">
                <a:solidFill>
                  <a:srgbClr val="0E2C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GB" sz="2400" dirty="0" smtClean="0">
                <a:solidFill>
                  <a:srgbClr val="0E2C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2400" dirty="0" smtClean="0">
                <a:solidFill>
                  <a:srgbClr val="0E2C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Special protection units for extra-continental migrants;</a:t>
            </a:r>
            <a:br>
              <a:rPr lang="en-GB" sz="2400" dirty="0" smtClean="0">
                <a:solidFill>
                  <a:srgbClr val="0E2C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2400" dirty="0" smtClean="0">
                <a:solidFill>
                  <a:srgbClr val="0E2C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GB" sz="2400" dirty="0" smtClean="0">
                <a:solidFill>
                  <a:srgbClr val="0E2C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2400" dirty="0" smtClean="0">
                <a:solidFill>
                  <a:srgbClr val="0E2C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Mobile immigration units.</a:t>
            </a:r>
            <a:endParaRPr lang="en-GB" sz="2400" dirty="0" smtClean="0">
              <a:solidFill>
                <a:srgbClr val="0E2C3E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435" name="2 Marcador de contenido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1612900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rgbClr val="50141B"/>
                </a:solidFill>
              </a:rPr>
              <a:t>a) Communication with irregular extra-continental migrants</a:t>
            </a:r>
            <a:endParaRPr lang="en-GB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2 Marcador de contenido"/>
          <p:cNvSpPr>
            <a:spLocks noGrp="1"/>
          </p:cNvSpPr>
          <p:nvPr>
            <p:ph idx="1"/>
          </p:nvPr>
        </p:nvSpPr>
        <p:spPr>
          <a:xfrm>
            <a:off x="457200" y="571500"/>
            <a:ext cx="8229600" cy="57150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GB" sz="35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Protocol of action (ESME) and a guide for conducting interviews that enables identifying immediate needs: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GB" sz="3500" dirty="0" smtClean="0">
                <a:solidFill>
                  <a:srgbClr val="1B587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3500" dirty="0" smtClean="0">
                <a:solidFill>
                  <a:srgbClr val="1B587C"/>
                </a:solidFill>
                <a:latin typeface="Arial" pitchFamily="34" charset="0"/>
                <a:cs typeface="Arial" pitchFamily="34" charset="0"/>
              </a:rPr>
            </a:br>
            <a:r>
              <a:rPr lang="en-GB" sz="3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Health requirements;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 Food requirements;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 Clothing requirements;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 Safe shelter requirements.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endParaRPr lang="en-GB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2 Marcador de contenido"/>
          <p:cNvSpPr>
            <a:spLocks noGrp="1"/>
          </p:cNvSpPr>
          <p:nvPr>
            <p:ph idx="1"/>
          </p:nvPr>
        </p:nvSpPr>
        <p:spPr>
          <a:xfrm>
            <a:off x="457200" y="571500"/>
            <a:ext cx="8229600" cy="5715000"/>
          </a:xfrm>
        </p:spPr>
        <p:txBody>
          <a:bodyPr/>
          <a:lstStyle/>
          <a:p>
            <a:pPr algn="just" eaLnBrk="1" hangingPunct="1"/>
            <a:r>
              <a:rPr lang="en-GB" sz="35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Protocol of action (ESME) and a guide for conducting interviews that enables identifying immediate needs</a:t>
            </a:r>
            <a:r>
              <a:rPr lang="en-GB" sz="35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 Police protection requirements;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 Legal aid or immigration assistance requirements;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 Communication requirements;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 Other requirements.</a:t>
            </a:r>
            <a:b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GB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en-GB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2 Marcador de contenido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400" dirty="0" smtClean="0">
                <a:solidFill>
                  <a:srgbClr val="50141B"/>
                </a:solidFill>
                <a:latin typeface="Arial" pitchFamily="34" charset="0"/>
                <a:cs typeface="Arial" pitchFamily="34" charset="0"/>
              </a:rPr>
              <a:t>c) Providing shelter to identified extra-continental migrants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GB" sz="2400" dirty="0" smtClean="0">
              <a:solidFill>
                <a:srgbClr val="50141B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sz="2400" dirty="0" smtClean="0">
                <a:solidFill>
                  <a:srgbClr val="0E2C3E"/>
                </a:solidFill>
                <a:latin typeface="Arial" pitchFamily="34" charset="0"/>
                <a:cs typeface="Arial" pitchFamily="34" charset="0"/>
              </a:rPr>
              <a:t>Two possibilities:</a:t>
            </a:r>
          </a:p>
          <a:p>
            <a:pPr eaLnBrk="1" hangingPunct="1">
              <a:lnSpc>
                <a:spcPct val="80000"/>
              </a:lnSpc>
            </a:pPr>
            <a:endParaRPr lang="en-GB" sz="2400" dirty="0" smtClean="0">
              <a:solidFill>
                <a:srgbClr val="0E2C3E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GB" sz="2400" dirty="0" smtClean="0">
                <a:solidFill>
                  <a:srgbClr val="0E2C3E"/>
                </a:solidFill>
                <a:latin typeface="Arial" pitchFamily="34" charset="0"/>
                <a:cs typeface="Arial" pitchFamily="34" charset="0"/>
              </a:rPr>
              <a:t>a) Shelter according to a prior assessment                          by ESME;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GB" sz="2400" dirty="0" smtClean="0">
              <a:solidFill>
                <a:srgbClr val="0E2C3E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GB" sz="2400" dirty="0" smtClean="0">
                <a:solidFill>
                  <a:srgbClr val="0E2C3E"/>
                </a:solidFill>
                <a:latin typeface="Arial" pitchFamily="34" charset="0"/>
                <a:cs typeface="Arial" pitchFamily="34" charset="0"/>
              </a:rPr>
              <a:t>b) A temporary </a:t>
            </a:r>
            <a:r>
              <a:rPr lang="en-GB" sz="2400" dirty="0">
                <a:solidFill>
                  <a:srgbClr val="0E2C3E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GB" sz="2400" dirty="0" smtClean="0">
                <a:solidFill>
                  <a:srgbClr val="0E2C3E"/>
                </a:solidFill>
                <a:latin typeface="Arial" pitchFamily="34" charset="0"/>
                <a:cs typeface="Arial" pitchFamily="34" charset="0"/>
              </a:rPr>
              <a:t>etention </a:t>
            </a:r>
            <a:r>
              <a:rPr lang="en-GB" sz="2400" dirty="0">
                <a:solidFill>
                  <a:srgbClr val="0E2C3E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GB" sz="2400" dirty="0" smtClean="0">
                <a:solidFill>
                  <a:srgbClr val="0E2C3E"/>
                </a:solidFill>
                <a:latin typeface="Arial" pitchFamily="34" charset="0"/>
                <a:cs typeface="Arial" pitchFamily="34" charset="0"/>
              </a:rPr>
              <a:t>entre for irregular               migrants.</a:t>
            </a:r>
            <a:endParaRPr lang="en-GB" sz="2400" dirty="0" smtClean="0">
              <a:solidFill>
                <a:srgbClr val="50141B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GB" sz="2400" dirty="0" smtClean="0">
                <a:solidFill>
                  <a:srgbClr val="50141B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GB" sz="2400" b="1" dirty="0" smtClean="0"/>
          </a:p>
        </p:txBody>
      </p:sp>
      <p:pic>
        <p:nvPicPr>
          <p:cNvPr id="21507" name="Imagen 1" descr="cabinas paso cano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1571625"/>
            <a:ext cx="1441450" cy="397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15403"/>
            <a:ext cx="8229600" cy="1500187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GB" sz="3200" dirty="0" smtClean="0">
                <a:solidFill>
                  <a:srgbClr val="783F0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Providing emergency humanitarian aid to migrants in need</a:t>
            </a:r>
            <a:endParaRPr lang="en-GB" sz="3200" dirty="0" smtClean="0">
              <a:solidFill>
                <a:srgbClr val="783F04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531" name="2 Marcador de contenido"/>
          <p:cNvSpPr>
            <a:spLocks noGrp="1"/>
          </p:cNvSpPr>
          <p:nvPr>
            <p:ph idx="1"/>
          </p:nvPr>
        </p:nvSpPr>
        <p:spPr>
          <a:xfrm>
            <a:off x="457200" y="2000250"/>
            <a:ext cx="8229600" cy="4125913"/>
          </a:xfrm>
        </p:spPr>
        <p:txBody>
          <a:bodyPr/>
          <a:lstStyle/>
          <a:p>
            <a:pPr eaLnBrk="1" hangingPunct="1"/>
            <a:r>
              <a:rPr lang="en-GB" sz="3200" dirty="0" smtClean="0"/>
              <a:t>Refuge is coordinated with ACAI and UNHCR;</a:t>
            </a:r>
          </a:p>
          <a:p>
            <a:pPr eaLnBrk="1" hangingPunct="1"/>
            <a:r>
              <a:rPr lang="en-GB" sz="3200" dirty="0" smtClean="0"/>
              <a:t>Special migration situations: IOM;</a:t>
            </a:r>
          </a:p>
          <a:p>
            <a:pPr eaLnBrk="1" hangingPunct="1"/>
            <a:r>
              <a:rPr lang="en-GB" sz="3200" dirty="0" smtClean="0"/>
              <a:t>Boys, girls, and adolescents: Child Protection Institution;</a:t>
            </a:r>
          </a:p>
          <a:p>
            <a:pPr eaLnBrk="1" hangingPunct="1"/>
            <a:r>
              <a:rPr lang="en-GB" sz="3200" dirty="0" smtClean="0"/>
              <a:t>Limited and not sustainable resources.</a:t>
            </a:r>
            <a:endParaRPr lang="en-GB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2 Marcador de contenido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1255713"/>
          </a:xfrm>
        </p:spPr>
        <p:txBody>
          <a:bodyPr/>
          <a:lstStyle/>
          <a:p>
            <a:pPr eaLnBrk="1" hangingPunct="1"/>
            <a:r>
              <a:rPr lang="en-GB" dirty="0" smtClean="0"/>
              <a:t>PROTOCOLS FOR BOYS, GIRLS, AND ADOLESCENTS</a:t>
            </a:r>
            <a:endParaRPr lang="en-GB" dirty="0" smtClean="0"/>
          </a:p>
        </p:txBody>
      </p:sp>
      <p:pic>
        <p:nvPicPr>
          <p:cNvPr id="23555" name="5 Imagen" descr="Sin título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1928813"/>
            <a:ext cx="242887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6" name="6 Imagen" descr="Sin título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000500"/>
            <a:ext cx="2581275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7 Imagen" descr="Sin título3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25" y="1857375"/>
            <a:ext cx="2447925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1500187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GB" dirty="0" smtClean="0">
                <a:solidFill>
                  <a:srgbClr val="783F0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Providing emergency humanitarian aid to migrants in need </a:t>
            </a:r>
            <a:endParaRPr lang="en-GB" dirty="0" smtClean="0">
              <a:solidFill>
                <a:srgbClr val="783F04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579" name="2 Marcador de contenido"/>
          <p:cNvSpPr>
            <a:spLocks noGrp="1"/>
          </p:cNvSpPr>
          <p:nvPr>
            <p:ph idx="1"/>
          </p:nvPr>
        </p:nvSpPr>
        <p:spPr>
          <a:xfrm>
            <a:off x="457200" y="2500313"/>
            <a:ext cx="8229600" cy="3625850"/>
          </a:xfrm>
        </p:spPr>
        <p:txBody>
          <a:bodyPr/>
          <a:lstStyle/>
          <a:p>
            <a:pPr algn="just" eaLnBrk="1" hangingPunct="1"/>
            <a:r>
              <a:rPr lang="en-GB" sz="3200" dirty="0" smtClean="0"/>
              <a:t>A category for victims of trafficking –irrespective of status. </a:t>
            </a:r>
            <a:r>
              <a:rPr lang="en-GB" b="1" dirty="0" smtClean="0"/>
              <a:t>ARTICLE 94. General Migration and Immigration Act.</a:t>
            </a:r>
          </a:p>
          <a:p>
            <a:pPr lvl="1" algn="just" eaLnBrk="1" hangingPunct="1">
              <a:buFont typeface="Verdana" pitchFamily="34" charset="0"/>
              <a:buNone/>
            </a:pPr>
            <a:endParaRPr lang="en-GB" b="1" dirty="0" smtClean="0"/>
          </a:p>
          <a:p>
            <a:pPr eaLnBrk="1" hangingPunct="1"/>
            <a:r>
              <a:rPr lang="en-GB" sz="3200" dirty="0" smtClean="0"/>
              <a:t>Migration status for humanitarian reasons.</a:t>
            </a:r>
          </a:p>
          <a:p>
            <a:pPr eaLnBrk="1" hangingPunct="1">
              <a:buFont typeface="Wingdings 2" pitchFamily="18" charset="2"/>
              <a:buNone/>
            </a:pPr>
            <a:endParaRPr lang="en-GB" sz="3200" dirty="0" smtClean="0"/>
          </a:p>
          <a:p>
            <a:pPr eaLnBrk="1" hangingPunct="1">
              <a:buFont typeface="Wingdings 2" pitchFamily="18" charset="2"/>
              <a:buNone/>
            </a:pPr>
            <a:endParaRPr lang="en-GB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Imagen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785813"/>
            <a:ext cx="6986588" cy="4986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2 Marcador de contenido"/>
          <p:cNvSpPr>
            <a:spLocks noGrp="1"/>
          </p:cNvSpPr>
          <p:nvPr>
            <p:ph idx="1"/>
          </p:nvPr>
        </p:nvSpPr>
        <p:spPr>
          <a:xfrm>
            <a:off x="503238" y="1857375"/>
            <a:ext cx="8183562" cy="2860675"/>
          </a:xfrm>
        </p:spPr>
        <p:txBody>
          <a:bodyPr/>
          <a:lstStyle/>
          <a:p>
            <a:pPr algn="ctr" eaLnBrk="1" hangingPunct="1"/>
            <a:r>
              <a:rPr lang="en-GB" sz="3600" dirty="0" smtClean="0"/>
              <a:t>ASSISTANCE FOR VICTIMS OF TRAFFICKING</a:t>
            </a:r>
          </a:p>
          <a:p>
            <a:pPr algn="ctr" eaLnBrk="1" hangingPunct="1"/>
            <a:endParaRPr lang="en-GB" sz="3600" dirty="0" smtClean="0"/>
          </a:p>
        </p:txBody>
      </p:sp>
      <p:pic>
        <p:nvPicPr>
          <p:cNvPr id="25603" name="7 Imagen" descr="matrimonio servi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5" y="3071813"/>
            <a:ext cx="2466975" cy="246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4213" y="333375"/>
            <a:ext cx="7772400" cy="881063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GB" sz="2800" dirty="0" smtClean="0">
                <a:solidFill>
                  <a:srgbClr val="783F0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Immediate Response Team </a:t>
            </a:r>
            <a:br>
              <a:rPr lang="en-GB" sz="2800" dirty="0" smtClean="0">
                <a:solidFill>
                  <a:srgbClr val="783F0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2800" dirty="0" smtClean="0">
                <a:solidFill>
                  <a:srgbClr val="783F0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(ERI, Spanish acronym):</a:t>
            </a:r>
            <a:endParaRPr lang="en-GB" sz="2800" dirty="0" smtClean="0">
              <a:solidFill>
                <a:srgbClr val="783F04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627" name="2 Subtítulo"/>
          <p:cNvSpPr>
            <a:spLocks noGrp="1"/>
          </p:cNvSpPr>
          <p:nvPr>
            <p:ph type="subTitle" idx="1"/>
          </p:nvPr>
        </p:nvSpPr>
        <p:spPr>
          <a:xfrm>
            <a:off x="357188" y="1500188"/>
            <a:ext cx="8286750" cy="5000625"/>
          </a:xfrm>
        </p:spPr>
        <p:txBody>
          <a:bodyPr/>
          <a:lstStyle/>
          <a:p>
            <a:pPr marL="36513" algn="just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sz="2400" b="1" dirty="0" smtClean="0">
                <a:solidFill>
                  <a:schemeClr val="tx1"/>
                </a:solidFill>
              </a:rPr>
              <a:t>Established through Executive Decree in 2009;</a:t>
            </a:r>
          </a:p>
          <a:p>
            <a:pPr marL="36513" algn="just" eaLnBrk="1" hangingPunct="1">
              <a:lnSpc>
                <a:spcPct val="90000"/>
              </a:lnSpc>
              <a:spcBef>
                <a:spcPct val="0"/>
              </a:spcBef>
            </a:pPr>
            <a:endParaRPr lang="en-GB" sz="2400" b="1" dirty="0" smtClean="0">
              <a:solidFill>
                <a:schemeClr val="tx1"/>
              </a:solidFill>
            </a:endParaRPr>
          </a:p>
          <a:p>
            <a:pPr marL="36513" algn="just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sz="2400" b="1" dirty="0" smtClean="0">
                <a:solidFill>
                  <a:schemeClr val="tx1"/>
                </a:solidFill>
              </a:rPr>
              <a:t>A specialized inter-institutional body to provide assistance to victims of trafficking;  </a:t>
            </a:r>
          </a:p>
          <a:p>
            <a:pPr marL="36513" algn="just" eaLnBrk="1" hangingPunct="1">
              <a:lnSpc>
                <a:spcPct val="90000"/>
              </a:lnSpc>
              <a:spcBef>
                <a:spcPct val="0"/>
              </a:spcBef>
            </a:pPr>
            <a:endParaRPr lang="en-GB" sz="2400" b="1" dirty="0" smtClean="0">
              <a:solidFill>
                <a:schemeClr val="tx1"/>
              </a:solidFill>
            </a:endParaRPr>
          </a:p>
          <a:p>
            <a:pPr marL="36513" algn="just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sz="2400" b="1" dirty="0" smtClean="0">
                <a:solidFill>
                  <a:schemeClr val="tx1"/>
                </a:solidFill>
              </a:rPr>
              <a:t>Confidentiality;</a:t>
            </a:r>
          </a:p>
          <a:p>
            <a:pPr marL="36513" algn="just" eaLnBrk="1" hangingPunct="1">
              <a:lnSpc>
                <a:spcPct val="90000"/>
              </a:lnSpc>
              <a:spcBef>
                <a:spcPct val="0"/>
              </a:spcBef>
            </a:pPr>
            <a:endParaRPr lang="en-GB" sz="2400" b="1" dirty="0" smtClean="0">
              <a:solidFill>
                <a:schemeClr val="tx1"/>
              </a:solidFill>
            </a:endParaRPr>
          </a:p>
          <a:p>
            <a:pPr marL="36513" algn="just" eaLnBrk="1" hangingPunct="1">
              <a:lnSpc>
                <a:spcPct val="90000"/>
              </a:lnSpc>
              <a:spcBef>
                <a:spcPct val="0"/>
              </a:spcBef>
            </a:pPr>
            <a:r>
              <a:rPr lang="en-GB" sz="2400" b="1" dirty="0" smtClean="0">
                <a:solidFill>
                  <a:schemeClr val="tx1"/>
                </a:solidFill>
              </a:rPr>
              <a:t>Composed of:</a:t>
            </a:r>
            <a:endParaRPr lang="en-GB" dirty="0" smtClean="0">
              <a:solidFill>
                <a:schemeClr val="tx1"/>
              </a:solidFill>
            </a:endParaRPr>
          </a:p>
          <a:p>
            <a:pPr lvl="2" algn="l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GB" sz="2400" b="1" dirty="0" smtClean="0"/>
              <a:t>Technical Secretariat of CNCTIMTP, DGME, Public Forces, INAMU, MTSS, OIJ, Attorney General’s Office, and PANI.     In addition: IOM, UNHCR, and ILO.</a:t>
            </a:r>
          </a:p>
          <a:p>
            <a:pPr marL="36513" eaLnBrk="1" hangingPunct="1">
              <a:lnSpc>
                <a:spcPct val="90000"/>
              </a:lnSpc>
              <a:spcBef>
                <a:spcPct val="0"/>
              </a:spcBef>
              <a:buClr>
                <a:srgbClr val="7030A0"/>
              </a:buClr>
              <a:buSzPct val="100000"/>
            </a:pPr>
            <a:endParaRPr lang="en-GB" sz="4800" dirty="0" smtClean="0">
              <a:solidFill>
                <a:srgbClr val="79766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2 Subtítulo"/>
          <p:cNvSpPr>
            <a:spLocks noGrp="1"/>
          </p:cNvSpPr>
          <p:nvPr>
            <p:ph type="subTitle" idx="1"/>
          </p:nvPr>
        </p:nvSpPr>
        <p:spPr>
          <a:xfrm>
            <a:off x="285750" y="1000125"/>
            <a:ext cx="8643938" cy="5572125"/>
          </a:xfrm>
        </p:spPr>
        <p:txBody>
          <a:bodyPr/>
          <a:lstStyle/>
          <a:p>
            <a:pPr marL="36513" algn="ctr" eaLnBrk="1" hangingPunct="1">
              <a:spcBef>
                <a:spcPct val="0"/>
              </a:spcBef>
              <a:buClr>
                <a:srgbClr val="7030A0"/>
              </a:buClr>
              <a:buSzPct val="100000"/>
              <a:buFont typeface="Wingdings" pitchFamily="2" charset="2"/>
              <a:buChar char="ü"/>
            </a:pPr>
            <a:r>
              <a:rPr lang="es-MX" sz="4800" dirty="0" smtClean="0">
                <a:solidFill>
                  <a:srgbClr val="79766F"/>
                </a:solidFill>
              </a:rPr>
              <a:t>ASSISTANCE MODEL</a:t>
            </a:r>
            <a:endParaRPr lang="es-MX" sz="4800" dirty="0" smtClean="0">
              <a:solidFill>
                <a:srgbClr val="79766F"/>
              </a:solidFill>
            </a:endParaRPr>
          </a:p>
        </p:txBody>
      </p:sp>
      <p:pic>
        <p:nvPicPr>
          <p:cNvPr id="27651" name="3 Diagrama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8" y="2030413"/>
            <a:ext cx="7583487" cy="429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1 Título"/>
          <p:cNvSpPr>
            <a:spLocks noGrp="1"/>
          </p:cNvSpPr>
          <p:nvPr>
            <p:ph type="ctrTitle"/>
          </p:nvPr>
        </p:nvSpPr>
        <p:spPr>
          <a:xfrm>
            <a:off x="3405745" y="2132856"/>
            <a:ext cx="1905471" cy="1080120"/>
          </a:xfrm>
          <a:solidFill>
            <a:srgbClr val="FF5050"/>
          </a:solidFill>
        </p:spPr>
        <p:txBody>
          <a:bodyPr anchor="ctr">
            <a:noAutofit/>
          </a:bodyPr>
          <a:lstStyle/>
          <a:p>
            <a:pPr algn="ctr" eaLnBrk="1" hangingPunct="1">
              <a:defRPr/>
            </a:pPr>
            <a:r>
              <a:rPr lang="en-GB" sz="1400" dirty="0" smtClean="0">
                <a:solidFill>
                  <a:schemeClr val="bg1"/>
                </a:solidFill>
                <a:effectLst/>
              </a:rPr>
              <a:t>Addressing Material Needs</a:t>
            </a:r>
            <a:endParaRPr lang="en-GB" sz="1400" b="0" dirty="0" smtClean="0">
              <a:solidFill>
                <a:schemeClr val="bg1"/>
              </a:solidFill>
              <a:effectLst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794321" y="2132856"/>
            <a:ext cx="1905471" cy="1080120"/>
          </a:xfrm>
          <a:prstGeom prst="rect">
            <a:avLst/>
          </a:prstGeom>
          <a:solidFill>
            <a:srgbClr val="FF5050"/>
          </a:solidFill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ＭＳ Ｐゴシック" charset="-128"/>
                <a:cs typeface="ＭＳ Ｐゴシック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</a:defRPr>
            </a:lvl9pPr>
          </a:lstStyle>
          <a:p>
            <a:pPr algn="ctr" eaLnBrk="1" hangingPunct="1">
              <a:defRPr/>
            </a:pPr>
            <a:r>
              <a:rPr lang="en-GB" sz="1400" dirty="0" smtClean="0">
                <a:solidFill>
                  <a:schemeClr val="bg1"/>
                </a:solidFill>
                <a:effectLst/>
              </a:rPr>
              <a:t>Identification and Certification</a:t>
            </a:r>
            <a:endParaRPr lang="en-GB" sz="1400" b="0" dirty="0" smtClean="0">
              <a:solidFill>
                <a:schemeClr val="bg1"/>
              </a:solidFill>
              <a:effectLst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94321" y="3573016"/>
            <a:ext cx="1905471" cy="10801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ＭＳ Ｐゴシック" charset="-128"/>
                <a:cs typeface="ＭＳ Ｐゴシック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</a:defRPr>
            </a:lvl9pPr>
          </a:lstStyle>
          <a:p>
            <a:pPr algn="ctr" eaLnBrk="1" hangingPunct="1">
              <a:defRPr/>
            </a:pPr>
            <a:r>
              <a:rPr lang="en-GB" sz="1400" dirty="0" smtClean="0">
                <a:solidFill>
                  <a:schemeClr val="bg1"/>
                </a:solidFill>
                <a:effectLst/>
              </a:rPr>
              <a:t>Risk Assessment and </a:t>
            </a:r>
            <a:r>
              <a:rPr lang="en-GB" sz="1400" dirty="0">
                <a:solidFill>
                  <a:schemeClr val="bg1"/>
                </a:solidFill>
                <a:effectLst/>
              </a:rPr>
              <a:t>M</a:t>
            </a:r>
            <a:r>
              <a:rPr lang="en-GB" sz="1400" dirty="0" smtClean="0">
                <a:solidFill>
                  <a:schemeClr val="bg1"/>
                </a:solidFill>
                <a:effectLst/>
              </a:rPr>
              <a:t>anagement</a:t>
            </a:r>
            <a:endParaRPr lang="en-GB" sz="1400" b="0" dirty="0" smtClean="0">
              <a:solidFill>
                <a:schemeClr val="bg1"/>
              </a:solidFill>
              <a:effectLst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012160" y="2132856"/>
            <a:ext cx="1905471" cy="10801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ＭＳ Ｐゴシック" charset="-128"/>
                <a:cs typeface="ＭＳ Ｐゴシック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</a:defRPr>
            </a:lvl9pPr>
          </a:lstStyle>
          <a:p>
            <a:pPr algn="ctr" eaLnBrk="1" hangingPunct="1">
              <a:defRPr/>
            </a:pPr>
            <a:r>
              <a:rPr lang="en-GB" sz="1400" dirty="0" smtClean="0">
                <a:solidFill>
                  <a:schemeClr val="bg1"/>
                </a:solidFill>
                <a:effectLst/>
              </a:rPr>
              <a:t>Addressing Health </a:t>
            </a:r>
            <a:r>
              <a:rPr lang="en-GB" sz="1400" dirty="0">
                <a:solidFill>
                  <a:schemeClr val="bg1"/>
                </a:solidFill>
                <a:effectLst/>
              </a:rPr>
              <a:t>N</a:t>
            </a:r>
            <a:r>
              <a:rPr lang="en-GB" sz="1400" dirty="0" smtClean="0">
                <a:solidFill>
                  <a:schemeClr val="bg1"/>
                </a:solidFill>
                <a:effectLst/>
              </a:rPr>
              <a:t>eeds</a:t>
            </a:r>
            <a:endParaRPr lang="en-GB" sz="1400" b="0" dirty="0" smtClean="0">
              <a:solidFill>
                <a:schemeClr val="bg1"/>
              </a:solidFill>
              <a:effectLst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386609" y="3573016"/>
            <a:ext cx="1905471" cy="1080120"/>
          </a:xfrm>
          <a:prstGeom prst="rect">
            <a:avLst/>
          </a:prstGeom>
          <a:solidFill>
            <a:schemeClr val="accent6"/>
          </a:solidFill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ＭＳ Ｐゴシック" charset="-128"/>
                <a:cs typeface="ＭＳ Ｐゴシック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</a:defRPr>
            </a:lvl9pPr>
          </a:lstStyle>
          <a:p>
            <a:pPr algn="ctr" eaLnBrk="1" hangingPunct="1">
              <a:defRPr/>
            </a:pPr>
            <a:r>
              <a:rPr lang="en-GB" sz="1400" dirty="0" smtClean="0">
                <a:solidFill>
                  <a:schemeClr val="bg1"/>
                </a:solidFill>
                <a:effectLst/>
              </a:rPr>
              <a:t>Safe Shelter</a:t>
            </a:r>
            <a:endParaRPr lang="en-GB" sz="1400" b="0" dirty="0" smtClean="0">
              <a:solidFill>
                <a:schemeClr val="bg1"/>
              </a:solidFill>
              <a:effectLst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5085184"/>
            <a:ext cx="1905471" cy="10801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ＭＳ Ｐゴシック" charset="-128"/>
                <a:cs typeface="ＭＳ Ｐゴシック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</a:defRPr>
            </a:lvl9pPr>
          </a:lstStyle>
          <a:p>
            <a:pPr algn="ctr" eaLnBrk="1" hangingPunct="1">
              <a:defRPr/>
            </a:pPr>
            <a:r>
              <a:rPr lang="en-GB" sz="1400" dirty="0" smtClean="0">
                <a:solidFill>
                  <a:schemeClr val="bg1"/>
                </a:solidFill>
                <a:effectLst/>
              </a:rPr>
              <a:t>Protection and Security</a:t>
            </a:r>
            <a:endParaRPr lang="en-GB" sz="1400" b="0" dirty="0" smtClean="0">
              <a:solidFill>
                <a:schemeClr val="bg1"/>
              </a:solidFill>
              <a:effectLst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050905" y="3573016"/>
            <a:ext cx="1905471" cy="10801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ＭＳ Ｐゴシック" charset="-128"/>
                <a:cs typeface="ＭＳ Ｐゴシック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</a:defRPr>
            </a:lvl9pPr>
          </a:lstStyle>
          <a:p>
            <a:pPr algn="ctr" eaLnBrk="1" hangingPunct="1">
              <a:defRPr/>
            </a:pPr>
            <a:r>
              <a:rPr lang="en-GB" sz="1400" dirty="0" smtClean="0">
                <a:solidFill>
                  <a:schemeClr val="bg1"/>
                </a:solidFill>
                <a:effectLst/>
              </a:rPr>
              <a:t>Legal Accompaniment</a:t>
            </a:r>
            <a:endParaRPr lang="en-GB" sz="1400" b="0" dirty="0" smtClean="0">
              <a:solidFill>
                <a:schemeClr val="bg1"/>
              </a:solidFill>
              <a:effectLst/>
            </a:endParaRP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3386609" y="5085184"/>
            <a:ext cx="1905471" cy="10801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ＭＳ Ｐゴシック" charset="-128"/>
                <a:cs typeface="ＭＳ Ｐゴシック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</a:defRPr>
            </a:lvl9pPr>
          </a:lstStyle>
          <a:p>
            <a:pPr algn="ctr" eaLnBrk="1" hangingPunct="1">
              <a:defRPr/>
            </a:pPr>
            <a:r>
              <a:rPr lang="en-GB" sz="1400" dirty="0" smtClean="0">
                <a:solidFill>
                  <a:schemeClr val="bg1"/>
                </a:solidFill>
                <a:effectLst/>
              </a:rPr>
              <a:t>Immigration Protection</a:t>
            </a:r>
            <a:endParaRPr lang="en-GB" sz="1400" b="0" dirty="0" smtClean="0">
              <a:solidFill>
                <a:schemeClr val="bg1"/>
              </a:solidFill>
              <a:effectLst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012160" y="5085184"/>
            <a:ext cx="1905471" cy="10801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ＭＳ Ｐゴシック" charset="-128"/>
                <a:cs typeface="ＭＳ Ｐゴシック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charset="0"/>
              </a:defRPr>
            </a:lvl9pPr>
          </a:lstStyle>
          <a:p>
            <a:pPr algn="ctr" eaLnBrk="1" hangingPunct="1">
              <a:defRPr/>
            </a:pPr>
            <a:r>
              <a:rPr lang="en-GB" sz="1400" dirty="0" smtClean="0">
                <a:solidFill>
                  <a:schemeClr val="bg1"/>
                </a:solidFill>
                <a:effectLst/>
              </a:rPr>
              <a:t>Migration Regularization</a:t>
            </a:r>
            <a:endParaRPr lang="en-GB" sz="1400" b="0" dirty="0" smtClean="0"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328453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sz="3700" dirty="0" smtClean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GB" sz="3700" dirty="0" smtClean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3700" dirty="0" smtClean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GB" sz="3700" dirty="0" smtClean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3700" dirty="0" smtClean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GB" sz="3700" dirty="0" smtClean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3700" dirty="0" smtClean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GB" sz="3700" dirty="0" smtClean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3700" dirty="0" smtClean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GB" sz="3700" dirty="0" smtClean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3700" dirty="0" smtClean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GB" sz="3700" dirty="0" smtClean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3700" dirty="0" smtClean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GB" sz="3700" dirty="0" smtClean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3700" dirty="0" smtClean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GB" sz="3700" dirty="0" smtClean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3700" dirty="0" smtClean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GB" sz="3700" dirty="0" smtClean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3700" dirty="0" smtClean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GB" sz="3700" dirty="0" smtClean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3700" dirty="0" smtClean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THANK YOU!</a:t>
            </a:r>
            <a:br>
              <a:rPr lang="en-GB" sz="3700" dirty="0" smtClean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3700" dirty="0" smtClean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GB" sz="3700" dirty="0" smtClean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2200" i="1" dirty="0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Kathya</a:t>
            </a:r>
            <a:r>
              <a:rPr lang="en-GB" sz="2200" i="1" dirty="0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Rodríguez </a:t>
            </a:r>
            <a:r>
              <a:rPr lang="en-GB" sz="2200" i="1" dirty="0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Araica</a:t>
            </a:r>
            <a:r>
              <a:rPr lang="en-GB" sz="2200" i="1" dirty="0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GB" sz="2200" i="1" dirty="0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2200" i="1" dirty="0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General Director of Migration and Immigration</a:t>
            </a:r>
            <a:br>
              <a:rPr lang="en-GB" sz="2200" i="1" dirty="0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2200" i="1" dirty="0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Republic of Costa Rica</a:t>
            </a:r>
            <a:r>
              <a:rPr lang="en-GB" sz="2200" dirty="0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GB" sz="2200" dirty="0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22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krodriguez@migracion.go.cr</a:t>
            </a:r>
            <a:endParaRPr lang="en-GB" sz="2200" b="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2 Marcador de contenido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525621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GB" sz="3400" dirty="0" smtClean="0">
                <a:solidFill>
                  <a:srgbClr val="783F04"/>
                </a:solidFill>
              </a:rPr>
              <a:t>DATA FOR 2008-2012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i="1" dirty="0" smtClean="0"/>
              <a:t>ORIGIN: Eritrea, Sierra Leone, Ivory Coast, Somalia, Bangladesh, Sri Lanka, Pakistan, Nigeria, Nepal, Ghana, Zimbabwe, Ethiopia, Guinea, Afghanistan, India, and China.</a:t>
            </a:r>
          </a:p>
          <a:p>
            <a:pPr algn="just"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GB" i="1" dirty="0" smtClean="0"/>
          </a:p>
          <a:p>
            <a:pPr algn="just" eaLnBrk="1" hangingPunct="1">
              <a:lnSpc>
                <a:spcPct val="90000"/>
              </a:lnSpc>
            </a:pPr>
            <a:r>
              <a:rPr lang="en-GB" i="1" dirty="0" smtClean="0"/>
              <a:t>GENDER: </a:t>
            </a:r>
            <a:r>
              <a:rPr lang="en-GB" dirty="0" smtClean="0"/>
              <a:t>88.39% are men and 11.60% are women.</a:t>
            </a:r>
          </a:p>
          <a:p>
            <a:pPr algn="just"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GB" dirty="0" smtClean="0"/>
          </a:p>
          <a:p>
            <a:pPr algn="just" eaLnBrk="1" hangingPunct="1">
              <a:lnSpc>
                <a:spcPct val="90000"/>
              </a:lnSpc>
            </a:pPr>
            <a:r>
              <a:rPr lang="en-GB" dirty="0" smtClean="0"/>
              <a:t>AGES: 25-35 years.</a:t>
            </a:r>
          </a:p>
          <a:p>
            <a:pPr algn="just"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GB" dirty="0" smtClean="0"/>
          </a:p>
          <a:p>
            <a:pPr algn="just" eaLnBrk="1" hangingPunct="1">
              <a:lnSpc>
                <a:spcPct val="90000"/>
              </a:lnSpc>
            </a:pPr>
            <a:r>
              <a:rPr lang="en-GB" dirty="0" smtClean="0"/>
              <a:t>Boys, girls, and adolescents: 1.78%.</a:t>
            </a:r>
          </a:p>
          <a:p>
            <a:pPr eaLnBrk="1" hangingPunct="1">
              <a:lnSpc>
                <a:spcPct val="90000"/>
              </a:lnSpc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2 Marcador de contenido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52562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>
                <a:solidFill>
                  <a:srgbClr val="0000FF"/>
                </a:solidFill>
              </a:rPr>
              <a:t>Initial Requirements</a:t>
            </a:r>
            <a:r>
              <a:rPr lang="en-GB" dirty="0" smtClean="0"/>
              <a:t>: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Communication: Identifying the language, access to interpreters, capacity of immigration officers to provide assistance, ensuring accessible due process.</a:t>
            </a:r>
          </a:p>
          <a:p>
            <a:pPr eaLnBrk="1" hangingPunct="1">
              <a:lnSpc>
                <a:spcPct val="90000"/>
              </a:lnSpc>
            </a:pPr>
            <a:endParaRPr lang="en-GB" sz="2400" dirty="0" smtClean="0"/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Verifying identity and nationality; in some cases, of relatives (fathers/mothers).</a:t>
            </a:r>
          </a:p>
          <a:p>
            <a:pPr eaLnBrk="1" hangingPunct="1">
              <a:lnSpc>
                <a:spcPct val="90000"/>
              </a:lnSpc>
            </a:pPr>
            <a:endParaRPr lang="en-GB" sz="2400" dirty="0" smtClean="0"/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A preliminary assessment of the profile of the migrant to guide actions.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GB" sz="2400" dirty="0" smtClean="0"/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Verifying health status.</a:t>
            </a:r>
          </a:p>
          <a:p>
            <a:pPr eaLnBrk="1" hangingPunct="1">
              <a:lnSpc>
                <a:spcPct val="90000"/>
              </a:lnSpc>
            </a:pPr>
            <a:endParaRPr lang="en-GB" dirty="0" smtClean="0"/>
          </a:p>
          <a:p>
            <a:pPr eaLnBrk="1" hangingPunct="1">
              <a:lnSpc>
                <a:spcPct val="90000"/>
              </a:lnSpc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2 Marcador de contenido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52562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>
                <a:solidFill>
                  <a:srgbClr val="0000FF"/>
                </a:solidFill>
              </a:rPr>
              <a:t>Assistance Requirements: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sz="2400" dirty="0"/>
              <a:t>P</a:t>
            </a:r>
            <a:r>
              <a:rPr lang="en-GB" sz="2400" dirty="0" smtClean="0"/>
              <a:t>hysical and emotional medical examination and assistance.</a:t>
            </a:r>
          </a:p>
          <a:p>
            <a:pPr eaLnBrk="1" hangingPunct="1">
              <a:lnSpc>
                <a:spcPct val="90000"/>
              </a:lnSpc>
            </a:pPr>
            <a:endParaRPr lang="en-GB" sz="2400" dirty="0" smtClean="0"/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Coordinating with and convening various institutions to provide assistance in accordance with the preliminary assessment of the profile.  Training officers from other institutions (health, child protection). </a:t>
            </a:r>
          </a:p>
          <a:p>
            <a:pPr eaLnBrk="1" hangingPunct="1">
              <a:lnSpc>
                <a:spcPct val="90000"/>
              </a:lnSpc>
            </a:pPr>
            <a:endParaRPr lang="en-GB" sz="2400" dirty="0" smtClean="0"/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Consular assistance: Limited – or lack of – presence of representatives from countries of origin in countries in the region.</a:t>
            </a:r>
          </a:p>
          <a:p>
            <a:pPr eaLnBrk="1" hangingPunct="1">
              <a:lnSpc>
                <a:spcPct val="90000"/>
              </a:lnSpc>
            </a:pPr>
            <a:endParaRPr lang="en-GB" sz="2400" dirty="0" smtClean="0"/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Access to shelter, food, preliminary documents.</a:t>
            </a:r>
          </a:p>
          <a:p>
            <a:pPr eaLnBrk="1" hangingPunct="1">
              <a:lnSpc>
                <a:spcPct val="90000"/>
              </a:lnSpc>
            </a:pPr>
            <a:endParaRPr lang="en-GB" dirty="0" smtClean="0"/>
          </a:p>
          <a:p>
            <a:pPr eaLnBrk="1" hangingPunct="1">
              <a:lnSpc>
                <a:spcPct val="90000"/>
              </a:lnSpc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2 Marcador de contenido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52562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>
                <a:solidFill>
                  <a:srgbClr val="0000FF"/>
                </a:solidFill>
              </a:rPr>
              <a:t>Protection Requirements</a:t>
            </a:r>
            <a:r>
              <a:rPr lang="en-GB" dirty="0" smtClean="0"/>
              <a:t>: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Implementing protection actions in accordance with the vulnerability profile:</a:t>
            </a:r>
          </a:p>
          <a:p>
            <a:pPr eaLnBrk="1" hangingPunct="1">
              <a:lnSpc>
                <a:spcPct val="90000"/>
              </a:lnSpc>
            </a:pPr>
            <a:endParaRPr lang="en-GB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/>
              <a:t>Unaccompanied boys, girls, and adolescents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/>
              <a:t>Victims of migrant smuggling and trafficking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/>
              <a:t>Victims of other crimes</a:t>
            </a:r>
          </a:p>
          <a:p>
            <a:pPr lvl="1" eaLnBrk="1" hangingPunct="1">
              <a:lnSpc>
                <a:spcPct val="90000"/>
              </a:lnSpc>
            </a:pPr>
            <a:endParaRPr lang="en-GB" sz="2000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 </a:t>
            </a:r>
            <a:r>
              <a:rPr lang="en-GB" sz="2400" dirty="0" smtClean="0"/>
              <a:t>Temporary immigration documents: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/>
              <a:t>Refuge seekers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/>
              <a:t>Accrediting victims of trafficking (CR)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/>
              <a:t>Temporary immigration documents</a:t>
            </a:r>
          </a:p>
          <a:p>
            <a:pPr lvl="1" eaLnBrk="1" hangingPunct="1">
              <a:lnSpc>
                <a:spcPct val="90000"/>
              </a:lnSpc>
            </a:pPr>
            <a:endParaRPr lang="en-GB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Establishing programmes or alternatives for voluntary or assisted return to the country of origin or to a receiving third country (budget).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GB" dirty="0" smtClean="0"/>
          </a:p>
          <a:p>
            <a:pPr eaLnBrk="1" hangingPunct="1">
              <a:lnSpc>
                <a:spcPct val="90000"/>
              </a:lnSpc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2 Marcador de contenido"/>
          <p:cNvSpPr>
            <a:spLocks noGrp="1"/>
          </p:cNvSpPr>
          <p:nvPr>
            <p:ph idx="1"/>
          </p:nvPr>
        </p:nvSpPr>
        <p:spPr>
          <a:xfrm>
            <a:off x="533400" y="530225"/>
            <a:ext cx="8153400" cy="57943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>
                <a:solidFill>
                  <a:srgbClr val="0000FF"/>
                </a:solidFill>
              </a:rPr>
              <a:t>Other Requirements</a:t>
            </a:r>
            <a:r>
              <a:rPr lang="en-GB" dirty="0" smtClean="0"/>
              <a:t>:</a:t>
            </a:r>
          </a:p>
          <a:p>
            <a:pPr eaLnBrk="1" hangingPunct="1">
              <a:lnSpc>
                <a:spcPct val="90000"/>
              </a:lnSpc>
            </a:pP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Implementing immigration control actions according to each situation and regulations in the transit and/or receiving country:</a:t>
            </a:r>
          </a:p>
          <a:p>
            <a:pPr eaLnBrk="1" hangingPunct="1">
              <a:lnSpc>
                <a:spcPct val="90000"/>
              </a:lnSpc>
            </a:pPr>
            <a:endParaRPr lang="en-GB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/>
              <a:t>Consular assistance and legal aid;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/>
              <a:t>Assistance in the language of the migrant;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/>
              <a:t>Humanitarian conditions in detention;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/>
              <a:t>Detention periods;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/>
              <a:t>Assistance for unaccompanied boys, girls, and adolescents;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/>
              <a:t>Assistance for family groups;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/>
              <a:t>Assistance for victims of migrant smuggling and trafficking;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/>
              <a:t>Assistance for victims of other crimes;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/>
              <a:t>Protection for refuge seekers.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GB" dirty="0" smtClean="0"/>
          </a:p>
          <a:p>
            <a:pPr eaLnBrk="1" hangingPunct="1">
              <a:lnSpc>
                <a:spcPct val="90000"/>
              </a:lnSpc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2 Marcador de contenido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52562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>
                <a:solidFill>
                  <a:srgbClr val="0000FF"/>
                </a:solidFill>
              </a:rPr>
              <a:t>Other Requirements</a:t>
            </a:r>
            <a:r>
              <a:rPr lang="en-GB" dirty="0" smtClean="0"/>
              <a:t>:</a:t>
            </a:r>
          </a:p>
          <a:p>
            <a:pPr eaLnBrk="1" hangingPunct="1">
              <a:lnSpc>
                <a:spcPct val="90000"/>
              </a:lnSpc>
            </a:pPr>
            <a:endParaRPr lang="en-GB" sz="2000" dirty="0" smtClean="0"/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Identifying smugglers and traffickers of the group of migrants;</a:t>
            </a:r>
          </a:p>
          <a:p>
            <a:pPr eaLnBrk="1" hangingPunct="1">
              <a:lnSpc>
                <a:spcPct val="90000"/>
              </a:lnSpc>
            </a:pPr>
            <a:endParaRPr lang="en-GB" sz="2400" dirty="0" smtClean="0"/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Interventions by police officers and judicial authorities;</a:t>
            </a:r>
          </a:p>
          <a:p>
            <a:pPr eaLnBrk="1" hangingPunct="1">
              <a:lnSpc>
                <a:spcPct val="90000"/>
              </a:lnSpc>
            </a:pPr>
            <a:endParaRPr lang="en-GB" sz="2400" dirty="0" smtClean="0"/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Sharing information between involved countries;</a:t>
            </a:r>
          </a:p>
          <a:p>
            <a:pPr eaLnBrk="1" hangingPunct="1">
              <a:lnSpc>
                <a:spcPct val="90000"/>
              </a:lnSpc>
            </a:pPr>
            <a:endParaRPr lang="en-GB" sz="2400" dirty="0" smtClean="0"/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Promoting the exchange of migration alerts;</a:t>
            </a:r>
          </a:p>
          <a:p>
            <a:pPr eaLnBrk="1" hangingPunct="1">
              <a:lnSpc>
                <a:spcPct val="90000"/>
              </a:lnSpc>
            </a:pPr>
            <a:endParaRPr lang="en-GB" sz="2400" dirty="0" smtClean="0"/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Following up on the irregular continuation of the journey;</a:t>
            </a:r>
          </a:p>
          <a:p>
            <a:pPr eaLnBrk="1" hangingPunct="1">
              <a:lnSpc>
                <a:spcPct val="90000"/>
              </a:lnSpc>
            </a:pPr>
            <a:endParaRPr lang="en-GB" sz="2400" dirty="0" smtClean="0"/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Sustainability of assistance and protection actions.</a:t>
            </a:r>
            <a:endParaRPr lang="en-GB" dirty="0" smtClean="0"/>
          </a:p>
          <a:p>
            <a:pPr eaLnBrk="1" hangingPunct="1">
              <a:lnSpc>
                <a:spcPct val="90000"/>
              </a:lnSpc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2 CuadroTexto"/>
          <p:cNvSpPr txBox="1">
            <a:spLocks noChangeArrowheads="1"/>
          </p:cNvSpPr>
          <p:nvPr/>
        </p:nvSpPr>
        <p:spPr bwMode="auto">
          <a:xfrm>
            <a:off x="428625" y="332656"/>
            <a:ext cx="82867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400" b="1" dirty="0" smtClean="0">
                <a:solidFill>
                  <a:srgbClr val="9A743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The Experience of Costa Rica in Regard to Assistance and Protection</a:t>
            </a:r>
            <a:endParaRPr lang="en-GB" sz="2400" b="1" dirty="0">
              <a:solidFill>
                <a:srgbClr val="9A743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4339" name="4 CuadroTexto"/>
          <p:cNvSpPr txBox="1">
            <a:spLocks noChangeArrowheads="1"/>
          </p:cNvSpPr>
          <p:nvPr/>
        </p:nvSpPr>
        <p:spPr bwMode="auto">
          <a:xfrm>
            <a:off x="214313" y="1280765"/>
            <a:ext cx="8715375" cy="430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GB" sz="2800" b="1" dirty="0" smtClean="0">
                <a:solidFill>
                  <a:srgbClr val="C00000"/>
                </a:solidFill>
                <a:cs typeface="Arial" pitchFamily="34" charset="0"/>
              </a:rPr>
              <a:t>	ESME </a:t>
            </a:r>
            <a:r>
              <a:rPr lang="en-GB" sz="2800" dirty="0" smtClean="0">
                <a:solidFill>
                  <a:srgbClr val="C00000"/>
                </a:solidFill>
                <a:cs typeface="Arial" pitchFamily="34" charset="0"/>
              </a:rPr>
              <a:t>composed of:</a:t>
            </a:r>
          </a:p>
          <a:p>
            <a:pPr eaLnBrk="1" hangingPunct="1"/>
            <a:endParaRPr lang="en-GB" sz="2800" b="1" dirty="0" smtClean="0">
              <a:solidFill>
                <a:srgbClr val="FFFF00"/>
              </a:solidFill>
              <a:latin typeface="Verdana" pitchFamily="34" charset="0"/>
              <a:cs typeface="Arial" pitchFamily="34" charset="0"/>
            </a:endParaRPr>
          </a:p>
          <a:p>
            <a:pPr eaLnBrk="1" hangingPunct="1"/>
            <a:endParaRPr lang="en-GB" sz="5400" b="1" dirty="0" smtClean="0">
              <a:solidFill>
                <a:srgbClr val="FFFF00"/>
              </a:solidFill>
              <a:latin typeface="Verdana" pitchFamily="34" charset="0"/>
              <a:cs typeface="Arial" pitchFamily="34" charset="0"/>
            </a:endParaRPr>
          </a:p>
          <a:p>
            <a:pPr eaLnBrk="1" hangingPunct="1"/>
            <a:endParaRPr lang="en-GB" sz="5400" b="1" dirty="0" smtClean="0">
              <a:solidFill>
                <a:srgbClr val="FFFF00"/>
              </a:solidFill>
              <a:latin typeface="Verdana" pitchFamily="34" charset="0"/>
              <a:cs typeface="Arial" pitchFamily="34" charset="0"/>
            </a:endParaRPr>
          </a:p>
          <a:p>
            <a:pPr eaLnBrk="1" hangingPunct="1"/>
            <a:endParaRPr lang="en-GB" sz="5400" b="1" dirty="0" smtClean="0">
              <a:solidFill>
                <a:srgbClr val="FFFF00"/>
              </a:solidFill>
              <a:latin typeface="Verdana" pitchFamily="34" charset="0"/>
              <a:cs typeface="Arial" pitchFamily="34" charset="0"/>
            </a:endParaRPr>
          </a:p>
          <a:p>
            <a:pPr lvl="1" eaLnBrk="1" hangingPunct="1"/>
            <a:endParaRPr lang="en-GB" sz="2800" dirty="0" smtClean="0">
              <a:solidFill>
                <a:srgbClr val="FFFF00"/>
              </a:solidFill>
              <a:latin typeface="Verdana" pitchFamily="34" charset="0"/>
              <a:cs typeface="Arial" pitchFamily="34" charset="0"/>
            </a:endParaRPr>
          </a:p>
          <a:p>
            <a:pPr eaLnBrk="1" hangingPunct="1"/>
            <a:endParaRPr lang="en-GB" sz="2800" dirty="0">
              <a:latin typeface="Verdana" pitchFamily="34" charset="0"/>
              <a:cs typeface="Arial" pitchFamily="34" charset="0"/>
            </a:endParaRPr>
          </a:p>
        </p:txBody>
      </p:sp>
      <p:pic>
        <p:nvPicPr>
          <p:cNvPr id="14340" name="7 Diagrama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650" y="1639888"/>
            <a:ext cx="5419725" cy="272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5 Rectángulo"/>
          <p:cNvSpPr>
            <a:spLocks noChangeArrowheads="1"/>
          </p:cNvSpPr>
          <p:nvPr/>
        </p:nvSpPr>
        <p:spPr bwMode="auto">
          <a:xfrm>
            <a:off x="571500" y="4572000"/>
            <a:ext cx="807243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2800" dirty="0" smtClean="0">
                <a:solidFill>
                  <a:srgbClr val="1B587C"/>
                </a:solidFill>
                <a:cs typeface="Arial" pitchFamily="34" charset="0"/>
              </a:rPr>
              <a:t>Establishes general procedures for actions by the General Directorate of Migration and Immigration (DGME) in regard to special migration situations.</a:t>
            </a:r>
            <a:endParaRPr lang="en-GB" sz="2800" dirty="0">
              <a:solidFill>
                <a:srgbClr val="1B587C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291</TotalTime>
  <Words>837</Words>
  <Application>Microsoft Office PowerPoint</Application>
  <PresentationFormat>Presentación en pantalla (4:3)</PresentationFormat>
  <Paragraphs>158</Paragraphs>
  <Slides>23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30" baseType="lpstr">
      <vt:lpstr>Arial</vt:lpstr>
      <vt:lpstr>ＭＳ Ｐゴシック</vt:lpstr>
      <vt:lpstr>Verdana</vt:lpstr>
      <vt:lpstr>Wingdings 2</vt:lpstr>
      <vt:lpstr>Calibri</vt:lpstr>
      <vt:lpstr>Wingdings</vt:lpstr>
      <vt:lpstr>Aspecto</vt:lpstr>
      <vt:lpstr>CHALLENGES RELATING TO COMMUNICATION, PROTECTION, AND ASSISTANCE TO EXTRA-CONTINENTAL IRREGULAR MIGRANTS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- Use of an interpreter;  - Trained ESME officers;  - Special protection units for extra-continental migrants;  - Mobile immigration units.</vt:lpstr>
      <vt:lpstr>Presentación de PowerPoint</vt:lpstr>
      <vt:lpstr>Presentación de PowerPoint</vt:lpstr>
      <vt:lpstr>Presentación de PowerPoint</vt:lpstr>
      <vt:lpstr>Providing emergency humanitarian aid to migrants in need</vt:lpstr>
      <vt:lpstr>Presentación de PowerPoint</vt:lpstr>
      <vt:lpstr>Providing emergency humanitarian aid to migrants in need </vt:lpstr>
      <vt:lpstr>Presentación de PowerPoint</vt:lpstr>
      <vt:lpstr>Immediate Response Team  (ERI, Spanish acronym):</vt:lpstr>
      <vt:lpstr>Addressing Material Needs</vt:lpstr>
      <vt:lpstr>          THANK YOU!  Kathya Rodríguez Araica General Director of Migration and Immigration Republic of Costa Rica krodriguez@migracion.go.cr</vt:lpstr>
    </vt:vector>
  </TitlesOfParts>
  <Company>DGME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DIRECCIÓN GENERAL DE MIGRACIÓN Y EXTRANJERÍA COSTA RICA</dc:title>
  <dc:creator>sartaviac</dc:creator>
  <cp:lastModifiedBy>Christiane Lehnhoff</cp:lastModifiedBy>
  <cp:revision>65</cp:revision>
  <dcterms:created xsi:type="dcterms:W3CDTF">2012-09-20T19:13:01Z</dcterms:created>
  <dcterms:modified xsi:type="dcterms:W3CDTF">2012-09-20T20:54:45Z</dcterms:modified>
</cp:coreProperties>
</file>