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79" r:id="rId3"/>
    <p:sldId id="280" r:id="rId4"/>
    <p:sldId id="310" r:id="rId5"/>
    <p:sldId id="312" r:id="rId6"/>
    <p:sldId id="329" r:id="rId7"/>
    <p:sldId id="331" r:id="rId8"/>
    <p:sldId id="336" r:id="rId9"/>
    <p:sldId id="335" r:id="rId10"/>
    <p:sldId id="323" r:id="rId11"/>
    <p:sldId id="337" r:id="rId12"/>
    <p:sldId id="332" r:id="rId13"/>
    <p:sldId id="334" r:id="rId14"/>
    <p:sldId id="261" r:id="rId15"/>
    <p:sldId id="325" r:id="rId16"/>
    <p:sldId id="326" r:id="rId17"/>
    <p:sldId id="327" r:id="rId18"/>
    <p:sldId id="324" r:id="rId19"/>
    <p:sldId id="321" r:id="rId20"/>
    <p:sldId id="322" r:id="rId21"/>
    <p:sldId id="318" r:id="rId22"/>
    <p:sldId id="316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C3"/>
    <a:srgbClr val="05DD5C"/>
    <a:srgbClr val="5BFB9C"/>
    <a:srgbClr val="ADFDCD"/>
    <a:srgbClr val="006600"/>
    <a:srgbClr val="FA6AE9"/>
    <a:srgbClr val="003300"/>
    <a:srgbClr val="3399FF"/>
    <a:srgbClr val="FF99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8" autoAdjust="0"/>
    <p:restoredTop sz="94660"/>
  </p:normalViewPr>
  <p:slideViewPr>
    <p:cSldViewPr>
      <p:cViewPr varScale="1">
        <p:scale>
          <a:sx n="129" d="100"/>
          <a:sy n="129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099FF-EFC8-4E24-BBE6-743C2A495807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B07F0067-C9C4-4B5A-A4E9-7214EFE06E7D}">
      <dgm:prSet/>
      <dgm:spPr/>
      <dgm:t>
        <a:bodyPr/>
        <a:lstStyle/>
        <a:p>
          <a:pPr algn="just" rtl="0"/>
          <a:r>
            <a:rPr lang="en-GB" noProof="0" dirty="0" smtClean="0"/>
            <a:t>An initiative developed by governments in the region with the aim of contributing to the </a:t>
          </a:r>
          <a:r>
            <a:rPr lang="en-GB" noProof="0" dirty="0" smtClean="0"/>
            <a:t>establishment, adoption </a:t>
          </a:r>
          <a:r>
            <a:rPr lang="en-GB" noProof="0" dirty="0" smtClean="0"/>
            <a:t>and promotion of minimum standards, policies and regional processes to combat and prevent </a:t>
          </a:r>
          <a:r>
            <a:rPr lang="en-GB" noProof="0" dirty="0" smtClean="0"/>
            <a:t>the </a:t>
          </a:r>
          <a:r>
            <a:rPr lang="en-GB" noProof="0" dirty="0" smtClean="0"/>
            <a:t>crime </a:t>
          </a:r>
          <a:r>
            <a:rPr lang="en-GB" noProof="0" dirty="0" smtClean="0"/>
            <a:t>of trafficking in persons and </a:t>
          </a:r>
          <a:r>
            <a:rPr lang="en-GB" noProof="0" dirty="0" smtClean="0"/>
            <a:t>strengthen </a:t>
          </a:r>
          <a:r>
            <a:rPr lang="en-GB" noProof="0" dirty="0" smtClean="0"/>
            <a:t>assistance </a:t>
          </a:r>
          <a:r>
            <a:rPr lang="en-GB" noProof="0" dirty="0" smtClean="0"/>
            <a:t>to victims.</a:t>
          </a:r>
          <a:endParaRPr lang="en-GB" noProof="0" dirty="0"/>
        </a:p>
      </dgm:t>
    </dgm:pt>
    <dgm:pt modelId="{5CBCC70F-A34E-4D83-98DB-B459ADB7E74C}" type="parTrans" cxnId="{2F06BC7E-5841-4327-AD29-61ABA00F6BE3}">
      <dgm:prSet/>
      <dgm:spPr/>
      <dgm:t>
        <a:bodyPr/>
        <a:lstStyle/>
        <a:p>
          <a:endParaRPr lang="es-ES"/>
        </a:p>
      </dgm:t>
    </dgm:pt>
    <dgm:pt modelId="{B81CB3E5-9427-4AC5-9515-4A8B7436033C}" type="sibTrans" cxnId="{2F06BC7E-5841-4327-AD29-61ABA00F6BE3}">
      <dgm:prSet/>
      <dgm:spPr/>
      <dgm:t>
        <a:bodyPr/>
        <a:lstStyle/>
        <a:p>
          <a:endParaRPr lang="es-ES"/>
        </a:p>
      </dgm:t>
    </dgm:pt>
    <dgm:pt modelId="{DAC8A250-A652-4D49-AF6C-B03D9960240D}" type="pres">
      <dgm:prSet presAssocID="{9A4099FF-EFC8-4E24-BBE6-743C2A495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105643-D26C-41F4-930C-A05D8FB29FD4}" type="pres">
      <dgm:prSet presAssocID="{B07F0067-C9C4-4B5A-A4E9-7214EFE06E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E08195-8F01-490F-B2FD-2F46B3460963}" type="presOf" srcId="{9A4099FF-EFC8-4E24-BBE6-743C2A495807}" destId="{DAC8A250-A652-4D49-AF6C-B03D9960240D}" srcOrd="0" destOrd="0" presId="urn:microsoft.com/office/officeart/2005/8/layout/vList2"/>
    <dgm:cxn modelId="{976B5E7D-9353-428D-9028-914656EEA2E6}" type="presOf" srcId="{B07F0067-C9C4-4B5A-A4E9-7214EFE06E7D}" destId="{F8105643-D26C-41F4-930C-A05D8FB29FD4}" srcOrd="0" destOrd="0" presId="urn:microsoft.com/office/officeart/2005/8/layout/vList2"/>
    <dgm:cxn modelId="{2F06BC7E-5841-4327-AD29-61ABA00F6BE3}" srcId="{9A4099FF-EFC8-4E24-BBE6-743C2A495807}" destId="{B07F0067-C9C4-4B5A-A4E9-7214EFE06E7D}" srcOrd="0" destOrd="0" parTransId="{5CBCC70F-A34E-4D83-98DB-B459ADB7E74C}" sibTransId="{B81CB3E5-9427-4AC5-9515-4A8B7436033C}"/>
    <dgm:cxn modelId="{F77BB7C4-30ED-47F6-BB46-A25BDD903797}" type="presParOf" srcId="{DAC8A250-A652-4D49-AF6C-B03D9960240D}" destId="{F8105643-D26C-41F4-930C-A05D8FB29F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/>
      <dgm:spPr/>
      <dgm:t>
        <a:bodyPr/>
        <a:lstStyle/>
        <a:p>
          <a:pPr rtl="0"/>
          <a:r>
            <a:rPr lang="en-GB" noProof="0" dirty="0" smtClean="0"/>
            <a:t>The first steps were implemented within the framework of the Regional Conference on Migration (RCM or Puebla Process) </a:t>
          </a:r>
          <a:r>
            <a:rPr lang="en-GB" noProof="0" dirty="0" smtClean="0"/>
            <a:t>at the beginning of the 2000s</a:t>
          </a:r>
          <a:r>
            <a:rPr lang="en-GB" noProof="0" dirty="0" smtClean="0"/>
            <a:t>.</a:t>
          </a:r>
          <a:endParaRPr lang="en-GB" noProof="0" dirty="0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A3377163-B94E-41C9-B6D6-D027B63C7C0D}">
      <dgm:prSet/>
      <dgm:spPr/>
      <dgm:t>
        <a:bodyPr/>
        <a:lstStyle/>
        <a:p>
          <a:pPr rtl="0"/>
          <a:r>
            <a:rPr lang="en-GB" noProof="0" dirty="0" smtClean="0"/>
            <a:t>Within this framework, the first regional information campaigns were promoted </a:t>
          </a:r>
          <a:r>
            <a:rPr lang="en-GB" noProof="0" dirty="0" smtClean="0"/>
            <a:t>and organizations were established in each country </a:t>
          </a:r>
          <a:r>
            <a:rPr lang="en-GB" noProof="0" dirty="0" smtClean="0"/>
            <a:t>that were </a:t>
          </a:r>
          <a:r>
            <a:rPr lang="en-GB" noProof="0" dirty="0" smtClean="0"/>
            <a:t>later on known as National </a:t>
          </a:r>
          <a:r>
            <a:rPr lang="en-GB" noProof="0" dirty="0" smtClean="0"/>
            <a:t>Committees or Coalitions Against Trafficking in </a:t>
          </a:r>
          <a:r>
            <a:rPr lang="en-GB" noProof="0" dirty="0" smtClean="0"/>
            <a:t>Persons.</a:t>
          </a:r>
          <a:endParaRPr lang="en-GB" noProof="0" dirty="0"/>
        </a:p>
      </dgm:t>
    </dgm:pt>
    <dgm:pt modelId="{8AE4A3BC-ECFD-4647-8671-56F0F4DA0470}" type="parTrans" cxnId="{CA11BED3-C6D7-48CB-B46D-9F511DEDB373}">
      <dgm:prSet/>
      <dgm:spPr/>
      <dgm:t>
        <a:bodyPr/>
        <a:lstStyle/>
        <a:p>
          <a:endParaRPr lang="es-ES"/>
        </a:p>
      </dgm:t>
    </dgm:pt>
    <dgm:pt modelId="{8E7F4C8F-A013-4B19-B48E-01A507E7C37B}" type="sibTrans" cxnId="{CA11BED3-C6D7-48CB-B46D-9F511DEDB373}">
      <dgm:prSet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2" custLinFactNeighborX="-348" custLinFactNeighborY="-305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EA7EA-9FA4-4D62-913D-CE2452FA6BA0}" type="pres">
      <dgm:prSet presAssocID="{FDE37634-CCDA-43FB-BA66-9B6488D66F6F}" presName="spacer" presStyleCnt="0"/>
      <dgm:spPr/>
      <dgm:t>
        <a:bodyPr/>
        <a:lstStyle/>
        <a:p>
          <a:endParaRPr lang="es-CR"/>
        </a:p>
      </dgm:t>
    </dgm:pt>
    <dgm:pt modelId="{60C35898-7078-48F0-9FA3-B7B2756F8C28}" type="pres">
      <dgm:prSet presAssocID="{A3377163-B94E-41C9-B6D6-D027B63C7C0D}" presName="parentText" presStyleLbl="node1" presStyleIdx="1" presStyleCnt="2" custLinFactY="17189" custLinFactNeighborX="-3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8FB199-F887-40DA-8586-52232C536DA6}" type="presOf" srcId="{1052CAD4-25AE-42E4-B306-7DA771AC13F6}" destId="{7AA65154-A7B7-4EBA-B250-A669FDB4859A}" srcOrd="0" destOrd="0" presId="urn:microsoft.com/office/officeart/2005/8/layout/vList2"/>
    <dgm:cxn modelId="{DE0BD018-4512-4E80-8324-7D431A37FDC2}" type="presOf" srcId="{A3377163-B94E-41C9-B6D6-D027B63C7C0D}" destId="{60C35898-7078-48F0-9FA3-B7B2756F8C28}" srcOrd="0" destOrd="0" presId="urn:microsoft.com/office/officeart/2005/8/layout/vList2"/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CA11BED3-C6D7-48CB-B46D-9F511DEDB373}" srcId="{DBC3447A-A89B-4711-AD00-85426A59230F}" destId="{A3377163-B94E-41C9-B6D6-D027B63C7C0D}" srcOrd="1" destOrd="0" parTransId="{8AE4A3BC-ECFD-4647-8671-56F0F4DA0470}" sibTransId="{8E7F4C8F-A013-4B19-B48E-01A507E7C37B}"/>
    <dgm:cxn modelId="{EA3FDE3A-E23B-4FBA-82F1-EABDE77D109C}" type="presOf" srcId="{DBC3447A-A89B-4711-AD00-85426A59230F}" destId="{30A14D3B-3E96-4B28-8043-1DBA3FA86E37}" srcOrd="0" destOrd="0" presId="urn:microsoft.com/office/officeart/2005/8/layout/vList2"/>
    <dgm:cxn modelId="{DAEB52B1-F883-48CC-922F-13E433942706}" type="presParOf" srcId="{30A14D3B-3E96-4B28-8043-1DBA3FA86E37}" destId="{7AA65154-A7B7-4EBA-B250-A669FDB4859A}" srcOrd="0" destOrd="0" presId="urn:microsoft.com/office/officeart/2005/8/layout/vList2"/>
    <dgm:cxn modelId="{FBBD7306-0D59-446A-B3A5-D75379E52F17}" type="presParOf" srcId="{30A14D3B-3E96-4B28-8043-1DBA3FA86E37}" destId="{EC8EA7EA-9FA4-4D62-913D-CE2452FA6BA0}" srcOrd="1" destOrd="0" presId="urn:microsoft.com/office/officeart/2005/8/layout/vList2"/>
    <dgm:cxn modelId="{D92A396E-13A3-4A92-ADF3-A8612E22A1A3}" type="presParOf" srcId="{30A14D3B-3E96-4B28-8043-1DBA3FA86E37}" destId="{60C35898-7078-48F0-9FA3-B7B2756F8C28}" srcOrd="2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/>
      <dgm:spPr/>
      <dgm:t>
        <a:bodyPr/>
        <a:lstStyle/>
        <a:p>
          <a:pPr rtl="0"/>
          <a:r>
            <a:rPr lang="en-GB" noProof="0" dirty="0" smtClean="0"/>
            <a:t>In August 2008, countries from the region met at the </a:t>
          </a:r>
          <a:r>
            <a:rPr lang="en-GB" i="1" noProof="0" dirty="0" smtClean="0"/>
            <a:t>Preparatory Meeting for the III Global Congress Against Commercial Sexual Exploitation and Trafficking in Persons</a:t>
          </a:r>
          <a:r>
            <a:rPr lang="en-GB" i="0" noProof="0" dirty="0" smtClean="0"/>
            <a:t>. At the meeting, representatives </a:t>
          </a:r>
          <a:r>
            <a:rPr lang="en-GB" noProof="0" dirty="0" smtClean="0"/>
            <a:t>from Central American States made a decision to initiate coordination and cooperation efforts at a regional level.</a:t>
          </a:r>
          <a:endParaRPr lang="en-GB" noProof="0" dirty="0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6605B19C-2654-4964-8109-8628D1EC86F5}">
      <dgm:prSet/>
      <dgm:spPr/>
      <dgm:t>
        <a:bodyPr/>
        <a:lstStyle/>
        <a:p>
          <a:pPr rtl="0"/>
          <a:r>
            <a:rPr lang="en-GB" noProof="0" dirty="0" smtClean="0"/>
            <a:t>The </a:t>
          </a:r>
          <a:r>
            <a:rPr lang="en-GB" i="1" noProof="0" dirty="0" smtClean="0"/>
            <a:t>First Meeting of National Coalitions Against Trafficking in Persons </a:t>
          </a:r>
          <a:r>
            <a:rPr lang="en-GB" noProof="0" dirty="0" smtClean="0"/>
            <a:t>in Central America was held on November 10-12, 2008 in San José, Costa Rica</a:t>
          </a:r>
          <a:r>
            <a:rPr lang="en-GB" i="1" noProof="0" dirty="0" smtClean="0"/>
            <a:t>.</a:t>
          </a:r>
          <a:endParaRPr lang="en-GB" noProof="0" dirty="0"/>
        </a:p>
      </dgm:t>
    </dgm:pt>
    <dgm:pt modelId="{A01B00F8-2BA3-4481-BAB6-75F91E582BB8}" type="parTrans" cxnId="{87BEFE63-69FD-48C1-998B-28F7927B26DD}">
      <dgm:prSet/>
      <dgm:spPr/>
      <dgm:t>
        <a:bodyPr/>
        <a:lstStyle/>
        <a:p>
          <a:endParaRPr lang="es-ES"/>
        </a:p>
      </dgm:t>
    </dgm:pt>
    <dgm:pt modelId="{05E1EEFF-8F56-4409-9D9D-3E9C5EC0E02D}" type="sibTrans" cxnId="{87BEFE63-69FD-48C1-998B-28F7927B26DD}">
      <dgm:prSet/>
      <dgm:spPr/>
      <dgm:t>
        <a:bodyPr/>
        <a:lstStyle/>
        <a:p>
          <a:endParaRPr lang="es-ES"/>
        </a:p>
      </dgm:t>
    </dgm:pt>
    <dgm:pt modelId="{A3377163-B94E-41C9-B6D6-D027B63C7C0D}">
      <dgm:prSet/>
      <dgm:spPr/>
      <dgm:t>
        <a:bodyPr/>
        <a:lstStyle/>
        <a:p>
          <a:pPr rtl="0"/>
          <a:r>
            <a:rPr lang="en-GB" noProof="0" dirty="0" smtClean="0"/>
            <a:t>A </a:t>
          </a:r>
          <a:r>
            <a:rPr lang="en-GB" noProof="0" dirty="0" smtClean="0"/>
            <a:t>project  named </a:t>
          </a:r>
          <a:r>
            <a:rPr lang="en-GB" noProof="0" dirty="0" smtClean="0"/>
            <a:t>“</a:t>
          </a:r>
          <a:r>
            <a:rPr lang="en-GB" i="1" noProof="0" dirty="0" smtClean="0"/>
            <a:t>Bien </a:t>
          </a:r>
          <a:r>
            <a:rPr lang="en-GB" i="1" noProof="0" dirty="0" smtClean="0"/>
            <a:t>Público </a:t>
          </a:r>
          <a:r>
            <a:rPr lang="en-GB" i="1" noProof="0" dirty="0" smtClean="0"/>
            <a:t>Regional”</a:t>
          </a:r>
          <a:r>
            <a:rPr lang="en-GB" noProof="0" dirty="0" smtClean="0"/>
            <a:t> </a:t>
          </a:r>
          <a:r>
            <a:rPr lang="en-GB" noProof="0" dirty="0" smtClean="0"/>
            <a:t>(Regional Public Good), financed by IADB and executed by Ecpat-Guatemala, contributed to this Central American effort. The project was approved in December 2008 and execution was initiated in June 2009.</a:t>
          </a:r>
          <a:endParaRPr lang="en-GB" noProof="0" dirty="0"/>
        </a:p>
      </dgm:t>
    </dgm:pt>
    <dgm:pt modelId="{8AE4A3BC-ECFD-4647-8671-56F0F4DA0470}" type="parTrans" cxnId="{CA11BED3-C6D7-48CB-B46D-9F511DEDB373}">
      <dgm:prSet/>
      <dgm:spPr/>
      <dgm:t>
        <a:bodyPr/>
        <a:lstStyle/>
        <a:p>
          <a:endParaRPr lang="es-ES"/>
        </a:p>
      </dgm:t>
    </dgm:pt>
    <dgm:pt modelId="{8E7F4C8F-A013-4B19-B48E-01A507E7C37B}" type="sibTrans" cxnId="{CA11BED3-C6D7-48CB-B46D-9F511DEDB373}">
      <dgm:prSet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3" custLinFactY="-11835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EA7EA-9FA4-4D62-913D-CE2452FA6BA0}" type="pres">
      <dgm:prSet presAssocID="{FDE37634-CCDA-43FB-BA66-9B6488D66F6F}" presName="spacer" presStyleCnt="0"/>
      <dgm:spPr/>
      <dgm:t>
        <a:bodyPr/>
        <a:lstStyle/>
        <a:p>
          <a:endParaRPr lang="es-CR"/>
        </a:p>
      </dgm:t>
    </dgm:pt>
    <dgm:pt modelId="{B5621163-2B89-4CFE-9D25-2D8173AC3345}" type="pres">
      <dgm:prSet presAssocID="{6605B19C-2654-4964-8109-8628D1EC86F5}" presName="parentText" presStyleLbl="node1" presStyleIdx="1" presStyleCnt="3" custLinFactNeighborX="520" custLinFactNeighborY="62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D367D-76A9-4594-AFAE-1AA6B93F8CEC}" type="pres">
      <dgm:prSet presAssocID="{05E1EEFF-8F56-4409-9D9D-3E9C5EC0E02D}" presName="spacer" presStyleCnt="0"/>
      <dgm:spPr/>
      <dgm:t>
        <a:bodyPr/>
        <a:lstStyle/>
        <a:p>
          <a:endParaRPr lang="es-CR"/>
        </a:p>
      </dgm:t>
    </dgm:pt>
    <dgm:pt modelId="{60C35898-7078-48F0-9FA3-B7B2756F8C28}" type="pres">
      <dgm:prSet presAssocID="{A3377163-B94E-41C9-B6D6-D027B63C7C0D}" presName="parentText" presStyleLbl="node1" presStyleIdx="2" presStyleCnt="3" custLinFactY="40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886F67-BCF4-4830-9691-8B3D67B1F5EE}" type="presOf" srcId="{1052CAD4-25AE-42E4-B306-7DA771AC13F6}" destId="{7AA65154-A7B7-4EBA-B250-A669FDB4859A}" srcOrd="0" destOrd="0" presId="urn:microsoft.com/office/officeart/2005/8/layout/vList2"/>
    <dgm:cxn modelId="{CA11BED3-C6D7-48CB-B46D-9F511DEDB373}" srcId="{DBC3447A-A89B-4711-AD00-85426A59230F}" destId="{A3377163-B94E-41C9-B6D6-D027B63C7C0D}" srcOrd="2" destOrd="0" parTransId="{8AE4A3BC-ECFD-4647-8671-56F0F4DA0470}" sibTransId="{8E7F4C8F-A013-4B19-B48E-01A507E7C37B}"/>
    <dgm:cxn modelId="{227A6AD0-C242-4414-B8D1-C08CC772A107}" type="presOf" srcId="{A3377163-B94E-41C9-B6D6-D027B63C7C0D}" destId="{60C35898-7078-48F0-9FA3-B7B2756F8C28}" srcOrd="0" destOrd="0" presId="urn:microsoft.com/office/officeart/2005/8/layout/vList2"/>
    <dgm:cxn modelId="{87BEFE63-69FD-48C1-998B-28F7927B26DD}" srcId="{DBC3447A-A89B-4711-AD00-85426A59230F}" destId="{6605B19C-2654-4964-8109-8628D1EC86F5}" srcOrd="1" destOrd="0" parTransId="{A01B00F8-2BA3-4481-BAB6-75F91E582BB8}" sibTransId="{05E1EEFF-8F56-4409-9D9D-3E9C5EC0E02D}"/>
    <dgm:cxn modelId="{EED83F5D-0D9F-4E5B-BE72-96E0E9B382CF}" type="presOf" srcId="{DBC3447A-A89B-4711-AD00-85426A59230F}" destId="{30A14D3B-3E96-4B28-8043-1DBA3FA86E37}" srcOrd="0" destOrd="0" presId="urn:microsoft.com/office/officeart/2005/8/layout/vList2"/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0FED8BB3-A59A-4138-92D2-B645D0AAA999}" type="presOf" srcId="{6605B19C-2654-4964-8109-8628D1EC86F5}" destId="{B5621163-2B89-4CFE-9D25-2D8173AC3345}" srcOrd="0" destOrd="0" presId="urn:microsoft.com/office/officeart/2005/8/layout/vList2"/>
    <dgm:cxn modelId="{5E1F3CDC-4F0C-41EE-AF22-0B4C1D55D120}" type="presParOf" srcId="{30A14D3B-3E96-4B28-8043-1DBA3FA86E37}" destId="{7AA65154-A7B7-4EBA-B250-A669FDB4859A}" srcOrd="0" destOrd="0" presId="urn:microsoft.com/office/officeart/2005/8/layout/vList2"/>
    <dgm:cxn modelId="{0E5C349E-037F-41FC-8380-738CB978E137}" type="presParOf" srcId="{30A14D3B-3E96-4B28-8043-1DBA3FA86E37}" destId="{EC8EA7EA-9FA4-4D62-913D-CE2452FA6BA0}" srcOrd="1" destOrd="0" presId="urn:microsoft.com/office/officeart/2005/8/layout/vList2"/>
    <dgm:cxn modelId="{71156513-0814-438C-BF87-9808DD121B70}" type="presParOf" srcId="{30A14D3B-3E96-4B28-8043-1DBA3FA86E37}" destId="{B5621163-2B89-4CFE-9D25-2D8173AC3345}" srcOrd="2" destOrd="0" presId="urn:microsoft.com/office/officeart/2005/8/layout/vList2"/>
    <dgm:cxn modelId="{9639E503-C176-4A7F-A5B9-4845B54DC033}" type="presParOf" srcId="{30A14D3B-3E96-4B28-8043-1DBA3FA86E37}" destId="{9A3D367D-76A9-4594-AFAE-1AA6B93F8CEC}" srcOrd="3" destOrd="0" presId="urn:microsoft.com/office/officeart/2005/8/layout/vList2"/>
    <dgm:cxn modelId="{E47F7FF5-3338-40C4-AB68-7FAE5D7DF066}" type="presParOf" srcId="{30A14D3B-3E96-4B28-8043-1DBA3FA86E37}" destId="{60C35898-7078-48F0-9FA3-B7B2756F8C28}" srcOrd="4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/>
      <dgm:spPr/>
      <dgm:t>
        <a:bodyPr/>
        <a:lstStyle/>
        <a:p>
          <a:pPr rtl="0"/>
          <a:r>
            <a:rPr lang="en-GB" noProof="0" dirty="0" smtClean="0"/>
            <a:t>The </a:t>
          </a:r>
          <a:r>
            <a:rPr lang="en-GB" b="1" noProof="0" dirty="0" smtClean="0"/>
            <a:t>first formal meeting </a:t>
          </a:r>
          <a:r>
            <a:rPr lang="en-GB" noProof="0" dirty="0" smtClean="0"/>
            <a:t>of the Regional Coalition </a:t>
          </a:r>
          <a:r>
            <a:rPr lang="en-GB" noProof="0" dirty="0" smtClean="0"/>
            <a:t>was held on </a:t>
          </a:r>
          <a:r>
            <a:rPr lang="en-GB" noProof="0" dirty="0" smtClean="0"/>
            <a:t>September 16, 2011, with participation of representatives from Honduras, Guatemala, El Salvador, Panama, Nicaragua, Belize, Costa Rica and Nicaragua (host country</a:t>
          </a:r>
          <a:r>
            <a:rPr lang="en-GB" noProof="0" dirty="0" smtClean="0"/>
            <a:t>) with </a:t>
          </a:r>
          <a:r>
            <a:rPr lang="en-GB" noProof="0" dirty="0" smtClean="0"/>
            <a:t>support from Save the Children and IOM. </a:t>
          </a:r>
          <a:endParaRPr lang="en-GB" noProof="0" dirty="0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6605B19C-2654-4964-8109-8628D1EC86F5}">
      <dgm:prSet/>
      <dgm:spPr/>
      <dgm:t>
        <a:bodyPr/>
        <a:lstStyle/>
        <a:p>
          <a:pPr rtl="0"/>
          <a:r>
            <a:rPr lang="en-GB" noProof="0" dirty="0" smtClean="0"/>
            <a:t>An Executive Committee was established, with Nicaragua as the coordinator; Costa Rica as the Technical </a:t>
          </a:r>
          <a:r>
            <a:rPr lang="en-GB" noProof="0" dirty="0" smtClean="0"/>
            <a:t>Secretariat; </a:t>
          </a:r>
          <a:r>
            <a:rPr lang="en-GB" noProof="0" dirty="0" smtClean="0"/>
            <a:t>and Guatemala as a member. Finally, it was agreed to continue sharing this effort and present it to representatives from SICA, IOM, SISCA, IADB, COMIGOB, OCAM, Heads of Police Forces, Councils and other regional organizations, among others. </a:t>
          </a:r>
          <a:endParaRPr lang="en-GB" noProof="0" dirty="0"/>
        </a:p>
      </dgm:t>
    </dgm:pt>
    <dgm:pt modelId="{A01B00F8-2BA3-4481-BAB6-75F91E582BB8}" type="parTrans" cxnId="{87BEFE63-69FD-48C1-998B-28F7927B26DD}">
      <dgm:prSet/>
      <dgm:spPr/>
      <dgm:t>
        <a:bodyPr/>
        <a:lstStyle/>
        <a:p>
          <a:endParaRPr lang="es-ES"/>
        </a:p>
      </dgm:t>
    </dgm:pt>
    <dgm:pt modelId="{05E1EEFF-8F56-4409-9D9D-3E9C5EC0E02D}" type="sibTrans" cxnId="{87BEFE63-69FD-48C1-998B-28F7927B26DD}">
      <dgm:prSet/>
      <dgm:spPr/>
      <dgm:t>
        <a:bodyPr/>
        <a:lstStyle/>
        <a:p>
          <a:endParaRPr lang="es-ES"/>
        </a:p>
      </dgm:t>
    </dgm:pt>
    <dgm:pt modelId="{7D60DF5E-2F91-4A92-A81D-4847D21C4308}">
      <dgm:prSet/>
      <dgm:spPr/>
      <dgm:t>
        <a:bodyPr/>
        <a:lstStyle/>
        <a:p>
          <a:r>
            <a:rPr lang="en-GB" noProof="0" dirty="0" smtClean="0"/>
            <a:t>The </a:t>
          </a:r>
          <a:r>
            <a:rPr lang="en-GB" b="1" noProof="0" dirty="0" smtClean="0"/>
            <a:t>second meeting </a:t>
          </a:r>
          <a:r>
            <a:rPr lang="en-GB" noProof="0" dirty="0" smtClean="0"/>
            <a:t>of the Regional Coalition was held in February 2012 in Panama, with the </a:t>
          </a:r>
          <a:r>
            <a:rPr lang="en-GB" noProof="0" dirty="0" smtClean="0"/>
            <a:t>main </a:t>
          </a:r>
          <a:r>
            <a:rPr lang="en-GB" noProof="0" dirty="0" smtClean="0"/>
            <a:t>objective of advancing the implementation of a regional operative work plan. </a:t>
          </a:r>
          <a:endParaRPr lang="en-GB" noProof="0" dirty="0"/>
        </a:p>
      </dgm:t>
    </dgm:pt>
    <dgm:pt modelId="{66C24DF3-B3B0-4DA9-85B9-7EF2AF605D21}" type="parTrans" cxnId="{AFF2ABBA-4F42-449B-BAB5-3C8D714C256D}">
      <dgm:prSet/>
      <dgm:spPr/>
      <dgm:t>
        <a:bodyPr/>
        <a:lstStyle/>
        <a:p>
          <a:endParaRPr lang="es-CR"/>
        </a:p>
      </dgm:t>
    </dgm:pt>
    <dgm:pt modelId="{4C6C7ABE-29EA-4086-B5EF-A47C69F7F22B}" type="sibTrans" cxnId="{AFF2ABBA-4F42-449B-BAB5-3C8D714C256D}">
      <dgm:prSet/>
      <dgm:spPr/>
      <dgm:t>
        <a:bodyPr/>
        <a:lstStyle/>
        <a:p>
          <a:endParaRPr lang="es-CR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3" custLinFactY="-11835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EA7EA-9FA4-4D62-913D-CE2452FA6BA0}" type="pres">
      <dgm:prSet presAssocID="{FDE37634-CCDA-43FB-BA66-9B6488D66F6F}" presName="spacer" presStyleCnt="0"/>
      <dgm:spPr/>
      <dgm:t>
        <a:bodyPr/>
        <a:lstStyle/>
        <a:p>
          <a:endParaRPr lang="es-CR"/>
        </a:p>
      </dgm:t>
    </dgm:pt>
    <dgm:pt modelId="{B5621163-2B89-4CFE-9D25-2D8173AC3345}" type="pres">
      <dgm:prSet presAssocID="{6605B19C-2654-4964-8109-8628D1EC86F5}" presName="parentText" presStyleLbl="node1" presStyleIdx="1" presStyleCnt="3" custLinFactNeighborX="520" custLinFactNeighborY="62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D367D-76A9-4594-AFAE-1AA6B93F8CEC}" type="pres">
      <dgm:prSet presAssocID="{05E1EEFF-8F56-4409-9D9D-3E9C5EC0E02D}" presName="spacer" presStyleCnt="0"/>
      <dgm:spPr/>
      <dgm:t>
        <a:bodyPr/>
        <a:lstStyle/>
        <a:p>
          <a:endParaRPr lang="es-CR"/>
        </a:p>
      </dgm:t>
    </dgm:pt>
    <dgm:pt modelId="{8B14098C-A010-4DB6-8A27-2477F24454A8}" type="pres">
      <dgm:prSet presAssocID="{7D60DF5E-2F91-4A92-A81D-4847D21C4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AFF2ABBA-4F42-449B-BAB5-3C8D714C256D}" srcId="{DBC3447A-A89B-4711-AD00-85426A59230F}" destId="{7D60DF5E-2F91-4A92-A81D-4847D21C4308}" srcOrd="2" destOrd="0" parTransId="{66C24DF3-B3B0-4DA9-85B9-7EF2AF605D21}" sibTransId="{4C6C7ABE-29EA-4086-B5EF-A47C69F7F22B}"/>
    <dgm:cxn modelId="{3A32046D-E2E5-4F3A-89AE-79E38DD00F26}" type="presOf" srcId="{1052CAD4-25AE-42E4-B306-7DA771AC13F6}" destId="{7AA65154-A7B7-4EBA-B250-A669FDB4859A}" srcOrd="0" destOrd="0" presId="urn:microsoft.com/office/officeart/2005/8/layout/vList2"/>
    <dgm:cxn modelId="{D791961A-3D8B-4A94-92AA-0D939024847F}" type="presOf" srcId="{7D60DF5E-2F91-4A92-A81D-4847D21C4308}" destId="{8B14098C-A010-4DB6-8A27-2477F24454A8}" srcOrd="0" destOrd="0" presId="urn:microsoft.com/office/officeart/2005/8/layout/vList2"/>
    <dgm:cxn modelId="{87BEFE63-69FD-48C1-998B-28F7927B26DD}" srcId="{DBC3447A-A89B-4711-AD00-85426A59230F}" destId="{6605B19C-2654-4964-8109-8628D1EC86F5}" srcOrd="1" destOrd="0" parTransId="{A01B00F8-2BA3-4481-BAB6-75F91E582BB8}" sibTransId="{05E1EEFF-8F56-4409-9D9D-3E9C5EC0E02D}"/>
    <dgm:cxn modelId="{39674083-0249-41AA-BAC8-F449DF63A1C6}" type="presOf" srcId="{DBC3447A-A89B-4711-AD00-85426A59230F}" destId="{30A14D3B-3E96-4B28-8043-1DBA3FA86E37}" srcOrd="0" destOrd="0" presId="urn:microsoft.com/office/officeart/2005/8/layout/vList2"/>
    <dgm:cxn modelId="{E757269C-D6FC-46FD-B4E9-B0E6477ACA64}" type="presOf" srcId="{6605B19C-2654-4964-8109-8628D1EC86F5}" destId="{B5621163-2B89-4CFE-9D25-2D8173AC3345}" srcOrd="0" destOrd="0" presId="urn:microsoft.com/office/officeart/2005/8/layout/vList2"/>
    <dgm:cxn modelId="{6C315CBE-04F9-425D-98C2-3F323B7FFA4D}" type="presParOf" srcId="{30A14D3B-3E96-4B28-8043-1DBA3FA86E37}" destId="{7AA65154-A7B7-4EBA-B250-A669FDB4859A}" srcOrd="0" destOrd="0" presId="urn:microsoft.com/office/officeart/2005/8/layout/vList2"/>
    <dgm:cxn modelId="{8CB7559B-1F8F-46F6-8906-C3FD29B64C3A}" type="presParOf" srcId="{30A14D3B-3E96-4B28-8043-1DBA3FA86E37}" destId="{EC8EA7EA-9FA4-4D62-913D-CE2452FA6BA0}" srcOrd="1" destOrd="0" presId="urn:microsoft.com/office/officeart/2005/8/layout/vList2"/>
    <dgm:cxn modelId="{C4403976-1443-4BDA-9B57-7A2CC4FAEFF5}" type="presParOf" srcId="{30A14D3B-3E96-4B28-8043-1DBA3FA86E37}" destId="{B5621163-2B89-4CFE-9D25-2D8173AC3345}" srcOrd="2" destOrd="0" presId="urn:microsoft.com/office/officeart/2005/8/layout/vList2"/>
    <dgm:cxn modelId="{9CF8B404-8D57-4DE6-A251-6D273194B212}" type="presParOf" srcId="{30A14D3B-3E96-4B28-8043-1DBA3FA86E37}" destId="{9A3D367D-76A9-4594-AFAE-1AA6B93F8CEC}" srcOrd="3" destOrd="0" presId="urn:microsoft.com/office/officeart/2005/8/layout/vList2"/>
    <dgm:cxn modelId="{4E170320-D02E-4ED7-A268-ED7D9F3F9520}" type="presParOf" srcId="{30A14D3B-3E96-4B28-8043-1DBA3FA86E37}" destId="{8B14098C-A010-4DB6-8A27-2477F24454A8}" srcOrd="4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/>
      <dgm:spPr/>
      <dgm:t>
        <a:bodyPr/>
        <a:lstStyle/>
        <a:p>
          <a:pPr rtl="0"/>
          <a:r>
            <a:rPr lang="en-GB" b="0" noProof="0" dirty="0" smtClean="0"/>
            <a:t>The </a:t>
          </a:r>
          <a:r>
            <a:rPr lang="en-GB" b="1" noProof="0" dirty="0" smtClean="0"/>
            <a:t>third meeting </a:t>
          </a:r>
          <a:r>
            <a:rPr lang="en-GB" noProof="0" dirty="0" smtClean="0"/>
            <a:t>was held in León, Nicaragua.</a:t>
          </a:r>
        </a:p>
        <a:p>
          <a:pPr rtl="0"/>
          <a:endParaRPr lang="en-GB" noProof="0" dirty="0" smtClean="0"/>
        </a:p>
        <a:p>
          <a:pPr rtl="0"/>
          <a:r>
            <a:rPr lang="en-GB" b="0" noProof="0" dirty="0" smtClean="0"/>
            <a:t>The</a:t>
          </a:r>
          <a:r>
            <a:rPr lang="en-GB" b="1" noProof="0" dirty="0" smtClean="0"/>
            <a:t> fourth formal meeting </a:t>
          </a:r>
          <a:r>
            <a:rPr lang="en-GB" noProof="0" dirty="0" smtClean="0"/>
            <a:t>of the Regional Coalition was held in Guatemala City on October 15-16, 2012.</a:t>
          </a:r>
          <a:endParaRPr lang="en-GB" noProof="0" dirty="0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6605B19C-2654-4964-8109-8628D1EC86F5}">
      <dgm:prSet/>
      <dgm:spPr/>
      <dgm:t>
        <a:bodyPr/>
        <a:lstStyle/>
        <a:p>
          <a:pPr rtl="0"/>
          <a:r>
            <a:rPr lang="en-GB" noProof="0" dirty="0" smtClean="0">
              <a:solidFill>
                <a:schemeClr val="bg1"/>
              </a:solidFill>
            </a:rPr>
            <a:t>The </a:t>
          </a:r>
          <a:r>
            <a:rPr lang="en-GB" b="1" noProof="0" dirty="0" smtClean="0">
              <a:solidFill>
                <a:schemeClr val="bg1"/>
              </a:solidFill>
            </a:rPr>
            <a:t>fifth meeting </a:t>
          </a:r>
          <a:r>
            <a:rPr lang="en-GB" noProof="0" dirty="0" smtClean="0">
              <a:solidFill>
                <a:schemeClr val="bg1"/>
              </a:solidFill>
            </a:rPr>
            <a:t>of the Regional Coalition was held in November 2012 in Belize.</a:t>
          </a:r>
        </a:p>
        <a:p>
          <a:pPr rtl="0"/>
          <a:r>
            <a:rPr lang="en-GB" noProof="0" dirty="0" smtClean="0"/>
            <a:t>2013 </a:t>
          </a:r>
        </a:p>
        <a:p>
          <a:r>
            <a:rPr lang="en-GB" noProof="0" dirty="0" smtClean="0"/>
            <a:t>August 6, Guatemala</a:t>
          </a:r>
        </a:p>
        <a:p>
          <a:r>
            <a:rPr lang="en-GB" noProof="0" dirty="0" smtClean="0"/>
            <a:t>10-12, Honduras</a:t>
          </a:r>
        </a:p>
        <a:p>
          <a:r>
            <a:rPr lang="en-GB" noProof="0" dirty="0" smtClean="0"/>
            <a:t>October 11, Costa Rica </a:t>
          </a:r>
        </a:p>
        <a:p>
          <a:r>
            <a:rPr lang="en-GB" noProof="0" dirty="0" smtClean="0"/>
            <a:t>November 17, Costa Rica</a:t>
          </a:r>
          <a:endParaRPr lang="en-GB" noProof="0" dirty="0"/>
        </a:p>
      </dgm:t>
    </dgm:pt>
    <dgm:pt modelId="{A01B00F8-2BA3-4481-BAB6-75F91E582BB8}" type="parTrans" cxnId="{87BEFE63-69FD-48C1-998B-28F7927B26DD}">
      <dgm:prSet/>
      <dgm:spPr/>
      <dgm:t>
        <a:bodyPr/>
        <a:lstStyle/>
        <a:p>
          <a:endParaRPr lang="es-ES"/>
        </a:p>
      </dgm:t>
    </dgm:pt>
    <dgm:pt modelId="{05E1EEFF-8F56-4409-9D9D-3E9C5EC0E02D}" type="sibTrans" cxnId="{87BEFE63-69FD-48C1-998B-28F7927B26DD}">
      <dgm:prSet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2" custLinFactY="-11835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EA7EA-9FA4-4D62-913D-CE2452FA6BA0}" type="pres">
      <dgm:prSet presAssocID="{FDE37634-CCDA-43FB-BA66-9B6488D66F6F}" presName="spacer" presStyleCnt="0"/>
      <dgm:spPr/>
      <dgm:t>
        <a:bodyPr/>
        <a:lstStyle/>
        <a:p>
          <a:endParaRPr lang="es-CR"/>
        </a:p>
      </dgm:t>
    </dgm:pt>
    <dgm:pt modelId="{B5621163-2B89-4CFE-9D25-2D8173AC3345}" type="pres">
      <dgm:prSet presAssocID="{6605B19C-2654-4964-8109-8628D1EC86F5}" presName="parentText" presStyleLbl="node1" presStyleIdx="1" presStyleCnt="2" custLinFactNeighborX="520" custLinFactNeighborY="62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38FC7F45-B519-43E2-BFDE-05E261BEB3A5}" type="presOf" srcId="{6605B19C-2654-4964-8109-8628D1EC86F5}" destId="{B5621163-2B89-4CFE-9D25-2D8173AC3345}" srcOrd="0" destOrd="0" presId="urn:microsoft.com/office/officeart/2005/8/layout/vList2"/>
    <dgm:cxn modelId="{5C56515F-BF3D-4B01-B7B3-100663D46376}" type="presOf" srcId="{1052CAD4-25AE-42E4-B306-7DA771AC13F6}" destId="{7AA65154-A7B7-4EBA-B250-A669FDB4859A}" srcOrd="0" destOrd="0" presId="urn:microsoft.com/office/officeart/2005/8/layout/vList2"/>
    <dgm:cxn modelId="{2173C573-673D-4868-A2FD-D3F406659334}" type="presOf" srcId="{DBC3447A-A89B-4711-AD00-85426A59230F}" destId="{30A14D3B-3E96-4B28-8043-1DBA3FA86E37}" srcOrd="0" destOrd="0" presId="urn:microsoft.com/office/officeart/2005/8/layout/vList2"/>
    <dgm:cxn modelId="{87BEFE63-69FD-48C1-998B-28F7927B26DD}" srcId="{DBC3447A-A89B-4711-AD00-85426A59230F}" destId="{6605B19C-2654-4964-8109-8628D1EC86F5}" srcOrd="1" destOrd="0" parTransId="{A01B00F8-2BA3-4481-BAB6-75F91E582BB8}" sibTransId="{05E1EEFF-8F56-4409-9D9D-3E9C5EC0E02D}"/>
    <dgm:cxn modelId="{FF7B7348-7003-4662-834E-0B7FCBCD3667}" type="presParOf" srcId="{30A14D3B-3E96-4B28-8043-1DBA3FA86E37}" destId="{7AA65154-A7B7-4EBA-B250-A669FDB4859A}" srcOrd="0" destOrd="0" presId="urn:microsoft.com/office/officeart/2005/8/layout/vList2"/>
    <dgm:cxn modelId="{497BB040-5B2A-4A99-8AE5-405B7C444243}" type="presParOf" srcId="{30A14D3B-3E96-4B28-8043-1DBA3FA86E37}" destId="{EC8EA7EA-9FA4-4D62-913D-CE2452FA6BA0}" srcOrd="1" destOrd="0" presId="urn:microsoft.com/office/officeart/2005/8/layout/vList2"/>
    <dgm:cxn modelId="{3DBD3B46-068C-4DC3-95D3-B281DF5334F7}" type="presParOf" srcId="{30A14D3B-3E96-4B28-8043-1DBA3FA86E37}" destId="{B5621163-2B89-4CFE-9D25-2D8173AC3345}" srcOrd="2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4A54552-E133-43AB-931B-7252A2EAAB60}" type="presOf" srcId="{DBC3447A-A89B-4711-AD00-85426A59230F}" destId="{30A14D3B-3E96-4B28-8043-1DBA3FA86E37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26F43F2-0271-4584-912B-0EAAA5EBDDF3}">
      <dgm:prSet/>
      <dgm:spPr/>
      <dgm:t>
        <a:bodyPr/>
        <a:lstStyle/>
        <a:p>
          <a:r>
            <a:rPr lang="en-GB" noProof="0" dirty="0" smtClean="0"/>
            <a:t>Meeting: Bogotá; Honduras and Nicaragua. Universidad de los Andes. “Observa la trata” [Observe Trafficking].</a:t>
          </a:r>
          <a:endParaRPr lang="en-GB" noProof="0" dirty="0"/>
        </a:p>
      </dgm:t>
    </dgm:pt>
    <dgm:pt modelId="{E8BD6277-8832-47C0-8CF1-EE5600FB287C}" type="parTrans" cxnId="{0193FB03-3493-409E-AE42-FAC0018166D8}">
      <dgm:prSet/>
      <dgm:spPr/>
      <dgm:t>
        <a:bodyPr/>
        <a:lstStyle/>
        <a:p>
          <a:endParaRPr lang="es-CR"/>
        </a:p>
      </dgm:t>
    </dgm:pt>
    <dgm:pt modelId="{C38603B6-65B7-46D1-90F2-F7262A1C6BE6}" type="sibTrans" cxnId="{0193FB03-3493-409E-AE42-FAC0018166D8}">
      <dgm:prSet/>
      <dgm:spPr/>
      <dgm:t>
        <a:bodyPr/>
        <a:lstStyle/>
        <a:p>
          <a:endParaRPr lang="es-CR"/>
        </a:p>
      </dgm:t>
    </dgm:pt>
    <dgm:pt modelId="{EC6A8C9D-D6E3-4EF4-9527-69BE44D0477B}">
      <dgm:prSet/>
      <dgm:spPr/>
      <dgm:t>
        <a:bodyPr/>
        <a:lstStyle/>
        <a:p>
          <a:r>
            <a:rPr lang="en-GB" noProof="0" dirty="0" smtClean="0"/>
            <a:t>Mexico : IADB - Nicaragua, Guatemala and Costa Rica.</a:t>
          </a:r>
          <a:endParaRPr lang="en-GB" noProof="0" dirty="0"/>
        </a:p>
      </dgm:t>
    </dgm:pt>
    <dgm:pt modelId="{077064A2-46FD-4FD7-A805-14965F0CEB17}" type="parTrans" cxnId="{923E957E-16A5-44E0-8E33-7DB6EE182DA6}">
      <dgm:prSet/>
      <dgm:spPr/>
      <dgm:t>
        <a:bodyPr/>
        <a:lstStyle/>
        <a:p>
          <a:endParaRPr lang="es-CR"/>
        </a:p>
      </dgm:t>
    </dgm:pt>
    <dgm:pt modelId="{8E0F9A9E-CDA2-4B34-BF2F-AC133993DD1B}" type="sibTrans" cxnId="{923E957E-16A5-44E0-8E33-7DB6EE182DA6}">
      <dgm:prSet/>
      <dgm:spPr/>
      <dgm:t>
        <a:bodyPr/>
        <a:lstStyle/>
        <a:p>
          <a:endParaRPr lang="es-CR"/>
        </a:p>
      </dgm:t>
    </dgm:pt>
    <dgm:pt modelId="{1ABB725E-BE63-4745-AD91-A29B5B489A8F}">
      <dgm:prSet/>
      <dgm:spPr/>
      <dgm:t>
        <a:bodyPr/>
        <a:lstStyle/>
        <a:p>
          <a:r>
            <a:rPr lang="en-GB" noProof="0" dirty="0" smtClean="0"/>
            <a:t>Peru: Nicaragua, Costa  Rica, RNCOM Civil Society, Honduras. </a:t>
          </a:r>
          <a:endParaRPr lang="en-GB" noProof="0" dirty="0"/>
        </a:p>
      </dgm:t>
    </dgm:pt>
    <dgm:pt modelId="{87284E0E-AA42-4FD7-A1E6-2E664B8209D9}" type="parTrans" cxnId="{CE9BC3C1-813E-4696-9898-DB985F7206E9}">
      <dgm:prSet/>
      <dgm:spPr/>
      <dgm:t>
        <a:bodyPr/>
        <a:lstStyle/>
        <a:p>
          <a:endParaRPr lang="es-CR"/>
        </a:p>
      </dgm:t>
    </dgm:pt>
    <dgm:pt modelId="{27E54FA5-3E32-4D2F-BC0C-AD4E2FD03351}" type="sibTrans" cxnId="{CE9BC3C1-813E-4696-9898-DB985F7206E9}">
      <dgm:prSet/>
      <dgm:spPr/>
      <dgm:t>
        <a:bodyPr/>
        <a:lstStyle/>
        <a:p>
          <a:endParaRPr lang="es-CR"/>
        </a:p>
      </dgm:t>
    </dgm:pt>
    <dgm:pt modelId="{E01EAA24-4ABD-4F48-912F-6C1BB84CA582}">
      <dgm:prSet/>
      <dgm:spPr/>
      <dgm:t>
        <a:bodyPr/>
        <a:lstStyle/>
        <a:p>
          <a:r>
            <a:rPr lang="en-GB" noProof="0" dirty="0" smtClean="0"/>
            <a:t>Rome: Global experts on the topic for Central America – Guatemala and Nicaragua and Honduras, with the objective of establishing a global coalition. </a:t>
          </a:r>
          <a:endParaRPr lang="en-GB" noProof="0" dirty="0"/>
        </a:p>
      </dgm:t>
    </dgm:pt>
    <dgm:pt modelId="{255FABB3-51E1-4D3E-96A0-143EE4ECC249}" type="parTrans" cxnId="{8CB8037C-19B1-414A-851E-38D6475284B4}">
      <dgm:prSet/>
      <dgm:spPr/>
      <dgm:t>
        <a:bodyPr/>
        <a:lstStyle/>
        <a:p>
          <a:endParaRPr lang="es-CR"/>
        </a:p>
      </dgm:t>
    </dgm:pt>
    <dgm:pt modelId="{D82A4E86-D9D6-43CD-AC86-A71A03045387}" type="sibTrans" cxnId="{8CB8037C-19B1-414A-851E-38D6475284B4}">
      <dgm:prSet/>
      <dgm:spPr/>
      <dgm:t>
        <a:bodyPr/>
        <a:lstStyle/>
        <a:p>
          <a:endParaRPr lang="es-CR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C526CA-1A68-43D1-BC1F-70647245FA01}" type="pres">
      <dgm:prSet presAssocID="{426F43F2-0271-4584-912B-0EAAA5EBDD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6AFD175-765B-4910-A008-9F2FFFD499EB}" type="pres">
      <dgm:prSet presAssocID="{C38603B6-65B7-46D1-90F2-F7262A1C6BE6}" presName="spacer" presStyleCnt="0"/>
      <dgm:spPr/>
    </dgm:pt>
    <dgm:pt modelId="{CA2D9663-435F-4B07-ADCA-36126E74D880}" type="pres">
      <dgm:prSet presAssocID="{1ABB725E-BE63-4745-AD91-A29B5B489A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2320CA-B357-4442-AE0F-45063D7F19AF}" type="pres">
      <dgm:prSet presAssocID="{27E54FA5-3E32-4D2F-BC0C-AD4E2FD03351}" presName="spacer" presStyleCnt="0"/>
      <dgm:spPr/>
    </dgm:pt>
    <dgm:pt modelId="{0C8F165B-F668-4C0F-B112-BA990D43507F}" type="pres">
      <dgm:prSet presAssocID="{EC6A8C9D-D6E3-4EF4-9527-69BE44D047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C9496E-09B7-4493-B3DB-40AACCC0CA82}" type="pres">
      <dgm:prSet presAssocID="{8E0F9A9E-CDA2-4B34-BF2F-AC133993DD1B}" presName="spacer" presStyleCnt="0"/>
      <dgm:spPr/>
    </dgm:pt>
    <dgm:pt modelId="{5E79964E-00D4-4C2D-99CA-2C80B2032933}" type="pres">
      <dgm:prSet presAssocID="{E01EAA24-4ABD-4F48-912F-6C1BB84CA5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193FB03-3493-409E-AE42-FAC0018166D8}" srcId="{DBC3447A-A89B-4711-AD00-85426A59230F}" destId="{426F43F2-0271-4584-912B-0EAAA5EBDDF3}" srcOrd="0" destOrd="0" parTransId="{E8BD6277-8832-47C0-8CF1-EE5600FB287C}" sibTransId="{C38603B6-65B7-46D1-90F2-F7262A1C6BE6}"/>
    <dgm:cxn modelId="{85C628C9-C8B2-4509-B8A4-8CB84210D596}" type="presOf" srcId="{EC6A8C9D-D6E3-4EF4-9527-69BE44D0477B}" destId="{0C8F165B-F668-4C0F-B112-BA990D43507F}" srcOrd="0" destOrd="0" presId="urn:microsoft.com/office/officeart/2005/8/layout/vList2"/>
    <dgm:cxn modelId="{F441E346-A5B7-4A0F-A42B-9F7F077FB70A}" type="presOf" srcId="{DBC3447A-A89B-4711-AD00-85426A59230F}" destId="{30A14D3B-3E96-4B28-8043-1DBA3FA86E37}" srcOrd="0" destOrd="0" presId="urn:microsoft.com/office/officeart/2005/8/layout/vList2"/>
    <dgm:cxn modelId="{CB65CB2D-C1DB-486B-8176-EF582829B743}" type="presOf" srcId="{E01EAA24-4ABD-4F48-912F-6C1BB84CA582}" destId="{5E79964E-00D4-4C2D-99CA-2C80B2032933}" srcOrd="0" destOrd="0" presId="urn:microsoft.com/office/officeart/2005/8/layout/vList2"/>
    <dgm:cxn modelId="{CE9BC3C1-813E-4696-9898-DB985F7206E9}" srcId="{DBC3447A-A89B-4711-AD00-85426A59230F}" destId="{1ABB725E-BE63-4745-AD91-A29B5B489A8F}" srcOrd="1" destOrd="0" parTransId="{87284E0E-AA42-4FD7-A1E6-2E664B8209D9}" sibTransId="{27E54FA5-3E32-4D2F-BC0C-AD4E2FD03351}"/>
    <dgm:cxn modelId="{6EC3F249-45CD-497A-89A1-397D1B0BF4CB}" type="presOf" srcId="{426F43F2-0271-4584-912B-0EAAA5EBDDF3}" destId="{2EC526CA-1A68-43D1-BC1F-70647245FA01}" srcOrd="0" destOrd="0" presId="urn:microsoft.com/office/officeart/2005/8/layout/vList2"/>
    <dgm:cxn modelId="{923E957E-16A5-44E0-8E33-7DB6EE182DA6}" srcId="{DBC3447A-A89B-4711-AD00-85426A59230F}" destId="{EC6A8C9D-D6E3-4EF4-9527-69BE44D0477B}" srcOrd="2" destOrd="0" parTransId="{077064A2-46FD-4FD7-A805-14965F0CEB17}" sibTransId="{8E0F9A9E-CDA2-4B34-BF2F-AC133993DD1B}"/>
    <dgm:cxn modelId="{912A669A-90B5-4DD0-9211-A2C5EB7B8152}" type="presOf" srcId="{1ABB725E-BE63-4745-AD91-A29B5B489A8F}" destId="{CA2D9663-435F-4B07-ADCA-36126E74D880}" srcOrd="0" destOrd="0" presId="urn:microsoft.com/office/officeart/2005/8/layout/vList2"/>
    <dgm:cxn modelId="{8CB8037C-19B1-414A-851E-38D6475284B4}" srcId="{DBC3447A-A89B-4711-AD00-85426A59230F}" destId="{E01EAA24-4ABD-4F48-912F-6C1BB84CA582}" srcOrd="3" destOrd="0" parTransId="{255FABB3-51E1-4D3E-96A0-143EE4ECC249}" sibTransId="{D82A4E86-D9D6-43CD-AC86-A71A03045387}"/>
    <dgm:cxn modelId="{1E5BF020-DDD7-484A-AF4F-364443DBAB66}" type="presParOf" srcId="{30A14D3B-3E96-4B28-8043-1DBA3FA86E37}" destId="{2EC526CA-1A68-43D1-BC1F-70647245FA01}" srcOrd="0" destOrd="0" presId="urn:microsoft.com/office/officeart/2005/8/layout/vList2"/>
    <dgm:cxn modelId="{53876F4B-FD17-4258-93B8-8929D0823812}" type="presParOf" srcId="{30A14D3B-3E96-4B28-8043-1DBA3FA86E37}" destId="{06AFD175-765B-4910-A008-9F2FFFD499EB}" srcOrd="1" destOrd="0" presId="urn:microsoft.com/office/officeart/2005/8/layout/vList2"/>
    <dgm:cxn modelId="{6A91D4F3-8152-45DA-A5C4-243B7C161763}" type="presParOf" srcId="{30A14D3B-3E96-4B28-8043-1DBA3FA86E37}" destId="{CA2D9663-435F-4B07-ADCA-36126E74D880}" srcOrd="2" destOrd="0" presId="urn:microsoft.com/office/officeart/2005/8/layout/vList2"/>
    <dgm:cxn modelId="{EE7FDBC1-7446-4B45-AFB5-4F11A87CBC5D}" type="presParOf" srcId="{30A14D3B-3E96-4B28-8043-1DBA3FA86E37}" destId="{E92320CA-B357-4442-AE0F-45063D7F19AF}" srcOrd="3" destOrd="0" presId="urn:microsoft.com/office/officeart/2005/8/layout/vList2"/>
    <dgm:cxn modelId="{A63BF8F8-4838-4789-AA9F-457FD9796FFE}" type="presParOf" srcId="{30A14D3B-3E96-4B28-8043-1DBA3FA86E37}" destId="{0C8F165B-F668-4C0F-B112-BA990D43507F}" srcOrd="4" destOrd="0" presId="urn:microsoft.com/office/officeart/2005/8/layout/vList2"/>
    <dgm:cxn modelId="{6D2D16AF-20EB-4669-9259-67E1BF4FF1DC}" type="presParOf" srcId="{30A14D3B-3E96-4B28-8043-1DBA3FA86E37}" destId="{DDC9496E-09B7-4493-B3DB-40AACCC0CA82}" srcOrd="5" destOrd="0" presId="urn:microsoft.com/office/officeart/2005/8/layout/vList2"/>
    <dgm:cxn modelId="{6636B782-712E-4432-90B1-24C8A9809534}" type="presParOf" srcId="{30A14D3B-3E96-4B28-8043-1DBA3FA86E37}" destId="{5E79964E-00D4-4C2D-99CA-2C80B2032933}" srcOrd="6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 custT="1"/>
      <dgm:spPr/>
      <dgm:t>
        <a:bodyPr/>
        <a:lstStyle/>
        <a:p>
          <a:pPr algn="just" rtl="0"/>
          <a:r>
            <a:rPr lang="en-GB" sz="3200" noProof="0" dirty="0" smtClean="0"/>
            <a:t>The Regional Coalition commits to supporting Committees, Councils and Coalitions in the region in the development of relevant regulations to combat the crime of trafficking in persons.</a:t>
          </a:r>
          <a:endParaRPr lang="en-GB" sz="3200" noProof="0" dirty="0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1" custScaleY="153019" custLinFactNeighborX="520" custLinFactNeighborY="-270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0192F8BC-AF69-4011-A4E4-CBA7EF886CE0}" type="presOf" srcId="{DBC3447A-A89B-4711-AD00-85426A59230F}" destId="{30A14D3B-3E96-4B28-8043-1DBA3FA86E37}" srcOrd="0" destOrd="0" presId="urn:microsoft.com/office/officeart/2005/8/layout/vList2"/>
    <dgm:cxn modelId="{0CEBD229-43D5-429A-B637-721C8D80C49E}" type="presOf" srcId="{1052CAD4-25AE-42E4-B306-7DA771AC13F6}" destId="{7AA65154-A7B7-4EBA-B250-A669FDB4859A}" srcOrd="0" destOrd="0" presId="urn:microsoft.com/office/officeart/2005/8/layout/vList2"/>
    <dgm:cxn modelId="{6A044E02-E12A-45EC-BE9B-066438759F93}" type="presParOf" srcId="{30A14D3B-3E96-4B28-8043-1DBA3FA86E37}" destId="{7AA65154-A7B7-4EBA-B250-A669FDB4859A}" srcOrd="0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05643-D26C-41F4-930C-A05D8FB29FD4}">
      <dsp:nvSpPr>
        <dsp:cNvPr id="0" name=""/>
        <dsp:cNvSpPr/>
      </dsp:nvSpPr>
      <dsp:spPr>
        <a:xfrm>
          <a:off x="0" y="240026"/>
          <a:ext cx="8229600" cy="47174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noProof="0" dirty="0" smtClean="0"/>
            <a:t>An initiative developed by governments in the region with the aim of contributing to the </a:t>
          </a:r>
          <a:r>
            <a:rPr lang="en-GB" sz="3600" kern="1200" noProof="0" dirty="0" smtClean="0"/>
            <a:t>establishment, adoption </a:t>
          </a:r>
          <a:r>
            <a:rPr lang="en-GB" sz="3600" kern="1200" noProof="0" dirty="0" smtClean="0"/>
            <a:t>and promotion of minimum standards, policies and regional processes to combat and prevent </a:t>
          </a:r>
          <a:r>
            <a:rPr lang="en-GB" sz="3600" kern="1200" noProof="0" dirty="0" smtClean="0"/>
            <a:t>the </a:t>
          </a:r>
          <a:r>
            <a:rPr lang="en-GB" sz="3600" kern="1200" noProof="0" dirty="0" smtClean="0"/>
            <a:t>crime </a:t>
          </a:r>
          <a:r>
            <a:rPr lang="en-GB" sz="3600" kern="1200" noProof="0" dirty="0" smtClean="0"/>
            <a:t>of trafficking in persons and </a:t>
          </a:r>
          <a:r>
            <a:rPr lang="en-GB" sz="3600" kern="1200" noProof="0" dirty="0" smtClean="0"/>
            <a:t>strengthen </a:t>
          </a:r>
          <a:r>
            <a:rPr lang="en-GB" sz="3600" kern="1200" noProof="0" dirty="0" smtClean="0"/>
            <a:t>assistance </a:t>
          </a:r>
          <a:r>
            <a:rPr lang="en-GB" sz="3600" kern="1200" noProof="0" dirty="0" smtClean="0"/>
            <a:t>to victims.</a:t>
          </a:r>
          <a:endParaRPr lang="en-GB" sz="3600" kern="1200" noProof="0" dirty="0"/>
        </a:p>
      </dsp:txBody>
      <dsp:txXfrm>
        <a:off x="230286" y="470312"/>
        <a:ext cx="7769028" cy="4256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23955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The first steps were implemented within the framework of the Regional Conference on Migration (RCM or Puebla Process) </a:t>
          </a:r>
          <a:r>
            <a:rPr lang="en-GB" sz="2800" kern="1200" noProof="0" dirty="0" smtClean="0"/>
            <a:t>at the beginning of the 2000s</a:t>
          </a:r>
          <a:r>
            <a:rPr lang="en-GB" sz="2800" kern="1200" noProof="0" dirty="0" smtClean="0"/>
            <a:t>.</a:t>
          </a:r>
          <a:endParaRPr lang="en-GB" sz="2800" kern="1200" noProof="0" dirty="0"/>
        </a:p>
      </dsp:txBody>
      <dsp:txXfrm>
        <a:off x="116942" y="116942"/>
        <a:ext cx="7995716" cy="2161690"/>
      </dsp:txXfrm>
    </dsp:sp>
    <dsp:sp modelId="{60C35898-7078-48F0-9FA3-B7B2756F8C28}">
      <dsp:nvSpPr>
        <dsp:cNvPr id="0" name=""/>
        <dsp:cNvSpPr/>
      </dsp:nvSpPr>
      <dsp:spPr>
        <a:xfrm>
          <a:off x="0" y="2500290"/>
          <a:ext cx="8229600" cy="239557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Within this framework, the first regional information campaigns were promoted </a:t>
          </a:r>
          <a:r>
            <a:rPr lang="en-GB" sz="2800" kern="1200" noProof="0" dirty="0" smtClean="0"/>
            <a:t>and organizations were established in each country </a:t>
          </a:r>
          <a:r>
            <a:rPr lang="en-GB" sz="2800" kern="1200" noProof="0" dirty="0" smtClean="0"/>
            <a:t>that were </a:t>
          </a:r>
          <a:r>
            <a:rPr lang="en-GB" sz="2800" kern="1200" noProof="0" dirty="0" smtClean="0"/>
            <a:t>later on known as National </a:t>
          </a:r>
          <a:r>
            <a:rPr lang="en-GB" sz="2800" kern="1200" noProof="0" dirty="0" smtClean="0"/>
            <a:t>Committees or Coalitions Against Trafficking in </a:t>
          </a:r>
          <a:r>
            <a:rPr lang="en-GB" sz="2800" kern="1200" noProof="0" dirty="0" smtClean="0"/>
            <a:t>Persons.</a:t>
          </a:r>
          <a:endParaRPr lang="en-GB" sz="2800" kern="1200" noProof="0" dirty="0"/>
        </a:p>
      </dsp:txBody>
      <dsp:txXfrm>
        <a:off x="116942" y="2617232"/>
        <a:ext cx="7995716" cy="2161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173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In August 2008, countries from the region met at the </a:t>
          </a:r>
          <a:r>
            <a:rPr lang="en-GB" sz="2000" i="1" kern="1200" noProof="0" dirty="0" smtClean="0"/>
            <a:t>Preparatory Meeting for the III Global Congress Against Commercial Sexual Exploitation and Trafficking in Persons</a:t>
          </a:r>
          <a:r>
            <a:rPr lang="en-GB" sz="2000" i="0" kern="1200" noProof="0" dirty="0" smtClean="0"/>
            <a:t>. At the meeting, representatives </a:t>
          </a:r>
          <a:r>
            <a:rPr lang="en-GB" sz="2000" kern="1200" noProof="0" dirty="0" smtClean="0"/>
            <a:t>from Central American States made a decision to initiate coordination and cooperation efforts at a regional level.</a:t>
          </a:r>
          <a:endParaRPr lang="en-GB" sz="2000" kern="1200" noProof="0" dirty="0"/>
        </a:p>
      </dsp:txBody>
      <dsp:txXfrm>
        <a:off x="84530" y="84530"/>
        <a:ext cx="8060540" cy="1562540"/>
      </dsp:txXfrm>
    </dsp:sp>
    <dsp:sp modelId="{B5621163-2B89-4CFE-9D25-2D8173AC3345}">
      <dsp:nvSpPr>
        <dsp:cNvPr id="0" name=""/>
        <dsp:cNvSpPr/>
      </dsp:nvSpPr>
      <dsp:spPr>
        <a:xfrm>
          <a:off x="0" y="1816698"/>
          <a:ext cx="8229600" cy="173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The </a:t>
          </a:r>
          <a:r>
            <a:rPr lang="en-GB" sz="2000" i="1" kern="1200" noProof="0" dirty="0" smtClean="0"/>
            <a:t>First Meeting of National Coalitions Against Trafficking in Persons </a:t>
          </a:r>
          <a:r>
            <a:rPr lang="en-GB" sz="2000" kern="1200" noProof="0" dirty="0" smtClean="0"/>
            <a:t>in Central America was held on November 10-12, 2008 in San José, Costa Rica</a:t>
          </a:r>
          <a:r>
            <a:rPr lang="en-GB" sz="2000" i="1" kern="1200" noProof="0" dirty="0" smtClean="0"/>
            <a:t>.</a:t>
          </a:r>
          <a:endParaRPr lang="en-GB" sz="2000" kern="1200" noProof="0" dirty="0"/>
        </a:p>
      </dsp:txBody>
      <dsp:txXfrm>
        <a:off x="84530" y="1901228"/>
        <a:ext cx="8060540" cy="1562540"/>
      </dsp:txXfrm>
    </dsp:sp>
    <dsp:sp modelId="{60C35898-7078-48F0-9FA3-B7B2756F8C28}">
      <dsp:nvSpPr>
        <dsp:cNvPr id="0" name=""/>
        <dsp:cNvSpPr/>
      </dsp:nvSpPr>
      <dsp:spPr>
        <a:xfrm>
          <a:off x="0" y="3626248"/>
          <a:ext cx="8229600" cy="173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A </a:t>
          </a:r>
          <a:r>
            <a:rPr lang="en-GB" sz="2000" kern="1200" noProof="0" dirty="0" smtClean="0"/>
            <a:t>project  named </a:t>
          </a:r>
          <a:r>
            <a:rPr lang="en-GB" sz="2000" kern="1200" noProof="0" dirty="0" smtClean="0"/>
            <a:t>“</a:t>
          </a:r>
          <a:r>
            <a:rPr lang="en-GB" sz="2000" i="1" kern="1200" noProof="0" dirty="0" smtClean="0"/>
            <a:t>Bien </a:t>
          </a:r>
          <a:r>
            <a:rPr lang="en-GB" sz="2000" i="1" kern="1200" noProof="0" dirty="0" smtClean="0"/>
            <a:t>Público </a:t>
          </a:r>
          <a:r>
            <a:rPr lang="en-GB" sz="2000" i="1" kern="1200" noProof="0" dirty="0" smtClean="0"/>
            <a:t>Regional”</a:t>
          </a:r>
          <a:r>
            <a:rPr lang="en-GB" sz="2000" kern="1200" noProof="0" dirty="0" smtClean="0"/>
            <a:t> </a:t>
          </a:r>
          <a:r>
            <a:rPr lang="en-GB" sz="2000" kern="1200" noProof="0" dirty="0" smtClean="0"/>
            <a:t>(Regional Public Good), financed by IADB and executed by Ecpat-Guatemala, contributed to this Central American effort. The project was approved in December 2008 and execution was initiated in June 2009.</a:t>
          </a:r>
          <a:endParaRPr lang="en-GB" sz="2000" kern="1200" noProof="0" dirty="0"/>
        </a:p>
      </dsp:txBody>
      <dsp:txXfrm>
        <a:off x="84530" y="3710778"/>
        <a:ext cx="8060540" cy="1562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15400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The </a:t>
          </a:r>
          <a:r>
            <a:rPr lang="en-GB" sz="1800" b="1" kern="1200" noProof="0" dirty="0" smtClean="0"/>
            <a:t>first formal meeting </a:t>
          </a:r>
          <a:r>
            <a:rPr lang="en-GB" sz="1800" kern="1200" noProof="0" dirty="0" smtClean="0"/>
            <a:t>of the Regional Coalition </a:t>
          </a:r>
          <a:r>
            <a:rPr lang="en-GB" sz="1800" kern="1200" noProof="0" dirty="0" smtClean="0"/>
            <a:t>was held on </a:t>
          </a:r>
          <a:r>
            <a:rPr lang="en-GB" sz="1800" kern="1200" noProof="0" dirty="0" smtClean="0"/>
            <a:t>September 16, 2011, with participation of representatives from Honduras, Guatemala, El Salvador, Panama, Nicaragua, Belize, Costa Rica and Nicaragua (host country</a:t>
          </a:r>
          <a:r>
            <a:rPr lang="en-GB" sz="1800" kern="1200" noProof="0" dirty="0" smtClean="0"/>
            <a:t>) with </a:t>
          </a:r>
          <a:r>
            <a:rPr lang="en-GB" sz="1800" kern="1200" noProof="0" dirty="0" smtClean="0"/>
            <a:t>support from Save the Children and IOM. </a:t>
          </a:r>
          <a:endParaRPr lang="en-GB" sz="1800" kern="1200" noProof="0" dirty="0"/>
        </a:p>
      </dsp:txBody>
      <dsp:txXfrm>
        <a:off x="75177" y="75177"/>
        <a:ext cx="8079246" cy="1389658"/>
      </dsp:txXfrm>
    </dsp:sp>
    <dsp:sp modelId="{B5621163-2B89-4CFE-9D25-2D8173AC3345}">
      <dsp:nvSpPr>
        <dsp:cNvPr id="0" name=""/>
        <dsp:cNvSpPr/>
      </dsp:nvSpPr>
      <dsp:spPr>
        <a:xfrm>
          <a:off x="0" y="1681142"/>
          <a:ext cx="8229600" cy="15400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An Executive Committee was established, with Nicaragua as the coordinator; Costa Rica as the Technical </a:t>
          </a:r>
          <a:r>
            <a:rPr lang="en-GB" sz="1800" kern="1200" noProof="0" dirty="0" smtClean="0"/>
            <a:t>Secretariat; </a:t>
          </a:r>
          <a:r>
            <a:rPr lang="en-GB" sz="1800" kern="1200" noProof="0" dirty="0" smtClean="0"/>
            <a:t>and Guatemala as a member. Finally, it was agreed to continue sharing this effort and present it to representatives from SICA, IOM, SISCA, IADB, COMIGOB, OCAM, Heads of Police Forces, Councils and other regional organizations, among others. </a:t>
          </a:r>
          <a:endParaRPr lang="en-GB" sz="1800" kern="1200" noProof="0" dirty="0"/>
        </a:p>
      </dsp:txBody>
      <dsp:txXfrm>
        <a:off x="75177" y="1756319"/>
        <a:ext cx="8079246" cy="1389658"/>
      </dsp:txXfrm>
    </dsp:sp>
    <dsp:sp modelId="{8B14098C-A010-4DB6-8A27-2477F24454A8}">
      <dsp:nvSpPr>
        <dsp:cNvPr id="0" name=""/>
        <dsp:cNvSpPr/>
      </dsp:nvSpPr>
      <dsp:spPr>
        <a:xfrm>
          <a:off x="0" y="3269778"/>
          <a:ext cx="8229600" cy="15400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The </a:t>
          </a:r>
          <a:r>
            <a:rPr lang="en-GB" sz="1800" b="1" kern="1200" noProof="0" dirty="0" smtClean="0"/>
            <a:t>second meeting </a:t>
          </a:r>
          <a:r>
            <a:rPr lang="en-GB" sz="1800" kern="1200" noProof="0" dirty="0" smtClean="0"/>
            <a:t>of the Regional Coalition was held in February 2012 in Panama, with the </a:t>
          </a:r>
          <a:r>
            <a:rPr lang="en-GB" sz="1800" kern="1200" noProof="0" dirty="0" smtClean="0"/>
            <a:t>main </a:t>
          </a:r>
          <a:r>
            <a:rPr lang="en-GB" sz="1800" kern="1200" noProof="0" dirty="0" smtClean="0"/>
            <a:t>objective of advancing the implementation of a regional operative work plan. </a:t>
          </a:r>
          <a:endParaRPr lang="en-GB" sz="1800" kern="1200" noProof="0" dirty="0"/>
        </a:p>
      </dsp:txBody>
      <dsp:txXfrm>
        <a:off x="75177" y="3344955"/>
        <a:ext cx="8079246" cy="1389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23495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noProof="0" dirty="0" smtClean="0"/>
            <a:t>The </a:t>
          </a:r>
          <a:r>
            <a:rPr lang="en-GB" sz="1800" b="1" kern="1200" noProof="0" dirty="0" smtClean="0"/>
            <a:t>third meeting </a:t>
          </a:r>
          <a:r>
            <a:rPr lang="en-GB" sz="1800" kern="1200" noProof="0" dirty="0" smtClean="0"/>
            <a:t>was held in León, Nicaragua.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noProof="0" dirty="0" smtClean="0"/>
            <a:t>The</a:t>
          </a:r>
          <a:r>
            <a:rPr lang="en-GB" sz="1800" b="1" kern="1200" noProof="0" dirty="0" smtClean="0"/>
            <a:t> fourth formal meeting </a:t>
          </a:r>
          <a:r>
            <a:rPr lang="en-GB" sz="1800" kern="1200" noProof="0" dirty="0" smtClean="0"/>
            <a:t>of the Regional Coalition was held in Guatemala City on October 15-16, 2012.</a:t>
          </a:r>
          <a:endParaRPr lang="en-GB" sz="1800" kern="1200" noProof="0" dirty="0"/>
        </a:p>
      </dsp:txBody>
      <dsp:txXfrm>
        <a:off x="114693" y="114693"/>
        <a:ext cx="8000214" cy="2120120"/>
      </dsp:txXfrm>
    </dsp:sp>
    <dsp:sp modelId="{B5621163-2B89-4CFE-9D25-2D8173AC3345}">
      <dsp:nvSpPr>
        <dsp:cNvPr id="0" name=""/>
        <dsp:cNvSpPr/>
      </dsp:nvSpPr>
      <dsp:spPr>
        <a:xfrm>
          <a:off x="0" y="2477069"/>
          <a:ext cx="8229600" cy="23495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solidFill>
                <a:schemeClr val="bg1"/>
              </a:solidFill>
            </a:rPr>
            <a:t>The </a:t>
          </a:r>
          <a:r>
            <a:rPr lang="en-GB" sz="1800" b="1" kern="1200" noProof="0" dirty="0" smtClean="0">
              <a:solidFill>
                <a:schemeClr val="bg1"/>
              </a:solidFill>
            </a:rPr>
            <a:t>fifth meeting </a:t>
          </a:r>
          <a:r>
            <a:rPr lang="en-GB" sz="1800" kern="1200" noProof="0" dirty="0" smtClean="0">
              <a:solidFill>
                <a:schemeClr val="bg1"/>
              </a:solidFill>
            </a:rPr>
            <a:t>of the Regional Coalition was held in November 2012 in Belize.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2013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August 6, Guatemala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10-12, Honduras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October 11, Costa Rica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November 17, Costa Rica</a:t>
          </a:r>
          <a:endParaRPr lang="en-GB" sz="1800" kern="1200" noProof="0" dirty="0"/>
        </a:p>
      </dsp:txBody>
      <dsp:txXfrm>
        <a:off x="114693" y="2591762"/>
        <a:ext cx="8000214" cy="2120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526CA-1A68-43D1-BC1F-70647245FA01}">
      <dsp:nvSpPr>
        <dsp:cNvPr id="0" name=""/>
        <dsp:cNvSpPr/>
      </dsp:nvSpPr>
      <dsp:spPr>
        <a:xfrm>
          <a:off x="0" y="59917"/>
          <a:ext cx="8229600" cy="11486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Meeting: Bogotá; Honduras and Nicaragua. Universidad de los Andes. “Observa la trata” [Observe Trafficking].</a:t>
          </a:r>
          <a:endParaRPr lang="en-GB" sz="2100" kern="1200" noProof="0" dirty="0"/>
        </a:p>
      </dsp:txBody>
      <dsp:txXfrm>
        <a:off x="56072" y="115989"/>
        <a:ext cx="8117456" cy="1036503"/>
      </dsp:txXfrm>
    </dsp:sp>
    <dsp:sp modelId="{CA2D9663-435F-4B07-ADCA-36126E74D880}">
      <dsp:nvSpPr>
        <dsp:cNvPr id="0" name=""/>
        <dsp:cNvSpPr/>
      </dsp:nvSpPr>
      <dsp:spPr>
        <a:xfrm>
          <a:off x="0" y="1269044"/>
          <a:ext cx="8229600" cy="11486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Peru: Nicaragua, Costa  Rica, RNCOM Civil Society, Honduras. </a:t>
          </a:r>
          <a:endParaRPr lang="en-GB" sz="2100" kern="1200" noProof="0" dirty="0"/>
        </a:p>
      </dsp:txBody>
      <dsp:txXfrm>
        <a:off x="56072" y="1325116"/>
        <a:ext cx="8117456" cy="1036503"/>
      </dsp:txXfrm>
    </dsp:sp>
    <dsp:sp modelId="{0C8F165B-F668-4C0F-B112-BA990D43507F}">
      <dsp:nvSpPr>
        <dsp:cNvPr id="0" name=""/>
        <dsp:cNvSpPr/>
      </dsp:nvSpPr>
      <dsp:spPr>
        <a:xfrm>
          <a:off x="0" y="2478172"/>
          <a:ext cx="8229600" cy="11486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Mexico : IADB - Nicaragua, Guatemala and Costa Rica.</a:t>
          </a:r>
          <a:endParaRPr lang="en-GB" sz="2100" kern="1200" noProof="0" dirty="0"/>
        </a:p>
      </dsp:txBody>
      <dsp:txXfrm>
        <a:off x="56072" y="2534244"/>
        <a:ext cx="8117456" cy="1036503"/>
      </dsp:txXfrm>
    </dsp:sp>
    <dsp:sp modelId="{5E79964E-00D4-4C2D-99CA-2C80B2032933}">
      <dsp:nvSpPr>
        <dsp:cNvPr id="0" name=""/>
        <dsp:cNvSpPr/>
      </dsp:nvSpPr>
      <dsp:spPr>
        <a:xfrm>
          <a:off x="0" y="3687300"/>
          <a:ext cx="8229600" cy="114864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Rome: Global experts on the topic for Central America – Guatemala and Nicaragua and Honduras, with the objective of establishing a global coalition. </a:t>
          </a:r>
          <a:endParaRPr lang="en-GB" sz="2100" kern="1200" noProof="0" dirty="0"/>
        </a:p>
      </dsp:txBody>
      <dsp:txXfrm>
        <a:off x="56072" y="3743372"/>
        <a:ext cx="8117456" cy="10365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41893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noProof="0" dirty="0" smtClean="0"/>
            <a:t>The Regional Coalition commits to supporting Committees, Councils and Coalitions in the region in the development of relevant regulations to combat the crime of trafficking in persons.</a:t>
          </a:r>
          <a:endParaRPr lang="en-GB" sz="3200" kern="1200" noProof="0" dirty="0"/>
        </a:p>
      </dsp:txBody>
      <dsp:txXfrm>
        <a:off x="204507" y="204507"/>
        <a:ext cx="7820586" cy="3780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A0868-B364-493D-898B-2622FB30732E}" type="datetimeFigureOut">
              <a:rPr lang="es-ES" smtClean="0"/>
              <a:pPr/>
              <a:t>11/19/13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68A7-7080-4AEE-A630-BA65EFC18801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6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68A7-7080-4AEE-A630-BA65EFC18801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E929A-346A-4A01-834F-BE6682C09310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ACCB2-C449-41BA-861E-B2C7A4A66744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FBDB6-67B9-4456-82B4-11BC8E56536B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6F91-D579-42D3-A4CA-8953C8BF3D1A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C1D8F-1A54-4285-81EC-9D2B56452065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4B302-3FD3-4994-8070-FC84436B668C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0C372-56FA-456B-B258-C2DC95A8B629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96F66-628E-447E-9D52-C552297EA6B8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57EA7-F9B7-427C-8FB8-C177A569FCDE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7876-A035-4558-98EF-7807A716E970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B8E571-C236-4115-84B1-BF68EBBFA8D2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12A87-F909-4918-BE2E-84E21BA4E8AE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B592F-5A69-4050-B0C0-E9E87F521DCC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16130-0A35-48C2-BBB5-3FA91119F7C5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F9048-9B45-49BC-948F-C711DF59066B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43551-FF53-469C-B20A-342DC232B750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229F3-C6E2-4D64-84E4-00B4C5608159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4BE58-4309-4E49-BEA2-4944EDA93E0E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AE0F7-3555-4FDC-85A9-24C79FC3EDDC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47773-4E6B-41E9-AD48-F331FFBC41E1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CF3DE-83DF-4142-9682-3748108BFE4D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FFA47-5DBD-4648-83A1-D2CE64FEF820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1B5840-8D0E-43E0-A89D-33BE0E8A5B09}" type="datetimeFigureOut">
              <a:rPr lang="es-ES" smtClean="0"/>
              <a:pPr>
                <a:defRPr/>
              </a:pPr>
              <a:t>11/19/13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F3998D-A514-4EA3-95AD-027E10E178EF}" type="slidenum">
              <a:rPr lang="es-ES" smtClean="0"/>
              <a:pPr>
                <a:defRPr/>
              </a:pPr>
              <a:t>‹Nr.›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oalicionregional@migracion.go.cr" TargetMode="Externa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5 Marcador de contenido" descr="protecc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3357562"/>
            <a:ext cx="4133850" cy="2814637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000232" y="274638"/>
            <a:ext cx="4857784" cy="93978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7" name="Picture 3" descr="logo muestra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985592" y="501182"/>
            <a:ext cx="4330824" cy="20637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 dirty="0" smtClean="0">
                <a:solidFill>
                  <a:srgbClr val="000090"/>
                </a:solidFill>
                <a:latin typeface="Abadi MT Condensed Light"/>
                <a:cs typeface="Abadi MT Condensed Light"/>
              </a:rPr>
              <a:t>REGIONAL COALITION </a:t>
            </a:r>
          </a:p>
          <a:p>
            <a:pPr algn="l">
              <a:defRPr/>
            </a:pPr>
            <a:r>
              <a:rPr lang="en-GB" b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AGAINST TRAFFICKING </a:t>
            </a:r>
            <a:r>
              <a:rPr lang="en-GB" sz="4800" b="1" dirty="0" smtClean="0">
                <a:solidFill>
                  <a:srgbClr val="000090"/>
                </a:solidFill>
                <a:latin typeface="Helvetica"/>
                <a:cs typeface="Helvetica"/>
              </a:rPr>
              <a:t>IN PERSONS  </a:t>
            </a:r>
            <a:endParaRPr lang="en-GB" sz="48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Scope </a:t>
            </a:r>
            <a:r>
              <a:rPr lang="en-GB" sz="4400" dirty="0" smtClean="0"/>
              <a:t> </a:t>
            </a:r>
            <a:endParaRPr lang="en-GB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02866"/>
              </p:ext>
            </p:extLst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Rome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0 Imagen" descr="DSC0083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5935" y="1324610"/>
            <a:ext cx="5612130" cy="420878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 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COMMITMENT</a:t>
            </a:r>
            <a:r>
              <a:rPr lang="es-CR" sz="4400" dirty="0" smtClean="0"/>
              <a:t> </a:t>
            </a:r>
            <a:endParaRPr lang="es-ES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339691"/>
              </p:ext>
            </p:extLst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  </a:t>
            </a:r>
            <a:endParaRPr lang="es-GT" dirty="0"/>
          </a:p>
        </p:txBody>
      </p:sp>
      <p:pic>
        <p:nvPicPr>
          <p:cNvPr id="4" name="Picture 2" descr="C:\Users\apoz\AppData\Local\Microsoft\Windows\Temporary Internet Files\Content.Outlook\V0XH3B6B\DSC_6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14" y="1600200"/>
            <a:ext cx="69045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Topics to Address</a:t>
            </a:r>
            <a:br>
              <a:rPr lang="en-GB" sz="3200" dirty="0" smtClean="0">
                <a:solidFill>
                  <a:schemeClr val="accent1"/>
                </a:solidFill>
              </a:rPr>
            </a:br>
            <a:r>
              <a:rPr lang="en-GB" sz="3200" dirty="0" smtClean="0">
                <a:solidFill>
                  <a:schemeClr val="accent1"/>
                </a:solidFill>
              </a:rPr>
              <a:t>Regional Coalition – IADB – ECPAT</a:t>
            </a:r>
            <a:endParaRPr lang="en-GB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2">
                    <a:lumMod val="25000"/>
                  </a:schemeClr>
                </a:solidFill>
              </a:rPr>
              <a:t>National Guidelines </a:t>
            </a:r>
            <a:r>
              <a:rPr lang="en-GB" sz="2400" b="1" dirty="0">
                <a:solidFill>
                  <a:schemeClr val="tx2">
                    <a:lumMod val="25000"/>
                  </a:schemeClr>
                </a:solidFill>
              </a:rPr>
              <a:t>for Institutional Coordination Strengthening </a:t>
            </a:r>
            <a:endParaRPr lang="en-GB" sz="2400" b="1" dirty="0" smtClean="0"/>
          </a:p>
          <a:p>
            <a:pPr algn="just"/>
            <a:r>
              <a:rPr lang="en-GB" sz="2400" b="1" dirty="0" smtClean="0">
                <a:latin typeface="+mj-lt"/>
              </a:rPr>
              <a:t>To combat the crime of trafficking in persons in each country. </a:t>
            </a:r>
            <a:r>
              <a:rPr lang="en-GB" sz="2400" dirty="0" smtClean="0">
                <a:latin typeface="+mj-lt"/>
              </a:rPr>
              <a:t>Countries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provide input, guidelines and commitments to strengthen institutional coordination that </a:t>
            </a:r>
            <a:r>
              <a:rPr lang="en-GB" sz="2400" dirty="0" smtClean="0">
                <a:latin typeface="+mj-lt"/>
              </a:rPr>
              <a:t>guide </a:t>
            </a:r>
            <a:r>
              <a:rPr lang="en-GB" sz="2400" dirty="0" smtClean="0">
                <a:latin typeface="+mj-lt"/>
              </a:rPr>
              <a:t>the actions of Coalitions, Councils, Committees and National Secretariats, with the aim of contributing to capacity-building </a:t>
            </a:r>
            <a:r>
              <a:rPr lang="en-GB" sz="2400" dirty="0" smtClean="0">
                <a:latin typeface="+mj-lt"/>
              </a:rPr>
              <a:t>to enable coordination and </a:t>
            </a:r>
            <a:r>
              <a:rPr lang="en-GB" sz="2400" dirty="0" smtClean="0">
                <a:latin typeface="+mj-lt"/>
              </a:rPr>
              <a:t>collaboration, in terms of means and efforts, in order to combat </a:t>
            </a:r>
            <a:r>
              <a:rPr lang="en-GB" sz="2400" dirty="0" smtClean="0">
                <a:latin typeface="+mj-lt"/>
              </a:rPr>
              <a:t>the crime of trafficking in persons in an effective manner. </a:t>
            </a:r>
            <a:endParaRPr lang="en-GB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Topics </a:t>
            </a:r>
            <a:r>
              <a:rPr lang="en-GB" sz="3200" dirty="0" smtClean="0">
                <a:solidFill>
                  <a:schemeClr val="accent1"/>
                </a:solidFill>
              </a:rPr>
              <a:t>to Address</a:t>
            </a:r>
            <a:r>
              <a:rPr lang="en-GB" sz="3200" dirty="0">
                <a:solidFill>
                  <a:schemeClr val="accent1"/>
                </a:solidFill>
              </a:rPr>
              <a:t/>
            </a:r>
            <a:br>
              <a:rPr lang="en-GB" sz="3200" dirty="0">
                <a:solidFill>
                  <a:schemeClr val="accent1"/>
                </a:solidFill>
              </a:rPr>
            </a:br>
            <a:r>
              <a:rPr lang="en-GB" sz="3200" dirty="0">
                <a:solidFill>
                  <a:schemeClr val="accent1"/>
                </a:solidFill>
              </a:rPr>
              <a:t>Regional Coalition </a:t>
            </a:r>
            <a:r>
              <a:rPr lang="en-GB" sz="3200" dirty="0" smtClean="0">
                <a:solidFill>
                  <a:schemeClr val="accent1"/>
                </a:solidFill>
              </a:rPr>
              <a:t>– IADB –</a:t>
            </a:r>
            <a:r>
              <a:rPr lang="en-GB" sz="3200" dirty="0">
                <a:solidFill>
                  <a:schemeClr val="accent1"/>
                </a:solidFill>
              </a:rPr>
              <a:t> </a:t>
            </a:r>
            <a:r>
              <a:rPr lang="en-GB" sz="3200" dirty="0" smtClean="0">
                <a:solidFill>
                  <a:schemeClr val="accent1"/>
                </a:solidFill>
              </a:rPr>
              <a:t>ECPAT</a:t>
            </a:r>
            <a:endParaRPr lang="en-GB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b="1" dirty="0" smtClean="0">
                <a:solidFill>
                  <a:schemeClr val="tx2">
                    <a:lumMod val="25000"/>
                  </a:schemeClr>
                </a:solidFill>
              </a:rPr>
              <a:t>Regional Strategies for the Comprehensive Assistance and Accompaniment of Victims of Trafficking in </a:t>
            </a:r>
            <a:r>
              <a:rPr lang="en-GB" sz="2400" b="1" dirty="0" smtClean="0">
                <a:solidFill>
                  <a:schemeClr val="tx2">
                    <a:lumMod val="25000"/>
                  </a:schemeClr>
                </a:solidFill>
              </a:rPr>
              <a:t>Central America</a:t>
            </a:r>
            <a:endParaRPr lang="en-GB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endParaRPr lang="en-GB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GB" sz="2400" dirty="0" smtClean="0"/>
              <a:t>Agreed on by countries, to ensure effective and comprehensive assistance to victims of trafficking at a regional level and to provide an adequate framework for protection to victims, establishing minimum standards for assistance.   </a:t>
            </a:r>
            <a:endParaRPr lang="en-GB" sz="24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Topics to </a:t>
            </a:r>
            <a:r>
              <a:rPr lang="en-GB" sz="3200" dirty="0" smtClean="0">
                <a:solidFill>
                  <a:schemeClr val="accent1"/>
                </a:solidFill>
              </a:rPr>
              <a:t>Address</a:t>
            </a:r>
            <a:r>
              <a:rPr lang="en-GB" sz="3200" dirty="0">
                <a:solidFill>
                  <a:schemeClr val="accent1"/>
                </a:solidFill>
              </a:rPr>
              <a:t/>
            </a:r>
            <a:br>
              <a:rPr lang="en-GB" sz="3200" dirty="0">
                <a:solidFill>
                  <a:schemeClr val="accent1"/>
                </a:solidFill>
              </a:rPr>
            </a:br>
            <a:r>
              <a:rPr lang="en-GB" sz="3200" dirty="0">
                <a:solidFill>
                  <a:schemeClr val="accent1"/>
                </a:solidFill>
              </a:rPr>
              <a:t>Regional Coalition – IADB – ECPAT</a:t>
            </a:r>
            <a:endParaRPr lang="en-GB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b="1" dirty="0" smtClean="0">
                <a:solidFill>
                  <a:schemeClr val="tx2">
                    <a:lumMod val="25000"/>
                  </a:schemeClr>
                </a:solidFill>
              </a:rPr>
              <a:t>A Regional Communication Strategy to prevent trafficking in persons</a:t>
            </a:r>
          </a:p>
          <a:p>
            <a:pPr algn="just"/>
            <a:endParaRPr lang="en-GB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n-GB" sz="2400" dirty="0" smtClean="0"/>
              <a:t>The objective is to implement a campaign on prevention of traffickin</a:t>
            </a:r>
            <a:r>
              <a:rPr lang="en-GB" sz="2400" dirty="0" smtClean="0"/>
              <a:t>g in persons in Central America, oriented toward populations in vulnerable situations that are potential victims</a:t>
            </a:r>
            <a:r>
              <a:rPr lang="en-GB" sz="2400" dirty="0" smtClean="0"/>
              <a:t>.</a:t>
            </a:r>
          </a:p>
          <a:p>
            <a:pPr algn="just"/>
            <a:endParaRPr lang="en-GB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Topics to Address</a:t>
            </a:r>
            <a:r>
              <a:rPr lang="en-GB" sz="3200" dirty="0">
                <a:solidFill>
                  <a:schemeClr val="accent1"/>
                </a:solidFill>
              </a:rPr>
              <a:t/>
            </a:r>
            <a:br>
              <a:rPr lang="en-GB" sz="3200" dirty="0">
                <a:solidFill>
                  <a:schemeClr val="accent1"/>
                </a:solidFill>
              </a:rPr>
            </a:br>
            <a:r>
              <a:rPr lang="en-GB" sz="3200" dirty="0">
                <a:solidFill>
                  <a:schemeClr val="accent1"/>
                </a:solidFill>
              </a:rPr>
              <a:t>Regional Coalition – IADB – ECPAT</a:t>
            </a:r>
            <a:endParaRPr lang="es-ES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CR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MEMO OF UNDERSTANDING BETWEEN THE GOVERNMENTS OF THE REPUBLICS OF COSTA </a:t>
            </a:r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RICA, EL SALVADOR,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GUATEMALA, HONDURAS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AND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NICARAGUA,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ESTABLISHING THE EXECUTION OF THE “FRAMEWORK FOR REGIONAL ACTION TO ADDRESS THE CRIME OF TRAFFICKING IN PERSONS IN CENTRAL AMERICA IN A COMPREHENSIVE MANNER”.</a:t>
            </a:r>
            <a:endParaRPr lang="es-CR" sz="24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43" y="214227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Topics to </a:t>
            </a:r>
            <a:r>
              <a:rPr lang="en-GB" sz="3200" dirty="0" smtClean="0">
                <a:solidFill>
                  <a:schemeClr val="accent1"/>
                </a:solidFill>
              </a:rPr>
              <a:t>Address</a:t>
            </a:r>
            <a:r>
              <a:rPr lang="en-GB" sz="3200" dirty="0">
                <a:solidFill>
                  <a:schemeClr val="accent1"/>
                </a:solidFill>
              </a:rPr>
              <a:t/>
            </a:r>
            <a:br>
              <a:rPr lang="en-GB" sz="3200" dirty="0">
                <a:solidFill>
                  <a:schemeClr val="accent1"/>
                </a:solidFill>
              </a:rPr>
            </a:br>
            <a:r>
              <a:rPr lang="en-GB" sz="3200" dirty="0">
                <a:solidFill>
                  <a:schemeClr val="accent1"/>
                </a:solidFill>
              </a:rPr>
              <a:t>Regional Coalition – IADB – ECPAT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tx2">
                    <a:lumMod val="25000"/>
                  </a:schemeClr>
                </a:solidFill>
              </a:rPr>
              <a:t> Operative Programme</a:t>
            </a:r>
          </a:p>
          <a:p>
            <a:endParaRPr lang="en-GB" dirty="0" smtClean="0">
              <a:solidFill>
                <a:srgbClr val="FFC000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OBJECTIVE</a:t>
            </a:r>
            <a:r>
              <a:rPr lang="en-GB" dirty="0" smtClean="0"/>
              <a:t>: To promote the institutionalization and implementation of national and regional guidelines to strengthen inter-institutional coordination to combat the crime of trafficking in persons; to implement the </a:t>
            </a:r>
            <a:r>
              <a:rPr lang="en-GB" dirty="0" smtClean="0"/>
              <a:t>regional strategy for comprehensive assistance to and accompaniment of victims; and to implement the regional communication strategy to prevent trafficking in persons in Central America.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43" y="214227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OPERATIVE PROGRAMME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Specific Objectives: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a) </a:t>
            </a:r>
            <a:r>
              <a:rPr lang="en-GB" dirty="0" smtClean="0"/>
              <a:t>To contribute to capacity-building to promote collaboration, inter-institutional coordination and mobilization of public and private resources, with the aim of effectively combating the crime of trafficking in persons in each country.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b) </a:t>
            </a:r>
            <a:r>
              <a:rPr lang="en-GB" dirty="0" smtClean="0"/>
              <a:t>To promote </a:t>
            </a:r>
            <a:r>
              <a:rPr lang="en-GB" dirty="0" smtClean="0"/>
              <a:t>efforts to strengthen institutional coordination mechanisms at a regional level in combating the crime of trafficking in persons, contributing to current efforts to promote regional integration</a:t>
            </a:r>
            <a:r>
              <a:rPr lang="en-GB" dirty="0" smtClean="0"/>
              <a:t>.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c) </a:t>
            </a:r>
            <a:r>
              <a:rPr lang="en-GB" dirty="0" smtClean="0"/>
              <a:t>To contribute to the development and strengthening of programmes and services for comprehensive assistance to victims of trafficking in the region. </a:t>
            </a:r>
          </a:p>
          <a:p>
            <a:r>
              <a:rPr lang="en-GB" dirty="0" smtClean="0">
                <a:solidFill>
                  <a:srgbClr val="FFC000"/>
                </a:solidFill>
              </a:rPr>
              <a:t>d) </a:t>
            </a:r>
            <a:r>
              <a:rPr lang="en-GB" dirty="0" smtClean="0"/>
              <a:t>To help prevent the crime of trafficking in persons by alerting populations in vulnerable situations in the region about the problem.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938865"/>
              </p:ext>
            </p:extLst>
          </p:nvPr>
        </p:nvGraphicFramePr>
        <p:xfrm>
          <a:off x="457200" y="928670"/>
          <a:ext cx="8229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43" y="214227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/>
              <a:t>Implementation of the Operative Programme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00634"/>
          </a:xfrm>
        </p:spPr>
        <p:txBody>
          <a:bodyPr>
            <a:normAutofit/>
          </a:bodyPr>
          <a:lstStyle/>
          <a:p>
            <a:r>
              <a:rPr lang="en-GB" b="1" dirty="0" smtClean="0"/>
              <a:t>Human Resources: </a:t>
            </a:r>
            <a:r>
              <a:rPr lang="en-GB" sz="2000" dirty="0" smtClean="0">
                <a:solidFill>
                  <a:schemeClr val="bg1"/>
                </a:solidFill>
              </a:rPr>
              <a:t>Government officials, cooperating agencies.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b="1" dirty="0" smtClean="0"/>
              <a:t>Financial Resources:</a:t>
            </a:r>
            <a:r>
              <a:rPr lang="en-GB" dirty="0" smtClean="0"/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The i</a:t>
            </a:r>
            <a:r>
              <a:rPr lang="en-GB" sz="2000" dirty="0" smtClean="0">
                <a:solidFill>
                  <a:schemeClr val="bg1"/>
                </a:solidFill>
              </a:rPr>
              <a:t>nstitutions in charge of coordinating </a:t>
            </a:r>
            <a:r>
              <a:rPr lang="en-GB" sz="2000" dirty="0" smtClean="0">
                <a:solidFill>
                  <a:schemeClr val="bg1"/>
                </a:solidFill>
              </a:rPr>
              <a:t>Committees, Councils, Coalitions and National Secretariats Against Trafficking in Persons will mobilize and manage national financial resources and resources from international cooperation agencies to implement actions established under the Operative Programme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  <a:endParaRPr lang="en-GB" b="1" dirty="0" smtClean="0"/>
          </a:p>
          <a:p>
            <a:r>
              <a:rPr lang="en-GB" b="1" dirty="0" smtClean="0"/>
              <a:t>Monitoring and Follow-up: </a:t>
            </a:r>
            <a:r>
              <a:rPr lang="en-GB" sz="2100" dirty="0" smtClean="0">
                <a:solidFill>
                  <a:schemeClr val="bg1"/>
                </a:solidFill>
              </a:rPr>
              <a:t>The Regional Coalition Against Trafficking in Persons</a:t>
            </a:r>
            <a:r>
              <a:rPr lang="en-GB" sz="2100" dirty="0">
                <a:solidFill>
                  <a:schemeClr val="bg1"/>
                </a:solidFill>
              </a:rPr>
              <a:t> </a:t>
            </a:r>
            <a:r>
              <a:rPr lang="en-GB" sz="2100" dirty="0" smtClean="0">
                <a:solidFill>
                  <a:schemeClr val="bg1"/>
                </a:solidFill>
              </a:rPr>
              <a:t>–</a:t>
            </a:r>
            <a:r>
              <a:rPr lang="en-GB" sz="2100" dirty="0" smtClean="0">
                <a:solidFill>
                  <a:schemeClr val="bg1"/>
                </a:solidFill>
              </a:rPr>
              <a:t> together with the Regional Conference on Migration and the Coalitions, Councils, Committees and National Secretariats Against Trafficking in Persons – is in charge of coordination, follow-up, monitoring and evaluation of the execution of the Operative Programme.</a:t>
            </a:r>
            <a:endParaRPr lang="en-GB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1277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Discussion Topics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0722" name="4 Marcador de contenido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7854696" cy="4233082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 To bear in mind the signing of the Memo of Understanding (SICA and support to the Coalition);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To explore the need to expand the Regional Coalition Against Trafficking in Persons to TIM, as previously requested</a:t>
            </a:r>
            <a:r>
              <a:rPr lang="en-GB" sz="2800" dirty="0" smtClean="0">
                <a:solidFill>
                  <a:schemeClr val="bg1"/>
                </a:solidFill>
              </a:rPr>
              <a:t>. Topic addressed at the RCM in </a:t>
            </a:r>
            <a:r>
              <a:rPr lang="en-GB" sz="2800" dirty="0" smtClean="0">
                <a:solidFill>
                  <a:schemeClr val="bg1"/>
                </a:solidFill>
              </a:rPr>
              <a:t>2013;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Support is requested to potentiate the objectives of the Regional Coalition;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It is essential to join efforts and cooperate in order to strengthen the actions that are being implemented;</a:t>
            </a:r>
          </a:p>
          <a:p>
            <a:pPr lvl="0" algn="just"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bg1"/>
                </a:solidFill>
              </a:rPr>
              <a:t> To appreciate and promote specific actions being implemented in the region.</a:t>
            </a:r>
          </a:p>
          <a:p>
            <a:pPr lvl="0" algn="just"/>
            <a:endParaRPr lang="en-GB" sz="2800" dirty="0" smtClean="0">
              <a:solidFill>
                <a:schemeClr val="bg1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GB" sz="2800" dirty="0" smtClean="0">
              <a:solidFill>
                <a:schemeClr val="bg2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n-GB" sz="2800" dirty="0" smtClean="0">
              <a:solidFill>
                <a:schemeClr val="bg2"/>
              </a:solidFill>
            </a:endParaRPr>
          </a:p>
          <a:p>
            <a:pPr marL="514350" indent="-514350" algn="ctr" eaLnBrk="1" hangingPunct="1">
              <a:buFont typeface="Wingdings" pitchFamily="2" charset="2"/>
              <a:buChar char="Ø"/>
            </a:pPr>
            <a:endParaRPr lang="en-GB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024322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en-GB" sz="96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Guatemala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Honduras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El Salvador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Nicaragua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Costa Rica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Panama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Belize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Dominican Republic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dirty="0" smtClean="0"/>
              <a:t>Mexico </a:t>
            </a:r>
          </a:p>
          <a:p>
            <a:pPr algn="ctr" eaLnBrk="1" hangingPunct="1">
              <a:buFont typeface="Wingdings 2" pitchFamily="18" charset="2"/>
              <a:buNone/>
            </a:pPr>
            <a:endParaRPr lang="en-GB" sz="96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GB" sz="9600" b="1" dirty="0" smtClean="0">
                <a:hlinkClick r:id="rId2"/>
              </a:rPr>
              <a:t>coalicionregional@migracion.go.cr</a:t>
            </a:r>
            <a:endParaRPr lang="en-GB" sz="9600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GB" sz="9600" b="1" dirty="0" smtClean="0"/>
          </a:p>
        </p:txBody>
      </p:sp>
      <p:pic>
        <p:nvPicPr>
          <p:cNvPr id="4" name="Picture 3" descr="logo muestra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985592" y="188640"/>
            <a:ext cx="4330824" cy="206372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000" dirty="0" smtClean="0">
                <a:solidFill>
                  <a:srgbClr val="000090"/>
                </a:solidFill>
                <a:latin typeface="Abadi MT Condensed Light"/>
                <a:cs typeface="Abadi MT Condensed Light"/>
              </a:rPr>
              <a:t>REGIONAL COALITION </a:t>
            </a:r>
          </a:p>
          <a:p>
            <a:pPr algn="l">
              <a:defRPr/>
            </a:pPr>
            <a:r>
              <a:rPr lang="en-GB" b="1" dirty="0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AGAINST TRAFFICKING </a:t>
            </a:r>
            <a:r>
              <a:rPr lang="en-GB" sz="4800" b="1" dirty="0" smtClean="0">
                <a:solidFill>
                  <a:srgbClr val="000090"/>
                </a:solidFill>
                <a:latin typeface="Helvetica"/>
                <a:cs typeface="Helvetica"/>
              </a:rPr>
              <a:t>IN PERSONS  </a:t>
            </a:r>
            <a:endParaRPr lang="en-GB" sz="48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rgbClr val="FFFF00"/>
                </a:solidFill>
              </a:rPr>
              <a:t>BACKGROUND</a:t>
            </a:r>
            <a:r>
              <a:rPr lang="en-GB" sz="4400" dirty="0" smtClean="0"/>
              <a:t> </a:t>
            </a:r>
            <a:r>
              <a:rPr lang="en-GB" sz="4400" dirty="0" smtClean="0">
                <a:solidFill>
                  <a:srgbClr val="002060"/>
                </a:solidFill>
                <a:latin typeface="Broadway" pitchFamily="82" charset="0"/>
              </a:rPr>
              <a:t> </a:t>
            </a:r>
            <a:endParaRPr lang="en-GB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32134"/>
              </p:ext>
            </p:extLst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400" b="1" dirty="0" smtClean="0"/>
              <a:t>BACKGROUND</a:t>
            </a:r>
            <a:endParaRPr lang="en-GB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62608"/>
              </p:ext>
            </p:extLst>
          </p:nvPr>
        </p:nvGraphicFramePr>
        <p:xfrm>
          <a:off x="457200" y="1214422"/>
          <a:ext cx="8229600" cy="535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BACKGROUND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305791"/>
              </p:ext>
            </p:extLst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BACKGROUND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307391"/>
              </p:ext>
            </p:extLst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Honduras</a:t>
            </a:r>
            <a:endParaRPr lang="es-ES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3074" name="Picture 2" descr="C:\Users\schavese\AppData\Local\Microsoft\Windows\Temporary Internet Files\Content.Outlook\1JCGOI6K\la fot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Meeting in </a:t>
            </a:r>
            <a:r>
              <a:rPr lang="en-GB" dirty="0" smtClean="0">
                <a:solidFill>
                  <a:schemeClr val="bg1"/>
                </a:solidFill>
              </a:rPr>
              <a:t>October, </a:t>
            </a:r>
            <a:r>
              <a:rPr lang="en-GB" dirty="0" smtClean="0">
                <a:solidFill>
                  <a:schemeClr val="bg1"/>
                </a:solidFill>
              </a:rPr>
              <a:t>Costa Rica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89086"/>
            <a:ext cx="7643866" cy="45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1216</Words>
  <Application>Microsoft Macintosh PowerPoint</Application>
  <PresentationFormat>Presentación en pantalla (4:3)</PresentationFormat>
  <Paragraphs>87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BACKGROUND  </vt:lpstr>
      <vt:lpstr>BACKGROUND</vt:lpstr>
      <vt:lpstr>BACKGROUND</vt:lpstr>
      <vt:lpstr>BACKGROUND</vt:lpstr>
      <vt:lpstr>Honduras</vt:lpstr>
      <vt:lpstr>Presentación de PowerPoint</vt:lpstr>
      <vt:lpstr>Meeting in October, Costa Rica </vt:lpstr>
      <vt:lpstr>Scope  </vt:lpstr>
      <vt:lpstr>Rome</vt:lpstr>
      <vt:lpstr>COMMITMENT </vt:lpstr>
      <vt:lpstr>  </vt:lpstr>
      <vt:lpstr>Topics to Address Regional Coalition – IADB – ECPAT</vt:lpstr>
      <vt:lpstr>Topics to Address Regional Coalition – IADB – ECPAT</vt:lpstr>
      <vt:lpstr>Topics to Address Regional Coalition – IADB – ECPAT</vt:lpstr>
      <vt:lpstr>Topics to Address Regional Coalition – IADB – ECPAT</vt:lpstr>
      <vt:lpstr>Topics to Address Regional Coalition – IADB – ECPAT</vt:lpstr>
      <vt:lpstr>OPERATIVE PROGRAMME</vt:lpstr>
      <vt:lpstr>Implementation of the Operative Programme</vt:lpstr>
      <vt:lpstr>Discussion Topics</vt:lpstr>
      <vt:lpstr>Presentación de PowerPoint</vt:lpstr>
    </vt:vector>
  </TitlesOfParts>
  <Company>DGME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sartaviac</dc:creator>
  <cp:lastModifiedBy>Christiane Lehnhoff</cp:lastModifiedBy>
  <cp:revision>216</cp:revision>
  <dcterms:created xsi:type="dcterms:W3CDTF">2012-01-09T16:07:16Z</dcterms:created>
  <dcterms:modified xsi:type="dcterms:W3CDTF">2013-11-19T21:02:37Z</dcterms:modified>
</cp:coreProperties>
</file>