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2" r:id="rId3"/>
    <p:sldId id="263" r:id="rId4"/>
    <p:sldId id="264" r:id="rId5"/>
    <p:sldId id="265" r:id="rId6"/>
    <p:sldId id="266" r:id="rId7"/>
    <p:sldId id="267" r:id="rId8"/>
    <p:sldId id="258" r:id="rId9"/>
    <p:sldId id="259" r:id="rId10"/>
    <p:sldId id="260" r:id="rId11"/>
    <p:sldId id="261" r:id="rId1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164" y="-19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820ADE-F173-46B1-8DB1-3DA2B97337F2}" type="datetimeFigureOut">
              <a:rPr lang="en-US" smtClean="0"/>
              <a:pPr/>
              <a:t>12/5/2012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B5FB3-9140-4043-B4D5-73DD3EE8FFC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820ADE-F173-46B1-8DB1-3DA2B97337F2}" type="datetimeFigureOut">
              <a:rPr lang="en-US" smtClean="0"/>
              <a:pPr/>
              <a:t>12/5/2012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B5FB3-9140-4043-B4D5-73DD3EE8FFC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820ADE-F173-46B1-8DB1-3DA2B97337F2}" type="datetimeFigureOut">
              <a:rPr lang="en-US" smtClean="0"/>
              <a:pPr/>
              <a:t>12/5/2012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B5FB3-9140-4043-B4D5-73DD3EE8FFC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820ADE-F173-46B1-8DB1-3DA2B97337F2}" type="datetimeFigureOut">
              <a:rPr lang="en-US" smtClean="0"/>
              <a:pPr/>
              <a:t>12/5/2012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B5FB3-9140-4043-B4D5-73DD3EE8FFC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820ADE-F173-46B1-8DB1-3DA2B97337F2}" type="datetimeFigureOut">
              <a:rPr lang="en-US" smtClean="0"/>
              <a:pPr/>
              <a:t>12/5/2012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B5FB3-9140-4043-B4D5-73DD3EE8FFC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820ADE-F173-46B1-8DB1-3DA2B97337F2}" type="datetimeFigureOut">
              <a:rPr lang="en-US" smtClean="0"/>
              <a:pPr/>
              <a:t>12/5/2012</a:t>
            </a:fld>
            <a:endParaRPr lang="en-U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B5FB3-9140-4043-B4D5-73DD3EE8FFC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820ADE-F173-46B1-8DB1-3DA2B97337F2}" type="datetimeFigureOut">
              <a:rPr lang="en-US" smtClean="0"/>
              <a:pPr/>
              <a:t>12/5/2012</a:t>
            </a:fld>
            <a:endParaRPr lang="en-US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B5FB3-9140-4043-B4D5-73DD3EE8FFC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820ADE-F173-46B1-8DB1-3DA2B97337F2}" type="datetimeFigureOut">
              <a:rPr lang="en-US" smtClean="0"/>
              <a:pPr/>
              <a:t>12/5/2012</a:t>
            </a:fld>
            <a:endParaRPr lang="en-US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B5FB3-9140-4043-B4D5-73DD3EE8FFC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820ADE-F173-46B1-8DB1-3DA2B97337F2}" type="datetimeFigureOut">
              <a:rPr lang="en-US" smtClean="0"/>
              <a:pPr/>
              <a:t>12/5/2012</a:t>
            </a:fld>
            <a:endParaRPr lang="en-US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B5FB3-9140-4043-B4D5-73DD3EE8FFC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820ADE-F173-46B1-8DB1-3DA2B97337F2}" type="datetimeFigureOut">
              <a:rPr lang="en-US" smtClean="0"/>
              <a:pPr/>
              <a:t>12/5/2012</a:t>
            </a:fld>
            <a:endParaRPr lang="en-U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B5FB3-9140-4043-B4D5-73DD3EE8FFC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820ADE-F173-46B1-8DB1-3DA2B97337F2}" type="datetimeFigureOut">
              <a:rPr lang="en-US" smtClean="0"/>
              <a:pPr/>
              <a:t>12/5/2012</a:t>
            </a:fld>
            <a:endParaRPr lang="en-U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B5FB3-9140-4043-B4D5-73DD3EE8FFC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820ADE-F173-46B1-8DB1-3DA2B97337F2}" type="datetimeFigureOut">
              <a:rPr lang="en-US" smtClean="0"/>
              <a:pPr/>
              <a:t>12/5/2012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EB5FB3-9140-4043-B4D5-73DD3EE8FFC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8.png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jpeg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jpe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3" descr="C:\Documents and Settings\p-acuervo\Escritorio\Trabajo RedEsColombia 2011\6. JUNIO\Presentación Perla Pinillos PROGRAMA COLOMBIA NOS UNE 07-06-2011\im_minrelext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705600" y="969963"/>
            <a:ext cx="1371600" cy="1801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3" name="9 Imagen" descr="Logo Prosperidad para Todos JPG-01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29400" y="2667000"/>
            <a:ext cx="1458913" cy="1231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02" name="9 Rectángulo"/>
          <p:cNvSpPr>
            <a:spLocks noChangeArrowheads="1"/>
          </p:cNvSpPr>
          <p:nvPr/>
        </p:nvSpPr>
        <p:spPr bwMode="auto">
          <a:xfrm>
            <a:off x="609600" y="1524000"/>
            <a:ext cx="5761038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GB" sz="3200" b="1" dirty="0" smtClean="0">
                <a:solidFill>
                  <a:srgbClr val="2A3C7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Directorate of Migration and Consular Affairs and Citizen Services</a:t>
            </a:r>
            <a:endParaRPr lang="en-GB" sz="3200" b="1" dirty="0">
              <a:solidFill>
                <a:srgbClr val="2A3C7A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cxnSp>
        <p:nvCxnSpPr>
          <p:cNvPr id="13" name="12 Conector recto"/>
          <p:cNvCxnSpPr/>
          <p:nvPr/>
        </p:nvCxnSpPr>
        <p:spPr>
          <a:xfrm rot="5400000">
            <a:off x="4305301" y="3009900"/>
            <a:ext cx="4038600" cy="3175"/>
          </a:xfrm>
          <a:prstGeom prst="line">
            <a:avLst/>
          </a:prstGeom>
          <a:ln w="15875">
            <a:solidFill>
              <a:srgbClr val="2B3C7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126" name="Picture 2" descr="d:\c-dchacon\Mis documentos\Diego Chacón\ColombiaNosUne\Colombia Nos Une - Logo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705600" y="3994150"/>
            <a:ext cx="1371600" cy="1042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273" name="13 CuadroTexto"/>
          <p:cNvSpPr txBox="1">
            <a:spLocks noChangeArrowheads="1"/>
          </p:cNvSpPr>
          <p:nvPr/>
        </p:nvSpPr>
        <p:spPr bwMode="auto">
          <a:xfrm>
            <a:off x="1790535" y="3200400"/>
            <a:ext cx="3403945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defRPr/>
            </a:pPr>
            <a:endParaRPr lang="en-GB" sz="2800" b="1" dirty="0" smtClean="0">
              <a:solidFill>
                <a:srgbClr val="2B3C7B"/>
              </a:solidFill>
              <a:cs typeface="Arial" pitchFamily="34" charset="0"/>
            </a:endParaRPr>
          </a:p>
          <a:p>
            <a:pPr algn="ctr">
              <a:defRPr/>
            </a:pPr>
            <a:endParaRPr lang="en-GB" sz="2800" b="1" dirty="0" smtClean="0">
              <a:solidFill>
                <a:srgbClr val="2B3C7B"/>
              </a:solidFill>
              <a:cs typeface="Arial" pitchFamily="34" charset="0"/>
            </a:endParaRPr>
          </a:p>
          <a:p>
            <a:pPr algn="ctr">
              <a:defRPr/>
            </a:pPr>
            <a:r>
              <a:rPr lang="en-GB" sz="2800" b="1" i="1" dirty="0" smtClean="0">
                <a:solidFill>
                  <a:srgbClr val="182CEC"/>
                </a:solidFill>
                <a:cs typeface="Arial" pitchFamily="34" charset="0"/>
              </a:rPr>
              <a:t>“Colombia Nos Une” </a:t>
            </a:r>
          </a:p>
          <a:p>
            <a:pPr algn="ctr">
              <a:defRPr/>
            </a:pPr>
            <a:r>
              <a:rPr lang="en-GB" sz="2800" b="1" dirty="0" smtClean="0">
                <a:solidFill>
                  <a:srgbClr val="182CEC"/>
                </a:solidFill>
                <a:cs typeface="Arial" pitchFamily="34" charset="0"/>
              </a:rPr>
              <a:t>(Colombia Unites Us) </a:t>
            </a:r>
          </a:p>
          <a:p>
            <a:pPr algn="ctr">
              <a:defRPr/>
            </a:pPr>
            <a:r>
              <a:rPr lang="en-GB" sz="2800" b="1" dirty="0" smtClean="0">
                <a:solidFill>
                  <a:srgbClr val="182CEC"/>
                </a:solidFill>
                <a:cs typeface="Arial" pitchFamily="34" charset="0"/>
              </a:rPr>
              <a:t>Programme</a:t>
            </a:r>
          </a:p>
          <a:p>
            <a:pPr algn="ctr">
              <a:defRPr/>
            </a:pPr>
            <a:endParaRPr lang="en-GB" sz="2800" b="1" dirty="0">
              <a:solidFill>
                <a:srgbClr val="2B3C7B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2" name="Text Box 4"/>
          <p:cNvSpPr txBox="1">
            <a:spLocks noChangeArrowheads="1"/>
          </p:cNvSpPr>
          <p:nvPr/>
        </p:nvSpPr>
        <p:spPr bwMode="auto">
          <a:xfrm>
            <a:off x="183976" y="260648"/>
            <a:ext cx="77724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000" b="1" dirty="0">
                <a:solidFill>
                  <a:srgbClr val="262699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ea typeface="Times"/>
                <a:cs typeface="Arial" pitchFamily="34" charset="0"/>
              </a:rPr>
              <a:t>MIGRATION INFORMATION EXCHANGE SYSTEMS</a:t>
            </a:r>
          </a:p>
        </p:txBody>
      </p:sp>
      <p:pic>
        <p:nvPicPr>
          <p:cNvPr id="12291" name="Picture 3" descr="C:\Documents and Settings\p-acuervo\Escritorio\Trabajo RedEsColombia 2011\6. JUNIO\Presentación Perla Pinillos PROGRAMA COLOMBIA NOS UNE 07-06-2011\im_minrelext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52400" y="5956300"/>
            <a:ext cx="685800" cy="901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2" name="Picture 2" descr="d:\c-dchacon\Mis documentos\Diego Chacón\ColombiaNosUne\Colombia Nos Une - Logo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131175" y="152400"/>
            <a:ext cx="1012825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A68946C-AB5F-4D9E-9F06-73D3D4E23EC8}" type="slidenum">
              <a:rPr lang="en-GB" smtClean="0"/>
              <a:pPr>
                <a:defRPr/>
              </a:pPr>
              <a:t>10</a:t>
            </a:fld>
            <a:endParaRPr lang="en-GB" dirty="0"/>
          </a:p>
        </p:txBody>
      </p:sp>
      <p:pic>
        <p:nvPicPr>
          <p:cNvPr id="14" name="3 Imagen" descr="Logo_prosperidad.pn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001000" y="5943600"/>
            <a:ext cx="1143000" cy="692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5" name="Picture 1" descr="http://www.migracionoea.org/sicremi/images/header_sicremi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27584" y="1340768"/>
            <a:ext cx="7893521" cy="1143000"/>
          </a:xfrm>
          <a:prstGeom prst="rect">
            <a:avLst/>
          </a:prstGeom>
          <a:noFill/>
        </p:spPr>
      </p:pic>
      <p:pic>
        <p:nvPicPr>
          <p:cNvPr id="11266" name="Picture 2" descr="http://www.migracionoea.org/sicremi/images/spa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016918" y="3109316"/>
            <a:ext cx="1466850" cy="2047876"/>
          </a:xfrm>
          <a:prstGeom prst="rect">
            <a:avLst/>
          </a:prstGeom>
          <a:noFill/>
        </p:spPr>
      </p:pic>
      <p:sp>
        <p:nvSpPr>
          <p:cNvPr id="11" name="10 CuadroTexto"/>
          <p:cNvSpPr txBox="1"/>
          <p:nvPr/>
        </p:nvSpPr>
        <p:spPr>
          <a:xfrm>
            <a:off x="3019117" y="3585790"/>
            <a:ext cx="486525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First Report on International Migration in the Americas of the Continuous Reporting System on International Migration in the Americas</a:t>
            </a:r>
            <a:endParaRPr lang="en-GB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2" name="Text Box 4"/>
          <p:cNvSpPr txBox="1">
            <a:spLocks noChangeArrowheads="1"/>
          </p:cNvSpPr>
          <p:nvPr/>
        </p:nvSpPr>
        <p:spPr bwMode="auto">
          <a:xfrm>
            <a:off x="183976" y="260648"/>
            <a:ext cx="77724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000" b="1" dirty="0">
                <a:solidFill>
                  <a:srgbClr val="262699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ea typeface="Times"/>
                <a:cs typeface="Arial" pitchFamily="34" charset="0"/>
              </a:rPr>
              <a:t>MIGRATION INFORMATION EXCHANGE SYSTEMS</a:t>
            </a:r>
          </a:p>
        </p:txBody>
      </p:sp>
      <p:pic>
        <p:nvPicPr>
          <p:cNvPr id="12291" name="Picture 3" descr="C:\Documents and Settings\p-acuervo\Escritorio\Trabajo RedEsColombia 2011\6. JUNIO\Presentación Perla Pinillos PROGRAMA COLOMBIA NOS UNE 07-06-2011\im_minrelext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52400" y="5956300"/>
            <a:ext cx="685800" cy="901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2" name="Picture 2" descr="d:\c-dchacon\Mis documentos\Diego Chacón\ColombiaNosUne\Colombia Nos Une - Logo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131175" y="152400"/>
            <a:ext cx="1012825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A68946C-AB5F-4D9E-9F06-73D3D4E23EC8}" type="slidenum">
              <a:rPr lang="en-GB" smtClean="0"/>
              <a:pPr>
                <a:defRPr/>
              </a:pPr>
              <a:t>11</a:t>
            </a:fld>
            <a:endParaRPr lang="en-GB" dirty="0"/>
          </a:p>
        </p:txBody>
      </p:sp>
      <p:pic>
        <p:nvPicPr>
          <p:cNvPr id="14" name="3 Imagen" descr="Logo_prosperidad.pn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001000" y="5943600"/>
            <a:ext cx="1143000" cy="692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0" name="Picture 2" descr="http://csm-osumi.org/Images/logo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500298" y="1071546"/>
            <a:ext cx="3800475" cy="914401"/>
          </a:xfrm>
          <a:prstGeom prst="rect">
            <a:avLst/>
          </a:prstGeom>
          <a:noFill/>
        </p:spPr>
      </p:pic>
      <p:sp>
        <p:nvSpPr>
          <p:cNvPr id="12" name="11 CuadroTexto"/>
          <p:cNvSpPr txBox="1"/>
          <p:nvPr/>
        </p:nvSpPr>
        <p:spPr>
          <a:xfrm>
            <a:off x="107504" y="2254220"/>
            <a:ext cx="8929719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GB" sz="2400" dirty="0" smtClean="0"/>
              <a:t>The objective of OSUMI is to collect relevant and strategic data to inform public policymaking on migration in South America and to exchange migration information among Member States, including a space for restricted access by focal points designated by governments of Member States of the South American Conference on Migration. The </a:t>
            </a:r>
            <a:r>
              <a:rPr lang="en-GB" sz="2400" dirty="0" smtClean="0"/>
              <a:t>SACM </a:t>
            </a:r>
            <a:r>
              <a:rPr lang="en-GB" sz="2400" dirty="0" smtClean="0"/>
              <a:t>Technical Secretariat is </a:t>
            </a:r>
            <a:r>
              <a:rPr lang="en-GB" sz="2400" dirty="0"/>
              <a:t>in charge of promoting this </a:t>
            </a:r>
            <a:r>
              <a:rPr lang="en-GB" sz="2400" dirty="0" smtClean="0"/>
              <a:t>observatory within the framework of the project “Government Capacity-Building for the Human Development of Migration”.</a:t>
            </a:r>
            <a:endParaRPr lang="en-GB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939916"/>
          </a:xfrm>
        </p:spPr>
        <p:txBody>
          <a:bodyPr>
            <a:normAutofit/>
          </a:bodyPr>
          <a:lstStyle/>
          <a:p>
            <a:r>
              <a:rPr lang="en-GB" sz="3200" b="1" dirty="0" smtClean="0">
                <a:solidFill>
                  <a:schemeClr val="tx2"/>
                </a:solidFill>
              </a:rPr>
              <a:t>SANTIAGO DE CHILE DECLARATION – </a:t>
            </a:r>
            <a:br>
              <a:rPr lang="en-GB" sz="3200" b="1" dirty="0" smtClean="0">
                <a:solidFill>
                  <a:schemeClr val="tx2"/>
                </a:solidFill>
              </a:rPr>
            </a:br>
            <a:r>
              <a:rPr lang="en-GB" sz="3200" b="1" dirty="0" smtClean="0">
                <a:solidFill>
                  <a:schemeClr val="tx2"/>
                </a:solidFill>
              </a:rPr>
              <a:t>XII SOUTH AMERICAN CONFERENCE ON MIGRATION </a:t>
            </a:r>
            <a:r>
              <a:rPr lang="en-GB" sz="3200" b="1" dirty="0" smtClean="0">
                <a:solidFill>
                  <a:schemeClr val="tx2"/>
                </a:solidFill>
              </a:rPr>
              <a:t>(SACM), </a:t>
            </a:r>
            <a:r>
              <a:rPr lang="en-GB" sz="3200" b="1" dirty="0" smtClean="0">
                <a:solidFill>
                  <a:schemeClr val="tx2"/>
                </a:solidFill>
              </a:rPr>
              <a:t>2012</a:t>
            </a:r>
            <a:endParaRPr lang="en-GB" sz="3200" b="1" dirty="0">
              <a:solidFill>
                <a:schemeClr val="tx2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2643182"/>
            <a:ext cx="8229600" cy="3482981"/>
          </a:xfrm>
        </p:spPr>
        <p:txBody>
          <a:bodyPr>
            <a:normAutofit fontScale="92500" lnSpcReduction="10000"/>
          </a:bodyPr>
          <a:lstStyle/>
          <a:p>
            <a:pPr algn="just">
              <a:buNone/>
            </a:pPr>
            <a:r>
              <a:rPr lang="en-GB" dirty="0" smtClean="0"/>
              <a:t>SACM </a:t>
            </a:r>
            <a:r>
              <a:rPr lang="en-GB" dirty="0" smtClean="0"/>
              <a:t>thanks the RCM Technical Secretariat for the report on this consultation process. In addition, </a:t>
            </a:r>
            <a:r>
              <a:rPr lang="en-GB" dirty="0" smtClean="0"/>
              <a:t>SACM </a:t>
            </a:r>
            <a:r>
              <a:rPr lang="en-GB" dirty="0" smtClean="0"/>
              <a:t>asks the </a:t>
            </a:r>
            <a:r>
              <a:rPr lang="en-GB" dirty="0" smtClean="0"/>
              <a:t>SACM </a:t>
            </a:r>
            <a:r>
              <a:rPr lang="en-GB" dirty="0" smtClean="0"/>
              <a:t>President Pro Tempore to coordinate exchange of information on extra-continental migration flows and migrant smuggling networks and to plan joint efforts with countries of origin and transit of extra-continental migrants….</a:t>
            </a:r>
            <a:endParaRPr lang="en-GB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97040"/>
          </a:xfrm>
        </p:spPr>
        <p:txBody>
          <a:bodyPr>
            <a:normAutofit/>
          </a:bodyPr>
          <a:lstStyle/>
          <a:p>
            <a:r>
              <a:rPr lang="en-GB" sz="3200" b="1" dirty="0" smtClean="0">
                <a:solidFill>
                  <a:schemeClr val="tx2"/>
                </a:solidFill>
              </a:rPr>
              <a:t>X SOUTH AMERICAN CONFERENCE ON MIGRATION </a:t>
            </a:r>
            <a:r>
              <a:rPr lang="en-GB" sz="3200" b="1" dirty="0" smtClean="0">
                <a:solidFill>
                  <a:schemeClr val="tx2"/>
                </a:solidFill>
              </a:rPr>
              <a:t>(SACM) </a:t>
            </a:r>
            <a:r>
              <a:rPr lang="en-GB" sz="3200" b="1" dirty="0" smtClean="0">
                <a:solidFill>
                  <a:schemeClr val="tx2"/>
                </a:solidFill>
              </a:rPr>
              <a:t>– COCHABAMBA, 2010</a:t>
            </a:r>
            <a:endParaRPr lang="en-GB" sz="3200" b="1" dirty="0">
              <a:solidFill>
                <a:schemeClr val="tx2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2500306"/>
            <a:ext cx="8229600" cy="3625857"/>
          </a:xfrm>
        </p:spPr>
        <p:txBody>
          <a:bodyPr/>
          <a:lstStyle/>
          <a:p>
            <a:pPr>
              <a:buNone/>
            </a:pPr>
            <a:r>
              <a:rPr lang="en-GB" dirty="0" smtClean="0"/>
              <a:t>At the X </a:t>
            </a:r>
            <a:r>
              <a:rPr lang="en-GB" dirty="0" smtClean="0"/>
              <a:t>SACM, </a:t>
            </a:r>
            <a:r>
              <a:rPr lang="en-GB" dirty="0" smtClean="0"/>
              <a:t>the South American Plan for Human Development of Migration, Contexts and Perspectives was presented, which includes a programme to strengthen migration information.  </a:t>
            </a:r>
            <a:endParaRPr lang="en-GB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3600" b="1" dirty="0" smtClean="0">
                <a:solidFill>
                  <a:schemeClr val="tx2"/>
                </a:solidFill>
              </a:rPr>
              <a:t>Programme to Strengthen Migration Information</a:t>
            </a:r>
            <a:endParaRPr lang="en-GB" sz="3600" b="1" dirty="0">
              <a:solidFill>
                <a:schemeClr val="tx2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GB" dirty="0" smtClean="0"/>
              <a:t>To have access to objective, reliable, timely, and relevant information on migration that can be disseminated throughout the entire region and used to establish, develop, and assess migration policy and programmes.</a:t>
            </a:r>
            <a:endParaRPr lang="en-GB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b="1" dirty="0">
                <a:solidFill>
                  <a:schemeClr val="tx2"/>
                </a:solidFill>
              </a:rPr>
              <a:t>Programme to Strengthen Migration Information</a:t>
            </a:r>
            <a:endParaRPr lang="en-GB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GB" dirty="0" smtClean="0"/>
              <a:t>Actions:</a:t>
            </a:r>
          </a:p>
          <a:p>
            <a:pPr marL="514350" indent="-514350">
              <a:buAutoNum type="arabicPeriod"/>
            </a:pPr>
            <a:r>
              <a:rPr lang="en-GB" dirty="0" smtClean="0"/>
              <a:t>To assess the existing statistical information on migration flows and the magnitude of migration of national and extra-regional migrants. </a:t>
            </a:r>
          </a:p>
          <a:p>
            <a:pPr marL="514350" indent="-514350">
              <a:buAutoNum type="arabicPeriod"/>
            </a:pPr>
            <a:r>
              <a:rPr lang="en-GB" dirty="0" smtClean="0"/>
              <a:t>To assess the characteristics of the continuous statistical information and existing migration flows in the region.  </a:t>
            </a:r>
          </a:p>
          <a:p>
            <a:pPr marL="514350" indent="-514350">
              <a:buAutoNum type="arabicPeriod"/>
            </a:pPr>
            <a:endParaRPr lang="en-GB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b="1" dirty="0" smtClean="0">
                <a:solidFill>
                  <a:schemeClr val="tx2"/>
                </a:solidFill>
              </a:rPr>
              <a:t>Programme to Strengthen Migration Information</a:t>
            </a:r>
            <a:endParaRPr lang="en-GB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1700808"/>
            <a:ext cx="82296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GB" dirty="0" smtClean="0"/>
              <a:t>3. To assess issues relating to the reliability, objectivity, timeliness, and relevance of the existing migration information in the region.</a:t>
            </a:r>
          </a:p>
          <a:p>
            <a:pPr>
              <a:buNone/>
            </a:pPr>
            <a:r>
              <a:rPr lang="en-GB" dirty="0" smtClean="0"/>
              <a:t>4. To identify the migration information needs of each country in the region.</a:t>
            </a:r>
            <a:endParaRPr lang="en-GB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3600" b="1" dirty="0" smtClean="0">
                <a:solidFill>
                  <a:schemeClr val="tx2"/>
                </a:solidFill>
              </a:rPr>
              <a:t>Programme to Strengthen Migration Information</a:t>
            </a:r>
            <a:endParaRPr lang="en-GB" sz="36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39341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en-GB" dirty="0" smtClean="0"/>
              <a:t>5. To identify real and potential sources and users of migration information in the region.</a:t>
            </a:r>
          </a:p>
          <a:p>
            <a:pPr>
              <a:buNone/>
            </a:pPr>
            <a:r>
              <a:rPr lang="en-GB" dirty="0" smtClean="0"/>
              <a:t>6. To develop a proposal to harmonize migration information.</a:t>
            </a:r>
            <a:endParaRPr lang="en-GB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2" name="Text Box 4"/>
          <p:cNvSpPr txBox="1">
            <a:spLocks noChangeArrowheads="1"/>
          </p:cNvSpPr>
          <p:nvPr/>
        </p:nvSpPr>
        <p:spPr bwMode="auto">
          <a:xfrm>
            <a:off x="183976" y="260648"/>
            <a:ext cx="77724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000" b="1" dirty="0" smtClean="0">
                <a:solidFill>
                  <a:srgbClr val="262699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ea typeface="Times"/>
                <a:cs typeface="Arial" pitchFamily="34" charset="0"/>
              </a:rPr>
              <a:t>MIGRATION INFORMATION EXCHANGE SYSTEMS</a:t>
            </a:r>
            <a:endParaRPr lang="en-GB" sz="2000" b="1" dirty="0">
              <a:solidFill>
                <a:srgbClr val="262699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ea typeface="Times"/>
              <a:cs typeface="Arial" pitchFamily="34" charset="0"/>
            </a:endParaRPr>
          </a:p>
        </p:txBody>
      </p:sp>
      <p:pic>
        <p:nvPicPr>
          <p:cNvPr id="12291" name="Picture 3" descr="C:\Documents and Settings\p-acuervo\Escritorio\Trabajo RedEsColombia 2011\6. JUNIO\Presentación Perla Pinillos PROGRAMA COLOMBIA NOS UNE 07-06-2011\im_minrelext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52400" y="5956300"/>
            <a:ext cx="685800" cy="901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2" name="Picture 2" descr="d:\c-dchacon\Mis documentos\Diego Chacón\ColombiaNosUne\Colombia Nos Une - Logo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131175" y="152400"/>
            <a:ext cx="1012825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Text Box 4"/>
          <p:cNvSpPr txBox="1">
            <a:spLocks noChangeArrowheads="1"/>
          </p:cNvSpPr>
          <p:nvPr/>
        </p:nvSpPr>
        <p:spPr bwMode="auto">
          <a:xfrm>
            <a:off x="685800" y="3581400"/>
            <a:ext cx="7772400" cy="347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en-GB" sz="2000" dirty="0" smtClean="0"/>
              <a:t>General Objective: To contribute to the development and implementation of public policy on migration with the aim of promoting orderly, fair, and controlled migration processes through capacity-building to generate timely and reliable information on the topic by Member States of OAS.</a:t>
            </a:r>
          </a:p>
          <a:p>
            <a:endParaRPr lang="en-GB" sz="2000" dirty="0" smtClean="0"/>
          </a:p>
          <a:p>
            <a:pPr algn="just"/>
            <a:endParaRPr lang="en-GB" sz="2000" dirty="0" smtClean="0">
              <a:solidFill>
                <a:schemeClr val="tx2"/>
              </a:solidFill>
            </a:endParaRPr>
          </a:p>
          <a:p>
            <a:endParaRPr lang="en-GB" sz="2000" dirty="0" smtClean="0"/>
          </a:p>
          <a:p>
            <a:endParaRPr lang="en-GB" sz="2000" dirty="0" smtClean="0"/>
          </a:p>
          <a:p>
            <a:endParaRPr lang="en-GB" sz="2000" dirty="0" smtClean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 sz="2000" b="1" dirty="0">
              <a:solidFill>
                <a:srgbClr val="262699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ea typeface="Times"/>
              <a:cs typeface="Arial" pitchFamily="34" charset="0"/>
            </a:endParaRPr>
          </a:p>
        </p:txBody>
      </p:sp>
      <p:pic>
        <p:nvPicPr>
          <p:cNvPr id="14" name="3 Imagen" descr="Logo_prosperidad.pn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001000" y="5943600"/>
            <a:ext cx="1143000" cy="692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5" name="Picture 1" descr="http://www.migracionoea.org/sicremi/images/header_sicremi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27584" y="1340768"/>
            <a:ext cx="7893521" cy="1143000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2" name="Text Box 4"/>
          <p:cNvSpPr txBox="1">
            <a:spLocks noChangeArrowheads="1"/>
          </p:cNvSpPr>
          <p:nvPr/>
        </p:nvSpPr>
        <p:spPr bwMode="auto">
          <a:xfrm>
            <a:off x="183976" y="260648"/>
            <a:ext cx="77724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000" b="1" dirty="0">
                <a:solidFill>
                  <a:srgbClr val="262699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ea typeface="Times"/>
                <a:cs typeface="Arial" pitchFamily="34" charset="0"/>
              </a:rPr>
              <a:t>MIGRATION INFORMATION EXCHANGE SYSTEMS</a:t>
            </a:r>
          </a:p>
        </p:txBody>
      </p:sp>
      <p:pic>
        <p:nvPicPr>
          <p:cNvPr id="12291" name="Picture 3" descr="C:\Documents and Settings\p-acuervo\Escritorio\Trabajo RedEsColombia 2011\6. JUNIO\Presentación Perla Pinillos PROGRAMA COLOMBIA NOS UNE 07-06-2011\im_minrelext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52400" y="5956300"/>
            <a:ext cx="685800" cy="901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2" name="Picture 2" descr="d:\c-dchacon\Mis documentos\Diego Chacón\ColombiaNosUne\Colombia Nos Une - Logo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131175" y="152400"/>
            <a:ext cx="1012825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A68946C-AB5F-4D9E-9F06-73D3D4E23EC8}" type="slidenum">
              <a:rPr lang="en-GB" smtClean="0"/>
              <a:pPr>
                <a:defRPr/>
              </a:pPr>
              <a:t>9</a:t>
            </a:fld>
            <a:endParaRPr lang="en-GB" dirty="0"/>
          </a:p>
        </p:txBody>
      </p:sp>
      <p:sp>
        <p:nvSpPr>
          <p:cNvPr id="13" name="Text Box 4"/>
          <p:cNvSpPr txBox="1">
            <a:spLocks noChangeArrowheads="1"/>
          </p:cNvSpPr>
          <p:nvPr/>
        </p:nvSpPr>
        <p:spPr bwMode="auto">
          <a:xfrm>
            <a:off x="571472" y="2357430"/>
            <a:ext cx="7772400" cy="52322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000" b="1" dirty="0" smtClean="0"/>
              <a:t>Specific Objectives:</a:t>
            </a:r>
          </a:p>
          <a:p>
            <a:endParaRPr lang="en-GB" sz="1400" b="1" dirty="0" smtClean="0"/>
          </a:p>
          <a:p>
            <a:pPr algn="just"/>
            <a:r>
              <a:rPr lang="en-GB" sz="2000" dirty="0" smtClean="0"/>
              <a:t>• To collect from various data sources (censuses, surveys, administrative records, etc.), process, and disseminate data on the magnitude, trends, and characteristics of international migration in the region.</a:t>
            </a:r>
          </a:p>
          <a:p>
            <a:pPr algn="just"/>
            <a:endParaRPr lang="en-GB" sz="2000" dirty="0" smtClean="0"/>
          </a:p>
          <a:p>
            <a:pPr algn="just"/>
            <a:r>
              <a:rPr lang="en-GB" sz="2000" dirty="0" smtClean="0"/>
              <a:t>• To create a space for exchanging experiences relating to the treatment of information about international migration.</a:t>
            </a:r>
          </a:p>
          <a:p>
            <a:pPr algn="just"/>
            <a:endParaRPr lang="en-GB" sz="2000" dirty="0" smtClean="0"/>
          </a:p>
          <a:p>
            <a:pPr algn="just"/>
            <a:r>
              <a:rPr lang="en-GB" sz="2000" dirty="0" smtClean="0"/>
              <a:t>• To promote capacity-building efforts for human resources and institutions of Member States of OAS that are in charge of generating migration information. </a:t>
            </a:r>
          </a:p>
          <a:p>
            <a:pPr algn="just"/>
            <a:endParaRPr lang="en-GB" sz="2000" dirty="0" smtClean="0">
              <a:solidFill>
                <a:schemeClr val="tx2"/>
              </a:solidFill>
            </a:endParaRPr>
          </a:p>
          <a:p>
            <a:endParaRPr lang="en-GB" sz="2000" dirty="0" smtClean="0"/>
          </a:p>
          <a:p>
            <a:endParaRPr lang="en-GB" sz="2000" dirty="0" smtClean="0"/>
          </a:p>
          <a:p>
            <a:endParaRPr lang="en-GB" sz="2000" dirty="0" smtClean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 sz="2000" b="1" dirty="0">
              <a:solidFill>
                <a:srgbClr val="262699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ea typeface="Times"/>
              <a:cs typeface="Arial" pitchFamily="34" charset="0"/>
            </a:endParaRPr>
          </a:p>
        </p:txBody>
      </p:sp>
      <p:pic>
        <p:nvPicPr>
          <p:cNvPr id="14" name="3 Imagen" descr="Logo_prosperidad.pn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001000" y="5943600"/>
            <a:ext cx="1143000" cy="692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5" name="Picture 1" descr="http://www.migracionoea.org/sicremi/images/header_sicremi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85786" y="1000108"/>
            <a:ext cx="7893521" cy="1143000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375</TotalTime>
  <Words>528</Words>
  <Application>Microsoft Office PowerPoint</Application>
  <PresentationFormat>On-screen Show (4:3)</PresentationFormat>
  <Paragraphs>46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Tema de Office</vt:lpstr>
      <vt:lpstr>PowerPoint Presentation</vt:lpstr>
      <vt:lpstr>SANTIAGO DE CHILE DECLARATION –  XII SOUTH AMERICAN CONFERENCE ON MIGRATION (SACM), 2012</vt:lpstr>
      <vt:lpstr>X SOUTH AMERICAN CONFERENCE ON MIGRATION (SACM) – COCHABAMBA, 2010</vt:lpstr>
      <vt:lpstr>Programme to Strengthen Migration Information</vt:lpstr>
      <vt:lpstr>Programme to Strengthen Migration Information</vt:lpstr>
      <vt:lpstr>Programme to Strengthen Migration Information</vt:lpstr>
      <vt:lpstr>Programme to Strengthen Migration Information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c-cvallejo</dc:creator>
  <cp:lastModifiedBy>RODAS Renán</cp:lastModifiedBy>
  <cp:revision>28</cp:revision>
  <dcterms:created xsi:type="dcterms:W3CDTF">2012-12-04T22:19:39Z</dcterms:created>
  <dcterms:modified xsi:type="dcterms:W3CDTF">2012-12-05T17:59:55Z</dcterms:modified>
</cp:coreProperties>
</file>