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3" r:id="rId4"/>
    <p:sldId id="264" r:id="rId5"/>
    <p:sldId id="265" r:id="rId6"/>
    <p:sldId id="266" r:id="rId7"/>
    <p:sldId id="267" r:id="rId8"/>
    <p:sldId id="258" r:id="rId9"/>
    <p:sldId id="259" r:id="rId10"/>
    <p:sldId id="260" r:id="rId11"/>
    <p:sldId id="261"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8" d="100"/>
          <a:sy n="98" d="100"/>
        </p:scale>
        <p:origin x="-576" y="11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p>
            <a:fld id="{98820ADE-F173-46B1-8DB1-3DA2B97337F2}" type="datetimeFigureOut">
              <a:rPr lang="en-US" smtClean="0"/>
              <a:pPr/>
              <a:t>12/5/2012</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5AEB5FB3-9140-4043-B4D5-73DD3EE8FFCD}"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98820ADE-F173-46B1-8DB1-3DA2B97337F2}" type="datetimeFigureOut">
              <a:rPr lang="en-US" smtClean="0"/>
              <a:pPr/>
              <a:t>12/5/2012</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5AEB5FB3-9140-4043-B4D5-73DD3EE8FFCD}"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98820ADE-F173-46B1-8DB1-3DA2B97337F2}" type="datetimeFigureOut">
              <a:rPr lang="en-US" smtClean="0"/>
              <a:pPr/>
              <a:t>12/5/2012</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5AEB5FB3-9140-4043-B4D5-73DD3EE8FFCD}"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98820ADE-F173-46B1-8DB1-3DA2B97337F2}" type="datetimeFigureOut">
              <a:rPr lang="en-US" smtClean="0"/>
              <a:pPr/>
              <a:t>12/5/2012</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5AEB5FB3-9140-4043-B4D5-73DD3EE8FFCD}"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8820ADE-F173-46B1-8DB1-3DA2B97337F2}" type="datetimeFigureOut">
              <a:rPr lang="en-US" smtClean="0"/>
              <a:pPr/>
              <a:t>12/5/2012</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5AEB5FB3-9140-4043-B4D5-73DD3EE8FFCD}"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p>
            <a:fld id="{98820ADE-F173-46B1-8DB1-3DA2B97337F2}" type="datetimeFigureOut">
              <a:rPr lang="en-US" smtClean="0"/>
              <a:pPr/>
              <a:t>12/5/2012</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5AEB5FB3-9140-4043-B4D5-73DD3EE8FFCD}"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p>
            <a:fld id="{98820ADE-F173-46B1-8DB1-3DA2B97337F2}" type="datetimeFigureOut">
              <a:rPr lang="en-US" smtClean="0"/>
              <a:pPr/>
              <a:t>12/5/2012</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5AEB5FB3-9140-4043-B4D5-73DD3EE8FFCD}"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p>
            <a:fld id="{98820ADE-F173-46B1-8DB1-3DA2B97337F2}" type="datetimeFigureOut">
              <a:rPr lang="en-US" smtClean="0"/>
              <a:pPr/>
              <a:t>12/5/2012</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5AEB5FB3-9140-4043-B4D5-73DD3EE8FFCD}"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8820ADE-F173-46B1-8DB1-3DA2B97337F2}" type="datetimeFigureOut">
              <a:rPr lang="en-US" smtClean="0"/>
              <a:pPr/>
              <a:t>12/5/2012</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5AEB5FB3-9140-4043-B4D5-73DD3EE8FFCD}"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8820ADE-F173-46B1-8DB1-3DA2B97337F2}" type="datetimeFigureOut">
              <a:rPr lang="en-US" smtClean="0"/>
              <a:pPr/>
              <a:t>12/5/2012</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5AEB5FB3-9140-4043-B4D5-73DD3EE8FFCD}"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8820ADE-F173-46B1-8DB1-3DA2B97337F2}" type="datetimeFigureOut">
              <a:rPr lang="en-US" smtClean="0"/>
              <a:pPr/>
              <a:t>12/5/2012</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5AEB5FB3-9140-4043-B4D5-73DD3EE8FFCD}"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820ADE-F173-46B1-8DB1-3DA2B97337F2}" type="datetimeFigureOut">
              <a:rPr lang="en-US" smtClean="0"/>
              <a:pPr/>
              <a:t>12/5/2012</a:t>
            </a:fld>
            <a:endParaRPr 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EB5FB3-9140-4043-B4D5-73DD3EE8FFCD}"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C:\Documents and Settings\p-acuervo\Escritorio\Trabajo RedEsColombia 2011\6. JUNIO\Presentación Perla Pinillos PROGRAMA COLOMBIA NOS UNE 07-06-2011\im_minrelext.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705600" y="969963"/>
            <a:ext cx="1371600" cy="1801812"/>
          </a:xfrm>
          <a:prstGeom prst="rect">
            <a:avLst/>
          </a:prstGeom>
          <a:noFill/>
          <a:ln w="9525">
            <a:noFill/>
            <a:miter lim="800000"/>
            <a:headEnd/>
            <a:tailEnd/>
          </a:ln>
        </p:spPr>
      </p:pic>
      <p:pic>
        <p:nvPicPr>
          <p:cNvPr id="5123" name="9 Imagen" descr="Logo Prosperidad para Todos JPG-01.jpg"/>
          <p:cNvPicPr>
            <a:picLocks noChangeAspect="1"/>
          </p:cNvPicPr>
          <p:nvPr/>
        </p:nvPicPr>
        <p:blipFill>
          <a:blip r:embed="rId3" cstate="print"/>
          <a:srcRect/>
          <a:stretch>
            <a:fillRect/>
          </a:stretch>
        </p:blipFill>
        <p:spPr bwMode="auto">
          <a:xfrm>
            <a:off x="6629400" y="2667000"/>
            <a:ext cx="1458913" cy="1231900"/>
          </a:xfrm>
          <a:prstGeom prst="rect">
            <a:avLst/>
          </a:prstGeom>
          <a:noFill/>
          <a:ln w="9525">
            <a:noFill/>
            <a:miter lim="800000"/>
            <a:headEnd/>
            <a:tailEnd/>
          </a:ln>
        </p:spPr>
      </p:pic>
      <p:sp>
        <p:nvSpPr>
          <p:cNvPr id="4102" name="9 Rectángulo"/>
          <p:cNvSpPr>
            <a:spLocks noChangeArrowheads="1"/>
          </p:cNvSpPr>
          <p:nvPr/>
        </p:nvSpPr>
        <p:spPr bwMode="auto">
          <a:xfrm>
            <a:off x="609600" y="1524000"/>
            <a:ext cx="5761038" cy="1570038"/>
          </a:xfrm>
          <a:prstGeom prst="rect">
            <a:avLst/>
          </a:prstGeom>
          <a:noFill/>
          <a:ln w="9525">
            <a:noFill/>
            <a:miter lim="800000"/>
            <a:headEnd/>
            <a:tailEnd/>
          </a:ln>
        </p:spPr>
        <p:txBody>
          <a:bodyPr>
            <a:spAutoFit/>
          </a:bodyPr>
          <a:lstStyle/>
          <a:p>
            <a:pPr algn="ctr">
              <a:defRPr/>
            </a:pPr>
            <a:r>
              <a:rPr lang="es-CO" sz="3200" b="1" dirty="0">
                <a:solidFill>
                  <a:srgbClr val="2A3C7A"/>
                </a:solidFill>
                <a:effectLst>
                  <a:outerShdw blurRad="38100" dist="38100" dir="2700000" algn="tl">
                    <a:srgbClr val="000000">
                      <a:alpha val="43137"/>
                    </a:srgbClr>
                  </a:outerShdw>
                </a:effectLst>
                <a:latin typeface="Arial" charset="0"/>
                <a:cs typeface="Arial" charset="0"/>
              </a:rPr>
              <a:t>Dirección de Asuntos Migratorios, Consulares </a:t>
            </a:r>
          </a:p>
          <a:p>
            <a:pPr algn="ctr">
              <a:defRPr/>
            </a:pPr>
            <a:r>
              <a:rPr lang="es-CO" sz="3200" b="1" dirty="0">
                <a:solidFill>
                  <a:srgbClr val="2A3C7A"/>
                </a:solidFill>
                <a:effectLst>
                  <a:outerShdw blurRad="38100" dist="38100" dir="2700000" algn="tl">
                    <a:srgbClr val="000000">
                      <a:alpha val="43137"/>
                    </a:srgbClr>
                  </a:outerShdw>
                </a:effectLst>
                <a:latin typeface="Arial" charset="0"/>
                <a:cs typeface="Arial" charset="0"/>
              </a:rPr>
              <a:t>y Servicio al Ciudadano</a:t>
            </a:r>
          </a:p>
        </p:txBody>
      </p:sp>
      <p:cxnSp>
        <p:nvCxnSpPr>
          <p:cNvPr id="13" name="12 Conector recto"/>
          <p:cNvCxnSpPr/>
          <p:nvPr/>
        </p:nvCxnSpPr>
        <p:spPr>
          <a:xfrm rot="5400000">
            <a:off x="4305301" y="3009900"/>
            <a:ext cx="4038600" cy="3175"/>
          </a:xfrm>
          <a:prstGeom prst="line">
            <a:avLst/>
          </a:prstGeom>
          <a:ln w="15875">
            <a:solidFill>
              <a:srgbClr val="2B3C7B"/>
            </a:solidFill>
          </a:ln>
        </p:spPr>
        <p:style>
          <a:lnRef idx="1">
            <a:schemeClr val="accent1"/>
          </a:lnRef>
          <a:fillRef idx="0">
            <a:schemeClr val="accent1"/>
          </a:fillRef>
          <a:effectRef idx="0">
            <a:schemeClr val="accent1"/>
          </a:effectRef>
          <a:fontRef idx="minor">
            <a:schemeClr val="tx1"/>
          </a:fontRef>
        </p:style>
      </p:cxnSp>
      <p:pic>
        <p:nvPicPr>
          <p:cNvPr id="5126" name="Picture 2" descr="d:\c-dchacon\Mis documentos\Diego Chacón\ColombiaNosUne\Colombia Nos Une - Logo.jpg"/>
          <p:cNvPicPr>
            <a:picLocks noChangeAspect="1" noChangeArrowheads="1"/>
          </p:cNvPicPr>
          <p:nvPr/>
        </p:nvPicPr>
        <p:blipFill>
          <a:blip r:embed="rId4" cstate="print"/>
          <a:srcRect/>
          <a:stretch>
            <a:fillRect/>
          </a:stretch>
        </p:blipFill>
        <p:spPr bwMode="auto">
          <a:xfrm>
            <a:off x="6705600" y="3994150"/>
            <a:ext cx="1371600" cy="1042988"/>
          </a:xfrm>
          <a:prstGeom prst="rect">
            <a:avLst/>
          </a:prstGeom>
          <a:noFill/>
          <a:ln w="9525">
            <a:noFill/>
            <a:miter lim="800000"/>
            <a:headEnd/>
            <a:tailEnd/>
          </a:ln>
        </p:spPr>
      </p:pic>
      <p:sp>
        <p:nvSpPr>
          <p:cNvPr id="11273" name="13 CuadroTexto"/>
          <p:cNvSpPr txBox="1">
            <a:spLocks noChangeArrowheads="1"/>
          </p:cNvSpPr>
          <p:nvPr/>
        </p:nvSpPr>
        <p:spPr bwMode="auto">
          <a:xfrm>
            <a:off x="914400" y="3200400"/>
            <a:ext cx="5156200" cy="1816100"/>
          </a:xfrm>
          <a:prstGeom prst="rect">
            <a:avLst/>
          </a:prstGeom>
          <a:noFill/>
          <a:ln w="9525">
            <a:noFill/>
            <a:miter lim="800000"/>
            <a:headEnd/>
            <a:tailEnd/>
          </a:ln>
        </p:spPr>
        <p:txBody>
          <a:bodyPr wrap="none">
            <a:spAutoFit/>
          </a:bodyPr>
          <a:lstStyle/>
          <a:p>
            <a:pPr algn="ctr">
              <a:defRPr/>
            </a:pPr>
            <a:endParaRPr lang="es-CO" sz="2800" b="1" dirty="0">
              <a:solidFill>
                <a:srgbClr val="2B3C7B"/>
              </a:solidFill>
              <a:cs typeface="Arial" pitchFamily="34" charset="0"/>
            </a:endParaRPr>
          </a:p>
          <a:p>
            <a:pPr algn="ctr">
              <a:defRPr/>
            </a:pPr>
            <a:endParaRPr lang="es-CO" sz="2800" b="1" dirty="0">
              <a:solidFill>
                <a:srgbClr val="2B3C7B"/>
              </a:solidFill>
              <a:cs typeface="Arial" pitchFamily="34" charset="0"/>
            </a:endParaRPr>
          </a:p>
          <a:p>
            <a:pPr algn="ctr">
              <a:defRPr/>
            </a:pPr>
            <a:r>
              <a:rPr lang="es-CO" sz="2800" b="1" dirty="0">
                <a:solidFill>
                  <a:srgbClr val="182CEC"/>
                </a:solidFill>
                <a:cs typeface="Arial" pitchFamily="34" charset="0"/>
              </a:rPr>
              <a:t>Programa Colombia Nos Une</a:t>
            </a:r>
          </a:p>
          <a:p>
            <a:pPr algn="ctr">
              <a:defRPr/>
            </a:pPr>
            <a:endParaRPr lang="es-CO" sz="2800" b="1" dirty="0">
              <a:solidFill>
                <a:srgbClr val="2B3C7B"/>
              </a:solidFill>
              <a:effectLst>
                <a:outerShdw blurRad="38100" dist="38100" dir="2700000" algn="tl">
                  <a:srgbClr val="000000">
                    <a:alpha val="43137"/>
                  </a:srgbClr>
                </a:outerShdw>
              </a:effectLst>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183976" y="260648"/>
            <a:ext cx="7772400" cy="707886"/>
          </a:xfrm>
          <a:prstGeom prst="rect">
            <a:avLst/>
          </a:prstGeom>
          <a:noFill/>
          <a:ln w="9525">
            <a:noFill/>
            <a:miter lim="800000"/>
            <a:headEnd/>
            <a:tailEnd/>
          </a:ln>
        </p:spPr>
        <p:txBody>
          <a:bodyPr>
            <a:spAutoFit/>
          </a:bodyPr>
          <a:lstStyle/>
          <a:p>
            <a:pPr algn="ctr" fontAlgn="auto">
              <a:spcBef>
                <a:spcPts val="0"/>
              </a:spcBef>
              <a:spcAft>
                <a:spcPts val="0"/>
              </a:spcAft>
              <a:defRPr/>
            </a:pPr>
            <a:r>
              <a:rPr lang="es-ES_tradnl" sz="2000" b="1" dirty="0" smtClean="0">
                <a:solidFill>
                  <a:srgbClr val="262699"/>
                </a:solidFill>
                <a:effectLst>
                  <a:outerShdw blurRad="50800" dist="38100" dir="2700000" algn="tl" rotWithShape="0">
                    <a:prstClr val="black">
                      <a:alpha val="40000"/>
                    </a:prstClr>
                  </a:outerShdw>
                </a:effectLst>
                <a:ea typeface="Times"/>
                <a:cs typeface="Arial" pitchFamily="34" charset="0"/>
              </a:rPr>
              <a:t>SISTEMAS DE INTERCAMBIO DE INFORMACIÓN SOBRE TEMAS MIGRATORIOS</a:t>
            </a:r>
            <a:endParaRPr lang="es-ES_tradnl" sz="2000" b="1" dirty="0">
              <a:solidFill>
                <a:srgbClr val="262699"/>
              </a:solidFill>
              <a:effectLst>
                <a:outerShdw blurRad="50800" dist="38100" dir="2700000" algn="tl" rotWithShape="0">
                  <a:prstClr val="black">
                    <a:alpha val="40000"/>
                  </a:prstClr>
                </a:outerShdw>
              </a:effectLst>
              <a:ea typeface="Times"/>
              <a:cs typeface="Arial" pitchFamily="34" charset="0"/>
            </a:endParaRPr>
          </a:p>
        </p:txBody>
      </p:sp>
      <p:pic>
        <p:nvPicPr>
          <p:cNvPr id="12291" name="Picture 3" descr="C:\Documents and Settings\p-acuervo\Escritorio\Trabajo RedEsColombia 2011\6. JUNIO\Presentación Perla Pinillos PROGRAMA COLOMBIA NOS UNE 07-06-2011\im_minrelext.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52400" y="5956300"/>
            <a:ext cx="685800" cy="901700"/>
          </a:xfrm>
          <a:prstGeom prst="rect">
            <a:avLst/>
          </a:prstGeom>
          <a:noFill/>
          <a:ln w="9525">
            <a:noFill/>
            <a:miter lim="800000"/>
            <a:headEnd/>
            <a:tailEnd/>
          </a:ln>
        </p:spPr>
      </p:pic>
      <p:pic>
        <p:nvPicPr>
          <p:cNvPr id="12292" name="Picture 2" descr="d:\c-dchacon\Mis documentos\Diego Chacón\ColombiaNosUne\Colombia Nos Une - Logo.jpg"/>
          <p:cNvPicPr>
            <a:picLocks noChangeAspect="1" noChangeArrowheads="1"/>
          </p:cNvPicPr>
          <p:nvPr/>
        </p:nvPicPr>
        <p:blipFill>
          <a:blip r:embed="rId3" cstate="print"/>
          <a:srcRect/>
          <a:stretch>
            <a:fillRect/>
          </a:stretch>
        </p:blipFill>
        <p:spPr bwMode="auto">
          <a:xfrm>
            <a:off x="8131175" y="152400"/>
            <a:ext cx="1012825" cy="769938"/>
          </a:xfrm>
          <a:prstGeom prst="rect">
            <a:avLst/>
          </a:prstGeom>
          <a:noFill/>
          <a:ln w="9525">
            <a:noFill/>
            <a:miter lim="800000"/>
            <a:headEnd/>
            <a:tailEnd/>
          </a:ln>
        </p:spPr>
      </p:pic>
      <p:sp>
        <p:nvSpPr>
          <p:cNvPr id="16" name="15 Marcador de número de diapositiva"/>
          <p:cNvSpPr>
            <a:spLocks noGrp="1"/>
          </p:cNvSpPr>
          <p:nvPr>
            <p:ph type="sldNum" sz="quarter" idx="12"/>
          </p:nvPr>
        </p:nvSpPr>
        <p:spPr/>
        <p:txBody>
          <a:bodyPr/>
          <a:lstStyle/>
          <a:p>
            <a:pPr>
              <a:defRPr/>
            </a:pPr>
            <a:fld id="{0A68946C-AB5F-4D9E-9F06-73D3D4E23EC8}" type="slidenum">
              <a:rPr lang="es-ES" smtClean="0"/>
              <a:pPr>
                <a:defRPr/>
              </a:pPr>
              <a:t>10</a:t>
            </a:fld>
            <a:endParaRPr lang="es-ES"/>
          </a:p>
        </p:txBody>
      </p:sp>
      <p:pic>
        <p:nvPicPr>
          <p:cNvPr id="14" name="3 Imagen" descr="Logo_prosperidad.png"/>
          <p:cNvPicPr>
            <a:picLocks noChangeAspect="1"/>
          </p:cNvPicPr>
          <p:nvPr/>
        </p:nvPicPr>
        <p:blipFill>
          <a:blip r:embed="rId4" cstate="print"/>
          <a:srcRect/>
          <a:stretch>
            <a:fillRect/>
          </a:stretch>
        </p:blipFill>
        <p:spPr bwMode="auto">
          <a:xfrm>
            <a:off x="8001000" y="5943600"/>
            <a:ext cx="1143000" cy="692150"/>
          </a:xfrm>
          <a:prstGeom prst="rect">
            <a:avLst/>
          </a:prstGeom>
          <a:noFill/>
          <a:ln w="9525">
            <a:noFill/>
            <a:miter lim="800000"/>
            <a:headEnd/>
            <a:tailEnd/>
          </a:ln>
        </p:spPr>
      </p:pic>
      <p:pic>
        <p:nvPicPr>
          <p:cNvPr id="1025" name="Picture 1" descr="http://www.migracionoea.org/sicremi/images/header_sicremi.jpg"/>
          <p:cNvPicPr>
            <a:picLocks noChangeAspect="1" noChangeArrowheads="1"/>
          </p:cNvPicPr>
          <p:nvPr/>
        </p:nvPicPr>
        <p:blipFill>
          <a:blip r:embed="rId5" cstate="print"/>
          <a:srcRect/>
          <a:stretch>
            <a:fillRect/>
          </a:stretch>
        </p:blipFill>
        <p:spPr bwMode="auto">
          <a:xfrm>
            <a:off x="827584" y="1340768"/>
            <a:ext cx="7893521" cy="1143000"/>
          </a:xfrm>
          <a:prstGeom prst="rect">
            <a:avLst/>
          </a:prstGeom>
          <a:noFill/>
        </p:spPr>
      </p:pic>
      <p:pic>
        <p:nvPicPr>
          <p:cNvPr id="11266" name="Picture 2" descr="http://www.migracionoea.org/sicremi/images/spa.jpg"/>
          <p:cNvPicPr>
            <a:picLocks noChangeAspect="1" noChangeArrowheads="1"/>
          </p:cNvPicPr>
          <p:nvPr/>
        </p:nvPicPr>
        <p:blipFill>
          <a:blip r:embed="rId6" cstate="print"/>
          <a:srcRect/>
          <a:stretch>
            <a:fillRect/>
          </a:stretch>
        </p:blipFill>
        <p:spPr bwMode="auto">
          <a:xfrm>
            <a:off x="1016918" y="3109316"/>
            <a:ext cx="1466850" cy="2047876"/>
          </a:xfrm>
          <a:prstGeom prst="rect">
            <a:avLst/>
          </a:prstGeom>
          <a:noFill/>
        </p:spPr>
      </p:pic>
      <p:sp>
        <p:nvSpPr>
          <p:cNvPr id="11" name="10 CuadroTexto"/>
          <p:cNvSpPr txBox="1"/>
          <p:nvPr/>
        </p:nvSpPr>
        <p:spPr>
          <a:xfrm>
            <a:off x="3019117" y="3585790"/>
            <a:ext cx="4865251" cy="923330"/>
          </a:xfrm>
          <a:prstGeom prst="rect">
            <a:avLst/>
          </a:prstGeom>
          <a:noFill/>
        </p:spPr>
        <p:txBody>
          <a:bodyPr wrap="square" rtlCol="0">
            <a:spAutoFit/>
          </a:bodyPr>
          <a:lstStyle/>
          <a:p>
            <a:r>
              <a:rPr lang="es-ES" dirty="0"/>
              <a:t>Primer Informe de Migración Internacional en las Américas del Sistema Continuo de Reportes Sobre Migración Internacional en las Américas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183976" y="260648"/>
            <a:ext cx="7772400" cy="707886"/>
          </a:xfrm>
          <a:prstGeom prst="rect">
            <a:avLst/>
          </a:prstGeom>
          <a:noFill/>
          <a:ln w="9525">
            <a:noFill/>
            <a:miter lim="800000"/>
            <a:headEnd/>
            <a:tailEnd/>
          </a:ln>
        </p:spPr>
        <p:txBody>
          <a:bodyPr>
            <a:spAutoFit/>
          </a:bodyPr>
          <a:lstStyle/>
          <a:p>
            <a:pPr algn="ctr" fontAlgn="auto">
              <a:spcBef>
                <a:spcPts val="0"/>
              </a:spcBef>
              <a:spcAft>
                <a:spcPts val="0"/>
              </a:spcAft>
              <a:defRPr/>
            </a:pPr>
            <a:r>
              <a:rPr lang="es-ES_tradnl" sz="2000" b="1" dirty="0" smtClean="0">
                <a:solidFill>
                  <a:srgbClr val="262699"/>
                </a:solidFill>
                <a:effectLst>
                  <a:outerShdw blurRad="50800" dist="38100" dir="2700000" algn="tl" rotWithShape="0">
                    <a:prstClr val="black">
                      <a:alpha val="40000"/>
                    </a:prstClr>
                  </a:outerShdw>
                </a:effectLst>
                <a:ea typeface="Times"/>
                <a:cs typeface="Arial" pitchFamily="34" charset="0"/>
              </a:rPr>
              <a:t>SISTEMAS DE INTERCAMBIO DE INFORMACIÓN SOBRE TEMAS MIGRATORIOS</a:t>
            </a:r>
            <a:endParaRPr lang="es-ES_tradnl" sz="2000" b="1" dirty="0">
              <a:solidFill>
                <a:srgbClr val="262699"/>
              </a:solidFill>
              <a:effectLst>
                <a:outerShdw blurRad="50800" dist="38100" dir="2700000" algn="tl" rotWithShape="0">
                  <a:prstClr val="black">
                    <a:alpha val="40000"/>
                  </a:prstClr>
                </a:outerShdw>
              </a:effectLst>
              <a:ea typeface="Times"/>
              <a:cs typeface="Arial" pitchFamily="34" charset="0"/>
            </a:endParaRPr>
          </a:p>
        </p:txBody>
      </p:sp>
      <p:pic>
        <p:nvPicPr>
          <p:cNvPr id="12291" name="Picture 3" descr="C:\Documents and Settings\p-acuervo\Escritorio\Trabajo RedEsColombia 2011\6. JUNIO\Presentación Perla Pinillos PROGRAMA COLOMBIA NOS UNE 07-06-2011\im_minrelext.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52400" y="5956300"/>
            <a:ext cx="685800" cy="901700"/>
          </a:xfrm>
          <a:prstGeom prst="rect">
            <a:avLst/>
          </a:prstGeom>
          <a:noFill/>
          <a:ln w="9525">
            <a:noFill/>
            <a:miter lim="800000"/>
            <a:headEnd/>
            <a:tailEnd/>
          </a:ln>
        </p:spPr>
      </p:pic>
      <p:pic>
        <p:nvPicPr>
          <p:cNvPr id="12292" name="Picture 2" descr="d:\c-dchacon\Mis documentos\Diego Chacón\ColombiaNosUne\Colombia Nos Une - Logo.jpg"/>
          <p:cNvPicPr>
            <a:picLocks noChangeAspect="1" noChangeArrowheads="1"/>
          </p:cNvPicPr>
          <p:nvPr/>
        </p:nvPicPr>
        <p:blipFill>
          <a:blip r:embed="rId3" cstate="print"/>
          <a:srcRect/>
          <a:stretch>
            <a:fillRect/>
          </a:stretch>
        </p:blipFill>
        <p:spPr bwMode="auto">
          <a:xfrm>
            <a:off x="8131175" y="152400"/>
            <a:ext cx="1012825" cy="769938"/>
          </a:xfrm>
          <a:prstGeom prst="rect">
            <a:avLst/>
          </a:prstGeom>
          <a:noFill/>
          <a:ln w="9525">
            <a:noFill/>
            <a:miter lim="800000"/>
            <a:headEnd/>
            <a:tailEnd/>
          </a:ln>
        </p:spPr>
      </p:pic>
      <p:sp>
        <p:nvSpPr>
          <p:cNvPr id="16" name="15 Marcador de número de diapositiva"/>
          <p:cNvSpPr>
            <a:spLocks noGrp="1"/>
          </p:cNvSpPr>
          <p:nvPr>
            <p:ph type="sldNum" sz="quarter" idx="12"/>
          </p:nvPr>
        </p:nvSpPr>
        <p:spPr/>
        <p:txBody>
          <a:bodyPr/>
          <a:lstStyle/>
          <a:p>
            <a:pPr>
              <a:defRPr/>
            </a:pPr>
            <a:fld id="{0A68946C-AB5F-4D9E-9F06-73D3D4E23EC8}" type="slidenum">
              <a:rPr lang="es-ES" smtClean="0"/>
              <a:pPr>
                <a:defRPr/>
              </a:pPr>
              <a:t>11</a:t>
            </a:fld>
            <a:endParaRPr lang="es-ES"/>
          </a:p>
        </p:txBody>
      </p:sp>
      <p:pic>
        <p:nvPicPr>
          <p:cNvPr id="14" name="3 Imagen" descr="Logo_prosperidad.png"/>
          <p:cNvPicPr>
            <a:picLocks noChangeAspect="1"/>
          </p:cNvPicPr>
          <p:nvPr/>
        </p:nvPicPr>
        <p:blipFill>
          <a:blip r:embed="rId4" cstate="print"/>
          <a:srcRect/>
          <a:stretch>
            <a:fillRect/>
          </a:stretch>
        </p:blipFill>
        <p:spPr bwMode="auto">
          <a:xfrm>
            <a:off x="8001000" y="5943600"/>
            <a:ext cx="1143000" cy="692150"/>
          </a:xfrm>
          <a:prstGeom prst="rect">
            <a:avLst/>
          </a:prstGeom>
          <a:noFill/>
          <a:ln w="9525">
            <a:noFill/>
            <a:miter lim="800000"/>
            <a:headEnd/>
            <a:tailEnd/>
          </a:ln>
        </p:spPr>
      </p:pic>
      <p:pic>
        <p:nvPicPr>
          <p:cNvPr id="17410" name="Picture 2" descr="http://csm-osumi.org/Images/logo.png"/>
          <p:cNvPicPr>
            <a:picLocks noChangeAspect="1" noChangeArrowheads="1"/>
          </p:cNvPicPr>
          <p:nvPr/>
        </p:nvPicPr>
        <p:blipFill>
          <a:blip r:embed="rId5" cstate="print"/>
          <a:srcRect/>
          <a:stretch>
            <a:fillRect/>
          </a:stretch>
        </p:blipFill>
        <p:spPr bwMode="auto">
          <a:xfrm>
            <a:off x="2500298" y="1071546"/>
            <a:ext cx="3800475" cy="914401"/>
          </a:xfrm>
          <a:prstGeom prst="rect">
            <a:avLst/>
          </a:prstGeom>
          <a:noFill/>
        </p:spPr>
      </p:pic>
      <p:sp>
        <p:nvSpPr>
          <p:cNvPr id="12" name="11 CuadroTexto"/>
          <p:cNvSpPr txBox="1"/>
          <p:nvPr/>
        </p:nvSpPr>
        <p:spPr>
          <a:xfrm>
            <a:off x="214282" y="2143116"/>
            <a:ext cx="8929719" cy="3693319"/>
          </a:xfrm>
          <a:prstGeom prst="rect">
            <a:avLst/>
          </a:prstGeom>
          <a:noFill/>
        </p:spPr>
        <p:txBody>
          <a:bodyPr wrap="square" rtlCol="0">
            <a:spAutoFit/>
          </a:bodyPr>
          <a:lstStyle/>
          <a:p>
            <a:pPr algn="just"/>
            <a:r>
              <a:rPr lang="es-ES" sz="2400" dirty="0" smtClean="0"/>
              <a:t>El OSUMI tiene por objetivo recopilar información relevante y estratégica para la formulación de políticas públicas sobre migraciones en América del Sur e intercambiar información migratoria de los países miembros (incluyendo un espacio de acceso restringido para los puntos focales nombrados por los gobiernos de la Conferencia Sudamericana sobre Migraciones. La Secretaría Técnica de la CSM, en el marco del proyecto "Fortalecimiento de Capacidades Gubernamentales para el Desarrollo Humano de las Migraciones" es la encargada de promover e impulsar este observatorio. </a:t>
            </a:r>
          </a:p>
          <a:p>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939916"/>
          </a:xfrm>
        </p:spPr>
        <p:txBody>
          <a:bodyPr>
            <a:normAutofit/>
          </a:bodyPr>
          <a:lstStyle/>
          <a:p>
            <a:r>
              <a:rPr lang="es-CO" sz="3200" b="1" dirty="0" smtClean="0">
                <a:solidFill>
                  <a:schemeClr val="tx2"/>
                </a:solidFill>
              </a:rPr>
              <a:t>DECLARACION DE SANTIAGO DE CHILE – XII CONFERENCIA SUDAMERICANA SOBRE MIGRACIONES- 2012</a:t>
            </a:r>
            <a:endParaRPr lang="ru-RU" sz="3200" b="1" dirty="0">
              <a:solidFill>
                <a:schemeClr val="tx2"/>
              </a:solidFill>
            </a:endParaRPr>
          </a:p>
        </p:txBody>
      </p:sp>
      <p:sp>
        <p:nvSpPr>
          <p:cNvPr id="3" name="2 Marcador de contenido"/>
          <p:cNvSpPr>
            <a:spLocks noGrp="1"/>
          </p:cNvSpPr>
          <p:nvPr>
            <p:ph idx="1"/>
          </p:nvPr>
        </p:nvSpPr>
        <p:spPr>
          <a:xfrm>
            <a:off x="457200" y="2643182"/>
            <a:ext cx="8229600" cy="3482981"/>
          </a:xfrm>
        </p:spPr>
        <p:txBody>
          <a:bodyPr>
            <a:normAutofit fontScale="92500"/>
          </a:bodyPr>
          <a:lstStyle/>
          <a:p>
            <a:pPr algn="just">
              <a:buNone/>
            </a:pPr>
            <a:r>
              <a:rPr lang="es-CO" dirty="0" smtClean="0"/>
              <a:t>La CSM agradece el reporte de la ST-CRM sobre este proceso de consulta. Igualmente encomienda a la PPT-CSM coordinar el intercambio de información sobre los flujos migratorios extra continentales, las redes de trafico ilícito de migrantes y planificar iniciativas con los países de origen y transito de estos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797040"/>
          </a:xfrm>
        </p:spPr>
        <p:txBody>
          <a:bodyPr>
            <a:normAutofit/>
          </a:bodyPr>
          <a:lstStyle/>
          <a:p>
            <a:r>
              <a:rPr lang="es-CO" sz="3200" b="1" dirty="0" smtClean="0">
                <a:solidFill>
                  <a:schemeClr val="tx2"/>
                </a:solidFill>
              </a:rPr>
              <a:t>X CONFERENCIA SUDAMERICANA SOBRE MIGRACIONES – COCHABAMBA 2010</a:t>
            </a:r>
            <a:endParaRPr lang="ru-RU" sz="3200" b="1" dirty="0">
              <a:solidFill>
                <a:schemeClr val="tx2"/>
              </a:solidFill>
            </a:endParaRPr>
          </a:p>
        </p:txBody>
      </p:sp>
      <p:sp>
        <p:nvSpPr>
          <p:cNvPr id="3" name="2 Marcador de contenido"/>
          <p:cNvSpPr>
            <a:spLocks noGrp="1"/>
          </p:cNvSpPr>
          <p:nvPr>
            <p:ph idx="1"/>
          </p:nvPr>
        </p:nvSpPr>
        <p:spPr>
          <a:xfrm>
            <a:off x="457200" y="2500306"/>
            <a:ext cx="8229600" cy="3625857"/>
          </a:xfrm>
        </p:spPr>
        <p:txBody>
          <a:bodyPr/>
          <a:lstStyle/>
          <a:p>
            <a:pPr>
              <a:buNone/>
            </a:pPr>
            <a:r>
              <a:rPr lang="es-CO" dirty="0" smtClean="0"/>
              <a:t>En la X CSM se presentó el Plan Sudamericano de Desarrollo Humano de las Migraciones, Contexto y Perspectivas, el cual incluye el programa de fortalecimiento de la información migratoria.  </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3200" b="1" dirty="0" smtClean="0">
                <a:solidFill>
                  <a:schemeClr val="tx2"/>
                </a:solidFill>
              </a:rPr>
              <a:t>Programa de Fortalecimiento de la Información Migratoria</a:t>
            </a:r>
            <a:endParaRPr lang="ru-RU" sz="3200" b="1" dirty="0">
              <a:solidFill>
                <a:schemeClr val="tx2"/>
              </a:solidFill>
            </a:endParaRPr>
          </a:p>
        </p:txBody>
      </p:sp>
      <p:sp>
        <p:nvSpPr>
          <p:cNvPr id="3" name="2 Marcador de contenido"/>
          <p:cNvSpPr>
            <a:spLocks noGrp="1"/>
          </p:cNvSpPr>
          <p:nvPr>
            <p:ph idx="1"/>
          </p:nvPr>
        </p:nvSpPr>
        <p:spPr/>
        <p:txBody>
          <a:bodyPr/>
          <a:lstStyle/>
          <a:p>
            <a:pPr>
              <a:buNone/>
            </a:pPr>
            <a:r>
              <a:rPr lang="es-CO" dirty="0" smtClean="0"/>
              <a:t>Contar con información migratoria objetiva, confiable, oportuna y pertinente, que pueda ser difundida en toda la región y utilizada para la definición, desarrollo y evaluación de las políticas y programas migratorios.</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solidFill>
                  <a:schemeClr val="tx2"/>
                </a:solidFill>
              </a:rPr>
              <a:t>Programa de Fortalecimiento de la Información Migratoria</a:t>
            </a:r>
            <a:endParaRPr lang="ru-RU" dirty="0"/>
          </a:p>
        </p:txBody>
      </p:sp>
      <p:sp>
        <p:nvSpPr>
          <p:cNvPr id="3" name="2 Marcador de contenido"/>
          <p:cNvSpPr>
            <a:spLocks noGrp="1"/>
          </p:cNvSpPr>
          <p:nvPr>
            <p:ph idx="1"/>
          </p:nvPr>
        </p:nvSpPr>
        <p:spPr/>
        <p:txBody>
          <a:bodyPr/>
          <a:lstStyle/>
          <a:p>
            <a:pPr>
              <a:buNone/>
            </a:pPr>
            <a:r>
              <a:rPr lang="es-CO" dirty="0" smtClean="0"/>
              <a:t>Actividades:</a:t>
            </a:r>
          </a:p>
          <a:p>
            <a:pPr marL="514350" indent="-514350">
              <a:buAutoNum type="arabicPeriod"/>
            </a:pPr>
            <a:r>
              <a:rPr lang="es-CO" dirty="0" smtClean="0"/>
              <a:t>Evaluar la información estadística existente sobre flujo y volúmenes de la migración de nacionales, como de países extra regionales.</a:t>
            </a:r>
          </a:p>
          <a:p>
            <a:pPr marL="514350" indent="-514350">
              <a:buAutoNum type="arabicPeriod"/>
            </a:pPr>
            <a:r>
              <a:rPr lang="es-CO" dirty="0" smtClean="0"/>
              <a:t>Diagnóstico de las características de la información estadística continua y de flujos migratorios existente en la región.  </a:t>
            </a:r>
          </a:p>
          <a:p>
            <a:pPr marL="514350" indent="-514350">
              <a:buAutoNum type="arabicPeriod"/>
            </a:pP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solidFill>
                  <a:schemeClr val="tx2"/>
                </a:solidFill>
              </a:rPr>
              <a:t>Programa de Fortalecimiento de la Información Migratoria</a:t>
            </a:r>
            <a:endParaRPr lang="ru-RU" dirty="0"/>
          </a:p>
        </p:txBody>
      </p:sp>
      <p:sp>
        <p:nvSpPr>
          <p:cNvPr id="3" name="2 Marcador de contenido"/>
          <p:cNvSpPr>
            <a:spLocks noGrp="1"/>
          </p:cNvSpPr>
          <p:nvPr>
            <p:ph idx="1"/>
          </p:nvPr>
        </p:nvSpPr>
        <p:spPr/>
        <p:txBody>
          <a:bodyPr/>
          <a:lstStyle/>
          <a:p>
            <a:pPr>
              <a:buNone/>
            </a:pPr>
            <a:r>
              <a:rPr lang="es-CO" dirty="0" smtClean="0"/>
              <a:t>3. Diagnóstico sobre los problemas de confiabilidad, objetividad, oportunidad y pertenencia de la información migratoria existente en la región.</a:t>
            </a:r>
          </a:p>
          <a:p>
            <a:pPr>
              <a:buNone/>
            </a:pPr>
            <a:r>
              <a:rPr lang="es-CO" dirty="0" smtClean="0"/>
              <a:t>4. Identificación de las necesidades de información migratoria de los países de la región.</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3200" b="1" dirty="0" smtClean="0">
                <a:solidFill>
                  <a:schemeClr val="tx2"/>
                </a:solidFill>
              </a:rPr>
              <a:t>Programa de Fortalecimiento de la Información Migratoria</a:t>
            </a:r>
            <a:endParaRPr lang="ru-RU" sz="3200" dirty="0"/>
          </a:p>
        </p:txBody>
      </p:sp>
      <p:sp>
        <p:nvSpPr>
          <p:cNvPr id="3" name="2 Marcador de contenido"/>
          <p:cNvSpPr>
            <a:spLocks noGrp="1"/>
          </p:cNvSpPr>
          <p:nvPr>
            <p:ph idx="1"/>
          </p:nvPr>
        </p:nvSpPr>
        <p:spPr/>
        <p:txBody>
          <a:bodyPr/>
          <a:lstStyle/>
          <a:p>
            <a:pPr>
              <a:buNone/>
            </a:pPr>
            <a:r>
              <a:rPr lang="es-CO" dirty="0" smtClean="0"/>
              <a:t>5. Identificar las fuentes y usuarios reales y potenciales de la información migratoria de la región.</a:t>
            </a:r>
          </a:p>
          <a:p>
            <a:pPr>
              <a:buNone/>
            </a:pPr>
            <a:r>
              <a:rPr lang="es-CO" dirty="0" smtClean="0"/>
              <a:t>6. Elaborar una propuesta de armonización de la información migratoria</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183976" y="260648"/>
            <a:ext cx="7772400" cy="707886"/>
          </a:xfrm>
          <a:prstGeom prst="rect">
            <a:avLst/>
          </a:prstGeom>
          <a:noFill/>
          <a:ln w="9525">
            <a:noFill/>
            <a:miter lim="800000"/>
            <a:headEnd/>
            <a:tailEnd/>
          </a:ln>
        </p:spPr>
        <p:txBody>
          <a:bodyPr>
            <a:spAutoFit/>
          </a:bodyPr>
          <a:lstStyle/>
          <a:p>
            <a:pPr algn="ctr" fontAlgn="auto">
              <a:spcBef>
                <a:spcPts val="0"/>
              </a:spcBef>
              <a:spcAft>
                <a:spcPts val="0"/>
              </a:spcAft>
              <a:defRPr/>
            </a:pPr>
            <a:r>
              <a:rPr lang="es-ES_tradnl" sz="2000" b="1" dirty="0" smtClean="0">
                <a:solidFill>
                  <a:srgbClr val="262699"/>
                </a:solidFill>
                <a:effectLst>
                  <a:outerShdw blurRad="50800" dist="38100" dir="2700000" algn="tl" rotWithShape="0">
                    <a:prstClr val="black">
                      <a:alpha val="40000"/>
                    </a:prstClr>
                  </a:outerShdw>
                </a:effectLst>
                <a:ea typeface="Times"/>
                <a:cs typeface="Arial" pitchFamily="34" charset="0"/>
              </a:rPr>
              <a:t>SISTEMAS DE INTERCAMBIO DE INFORMACIÓN SOBRE TEMAS MIGRATORIOS</a:t>
            </a:r>
            <a:endParaRPr lang="es-ES_tradnl" sz="2000" b="1" dirty="0">
              <a:solidFill>
                <a:srgbClr val="262699"/>
              </a:solidFill>
              <a:effectLst>
                <a:outerShdw blurRad="50800" dist="38100" dir="2700000" algn="tl" rotWithShape="0">
                  <a:prstClr val="black">
                    <a:alpha val="40000"/>
                  </a:prstClr>
                </a:outerShdw>
              </a:effectLst>
              <a:ea typeface="Times"/>
              <a:cs typeface="Arial" pitchFamily="34" charset="0"/>
            </a:endParaRPr>
          </a:p>
        </p:txBody>
      </p:sp>
      <p:pic>
        <p:nvPicPr>
          <p:cNvPr id="12291" name="Picture 3" descr="C:\Documents and Settings\p-acuervo\Escritorio\Trabajo RedEsColombia 2011\6. JUNIO\Presentación Perla Pinillos PROGRAMA COLOMBIA NOS UNE 07-06-2011\im_minrelext.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52400" y="5956300"/>
            <a:ext cx="685800" cy="901700"/>
          </a:xfrm>
          <a:prstGeom prst="rect">
            <a:avLst/>
          </a:prstGeom>
          <a:noFill/>
          <a:ln w="9525">
            <a:noFill/>
            <a:miter lim="800000"/>
            <a:headEnd/>
            <a:tailEnd/>
          </a:ln>
        </p:spPr>
      </p:pic>
      <p:pic>
        <p:nvPicPr>
          <p:cNvPr id="12292" name="Picture 2" descr="d:\c-dchacon\Mis documentos\Diego Chacón\ColombiaNosUne\Colombia Nos Une - Logo.jpg"/>
          <p:cNvPicPr>
            <a:picLocks noChangeAspect="1" noChangeArrowheads="1"/>
          </p:cNvPicPr>
          <p:nvPr/>
        </p:nvPicPr>
        <p:blipFill>
          <a:blip r:embed="rId3" cstate="print"/>
          <a:srcRect/>
          <a:stretch>
            <a:fillRect/>
          </a:stretch>
        </p:blipFill>
        <p:spPr bwMode="auto">
          <a:xfrm>
            <a:off x="8131175" y="152400"/>
            <a:ext cx="1012825" cy="769938"/>
          </a:xfrm>
          <a:prstGeom prst="rect">
            <a:avLst/>
          </a:prstGeom>
          <a:noFill/>
          <a:ln w="9525">
            <a:noFill/>
            <a:miter lim="800000"/>
            <a:headEnd/>
            <a:tailEnd/>
          </a:ln>
        </p:spPr>
      </p:pic>
      <p:sp>
        <p:nvSpPr>
          <p:cNvPr id="13" name="Text Box 4"/>
          <p:cNvSpPr txBox="1">
            <a:spLocks noChangeArrowheads="1"/>
          </p:cNvSpPr>
          <p:nvPr/>
        </p:nvSpPr>
        <p:spPr bwMode="auto">
          <a:xfrm>
            <a:off x="685800" y="3581400"/>
            <a:ext cx="7772400" cy="3477875"/>
          </a:xfrm>
          <a:prstGeom prst="rect">
            <a:avLst/>
          </a:prstGeom>
          <a:noFill/>
          <a:ln w="9525">
            <a:noFill/>
            <a:miter lim="800000"/>
            <a:headEnd/>
            <a:tailEnd/>
          </a:ln>
        </p:spPr>
        <p:txBody>
          <a:bodyPr>
            <a:spAutoFit/>
          </a:bodyPr>
          <a:lstStyle/>
          <a:p>
            <a:pPr algn="just"/>
            <a:r>
              <a:rPr lang="es-ES" sz="2000" dirty="0" smtClean="0"/>
              <a:t>Objetivo General: Contribuir al desarrollo e implementación de políticas </a:t>
            </a:r>
            <a:r>
              <a:rPr lang="es-ES" sz="2000" dirty="0"/>
              <a:t>públicas sobre migración </a:t>
            </a:r>
            <a:r>
              <a:rPr lang="es-ES" sz="2000" dirty="0" smtClean="0"/>
              <a:t>para promover procesos migratorios ordenados, justos y controlados, mediante el fortalecimiento de capacidades institucionales para generar información oportuna y confiable </a:t>
            </a:r>
            <a:r>
              <a:rPr lang="es-ES" sz="2000" dirty="0"/>
              <a:t>en la materia de los </a:t>
            </a:r>
            <a:r>
              <a:rPr lang="es-ES" sz="2000" dirty="0" smtClean="0"/>
              <a:t>países miembros de la OEA.</a:t>
            </a:r>
          </a:p>
          <a:p>
            <a:endParaRPr lang="en-US" sz="2000" dirty="0"/>
          </a:p>
          <a:p>
            <a:pPr algn="just"/>
            <a:endParaRPr lang="es-ES" sz="2000" dirty="0" smtClean="0">
              <a:solidFill>
                <a:schemeClr val="tx2"/>
              </a:solidFill>
            </a:endParaRPr>
          </a:p>
          <a:p>
            <a:endParaRPr lang="es-ES" sz="2000" dirty="0" smtClean="0"/>
          </a:p>
          <a:p>
            <a:endParaRPr lang="es-ES" sz="2000" dirty="0"/>
          </a:p>
          <a:p>
            <a:endParaRPr lang="es-ES" sz="2000" dirty="0" smtClean="0"/>
          </a:p>
          <a:p>
            <a:pPr algn="ctr" fontAlgn="auto">
              <a:spcBef>
                <a:spcPts val="0"/>
              </a:spcBef>
              <a:spcAft>
                <a:spcPts val="0"/>
              </a:spcAft>
              <a:defRPr/>
            </a:pPr>
            <a:endParaRPr lang="es-ES_tradnl" sz="2000" b="1" dirty="0">
              <a:solidFill>
                <a:srgbClr val="262699"/>
              </a:solidFill>
              <a:effectLst>
                <a:outerShdw blurRad="50800" dist="38100" dir="2700000" algn="tl" rotWithShape="0">
                  <a:prstClr val="black">
                    <a:alpha val="40000"/>
                  </a:prstClr>
                </a:outerShdw>
              </a:effectLst>
              <a:ea typeface="Times"/>
              <a:cs typeface="Arial" pitchFamily="34" charset="0"/>
            </a:endParaRPr>
          </a:p>
        </p:txBody>
      </p:sp>
      <p:pic>
        <p:nvPicPr>
          <p:cNvPr id="14" name="3 Imagen" descr="Logo_prosperidad.png"/>
          <p:cNvPicPr>
            <a:picLocks noChangeAspect="1"/>
          </p:cNvPicPr>
          <p:nvPr/>
        </p:nvPicPr>
        <p:blipFill>
          <a:blip r:embed="rId4" cstate="print"/>
          <a:srcRect/>
          <a:stretch>
            <a:fillRect/>
          </a:stretch>
        </p:blipFill>
        <p:spPr bwMode="auto">
          <a:xfrm>
            <a:off x="8001000" y="5943600"/>
            <a:ext cx="1143000" cy="692150"/>
          </a:xfrm>
          <a:prstGeom prst="rect">
            <a:avLst/>
          </a:prstGeom>
          <a:noFill/>
          <a:ln w="9525">
            <a:noFill/>
            <a:miter lim="800000"/>
            <a:headEnd/>
            <a:tailEnd/>
          </a:ln>
        </p:spPr>
      </p:pic>
      <p:pic>
        <p:nvPicPr>
          <p:cNvPr id="1025" name="Picture 1" descr="http://www.migracionoea.org/sicremi/images/header_sicremi.jpg"/>
          <p:cNvPicPr>
            <a:picLocks noChangeAspect="1" noChangeArrowheads="1"/>
          </p:cNvPicPr>
          <p:nvPr/>
        </p:nvPicPr>
        <p:blipFill>
          <a:blip r:embed="rId5" cstate="print"/>
          <a:srcRect/>
          <a:stretch>
            <a:fillRect/>
          </a:stretch>
        </p:blipFill>
        <p:spPr bwMode="auto">
          <a:xfrm>
            <a:off x="827584" y="1340768"/>
            <a:ext cx="7893521" cy="1143000"/>
          </a:xfrm>
          <a:prstGeom prst="rect">
            <a:avLst/>
          </a:prstGeom>
          <a:noFill/>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183976" y="260648"/>
            <a:ext cx="7772400" cy="707886"/>
          </a:xfrm>
          <a:prstGeom prst="rect">
            <a:avLst/>
          </a:prstGeom>
          <a:noFill/>
          <a:ln w="9525">
            <a:noFill/>
            <a:miter lim="800000"/>
            <a:headEnd/>
            <a:tailEnd/>
          </a:ln>
        </p:spPr>
        <p:txBody>
          <a:bodyPr>
            <a:spAutoFit/>
          </a:bodyPr>
          <a:lstStyle/>
          <a:p>
            <a:pPr algn="ctr" fontAlgn="auto">
              <a:spcBef>
                <a:spcPts val="0"/>
              </a:spcBef>
              <a:spcAft>
                <a:spcPts val="0"/>
              </a:spcAft>
              <a:defRPr/>
            </a:pPr>
            <a:r>
              <a:rPr lang="es-ES_tradnl" sz="2000" b="1" dirty="0" smtClean="0">
                <a:solidFill>
                  <a:srgbClr val="262699"/>
                </a:solidFill>
                <a:effectLst>
                  <a:outerShdw blurRad="50800" dist="38100" dir="2700000" algn="tl" rotWithShape="0">
                    <a:prstClr val="black">
                      <a:alpha val="40000"/>
                    </a:prstClr>
                  </a:outerShdw>
                </a:effectLst>
                <a:ea typeface="Times"/>
                <a:cs typeface="Arial" pitchFamily="34" charset="0"/>
              </a:rPr>
              <a:t>SISTEMAS DE INTERCAMBIO DE INFORMACIÓN SOBRE TEMAS MIGRATORIOS</a:t>
            </a:r>
            <a:endParaRPr lang="es-ES_tradnl" sz="2000" b="1" dirty="0">
              <a:solidFill>
                <a:srgbClr val="262699"/>
              </a:solidFill>
              <a:effectLst>
                <a:outerShdw blurRad="50800" dist="38100" dir="2700000" algn="tl" rotWithShape="0">
                  <a:prstClr val="black">
                    <a:alpha val="40000"/>
                  </a:prstClr>
                </a:outerShdw>
              </a:effectLst>
              <a:ea typeface="Times"/>
              <a:cs typeface="Arial" pitchFamily="34" charset="0"/>
            </a:endParaRPr>
          </a:p>
        </p:txBody>
      </p:sp>
      <p:pic>
        <p:nvPicPr>
          <p:cNvPr id="12291" name="Picture 3" descr="C:\Documents and Settings\p-acuervo\Escritorio\Trabajo RedEsColombia 2011\6. JUNIO\Presentación Perla Pinillos PROGRAMA COLOMBIA NOS UNE 07-06-2011\im_minrelext.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52400" y="5956300"/>
            <a:ext cx="685800" cy="901700"/>
          </a:xfrm>
          <a:prstGeom prst="rect">
            <a:avLst/>
          </a:prstGeom>
          <a:noFill/>
          <a:ln w="9525">
            <a:noFill/>
            <a:miter lim="800000"/>
            <a:headEnd/>
            <a:tailEnd/>
          </a:ln>
        </p:spPr>
      </p:pic>
      <p:pic>
        <p:nvPicPr>
          <p:cNvPr id="12292" name="Picture 2" descr="d:\c-dchacon\Mis documentos\Diego Chacón\ColombiaNosUne\Colombia Nos Une - Logo.jpg"/>
          <p:cNvPicPr>
            <a:picLocks noChangeAspect="1" noChangeArrowheads="1"/>
          </p:cNvPicPr>
          <p:nvPr/>
        </p:nvPicPr>
        <p:blipFill>
          <a:blip r:embed="rId3" cstate="print"/>
          <a:srcRect/>
          <a:stretch>
            <a:fillRect/>
          </a:stretch>
        </p:blipFill>
        <p:spPr bwMode="auto">
          <a:xfrm>
            <a:off x="8131175" y="152400"/>
            <a:ext cx="1012825" cy="769938"/>
          </a:xfrm>
          <a:prstGeom prst="rect">
            <a:avLst/>
          </a:prstGeom>
          <a:noFill/>
          <a:ln w="9525">
            <a:noFill/>
            <a:miter lim="800000"/>
            <a:headEnd/>
            <a:tailEnd/>
          </a:ln>
        </p:spPr>
      </p:pic>
      <p:sp>
        <p:nvSpPr>
          <p:cNvPr id="16" name="15 Marcador de número de diapositiva"/>
          <p:cNvSpPr>
            <a:spLocks noGrp="1"/>
          </p:cNvSpPr>
          <p:nvPr>
            <p:ph type="sldNum" sz="quarter" idx="12"/>
          </p:nvPr>
        </p:nvSpPr>
        <p:spPr/>
        <p:txBody>
          <a:bodyPr/>
          <a:lstStyle/>
          <a:p>
            <a:pPr>
              <a:defRPr/>
            </a:pPr>
            <a:fld id="{0A68946C-AB5F-4D9E-9F06-73D3D4E23EC8}" type="slidenum">
              <a:rPr lang="es-ES" smtClean="0"/>
              <a:pPr>
                <a:defRPr/>
              </a:pPr>
              <a:t>9</a:t>
            </a:fld>
            <a:endParaRPr lang="es-ES" dirty="0"/>
          </a:p>
        </p:txBody>
      </p:sp>
      <p:sp>
        <p:nvSpPr>
          <p:cNvPr id="13" name="Text Box 4"/>
          <p:cNvSpPr txBox="1">
            <a:spLocks noChangeArrowheads="1"/>
          </p:cNvSpPr>
          <p:nvPr/>
        </p:nvSpPr>
        <p:spPr bwMode="auto">
          <a:xfrm>
            <a:off x="571472" y="2357430"/>
            <a:ext cx="7772400" cy="6155531"/>
          </a:xfrm>
          <a:prstGeom prst="rect">
            <a:avLst/>
          </a:prstGeom>
          <a:noFill/>
          <a:ln w="9525">
            <a:noFill/>
            <a:miter lim="800000"/>
            <a:headEnd/>
            <a:tailEnd/>
          </a:ln>
        </p:spPr>
        <p:txBody>
          <a:bodyPr>
            <a:spAutoFit/>
          </a:bodyPr>
          <a:lstStyle/>
          <a:p>
            <a:r>
              <a:rPr lang="en-US" sz="2000" b="1" dirty="0" err="1"/>
              <a:t>Objetivos</a:t>
            </a:r>
            <a:r>
              <a:rPr lang="en-US" sz="2000" b="1" dirty="0"/>
              <a:t> </a:t>
            </a:r>
            <a:r>
              <a:rPr lang="en-US" sz="2000" b="1" dirty="0" err="1" smtClean="0"/>
              <a:t>específicos</a:t>
            </a:r>
            <a:r>
              <a:rPr lang="en-US" sz="2000" b="1" dirty="0" smtClean="0"/>
              <a:t>:</a:t>
            </a:r>
          </a:p>
          <a:p>
            <a:endParaRPr lang="es-ES" sz="1400" b="1" dirty="0" smtClean="0"/>
          </a:p>
          <a:p>
            <a:pPr algn="just"/>
            <a:r>
              <a:rPr lang="es-ES" sz="2000" dirty="0" smtClean="0"/>
              <a:t>• </a:t>
            </a:r>
            <a:r>
              <a:rPr lang="es-ES" sz="2000" dirty="0"/>
              <a:t>Recolectar de las diversas fuentes </a:t>
            </a:r>
            <a:r>
              <a:rPr lang="es-ES" sz="2000" dirty="0" smtClean="0"/>
              <a:t>de datos (censos, encuestas, registros administrativos, etc.), procesar y difundir </a:t>
            </a:r>
            <a:r>
              <a:rPr lang="es-ES" sz="2000" dirty="0"/>
              <a:t>información sobre la </a:t>
            </a:r>
            <a:r>
              <a:rPr lang="es-ES" sz="2000" dirty="0" smtClean="0"/>
              <a:t>magnitud, tendencias </a:t>
            </a:r>
            <a:r>
              <a:rPr lang="es-ES" sz="2000" dirty="0"/>
              <a:t>y características de </a:t>
            </a:r>
            <a:r>
              <a:rPr lang="es-ES" sz="2000" dirty="0" smtClean="0"/>
              <a:t>la migración </a:t>
            </a:r>
            <a:r>
              <a:rPr lang="es-ES" sz="2000" dirty="0"/>
              <a:t>internacional en la región</a:t>
            </a:r>
            <a:r>
              <a:rPr lang="es-ES" sz="2000" dirty="0" smtClean="0"/>
              <a:t>.</a:t>
            </a:r>
          </a:p>
          <a:p>
            <a:pPr algn="just"/>
            <a:endParaRPr lang="es-ES" sz="2000" dirty="0"/>
          </a:p>
          <a:p>
            <a:pPr algn="just"/>
            <a:r>
              <a:rPr lang="es-ES" sz="2000" dirty="0"/>
              <a:t>• Constituir un espacio de intercambio </a:t>
            </a:r>
            <a:r>
              <a:rPr lang="es-ES" sz="2000" dirty="0" smtClean="0"/>
              <a:t>de experiencias </a:t>
            </a:r>
            <a:r>
              <a:rPr lang="es-ES" sz="2000" dirty="0"/>
              <a:t>en materia de </a:t>
            </a:r>
            <a:r>
              <a:rPr lang="es-ES" sz="2000" dirty="0" smtClean="0"/>
              <a:t>tratamiento de información sobre migración internacional.</a:t>
            </a:r>
          </a:p>
          <a:p>
            <a:pPr algn="just"/>
            <a:endParaRPr lang="es-ES" sz="2000" dirty="0" smtClean="0"/>
          </a:p>
          <a:p>
            <a:pPr algn="just"/>
            <a:r>
              <a:rPr lang="es-ES" sz="2000" dirty="0" smtClean="0"/>
              <a:t>• </a:t>
            </a:r>
            <a:r>
              <a:rPr lang="es-ES" sz="2000" dirty="0"/>
              <a:t>Promover el fortalecimiento de </a:t>
            </a:r>
            <a:r>
              <a:rPr lang="es-ES" sz="2000" dirty="0" smtClean="0"/>
              <a:t>los recursos </a:t>
            </a:r>
            <a:r>
              <a:rPr lang="es-ES" sz="2000" dirty="0"/>
              <a:t>humanos y las capacidades </a:t>
            </a:r>
            <a:r>
              <a:rPr lang="es-ES" sz="2000" dirty="0" smtClean="0"/>
              <a:t>de los </a:t>
            </a:r>
            <a:r>
              <a:rPr lang="es-ES" sz="2000" dirty="0"/>
              <a:t>organismos de los países </a:t>
            </a:r>
            <a:r>
              <a:rPr lang="es-ES" sz="2000" dirty="0" smtClean="0"/>
              <a:t>miembros de </a:t>
            </a:r>
            <a:r>
              <a:rPr lang="es-ES" sz="2000" dirty="0"/>
              <a:t>la Organización de los </a:t>
            </a:r>
            <a:r>
              <a:rPr lang="es-ES" sz="2000" dirty="0" smtClean="0"/>
              <a:t>Estados Americanos,   responsables de la generación </a:t>
            </a:r>
            <a:r>
              <a:rPr lang="es-ES" sz="2000" dirty="0"/>
              <a:t>de información en </a:t>
            </a:r>
            <a:r>
              <a:rPr lang="es-ES" sz="2000" dirty="0" smtClean="0"/>
              <a:t>materia migratoria.</a:t>
            </a:r>
          </a:p>
          <a:p>
            <a:endParaRPr lang="en-US" sz="2000" dirty="0"/>
          </a:p>
          <a:p>
            <a:pPr algn="just"/>
            <a:endParaRPr lang="es-ES" sz="2000" dirty="0" smtClean="0">
              <a:solidFill>
                <a:schemeClr val="tx2"/>
              </a:solidFill>
            </a:endParaRPr>
          </a:p>
          <a:p>
            <a:endParaRPr lang="es-ES" sz="2000" dirty="0" smtClean="0"/>
          </a:p>
          <a:p>
            <a:endParaRPr lang="es-ES" sz="2000" dirty="0"/>
          </a:p>
          <a:p>
            <a:endParaRPr lang="es-ES" sz="2000" dirty="0" smtClean="0"/>
          </a:p>
          <a:p>
            <a:pPr algn="ctr" fontAlgn="auto">
              <a:spcBef>
                <a:spcPts val="0"/>
              </a:spcBef>
              <a:spcAft>
                <a:spcPts val="0"/>
              </a:spcAft>
              <a:defRPr/>
            </a:pPr>
            <a:endParaRPr lang="es-ES_tradnl" sz="2000" b="1" dirty="0">
              <a:solidFill>
                <a:srgbClr val="262699"/>
              </a:solidFill>
              <a:effectLst>
                <a:outerShdw blurRad="50800" dist="38100" dir="2700000" algn="tl" rotWithShape="0">
                  <a:prstClr val="black">
                    <a:alpha val="40000"/>
                  </a:prstClr>
                </a:outerShdw>
              </a:effectLst>
              <a:ea typeface="Times"/>
              <a:cs typeface="Arial" pitchFamily="34" charset="0"/>
            </a:endParaRPr>
          </a:p>
        </p:txBody>
      </p:sp>
      <p:pic>
        <p:nvPicPr>
          <p:cNvPr id="14" name="3 Imagen" descr="Logo_prosperidad.png"/>
          <p:cNvPicPr>
            <a:picLocks noChangeAspect="1"/>
          </p:cNvPicPr>
          <p:nvPr/>
        </p:nvPicPr>
        <p:blipFill>
          <a:blip r:embed="rId4" cstate="print"/>
          <a:srcRect/>
          <a:stretch>
            <a:fillRect/>
          </a:stretch>
        </p:blipFill>
        <p:spPr bwMode="auto">
          <a:xfrm>
            <a:off x="8001000" y="5943600"/>
            <a:ext cx="1143000" cy="692150"/>
          </a:xfrm>
          <a:prstGeom prst="rect">
            <a:avLst/>
          </a:prstGeom>
          <a:noFill/>
          <a:ln w="9525">
            <a:noFill/>
            <a:miter lim="800000"/>
            <a:headEnd/>
            <a:tailEnd/>
          </a:ln>
        </p:spPr>
      </p:pic>
      <p:pic>
        <p:nvPicPr>
          <p:cNvPr id="1025" name="Picture 1" descr="http://www.migracionoea.org/sicremi/images/header_sicremi.jpg"/>
          <p:cNvPicPr>
            <a:picLocks noChangeAspect="1" noChangeArrowheads="1"/>
          </p:cNvPicPr>
          <p:nvPr/>
        </p:nvPicPr>
        <p:blipFill>
          <a:blip r:embed="rId5" cstate="print"/>
          <a:srcRect/>
          <a:stretch>
            <a:fillRect/>
          </a:stretch>
        </p:blipFill>
        <p:spPr bwMode="auto">
          <a:xfrm>
            <a:off x="785786" y="1000108"/>
            <a:ext cx="7893521" cy="1143000"/>
          </a:xfrm>
          <a:prstGeom prst="rect">
            <a:avLst/>
          </a:prstGeom>
          <a:noFill/>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TotalTime>
  <Words>571</Words>
  <Application>Microsoft Office PowerPoint</Application>
  <PresentationFormat>Presentación en pantalla (4:3)</PresentationFormat>
  <Paragraphs>46</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Diapositiva 1</vt:lpstr>
      <vt:lpstr>DECLARACION DE SANTIAGO DE CHILE – XII CONFERENCIA SUDAMERICANA SOBRE MIGRACIONES- 2012</vt:lpstr>
      <vt:lpstr>X CONFERENCIA SUDAMERICANA SOBRE MIGRACIONES – COCHABAMBA 2010</vt:lpstr>
      <vt:lpstr>Programa de Fortalecimiento de la Información Migratoria</vt:lpstr>
      <vt:lpstr>Programa de Fortalecimiento de la Información Migratoria</vt:lpstr>
      <vt:lpstr>Programa de Fortalecimiento de la Información Migratoria</vt:lpstr>
      <vt:lpstr>Programa de Fortalecimiento de la Información Migratoria</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c-cvallejo</dc:creator>
  <cp:lastModifiedBy>Centor</cp:lastModifiedBy>
  <cp:revision>6</cp:revision>
  <dcterms:created xsi:type="dcterms:W3CDTF">2012-12-04T22:19:39Z</dcterms:created>
  <dcterms:modified xsi:type="dcterms:W3CDTF">2012-12-05T14:22:52Z</dcterms:modified>
</cp:coreProperties>
</file>