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79" r:id="rId3"/>
    <p:sldId id="348" r:id="rId4"/>
    <p:sldId id="349" r:id="rId5"/>
    <p:sldId id="350" r:id="rId6"/>
    <p:sldId id="346" r:id="rId7"/>
    <p:sldId id="343" r:id="rId8"/>
    <p:sldId id="353" r:id="rId9"/>
    <p:sldId id="354" r:id="rId10"/>
    <p:sldId id="355" r:id="rId11"/>
    <p:sldId id="356" r:id="rId12"/>
    <p:sldId id="316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5C3"/>
    <a:srgbClr val="05DD5C"/>
    <a:srgbClr val="5BFB9C"/>
    <a:srgbClr val="ADFDCD"/>
    <a:srgbClr val="006600"/>
    <a:srgbClr val="FA6AE9"/>
    <a:srgbClr val="003300"/>
    <a:srgbClr val="3399FF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 autoAdjust="0"/>
  </p:normalViewPr>
  <p:slideViewPr>
    <p:cSldViewPr>
      <p:cViewPr>
        <p:scale>
          <a:sx n="60" d="100"/>
          <a:sy n="60" d="100"/>
        </p:scale>
        <p:origin x="-167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099FF-EFC8-4E24-BBE6-743C2A495807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07F0067-C9C4-4B5A-A4E9-7214EFE06E7D}">
      <dgm:prSet/>
      <dgm:spPr/>
      <dgm:t>
        <a:bodyPr/>
        <a:lstStyle/>
        <a:p>
          <a:pPr algn="just" rtl="0"/>
          <a:r>
            <a:rPr lang="es-GT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Iniciativa gestada desde los Gobiernos de la región, con la finalidad de  contribuir a la definición, adopción e impulso de estándares mínimos, políticas y procesos regionales para combatir y prevenir este delito y mejorar la atención a las víctimas.</a:t>
          </a:r>
          <a:endParaRPr lang="es-ES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CBCC70F-A34E-4D83-98DB-B459ADB7E74C}" type="parTrans" cxnId="{2F06BC7E-5841-4327-AD29-61ABA00F6BE3}">
      <dgm:prSet/>
      <dgm:spPr/>
      <dgm:t>
        <a:bodyPr/>
        <a:lstStyle/>
        <a:p>
          <a:endParaRPr lang="es-ES"/>
        </a:p>
      </dgm:t>
    </dgm:pt>
    <dgm:pt modelId="{B81CB3E5-9427-4AC5-9515-4A8B7436033C}" type="sibTrans" cxnId="{2F06BC7E-5841-4327-AD29-61ABA00F6BE3}">
      <dgm:prSet/>
      <dgm:spPr/>
      <dgm:t>
        <a:bodyPr/>
        <a:lstStyle/>
        <a:p>
          <a:endParaRPr lang="es-ES"/>
        </a:p>
      </dgm:t>
    </dgm:pt>
    <dgm:pt modelId="{DAC8A250-A652-4D49-AF6C-B03D9960240D}" type="pres">
      <dgm:prSet presAssocID="{9A4099FF-EFC8-4E24-BBE6-743C2A4958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105643-D26C-41F4-930C-A05D8FB29FD4}" type="pres">
      <dgm:prSet presAssocID="{B07F0067-C9C4-4B5A-A4E9-7214EFE06E7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3E08195-8F01-490F-B2FD-2F46B3460963}" type="presOf" srcId="{9A4099FF-EFC8-4E24-BBE6-743C2A495807}" destId="{DAC8A250-A652-4D49-AF6C-B03D9960240D}" srcOrd="0" destOrd="0" presId="urn:microsoft.com/office/officeart/2005/8/layout/vList2"/>
    <dgm:cxn modelId="{976B5E7D-9353-428D-9028-914656EEA2E6}" type="presOf" srcId="{B07F0067-C9C4-4B5A-A4E9-7214EFE06E7D}" destId="{F8105643-D26C-41F4-930C-A05D8FB29FD4}" srcOrd="0" destOrd="0" presId="urn:microsoft.com/office/officeart/2005/8/layout/vList2"/>
    <dgm:cxn modelId="{2F06BC7E-5841-4327-AD29-61ABA00F6BE3}" srcId="{9A4099FF-EFC8-4E24-BBE6-743C2A495807}" destId="{B07F0067-C9C4-4B5A-A4E9-7214EFE06E7D}" srcOrd="0" destOrd="0" parTransId="{5CBCC70F-A34E-4D83-98DB-B459ADB7E74C}" sibTransId="{B81CB3E5-9427-4AC5-9515-4A8B7436033C}"/>
    <dgm:cxn modelId="{F77BB7C4-30ED-47F6-BB46-A25BDD903797}" type="presParOf" srcId="{DAC8A250-A652-4D49-AF6C-B03D9960240D}" destId="{F8105643-D26C-41F4-930C-A05D8FB29F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099FF-EFC8-4E24-BBE6-743C2A495807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07F0067-C9C4-4B5A-A4E9-7214EFE06E7D}">
      <dgm:prSet/>
      <dgm:spPr/>
      <dgm:t>
        <a:bodyPr/>
        <a:lstStyle/>
        <a:p>
          <a:pPr algn="just" rtl="0"/>
          <a:r>
            <a:rPr lang="es-GT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Ordinariamente la Coalición Regional Contra la Trata de Personas y Tráfico Ilícito de Migrantes se ha reunido en 13 ocasiones, iniciando el 16 de septiembre de 2011, logrando consenso en diversos temas y la consecución de diversos productos y avances. </a:t>
          </a:r>
          <a:endParaRPr lang="es-ES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CBCC70F-A34E-4D83-98DB-B459ADB7E74C}" type="parTrans" cxnId="{2F06BC7E-5841-4327-AD29-61ABA00F6BE3}">
      <dgm:prSet/>
      <dgm:spPr/>
      <dgm:t>
        <a:bodyPr/>
        <a:lstStyle/>
        <a:p>
          <a:endParaRPr lang="es-ES"/>
        </a:p>
      </dgm:t>
    </dgm:pt>
    <dgm:pt modelId="{B81CB3E5-9427-4AC5-9515-4A8B7436033C}" type="sibTrans" cxnId="{2F06BC7E-5841-4327-AD29-61ABA00F6BE3}">
      <dgm:prSet/>
      <dgm:spPr/>
      <dgm:t>
        <a:bodyPr/>
        <a:lstStyle/>
        <a:p>
          <a:endParaRPr lang="es-ES"/>
        </a:p>
      </dgm:t>
    </dgm:pt>
    <dgm:pt modelId="{DAC8A250-A652-4D49-AF6C-B03D9960240D}" type="pres">
      <dgm:prSet presAssocID="{9A4099FF-EFC8-4E24-BBE6-743C2A4958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105643-D26C-41F4-930C-A05D8FB29FD4}" type="pres">
      <dgm:prSet presAssocID="{B07F0067-C9C4-4B5A-A4E9-7214EFE06E7D}" presName="parentText" presStyleLbl="node1" presStyleIdx="0" presStyleCnt="1" custLinFactNeighborX="126" custLinFactNeighborY="141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E646E25-3577-42E0-8961-3747C015C156}" type="presOf" srcId="{9A4099FF-EFC8-4E24-BBE6-743C2A495807}" destId="{DAC8A250-A652-4D49-AF6C-B03D9960240D}" srcOrd="0" destOrd="0" presId="urn:microsoft.com/office/officeart/2005/8/layout/vList2"/>
    <dgm:cxn modelId="{2F06BC7E-5841-4327-AD29-61ABA00F6BE3}" srcId="{9A4099FF-EFC8-4E24-BBE6-743C2A495807}" destId="{B07F0067-C9C4-4B5A-A4E9-7214EFE06E7D}" srcOrd="0" destOrd="0" parTransId="{5CBCC70F-A34E-4D83-98DB-B459ADB7E74C}" sibTransId="{B81CB3E5-9427-4AC5-9515-4A8B7436033C}"/>
    <dgm:cxn modelId="{A8B98C07-2CEB-43CC-AFF4-84822E2EDDB0}" type="presOf" srcId="{B07F0067-C9C4-4B5A-A4E9-7214EFE06E7D}" destId="{F8105643-D26C-41F4-930C-A05D8FB29FD4}" srcOrd="0" destOrd="0" presId="urn:microsoft.com/office/officeart/2005/8/layout/vList2"/>
    <dgm:cxn modelId="{42C3819D-D7F4-47D2-ACA7-21BB02B475FD}" type="presParOf" srcId="{DAC8A250-A652-4D49-AF6C-B03D9960240D}" destId="{F8105643-D26C-41F4-930C-A05D8FB29F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DB1805-AE0D-41DA-BD63-81130057033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12A6C535-8663-4599-ABA4-6360D65F0E1C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05A47AA2-721C-48E2-A2F5-7ABE0AD99F16}" type="parTrans" cxnId="{71F50B6E-32BA-4E42-A707-A11BC227886C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76AEFC4-FBF8-46FF-B445-17301F71CBEC}" type="sibTrans" cxnId="{71F50B6E-32BA-4E42-A707-A11BC227886C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AD314B3-13FA-4D51-BC6A-F398D4D4E69A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8928D332-1469-4BB4-AF73-AB33403C5417}" type="parTrans" cxnId="{F7F4C0B8-959E-41D8-85EA-9CD8B6759502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92F624B-A8E3-44F3-B1B5-00997180739A}" type="sibTrans" cxnId="{F7F4C0B8-959E-41D8-85EA-9CD8B6759502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4DAD6B6-3EF3-4F6B-889D-12E9A041BB44}">
      <dgm:prSet custT="1"/>
      <dgm:spPr/>
      <dgm:t>
        <a:bodyPr/>
        <a:lstStyle/>
        <a:p>
          <a:pPr rtl="0"/>
          <a:r>
            <a:rPr lang="es-CR" sz="2400" dirty="0" smtClean="0">
              <a:latin typeface="Arial" pitchFamily="34" charset="0"/>
              <a:cs typeface="Arial" pitchFamily="34" charset="0"/>
            </a:rPr>
            <a:t>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D8111E79-286B-430A-9887-49BE64BF9822}" type="parTrans" cxnId="{86E83E02-893D-465F-928D-55F185EF8ECA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B8D6D187-2FA7-480A-9A99-CD09D95F5AC6}" type="sibTrans" cxnId="{86E83E02-893D-465F-928D-55F185EF8ECA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3F6B6FB-1C47-4BD0-8077-A36EE5B29FA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Estrategia Regional para la Atención Integral y el Acompañamiento a las Víctimas de Trata de Personas en Centroamérica </a:t>
          </a:r>
          <a:endParaRPr lang="es-NI" sz="18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01A4474-59A1-49F3-A16F-0554E305FCD9}" type="parTrans" cxnId="{38D23DA1-D10B-4D18-A7B6-D456937380A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B9FD4D3D-290A-4CDC-AC1D-9B9EA51157C2}" type="sibTrans" cxnId="{38D23DA1-D10B-4D18-A7B6-D456937380A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77D8CF90-BF94-4AA5-8583-42AF238B980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Estrategia Regional de Comunicación para Prevenir la Trata de Personas.</a:t>
          </a:r>
          <a:endParaRPr lang="es-NI" sz="1800" dirty="0" smtClean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7AADE56A-C302-4052-85F6-F06BD6A71CF4}" type="parTrans" cxnId="{6521B687-C6DF-4310-BC33-0326C438BA08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15DA735E-0B40-426A-954E-89E3827F9C13}" type="sibTrans" cxnId="{6521B687-C6DF-4310-BC33-0326C438BA08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C9478577-BA24-40DA-926A-1DBC1C4AA460}">
      <dgm:prSet custT="1"/>
      <dgm:spPr/>
      <dgm:t>
        <a:bodyPr/>
        <a:lstStyle/>
        <a:p>
          <a:r>
            <a:rPr lang="es-NI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Memorándum de Entendimiento Regional</a:t>
          </a:r>
          <a:endParaRPr lang="es-NI" sz="24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9B4D05F-0596-43B8-BFBE-67EC23521071}" type="parTrans" cxnId="{3F5C746C-61AB-4A48-BFD6-1343E2B50656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0BFD46F-553B-44F9-8BA1-35996089F76B}" type="sibTrans" cxnId="{3F5C746C-61AB-4A48-BFD6-1343E2B50656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E71026F4-7450-4B2D-AB61-8584B7E173D9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8B62796E-5B4F-4406-A587-44595168AB23}" type="parTrans" cxnId="{036CFEA5-8382-4489-8E60-1665D73FB12A}">
      <dgm:prSet/>
      <dgm:spPr/>
      <dgm:t>
        <a:bodyPr/>
        <a:lstStyle/>
        <a:p>
          <a:endParaRPr lang="es-GT"/>
        </a:p>
      </dgm:t>
    </dgm:pt>
    <dgm:pt modelId="{88924022-EB2C-47A0-82C8-EE1336E7B2E0}" type="sibTrans" cxnId="{036CFEA5-8382-4489-8E60-1665D73FB12A}">
      <dgm:prSet/>
      <dgm:spPr/>
      <dgm:t>
        <a:bodyPr/>
        <a:lstStyle/>
        <a:p>
          <a:endParaRPr lang="es-GT"/>
        </a:p>
      </dgm:t>
    </dgm:pt>
    <dgm:pt modelId="{5E777CE0-F5F7-4458-86CA-EA8EC81FF2B1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Lineamientos Nacionales para el Fortalecimiento de la Coordinación Institucional</a:t>
          </a:r>
          <a:r>
            <a:rPr lang="es-CR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  <a:endParaRPr lang="es-NI" sz="2400" dirty="0" smtClean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47A001A2-6FAF-4317-8779-350FABBACCEF}" type="parTrans" cxnId="{F204AAAD-CD35-47E3-BBE8-2C8B72E2FBDD}">
      <dgm:prSet/>
      <dgm:spPr/>
      <dgm:t>
        <a:bodyPr/>
        <a:lstStyle/>
        <a:p>
          <a:endParaRPr lang="es-GT"/>
        </a:p>
      </dgm:t>
    </dgm:pt>
    <dgm:pt modelId="{1BD37726-18C8-4C68-AC71-F8BA4F26DAE4}" type="sibTrans" cxnId="{F204AAAD-CD35-47E3-BBE8-2C8B72E2FBDD}">
      <dgm:prSet/>
      <dgm:spPr/>
      <dgm:t>
        <a:bodyPr/>
        <a:lstStyle/>
        <a:p>
          <a:endParaRPr lang="es-GT"/>
        </a:p>
      </dgm:t>
    </dgm:pt>
    <dgm:pt modelId="{BF2BB3C1-4786-4D5F-B1F0-78B41EF91F24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A4763FC3-103A-4A5B-A9D2-342CABB144D0}" type="parTrans" cxnId="{3E86D3E0-8AF3-43C3-9C01-C63084F9B86D}">
      <dgm:prSet/>
      <dgm:spPr/>
      <dgm:t>
        <a:bodyPr/>
        <a:lstStyle/>
        <a:p>
          <a:endParaRPr lang="es-GT"/>
        </a:p>
      </dgm:t>
    </dgm:pt>
    <dgm:pt modelId="{B3C789B3-9D05-4471-9AAB-CEAF1135EE81}" type="sibTrans" cxnId="{3E86D3E0-8AF3-43C3-9C01-C63084F9B86D}">
      <dgm:prSet/>
      <dgm:spPr/>
      <dgm:t>
        <a:bodyPr/>
        <a:lstStyle/>
        <a:p>
          <a:endParaRPr lang="es-GT"/>
        </a:p>
      </dgm:t>
    </dgm:pt>
    <dgm:pt modelId="{E7C010C7-108E-46F4-A437-F85A1F1DDD83}" type="pres">
      <dgm:prSet presAssocID="{74DB1805-AE0D-41DA-BD63-8113005703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7D0829F8-5AAF-41A9-9E74-4258002B64DC}" type="pres">
      <dgm:prSet presAssocID="{E71026F4-7450-4B2D-AB61-8584B7E173D9}" presName="composite" presStyleCnt="0"/>
      <dgm:spPr/>
    </dgm:pt>
    <dgm:pt modelId="{B9556F62-FF8E-4B38-862B-28EE9D6511DB}" type="pres">
      <dgm:prSet presAssocID="{E71026F4-7450-4B2D-AB61-8584B7E173D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1545F772-60E5-4B35-8F11-EBE2E633EE8D}" type="pres">
      <dgm:prSet presAssocID="{E71026F4-7450-4B2D-AB61-8584B7E173D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8B296CF0-20F0-4F2C-8815-3383A61CCD29}" type="pres">
      <dgm:prSet presAssocID="{88924022-EB2C-47A0-82C8-EE1336E7B2E0}" presName="sp" presStyleCnt="0"/>
      <dgm:spPr/>
    </dgm:pt>
    <dgm:pt modelId="{E538FAE7-E36A-4509-9B18-7EE07C56302E}" type="pres">
      <dgm:prSet presAssocID="{12A6C535-8663-4599-ABA4-6360D65F0E1C}" presName="composite" presStyleCnt="0"/>
      <dgm:spPr/>
    </dgm:pt>
    <dgm:pt modelId="{94A4A820-28CC-49E1-9D27-0E7BA6D26982}" type="pres">
      <dgm:prSet presAssocID="{12A6C535-8663-4599-ABA4-6360D65F0E1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F8B02F8-5685-40CA-95CB-850CE5CDA739}" type="pres">
      <dgm:prSet presAssocID="{12A6C535-8663-4599-ABA4-6360D65F0E1C}" presName="descendantText" presStyleLbl="alignAcc1" presStyleIdx="1" presStyleCnt="4" custScaleY="146090" custLinFactNeighborX="-832" custLinFactNeighborY="-5779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220172B-3021-4694-B9B9-27C2BF32BC8C}" type="pres">
      <dgm:prSet presAssocID="{276AEFC4-FBF8-46FF-B445-17301F71CBEC}" presName="sp" presStyleCnt="0"/>
      <dgm:spPr/>
    </dgm:pt>
    <dgm:pt modelId="{E1430840-908F-4E73-9617-90D42F8596F5}" type="pres">
      <dgm:prSet presAssocID="{5AD314B3-13FA-4D51-BC6A-F398D4D4E69A}" presName="composite" presStyleCnt="0"/>
      <dgm:spPr/>
    </dgm:pt>
    <dgm:pt modelId="{F80BB66C-7563-454C-889F-1269AF331CB3}" type="pres">
      <dgm:prSet presAssocID="{5AD314B3-13FA-4D51-BC6A-F398D4D4E69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3BD21F17-C31F-43B3-A0E1-5E0A6B755C26}" type="pres">
      <dgm:prSet presAssocID="{5AD314B3-13FA-4D51-BC6A-F398D4D4E69A}" presName="descendantText" presStyleLbl="alignAcc1" presStyleIdx="2" presStyleCnt="4" custScaleY="101407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2DE14822-7C20-4222-9480-B19A75071E86}" type="pres">
      <dgm:prSet presAssocID="{092F624B-A8E3-44F3-B1B5-00997180739A}" presName="sp" presStyleCnt="0"/>
      <dgm:spPr/>
    </dgm:pt>
    <dgm:pt modelId="{1FDC24E9-AA76-4A75-B4AB-07827B3BC8E5}" type="pres">
      <dgm:prSet presAssocID="{04DAD6B6-3EF3-4F6B-889D-12E9A041BB44}" presName="composite" presStyleCnt="0"/>
      <dgm:spPr/>
    </dgm:pt>
    <dgm:pt modelId="{CCBAFB65-9FE3-47BB-9F83-13F83529C61A}" type="pres">
      <dgm:prSet presAssocID="{04DAD6B6-3EF3-4F6B-889D-12E9A041BB4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B9FB05A-0998-4A81-B38B-E420F3D869D3}" type="pres">
      <dgm:prSet presAssocID="{04DAD6B6-3EF3-4F6B-889D-12E9A041BB44}" presName="descendantText" presStyleLbl="alignAcc1" presStyleIdx="3" presStyleCnt="4" custScaleY="141037" custLinFactNeighborX="-354" custLinFactNeighborY="-284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38D23DA1-D10B-4D18-A7B6-D456937380A7}" srcId="{12A6C535-8663-4599-ABA4-6360D65F0E1C}" destId="{53F6B6FB-1C47-4BD0-8077-A36EE5B29FAF}" srcOrd="0" destOrd="0" parTransId="{301A4474-59A1-49F3-A16F-0554E305FCD9}" sibTransId="{B9FD4D3D-290A-4CDC-AC1D-9B9EA51157C2}"/>
    <dgm:cxn modelId="{F7F4C0B8-959E-41D8-85EA-9CD8B6759502}" srcId="{74DB1805-AE0D-41DA-BD63-811300570337}" destId="{5AD314B3-13FA-4D51-BC6A-F398D4D4E69A}" srcOrd="2" destOrd="0" parTransId="{8928D332-1469-4BB4-AF73-AB33403C5417}" sibTransId="{092F624B-A8E3-44F3-B1B5-00997180739A}"/>
    <dgm:cxn modelId="{274A1799-3C01-4EB4-AF62-527DB31BD69C}" type="presOf" srcId="{5AD314B3-13FA-4D51-BC6A-F398D4D4E69A}" destId="{F80BB66C-7563-454C-889F-1269AF331CB3}" srcOrd="0" destOrd="0" presId="urn:microsoft.com/office/officeart/2005/8/layout/chevron2"/>
    <dgm:cxn modelId="{26E2D633-2DBB-4CA4-9C50-D9FC789E3A21}" type="presOf" srcId="{74DB1805-AE0D-41DA-BD63-811300570337}" destId="{E7C010C7-108E-46F4-A437-F85A1F1DDD83}" srcOrd="0" destOrd="0" presId="urn:microsoft.com/office/officeart/2005/8/layout/chevron2"/>
    <dgm:cxn modelId="{6246F208-753B-4905-AEF7-7565C4B62BC1}" type="presOf" srcId="{5E777CE0-F5F7-4458-86CA-EA8EC81FF2B1}" destId="{1545F772-60E5-4B35-8F11-EBE2E633EE8D}" srcOrd="0" destOrd="1" presId="urn:microsoft.com/office/officeart/2005/8/layout/chevron2"/>
    <dgm:cxn modelId="{900ED8A1-75B0-4D23-A139-ECD8128ADA3C}" type="presOf" srcId="{E71026F4-7450-4B2D-AB61-8584B7E173D9}" destId="{B9556F62-FF8E-4B38-862B-28EE9D6511DB}" srcOrd="0" destOrd="0" presId="urn:microsoft.com/office/officeart/2005/8/layout/chevron2"/>
    <dgm:cxn modelId="{3E86D3E0-8AF3-43C3-9C01-C63084F9B86D}" srcId="{E71026F4-7450-4B2D-AB61-8584B7E173D9}" destId="{BF2BB3C1-4786-4D5F-B1F0-78B41EF91F24}" srcOrd="0" destOrd="0" parTransId="{A4763FC3-103A-4A5B-A9D2-342CABB144D0}" sibTransId="{B3C789B3-9D05-4471-9AAB-CEAF1135EE81}"/>
    <dgm:cxn modelId="{F450AA8B-6096-4E62-9F90-63164AFC2A6B}" type="presOf" srcId="{BF2BB3C1-4786-4D5F-B1F0-78B41EF91F24}" destId="{1545F772-60E5-4B35-8F11-EBE2E633EE8D}" srcOrd="0" destOrd="0" presId="urn:microsoft.com/office/officeart/2005/8/layout/chevron2"/>
    <dgm:cxn modelId="{F204AAAD-CD35-47E3-BBE8-2C8B72E2FBDD}" srcId="{E71026F4-7450-4B2D-AB61-8584B7E173D9}" destId="{5E777CE0-F5F7-4458-86CA-EA8EC81FF2B1}" srcOrd="1" destOrd="0" parTransId="{47A001A2-6FAF-4317-8779-350FABBACCEF}" sibTransId="{1BD37726-18C8-4C68-AC71-F8BA4F26DAE4}"/>
    <dgm:cxn modelId="{036CFEA5-8382-4489-8E60-1665D73FB12A}" srcId="{74DB1805-AE0D-41DA-BD63-811300570337}" destId="{E71026F4-7450-4B2D-AB61-8584B7E173D9}" srcOrd="0" destOrd="0" parTransId="{8B62796E-5B4F-4406-A587-44595168AB23}" sibTransId="{88924022-EB2C-47A0-82C8-EE1336E7B2E0}"/>
    <dgm:cxn modelId="{93C10027-E372-42E9-AF12-0CD6058774C2}" type="presOf" srcId="{77D8CF90-BF94-4AA5-8583-42AF238B980E}" destId="{3BD21F17-C31F-43B3-A0E1-5E0A6B755C26}" srcOrd="0" destOrd="0" presId="urn:microsoft.com/office/officeart/2005/8/layout/chevron2"/>
    <dgm:cxn modelId="{330B3947-7A07-44B5-A63D-241C903B8BBA}" type="presOf" srcId="{04DAD6B6-3EF3-4F6B-889D-12E9A041BB44}" destId="{CCBAFB65-9FE3-47BB-9F83-13F83529C61A}" srcOrd="0" destOrd="0" presId="urn:microsoft.com/office/officeart/2005/8/layout/chevron2"/>
    <dgm:cxn modelId="{4E700C37-70A1-4772-94C8-DDC1201717C4}" type="presOf" srcId="{12A6C535-8663-4599-ABA4-6360D65F0E1C}" destId="{94A4A820-28CC-49E1-9D27-0E7BA6D26982}" srcOrd="0" destOrd="0" presId="urn:microsoft.com/office/officeart/2005/8/layout/chevron2"/>
    <dgm:cxn modelId="{985D53DC-08B6-449E-9F9E-622F0C1CE174}" type="presOf" srcId="{C9478577-BA24-40DA-926A-1DBC1C4AA460}" destId="{AB9FB05A-0998-4A81-B38B-E420F3D869D3}" srcOrd="0" destOrd="0" presId="urn:microsoft.com/office/officeart/2005/8/layout/chevron2"/>
    <dgm:cxn modelId="{71F50B6E-32BA-4E42-A707-A11BC227886C}" srcId="{74DB1805-AE0D-41DA-BD63-811300570337}" destId="{12A6C535-8663-4599-ABA4-6360D65F0E1C}" srcOrd="1" destOrd="0" parTransId="{05A47AA2-721C-48E2-A2F5-7ABE0AD99F16}" sibTransId="{276AEFC4-FBF8-46FF-B445-17301F71CBEC}"/>
    <dgm:cxn modelId="{86E83E02-893D-465F-928D-55F185EF8ECA}" srcId="{74DB1805-AE0D-41DA-BD63-811300570337}" destId="{04DAD6B6-3EF3-4F6B-889D-12E9A041BB44}" srcOrd="3" destOrd="0" parTransId="{D8111E79-286B-430A-9887-49BE64BF9822}" sibTransId="{B8D6D187-2FA7-480A-9A99-CD09D95F5AC6}"/>
    <dgm:cxn modelId="{A8240581-5099-4208-8DB0-40D9B4C44B19}" type="presOf" srcId="{53F6B6FB-1C47-4BD0-8077-A36EE5B29FAF}" destId="{FF8B02F8-5685-40CA-95CB-850CE5CDA739}" srcOrd="0" destOrd="0" presId="urn:microsoft.com/office/officeart/2005/8/layout/chevron2"/>
    <dgm:cxn modelId="{6521B687-C6DF-4310-BC33-0326C438BA08}" srcId="{5AD314B3-13FA-4D51-BC6A-F398D4D4E69A}" destId="{77D8CF90-BF94-4AA5-8583-42AF238B980E}" srcOrd="0" destOrd="0" parTransId="{7AADE56A-C302-4052-85F6-F06BD6A71CF4}" sibTransId="{15DA735E-0B40-426A-954E-89E3827F9C13}"/>
    <dgm:cxn modelId="{3F5C746C-61AB-4A48-BFD6-1343E2B50656}" srcId="{04DAD6B6-3EF3-4F6B-889D-12E9A041BB44}" destId="{C9478577-BA24-40DA-926A-1DBC1C4AA460}" srcOrd="0" destOrd="0" parTransId="{D9B4D05F-0596-43B8-BFBE-67EC23521071}" sibTransId="{00BFD46F-553B-44F9-8BA1-35996089F76B}"/>
    <dgm:cxn modelId="{8B22E99B-08E9-4843-9277-582878B1D75D}" type="presParOf" srcId="{E7C010C7-108E-46F4-A437-F85A1F1DDD83}" destId="{7D0829F8-5AAF-41A9-9E74-4258002B64DC}" srcOrd="0" destOrd="0" presId="urn:microsoft.com/office/officeart/2005/8/layout/chevron2"/>
    <dgm:cxn modelId="{5F7F316C-E771-4C88-ACAC-CC110367494E}" type="presParOf" srcId="{7D0829F8-5AAF-41A9-9E74-4258002B64DC}" destId="{B9556F62-FF8E-4B38-862B-28EE9D6511DB}" srcOrd="0" destOrd="0" presId="urn:microsoft.com/office/officeart/2005/8/layout/chevron2"/>
    <dgm:cxn modelId="{090D6DD8-EEE4-4C65-9D97-5D7FC0575EF5}" type="presParOf" srcId="{7D0829F8-5AAF-41A9-9E74-4258002B64DC}" destId="{1545F772-60E5-4B35-8F11-EBE2E633EE8D}" srcOrd="1" destOrd="0" presId="urn:microsoft.com/office/officeart/2005/8/layout/chevron2"/>
    <dgm:cxn modelId="{CD4F3051-6A99-4523-99F9-39F32F1F78DE}" type="presParOf" srcId="{E7C010C7-108E-46F4-A437-F85A1F1DDD83}" destId="{8B296CF0-20F0-4F2C-8815-3383A61CCD29}" srcOrd="1" destOrd="0" presId="urn:microsoft.com/office/officeart/2005/8/layout/chevron2"/>
    <dgm:cxn modelId="{699DA7F7-2CA6-4BD9-904A-4D36DA0172CF}" type="presParOf" srcId="{E7C010C7-108E-46F4-A437-F85A1F1DDD83}" destId="{E538FAE7-E36A-4509-9B18-7EE07C56302E}" srcOrd="2" destOrd="0" presId="urn:microsoft.com/office/officeart/2005/8/layout/chevron2"/>
    <dgm:cxn modelId="{0AD0AAEE-448E-4229-A721-29545C57F587}" type="presParOf" srcId="{E538FAE7-E36A-4509-9B18-7EE07C56302E}" destId="{94A4A820-28CC-49E1-9D27-0E7BA6D26982}" srcOrd="0" destOrd="0" presId="urn:microsoft.com/office/officeart/2005/8/layout/chevron2"/>
    <dgm:cxn modelId="{BB2E61F3-97C3-4660-8BC2-C6B61F2F6624}" type="presParOf" srcId="{E538FAE7-E36A-4509-9B18-7EE07C56302E}" destId="{FF8B02F8-5685-40CA-95CB-850CE5CDA739}" srcOrd="1" destOrd="0" presId="urn:microsoft.com/office/officeart/2005/8/layout/chevron2"/>
    <dgm:cxn modelId="{084E0394-9B59-4D81-A160-6E4D95C551FD}" type="presParOf" srcId="{E7C010C7-108E-46F4-A437-F85A1F1DDD83}" destId="{D220172B-3021-4694-B9B9-27C2BF32BC8C}" srcOrd="3" destOrd="0" presId="urn:microsoft.com/office/officeart/2005/8/layout/chevron2"/>
    <dgm:cxn modelId="{1BFE556B-D05D-4D10-BFD2-452FD4E40612}" type="presParOf" srcId="{E7C010C7-108E-46F4-A437-F85A1F1DDD83}" destId="{E1430840-908F-4E73-9617-90D42F8596F5}" srcOrd="4" destOrd="0" presId="urn:microsoft.com/office/officeart/2005/8/layout/chevron2"/>
    <dgm:cxn modelId="{4212B25B-E57E-49BB-BE17-29A45A4C56AE}" type="presParOf" srcId="{E1430840-908F-4E73-9617-90D42F8596F5}" destId="{F80BB66C-7563-454C-889F-1269AF331CB3}" srcOrd="0" destOrd="0" presId="urn:microsoft.com/office/officeart/2005/8/layout/chevron2"/>
    <dgm:cxn modelId="{BB7A76DD-4BCC-46DD-807F-A1E550FD87D3}" type="presParOf" srcId="{E1430840-908F-4E73-9617-90D42F8596F5}" destId="{3BD21F17-C31F-43B3-A0E1-5E0A6B755C26}" srcOrd="1" destOrd="0" presId="urn:microsoft.com/office/officeart/2005/8/layout/chevron2"/>
    <dgm:cxn modelId="{2F6411A2-C0E6-4E10-86B9-CDBA55D36F22}" type="presParOf" srcId="{E7C010C7-108E-46F4-A437-F85A1F1DDD83}" destId="{2DE14822-7C20-4222-9480-B19A75071E86}" srcOrd="5" destOrd="0" presId="urn:microsoft.com/office/officeart/2005/8/layout/chevron2"/>
    <dgm:cxn modelId="{841A3F25-DBB3-44D6-8402-EF52B2E95940}" type="presParOf" srcId="{E7C010C7-108E-46F4-A437-F85A1F1DDD83}" destId="{1FDC24E9-AA76-4A75-B4AB-07827B3BC8E5}" srcOrd="6" destOrd="0" presId="urn:microsoft.com/office/officeart/2005/8/layout/chevron2"/>
    <dgm:cxn modelId="{966BB139-3532-4A24-A356-75504C694B9B}" type="presParOf" srcId="{1FDC24E9-AA76-4A75-B4AB-07827B3BC8E5}" destId="{CCBAFB65-9FE3-47BB-9F83-13F83529C61A}" srcOrd="0" destOrd="0" presId="urn:microsoft.com/office/officeart/2005/8/layout/chevron2"/>
    <dgm:cxn modelId="{5C136D9B-0538-4ACB-9CCD-2A138294DF67}" type="presParOf" srcId="{1FDC24E9-AA76-4A75-B4AB-07827B3BC8E5}" destId="{AB9FB05A-0998-4A81-B38B-E420F3D869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D781C7-9BE4-4DB8-9510-F0B67466256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2434BF2-8E4D-4808-801C-95E74D35072F}">
      <dgm:prSet custT="1"/>
      <dgm:spPr/>
      <dgm:t>
        <a:bodyPr/>
        <a:lstStyle/>
        <a:p>
          <a:pPr algn="l" rtl="0"/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Reformulación de </a:t>
          </a:r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Lineamientos </a:t>
          </a:r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Regionales.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D0372DC-3C5D-46A0-AD98-840FA1CE58F0}" type="par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0AC8C74-B3A8-4F1B-A1A4-E566168F3531}" type="sib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6CBF0D62-6F28-42D2-8BC7-0C333D06710C}">
      <dgm:prSet custT="1"/>
      <dgm:spPr/>
      <dgm:t>
        <a:bodyPr/>
        <a:lstStyle/>
        <a:p>
          <a:pPr algn="l" rtl="0"/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Ratificación de acompañamiento por parte de la OIM en protección, capacitación y asistencia en Trata de Personas.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BE69BEB8-BB76-4DB8-87BE-353306F62F8A}" type="par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9633E29-BBF0-4E7E-90CD-0997FED6F484}" type="sib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456DDA44-03A3-4071-B394-542BD0FE39B1}">
      <dgm:prSet custT="1"/>
      <dgm:spPr/>
      <dgm:t>
        <a:bodyPr/>
        <a:lstStyle/>
        <a:p>
          <a:pPr algn="l" rtl="0"/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OIM coordinará con las Coaliciones Nacionales la realización de talleres nacionales sobre trata laboral.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BCE7F04-27CE-438D-942E-8716E45F003A}" type="par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E3A035C4-B420-4431-B238-356480E35F95}" type="sib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A58C28E-8AF7-435E-9ACA-5F70D1596CE8}">
      <dgm:prSet custT="1"/>
      <dgm:spPr/>
      <dgm:t>
        <a:bodyPr/>
        <a:lstStyle/>
        <a:p>
          <a:pPr algn="l" rtl="0"/>
          <a:r>
            <a:rPr lang="es-ES_tradnl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Campaña “No todo es lo que parece”. </a:t>
          </a:r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Se relanza con logo de la Coalición para ser difundida en los países de la Región.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B53F60A-2519-4F45-8E07-4B794CF698C5}" type="par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1E6B1C2-4D78-43CB-901C-440554B0C8ED}" type="sib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75657842-CBFC-4907-AA3C-531723085B6B}">
      <dgm:prSet custT="1"/>
      <dgm:spPr/>
      <dgm:t>
        <a:bodyPr/>
        <a:lstStyle/>
        <a:p>
          <a:pPr algn="l" rtl="0"/>
          <a:r>
            <a:rPr lang="es-ES_tradnl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El rol dentro de la Coalición Regional de los países observadores se define en los Lineamientos. 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07F0C01-BE34-4982-8528-B0AE92287554}" type="parTrans" cxnId="{97DF5AE8-65BD-4328-81C2-6D4A826C3B8D}">
      <dgm:prSet/>
      <dgm:spPr/>
      <dgm:t>
        <a:bodyPr/>
        <a:lstStyle/>
        <a:p>
          <a:endParaRPr lang="es-GT"/>
        </a:p>
      </dgm:t>
    </dgm:pt>
    <dgm:pt modelId="{1A369CB2-9D54-461B-89DE-E276C4BEFC33}" type="sibTrans" cxnId="{97DF5AE8-65BD-4328-81C2-6D4A826C3B8D}">
      <dgm:prSet/>
      <dgm:spPr/>
      <dgm:t>
        <a:bodyPr/>
        <a:lstStyle/>
        <a:p>
          <a:endParaRPr lang="es-GT"/>
        </a:p>
      </dgm:t>
    </dgm:pt>
    <dgm:pt modelId="{4C33B4A6-43CA-4EDD-AFA5-8261C7E16BA9}" type="pres">
      <dgm:prSet presAssocID="{97D781C7-9BE4-4DB8-9510-F0B67466256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NI"/>
        </a:p>
      </dgm:t>
    </dgm:pt>
    <dgm:pt modelId="{C66B4B11-11DC-4326-B7A7-0E2DBC01B9D0}" type="pres">
      <dgm:prSet presAssocID="{E2434BF2-8E4D-4808-801C-95E74D35072F}" presName="horFlow" presStyleCnt="0"/>
      <dgm:spPr/>
    </dgm:pt>
    <dgm:pt modelId="{FB0B4773-5BED-4E56-A699-C34803F7E34D}" type="pres">
      <dgm:prSet presAssocID="{E2434BF2-8E4D-4808-801C-95E74D35072F}" presName="bigChev" presStyleLbl="node1" presStyleIdx="0" presStyleCnt="5" custScaleX="319095" custScaleY="59027" custLinFactNeighborX="-152" custLinFactNeighborY="-70305"/>
      <dgm:spPr/>
      <dgm:t>
        <a:bodyPr/>
        <a:lstStyle/>
        <a:p>
          <a:endParaRPr lang="es-NI"/>
        </a:p>
      </dgm:t>
    </dgm:pt>
    <dgm:pt modelId="{EBB1BB73-F735-40B0-86B8-51B81A36FEB9}" type="pres">
      <dgm:prSet presAssocID="{E2434BF2-8E4D-4808-801C-95E74D35072F}" presName="vSp" presStyleCnt="0"/>
      <dgm:spPr/>
    </dgm:pt>
    <dgm:pt modelId="{680E42AF-B8B8-49C2-A6C2-562343787481}" type="pres">
      <dgm:prSet presAssocID="{6CBF0D62-6F28-42D2-8BC7-0C333D06710C}" presName="horFlow" presStyleCnt="0"/>
      <dgm:spPr/>
    </dgm:pt>
    <dgm:pt modelId="{CD5AA4E0-E681-4A06-9931-B85083B7F0A9}" type="pres">
      <dgm:prSet presAssocID="{6CBF0D62-6F28-42D2-8BC7-0C333D06710C}" presName="bigChev" presStyleLbl="node1" presStyleIdx="1" presStyleCnt="5" custScaleX="320699" custScaleY="83727" custLinFactNeighborX="-152" custLinFactNeighborY="-43621"/>
      <dgm:spPr/>
      <dgm:t>
        <a:bodyPr/>
        <a:lstStyle/>
        <a:p>
          <a:endParaRPr lang="es-NI"/>
        </a:p>
      </dgm:t>
    </dgm:pt>
    <dgm:pt modelId="{BEC9C5DD-AB4C-48E7-9264-AEB50F095BD4}" type="pres">
      <dgm:prSet presAssocID="{6CBF0D62-6F28-42D2-8BC7-0C333D06710C}" presName="vSp" presStyleCnt="0"/>
      <dgm:spPr/>
    </dgm:pt>
    <dgm:pt modelId="{F972BC29-13D1-4F02-A338-B60152BF5824}" type="pres">
      <dgm:prSet presAssocID="{456DDA44-03A3-4071-B394-542BD0FE39B1}" presName="horFlow" presStyleCnt="0"/>
      <dgm:spPr/>
    </dgm:pt>
    <dgm:pt modelId="{EAF826DE-CC35-4CD9-985A-5334EDBCF380}" type="pres">
      <dgm:prSet presAssocID="{456DDA44-03A3-4071-B394-542BD0FE39B1}" presName="bigChev" presStyleLbl="node1" presStyleIdx="2" presStyleCnt="5" custScaleX="320699" custScaleY="82569" custLinFactNeighborX="-152" custLinFactNeighborY="-43043"/>
      <dgm:spPr/>
      <dgm:t>
        <a:bodyPr/>
        <a:lstStyle/>
        <a:p>
          <a:endParaRPr lang="es-NI"/>
        </a:p>
      </dgm:t>
    </dgm:pt>
    <dgm:pt modelId="{807EAFAA-6FE7-4FFD-8C0D-611D22ACA663}" type="pres">
      <dgm:prSet presAssocID="{456DDA44-03A3-4071-B394-542BD0FE39B1}" presName="vSp" presStyleCnt="0"/>
      <dgm:spPr/>
    </dgm:pt>
    <dgm:pt modelId="{D593C38E-4BFE-4386-B1C1-81DCFE5F7152}" type="pres">
      <dgm:prSet presAssocID="{5A58C28E-8AF7-435E-9ACA-5F70D1596CE8}" presName="horFlow" presStyleCnt="0"/>
      <dgm:spPr/>
    </dgm:pt>
    <dgm:pt modelId="{C4A3DF80-D7FD-4CE0-9993-F6BA3626F6D9}" type="pres">
      <dgm:prSet presAssocID="{5A58C28E-8AF7-435E-9ACA-5F70D1596CE8}" presName="bigChev" presStyleLbl="node1" presStyleIdx="3" presStyleCnt="5" custScaleX="320699" custScaleY="82569" custLinFactNeighborX="-152" custLinFactNeighborY="-41306"/>
      <dgm:spPr/>
      <dgm:t>
        <a:bodyPr/>
        <a:lstStyle/>
        <a:p>
          <a:endParaRPr lang="es-NI"/>
        </a:p>
      </dgm:t>
    </dgm:pt>
    <dgm:pt modelId="{5138B102-49EF-4DE0-9AC5-6595AF869F0B}" type="pres">
      <dgm:prSet presAssocID="{5A58C28E-8AF7-435E-9ACA-5F70D1596CE8}" presName="vSp" presStyleCnt="0"/>
      <dgm:spPr/>
    </dgm:pt>
    <dgm:pt modelId="{CC67C6E0-9858-4B7E-9589-1F92715CA06A}" type="pres">
      <dgm:prSet presAssocID="{75657842-CBFC-4907-AA3C-531723085B6B}" presName="horFlow" presStyleCnt="0"/>
      <dgm:spPr/>
    </dgm:pt>
    <dgm:pt modelId="{180F6638-8CF7-4707-BD79-63A4E4105F28}" type="pres">
      <dgm:prSet presAssocID="{75657842-CBFC-4907-AA3C-531723085B6B}" presName="bigChev" presStyleLbl="node1" presStyleIdx="4" presStyleCnt="5" custScaleX="319095" custScaleY="73071" custLinFactNeighborX="-152" custLinFactNeighborY="-39569"/>
      <dgm:spPr/>
      <dgm:t>
        <a:bodyPr/>
        <a:lstStyle/>
        <a:p>
          <a:endParaRPr lang="es-GT"/>
        </a:p>
      </dgm:t>
    </dgm:pt>
  </dgm:ptLst>
  <dgm:cxnLst>
    <dgm:cxn modelId="{F396DFD7-8B04-4666-ACF5-3F76FA34AD5A}" type="presOf" srcId="{97D781C7-9BE4-4DB8-9510-F0B67466256F}" destId="{4C33B4A6-43CA-4EDD-AFA5-8261C7E16BA9}" srcOrd="0" destOrd="0" presId="urn:microsoft.com/office/officeart/2005/8/layout/lProcess3"/>
    <dgm:cxn modelId="{2D29BFFF-AF87-4349-AC98-12E63F2680F8}" type="presOf" srcId="{6CBF0D62-6F28-42D2-8BC7-0C333D06710C}" destId="{CD5AA4E0-E681-4A06-9931-B85083B7F0A9}" srcOrd="0" destOrd="0" presId="urn:microsoft.com/office/officeart/2005/8/layout/lProcess3"/>
    <dgm:cxn modelId="{09D67525-E022-4BC9-BD9C-226E7D16AE5E}" srcId="{97D781C7-9BE4-4DB8-9510-F0B67466256F}" destId="{456DDA44-03A3-4071-B394-542BD0FE39B1}" srcOrd="2" destOrd="0" parTransId="{2BCE7F04-27CE-438D-942E-8716E45F003A}" sibTransId="{E3A035C4-B420-4431-B238-356480E35F95}"/>
    <dgm:cxn modelId="{F42D5CBB-F693-49FA-9551-E12292DD4564}" srcId="{97D781C7-9BE4-4DB8-9510-F0B67466256F}" destId="{5A58C28E-8AF7-435E-9ACA-5F70D1596CE8}" srcOrd="3" destOrd="0" parTransId="{DB53F60A-2519-4F45-8E07-4B794CF698C5}" sibTransId="{A1E6B1C2-4D78-43CB-901C-440554B0C8ED}"/>
    <dgm:cxn modelId="{20B5E288-BFA2-4BAD-B4FF-E444B81CCF80}" type="presOf" srcId="{456DDA44-03A3-4071-B394-542BD0FE39B1}" destId="{EAF826DE-CC35-4CD9-985A-5334EDBCF380}" srcOrd="0" destOrd="0" presId="urn:microsoft.com/office/officeart/2005/8/layout/lProcess3"/>
    <dgm:cxn modelId="{E5B81B9B-EE1E-4BEB-9C2B-B2D631A0CF8B}" srcId="{97D781C7-9BE4-4DB8-9510-F0B67466256F}" destId="{E2434BF2-8E4D-4808-801C-95E74D35072F}" srcOrd="0" destOrd="0" parTransId="{DD0372DC-3C5D-46A0-AD98-840FA1CE58F0}" sibTransId="{20AC8C74-B3A8-4F1B-A1A4-E566168F3531}"/>
    <dgm:cxn modelId="{F4D03FFD-D207-42B0-AC42-133180427581}" type="presOf" srcId="{5A58C28E-8AF7-435E-9ACA-5F70D1596CE8}" destId="{C4A3DF80-D7FD-4CE0-9993-F6BA3626F6D9}" srcOrd="0" destOrd="0" presId="urn:microsoft.com/office/officeart/2005/8/layout/lProcess3"/>
    <dgm:cxn modelId="{77B90BCC-997E-4D96-A612-DC801AF16BD5}" type="presOf" srcId="{E2434BF2-8E4D-4808-801C-95E74D35072F}" destId="{FB0B4773-5BED-4E56-A699-C34803F7E34D}" srcOrd="0" destOrd="0" presId="urn:microsoft.com/office/officeart/2005/8/layout/lProcess3"/>
    <dgm:cxn modelId="{97DF5AE8-65BD-4328-81C2-6D4A826C3B8D}" srcId="{97D781C7-9BE4-4DB8-9510-F0B67466256F}" destId="{75657842-CBFC-4907-AA3C-531723085B6B}" srcOrd="4" destOrd="0" parTransId="{307F0C01-BE34-4982-8528-B0AE92287554}" sibTransId="{1A369CB2-9D54-461B-89DE-E276C4BEFC33}"/>
    <dgm:cxn modelId="{5BA49407-71B3-4FAB-84BA-B2F14E802965}" srcId="{97D781C7-9BE4-4DB8-9510-F0B67466256F}" destId="{6CBF0D62-6F28-42D2-8BC7-0C333D06710C}" srcOrd="1" destOrd="0" parTransId="{BE69BEB8-BB76-4DB8-87BE-353306F62F8A}" sibTransId="{A9633E29-BBF0-4E7E-90CD-0997FED6F484}"/>
    <dgm:cxn modelId="{13245704-7CFE-4FB3-A542-EBBEF17AB1F4}" type="presOf" srcId="{75657842-CBFC-4907-AA3C-531723085B6B}" destId="{180F6638-8CF7-4707-BD79-63A4E4105F28}" srcOrd="0" destOrd="0" presId="urn:microsoft.com/office/officeart/2005/8/layout/lProcess3"/>
    <dgm:cxn modelId="{77244AB5-ED49-4356-883F-BCCA28673FBB}" type="presParOf" srcId="{4C33B4A6-43CA-4EDD-AFA5-8261C7E16BA9}" destId="{C66B4B11-11DC-4326-B7A7-0E2DBC01B9D0}" srcOrd="0" destOrd="0" presId="urn:microsoft.com/office/officeart/2005/8/layout/lProcess3"/>
    <dgm:cxn modelId="{6799F0E2-9A21-42DF-9A4A-20F3BF68C9EE}" type="presParOf" srcId="{C66B4B11-11DC-4326-B7A7-0E2DBC01B9D0}" destId="{FB0B4773-5BED-4E56-A699-C34803F7E34D}" srcOrd="0" destOrd="0" presId="urn:microsoft.com/office/officeart/2005/8/layout/lProcess3"/>
    <dgm:cxn modelId="{62366C14-5ECA-46A2-BB7C-E75AEAF383A3}" type="presParOf" srcId="{4C33B4A6-43CA-4EDD-AFA5-8261C7E16BA9}" destId="{EBB1BB73-F735-40B0-86B8-51B81A36FEB9}" srcOrd="1" destOrd="0" presId="urn:microsoft.com/office/officeart/2005/8/layout/lProcess3"/>
    <dgm:cxn modelId="{982FA1BD-FA51-4BCE-85C6-D46378353CDA}" type="presParOf" srcId="{4C33B4A6-43CA-4EDD-AFA5-8261C7E16BA9}" destId="{680E42AF-B8B8-49C2-A6C2-562343787481}" srcOrd="2" destOrd="0" presId="urn:microsoft.com/office/officeart/2005/8/layout/lProcess3"/>
    <dgm:cxn modelId="{1640B9E5-991A-49E3-A3A6-E553AA04AE79}" type="presParOf" srcId="{680E42AF-B8B8-49C2-A6C2-562343787481}" destId="{CD5AA4E0-E681-4A06-9931-B85083B7F0A9}" srcOrd="0" destOrd="0" presId="urn:microsoft.com/office/officeart/2005/8/layout/lProcess3"/>
    <dgm:cxn modelId="{A598EAB0-9C5B-4115-ACBF-5C0BC31B0234}" type="presParOf" srcId="{4C33B4A6-43CA-4EDD-AFA5-8261C7E16BA9}" destId="{BEC9C5DD-AB4C-48E7-9264-AEB50F095BD4}" srcOrd="3" destOrd="0" presId="urn:microsoft.com/office/officeart/2005/8/layout/lProcess3"/>
    <dgm:cxn modelId="{1C081B56-9FB1-473C-9DE4-C09E16457368}" type="presParOf" srcId="{4C33B4A6-43CA-4EDD-AFA5-8261C7E16BA9}" destId="{F972BC29-13D1-4F02-A338-B60152BF5824}" srcOrd="4" destOrd="0" presId="urn:microsoft.com/office/officeart/2005/8/layout/lProcess3"/>
    <dgm:cxn modelId="{FB33C3B8-430C-4BD7-A46D-5797D17134C0}" type="presParOf" srcId="{F972BC29-13D1-4F02-A338-B60152BF5824}" destId="{EAF826DE-CC35-4CD9-985A-5334EDBCF380}" srcOrd="0" destOrd="0" presId="urn:microsoft.com/office/officeart/2005/8/layout/lProcess3"/>
    <dgm:cxn modelId="{CF8C67A5-9104-42C8-97F4-4D12BACE65C7}" type="presParOf" srcId="{4C33B4A6-43CA-4EDD-AFA5-8261C7E16BA9}" destId="{807EAFAA-6FE7-4FFD-8C0D-611D22ACA663}" srcOrd="5" destOrd="0" presId="urn:microsoft.com/office/officeart/2005/8/layout/lProcess3"/>
    <dgm:cxn modelId="{80CC6A2E-65A2-4F49-8A1A-879737C8A94C}" type="presParOf" srcId="{4C33B4A6-43CA-4EDD-AFA5-8261C7E16BA9}" destId="{D593C38E-4BFE-4386-B1C1-81DCFE5F7152}" srcOrd="6" destOrd="0" presId="urn:microsoft.com/office/officeart/2005/8/layout/lProcess3"/>
    <dgm:cxn modelId="{A1DEC114-6254-4007-A291-873ABFFF8D08}" type="presParOf" srcId="{D593C38E-4BFE-4386-B1C1-81DCFE5F7152}" destId="{C4A3DF80-D7FD-4CE0-9993-F6BA3626F6D9}" srcOrd="0" destOrd="0" presId="urn:microsoft.com/office/officeart/2005/8/layout/lProcess3"/>
    <dgm:cxn modelId="{06A4C26A-E54B-4DAB-B6D7-43C316221F35}" type="presParOf" srcId="{4C33B4A6-43CA-4EDD-AFA5-8261C7E16BA9}" destId="{5138B102-49EF-4DE0-9AC5-6595AF869F0B}" srcOrd="7" destOrd="0" presId="urn:microsoft.com/office/officeart/2005/8/layout/lProcess3"/>
    <dgm:cxn modelId="{383F9BB0-3D9A-45BA-B584-6489E76F54EA}" type="presParOf" srcId="{4C33B4A6-43CA-4EDD-AFA5-8261C7E16BA9}" destId="{CC67C6E0-9858-4B7E-9589-1F92715CA06A}" srcOrd="8" destOrd="0" presId="urn:microsoft.com/office/officeart/2005/8/layout/lProcess3"/>
    <dgm:cxn modelId="{9172BE03-B468-4BBE-B731-6D8670CD606C}" type="presParOf" srcId="{CC67C6E0-9858-4B7E-9589-1F92715CA06A}" destId="{180F6638-8CF7-4707-BD79-63A4E4105F28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D781C7-9BE4-4DB8-9510-F0B67466256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2434BF2-8E4D-4808-801C-95E74D35072F}">
      <dgm:prSet custT="1"/>
      <dgm:spPr/>
      <dgm:t>
        <a:bodyPr/>
        <a:lstStyle/>
        <a:p>
          <a:pPr algn="l" rtl="0"/>
          <a:r>
            <a:rPr lang="es-CR" sz="2000" i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Participación en la Mesa Mundial contra la Trata de Personas presidida por su Santidad Francisco I -Nov. 2013-</a:t>
          </a:r>
          <a:endParaRPr lang="es-NI" sz="2000" i="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D0372DC-3C5D-46A0-AD98-840FA1CE58F0}" type="par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0AC8C74-B3A8-4F1B-A1A4-E566168F3531}" type="sib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6CBF0D62-6F28-42D2-8BC7-0C333D06710C}">
      <dgm:prSet custT="1"/>
      <dgm:spPr/>
      <dgm:t>
        <a:bodyPr/>
        <a:lstStyle/>
        <a:p>
          <a:pPr algn="l" rtl="0"/>
          <a:r>
            <a:rPr lang="es-ES_tradnl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Fortalecimiento del intercambio de información y buenas prácticas entre los países Miembros de la Coalición Regional.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BE69BEB8-BB76-4DB8-87BE-353306F62F8A}" type="par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9633E29-BBF0-4E7E-90CD-0997FED6F484}" type="sib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456DDA44-03A3-4071-B394-542BD0FE39B1}">
      <dgm:prSet custT="1"/>
      <dgm:spPr/>
      <dgm:t>
        <a:bodyPr/>
        <a:lstStyle/>
        <a:p>
          <a:pPr algn="l" rtl="0"/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Seguimiento conjunto a la actualización de las matrices de Trata de Personas y Tráfico Ilícito de Migrantes (UNODC y OIM).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BCE7F04-27CE-438D-942E-8716E45F003A}" type="par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E3A035C4-B420-4431-B238-356480E35F95}" type="sib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A58C28E-8AF7-435E-9ACA-5F70D1596CE8}">
      <dgm:prSet custT="1"/>
      <dgm:spPr/>
      <dgm:t>
        <a:bodyPr/>
        <a:lstStyle/>
        <a:p>
          <a:pPr algn="l" rtl="0"/>
          <a:r>
            <a:rPr lang="es-CR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Difusión de materiales exitosos entre los países miembros de la Coalición Regional para que sean replicados.</a:t>
          </a:r>
          <a:endParaRPr lang="es-NI" sz="20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DB53F60A-2519-4F45-8E07-4B794CF698C5}" type="par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1E6B1C2-4D78-43CB-901C-440554B0C8ED}" type="sib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FC9CB97C-2069-42A4-B9B5-AE7F593FBD38}">
      <dgm:prSet/>
      <dgm:spPr/>
      <dgm:t>
        <a:bodyPr/>
        <a:lstStyle/>
        <a:p>
          <a:pPr rtl="0"/>
          <a:r>
            <a:rPr lang="es-NI" dirty="0" smtClean="0">
              <a:latin typeface="Arial" pitchFamily="34" charset="0"/>
              <a:cs typeface="Arial" pitchFamily="34" charset="0"/>
            </a:rPr>
            <a:t>Participación en la III Reunión de Autoridades Nacionales en Materia de Trata de Personas (OEA) –Oct. 2012-</a:t>
          </a:r>
          <a:endParaRPr lang="es-NI" i="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6105F347-B2FA-45BA-BDC2-95D08437B35A}" type="parTrans" cxnId="{A940E75D-908D-4976-9CFE-7C4A4C990A3A}">
      <dgm:prSet/>
      <dgm:spPr/>
      <dgm:t>
        <a:bodyPr/>
        <a:lstStyle/>
        <a:p>
          <a:endParaRPr lang="es-GT"/>
        </a:p>
      </dgm:t>
    </dgm:pt>
    <dgm:pt modelId="{6488FBB1-0D47-4CBA-9A38-BE50749FC93A}" type="sibTrans" cxnId="{A940E75D-908D-4976-9CFE-7C4A4C990A3A}">
      <dgm:prSet/>
      <dgm:spPr/>
      <dgm:t>
        <a:bodyPr/>
        <a:lstStyle/>
        <a:p>
          <a:endParaRPr lang="es-GT"/>
        </a:p>
      </dgm:t>
    </dgm:pt>
    <dgm:pt modelId="{4C33B4A6-43CA-4EDD-AFA5-8261C7E16BA9}" type="pres">
      <dgm:prSet presAssocID="{97D781C7-9BE4-4DB8-9510-F0B67466256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NI"/>
        </a:p>
      </dgm:t>
    </dgm:pt>
    <dgm:pt modelId="{C66B4B11-11DC-4326-B7A7-0E2DBC01B9D0}" type="pres">
      <dgm:prSet presAssocID="{E2434BF2-8E4D-4808-801C-95E74D35072F}" presName="horFlow" presStyleCnt="0"/>
      <dgm:spPr/>
    </dgm:pt>
    <dgm:pt modelId="{FB0B4773-5BED-4E56-A699-C34803F7E34D}" type="pres">
      <dgm:prSet presAssocID="{E2434BF2-8E4D-4808-801C-95E74D35072F}" presName="bigChev" presStyleLbl="node1" presStyleIdx="0" presStyleCnt="5" custScaleX="319095" custScaleY="95456" custLinFactY="100000" custLinFactNeighborX="251" custLinFactNeighborY="183084"/>
      <dgm:spPr/>
      <dgm:t>
        <a:bodyPr/>
        <a:lstStyle/>
        <a:p>
          <a:endParaRPr lang="es-NI"/>
        </a:p>
      </dgm:t>
    </dgm:pt>
    <dgm:pt modelId="{EBB1BB73-F735-40B0-86B8-51B81A36FEB9}" type="pres">
      <dgm:prSet presAssocID="{E2434BF2-8E4D-4808-801C-95E74D35072F}" presName="vSp" presStyleCnt="0"/>
      <dgm:spPr/>
    </dgm:pt>
    <dgm:pt modelId="{680E42AF-B8B8-49C2-A6C2-562343787481}" type="pres">
      <dgm:prSet presAssocID="{6CBF0D62-6F28-42D2-8BC7-0C333D06710C}" presName="horFlow" presStyleCnt="0"/>
      <dgm:spPr/>
    </dgm:pt>
    <dgm:pt modelId="{CD5AA4E0-E681-4A06-9931-B85083B7F0A9}" type="pres">
      <dgm:prSet presAssocID="{6CBF0D62-6F28-42D2-8BC7-0C333D06710C}" presName="bigChev" presStyleLbl="node1" presStyleIdx="1" presStyleCnt="5" custScaleX="320699" custScaleY="111814" custLinFactY="-90575" custLinFactNeighborX="3060" custLinFactNeighborY="-100000"/>
      <dgm:spPr/>
      <dgm:t>
        <a:bodyPr/>
        <a:lstStyle/>
        <a:p>
          <a:endParaRPr lang="es-NI"/>
        </a:p>
      </dgm:t>
    </dgm:pt>
    <dgm:pt modelId="{BEC9C5DD-AB4C-48E7-9264-AEB50F095BD4}" type="pres">
      <dgm:prSet presAssocID="{6CBF0D62-6F28-42D2-8BC7-0C333D06710C}" presName="vSp" presStyleCnt="0"/>
      <dgm:spPr/>
    </dgm:pt>
    <dgm:pt modelId="{F972BC29-13D1-4F02-A338-B60152BF5824}" type="pres">
      <dgm:prSet presAssocID="{456DDA44-03A3-4071-B394-542BD0FE39B1}" presName="horFlow" presStyleCnt="0"/>
      <dgm:spPr/>
    </dgm:pt>
    <dgm:pt modelId="{EAF826DE-CC35-4CD9-985A-5334EDBCF380}" type="pres">
      <dgm:prSet presAssocID="{456DDA44-03A3-4071-B394-542BD0FE39B1}" presName="bigChev" presStyleLbl="node1" presStyleIdx="2" presStyleCnt="5" custScaleX="320699" custScaleY="82655" custLinFactY="-48798" custLinFactNeighborX="3060" custLinFactNeighborY="-100000"/>
      <dgm:spPr/>
      <dgm:t>
        <a:bodyPr/>
        <a:lstStyle/>
        <a:p>
          <a:endParaRPr lang="es-NI"/>
        </a:p>
      </dgm:t>
    </dgm:pt>
    <dgm:pt modelId="{807EAFAA-6FE7-4FFD-8C0D-611D22ACA663}" type="pres">
      <dgm:prSet presAssocID="{456DDA44-03A3-4071-B394-542BD0FE39B1}" presName="vSp" presStyleCnt="0"/>
      <dgm:spPr/>
    </dgm:pt>
    <dgm:pt modelId="{D593C38E-4BFE-4386-B1C1-81DCFE5F7152}" type="pres">
      <dgm:prSet presAssocID="{5A58C28E-8AF7-435E-9ACA-5F70D1596CE8}" presName="horFlow" presStyleCnt="0"/>
      <dgm:spPr/>
    </dgm:pt>
    <dgm:pt modelId="{C4A3DF80-D7FD-4CE0-9993-F6BA3626F6D9}" type="pres">
      <dgm:prSet presAssocID="{5A58C28E-8AF7-435E-9ACA-5F70D1596CE8}" presName="bigChev" presStyleLbl="node1" presStyleIdx="3" presStyleCnt="5" custScaleX="320699" custScaleY="82656" custLinFactY="-47147" custLinFactNeighborX="251" custLinFactNeighborY="-100000"/>
      <dgm:spPr/>
      <dgm:t>
        <a:bodyPr/>
        <a:lstStyle/>
        <a:p>
          <a:endParaRPr lang="es-NI"/>
        </a:p>
      </dgm:t>
    </dgm:pt>
    <dgm:pt modelId="{4D0887FC-BB1D-4065-8638-5E6CFDD2F55A}" type="pres">
      <dgm:prSet presAssocID="{5A58C28E-8AF7-435E-9ACA-5F70D1596CE8}" presName="vSp" presStyleCnt="0"/>
      <dgm:spPr/>
    </dgm:pt>
    <dgm:pt modelId="{8C1D1F8D-C5F3-4455-A0A0-88B2A6272B0D}" type="pres">
      <dgm:prSet presAssocID="{FC9CB97C-2069-42A4-B9B5-AE7F593FBD38}" presName="horFlow" presStyleCnt="0"/>
      <dgm:spPr/>
    </dgm:pt>
    <dgm:pt modelId="{5D4A8056-448B-4F7B-81E6-B270E76EBDFA}" type="pres">
      <dgm:prSet presAssocID="{FC9CB97C-2069-42A4-B9B5-AE7F593FBD38}" presName="bigChev" presStyleLbl="node1" presStyleIdx="4" presStyleCnt="5" custScaleX="319095" custScaleY="95456" custLinFactNeighborX="3060" custLinFactNeighborY="-33147"/>
      <dgm:spPr/>
      <dgm:t>
        <a:bodyPr/>
        <a:lstStyle/>
        <a:p>
          <a:endParaRPr lang="es-GT"/>
        </a:p>
      </dgm:t>
    </dgm:pt>
  </dgm:ptLst>
  <dgm:cxnLst>
    <dgm:cxn modelId="{F5DA46F0-1448-43BD-A664-FC149B90A76D}" type="presOf" srcId="{5A58C28E-8AF7-435E-9ACA-5F70D1596CE8}" destId="{C4A3DF80-D7FD-4CE0-9993-F6BA3626F6D9}" srcOrd="0" destOrd="0" presId="urn:microsoft.com/office/officeart/2005/8/layout/lProcess3"/>
    <dgm:cxn modelId="{608E40CA-2CBE-4775-8763-06B573C4934E}" type="presOf" srcId="{6CBF0D62-6F28-42D2-8BC7-0C333D06710C}" destId="{CD5AA4E0-E681-4A06-9931-B85083B7F0A9}" srcOrd="0" destOrd="0" presId="urn:microsoft.com/office/officeart/2005/8/layout/lProcess3"/>
    <dgm:cxn modelId="{5BA49407-71B3-4FAB-84BA-B2F14E802965}" srcId="{97D781C7-9BE4-4DB8-9510-F0B67466256F}" destId="{6CBF0D62-6F28-42D2-8BC7-0C333D06710C}" srcOrd="1" destOrd="0" parTransId="{BE69BEB8-BB76-4DB8-87BE-353306F62F8A}" sibTransId="{A9633E29-BBF0-4E7E-90CD-0997FED6F484}"/>
    <dgm:cxn modelId="{09D67525-E022-4BC9-BD9C-226E7D16AE5E}" srcId="{97D781C7-9BE4-4DB8-9510-F0B67466256F}" destId="{456DDA44-03A3-4071-B394-542BD0FE39B1}" srcOrd="2" destOrd="0" parTransId="{2BCE7F04-27CE-438D-942E-8716E45F003A}" sibTransId="{E3A035C4-B420-4431-B238-356480E35F95}"/>
    <dgm:cxn modelId="{33F230D1-D068-4AEA-8A4D-AF40EC388A37}" type="presOf" srcId="{FC9CB97C-2069-42A4-B9B5-AE7F593FBD38}" destId="{5D4A8056-448B-4F7B-81E6-B270E76EBDFA}" srcOrd="0" destOrd="0" presId="urn:microsoft.com/office/officeart/2005/8/layout/lProcess3"/>
    <dgm:cxn modelId="{48BBDCA9-1653-4D4C-AE7C-B18EE8525336}" type="presOf" srcId="{E2434BF2-8E4D-4808-801C-95E74D35072F}" destId="{FB0B4773-5BED-4E56-A699-C34803F7E34D}" srcOrd="0" destOrd="0" presId="urn:microsoft.com/office/officeart/2005/8/layout/lProcess3"/>
    <dgm:cxn modelId="{45BAE279-5F84-4E64-9753-355570FEFC06}" type="presOf" srcId="{456DDA44-03A3-4071-B394-542BD0FE39B1}" destId="{EAF826DE-CC35-4CD9-985A-5334EDBCF380}" srcOrd="0" destOrd="0" presId="urn:microsoft.com/office/officeart/2005/8/layout/lProcess3"/>
    <dgm:cxn modelId="{6EDBA110-7C4B-463F-AF32-F0E05090AABD}" type="presOf" srcId="{97D781C7-9BE4-4DB8-9510-F0B67466256F}" destId="{4C33B4A6-43CA-4EDD-AFA5-8261C7E16BA9}" srcOrd="0" destOrd="0" presId="urn:microsoft.com/office/officeart/2005/8/layout/lProcess3"/>
    <dgm:cxn modelId="{E5B81B9B-EE1E-4BEB-9C2B-B2D631A0CF8B}" srcId="{97D781C7-9BE4-4DB8-9510-F0B67466256F}" destId="{E2434BF2-8E4D-4808-801C-95E74D35072F}" srcOrd="0" destOrd="0" parTransId="{DD0372DC-3C5D-46A0-AD98-840FA1CE58F0}" sibTransId="{20AC8C74-B3A8-4F1B-A1A4-E566168F3531}"/>
    <dgm:cxn modelId="{F42D5CBB-F693-49FA-9551-E12292DD4564}" srcId="{97D781C7-9BE4-4DB8-9510-F0B67466256F}" destId="{5A58C28E-8AF7-435E-9ACA-5F70D1596CE8}" srcOrd="3" destOrd="0" parTransId="{DB53F60A-2519-4F45-8E07-4B794CF698C5}" sibTransId="{A1E6B1C2-4D78-43CB-901C-440554B0C8ED}"/>
    <dgm:cxn modelId="{A940E75D-908D-4976-9CFE-7C4A4C990A3A}" srcId="{97D781C7-9BE4-4DB8-9510-F0B67466256F}" destId="{FC9CB97C-2069-42A4-B9B5-AE7F593FBD38}" srcOrd="4" destOrd="0" parTransId="{6105F347-B2FA-45BA-BDC2-95D08437B35A}" sibTransId="{6488FBB1-0D47-4CBA-9A38-BE50749FC93A}"/>
    <dgm:cxn modelId="{19169211-7120-495F-8A77-434EA0BF211D}" type="presParOf" srcId="{4C33B4A6-43CA-4EDD-AFA5-8261C7E16BA9}" destId="{C66B4B11-11DC-4326-B7A7-0E2DBC01B9D0}" srcOrd="0" destOrd="0" presId="urn:microsoft.com/office/officeart/2005/8/layout/lProcess3"/>
    <dgm:cxn modelId="{9F3DC90D-5005-4B49-BCB6-3A7D5A4566CF}" type="presParOf" srcId="{C66B4B11-11DC-4326-B7A7-0E2DBC01B9D0}" destId="{FB0B4773-5BED-4E56-A699-C34803F7E34D}" srcOrd="0" destOrd="0" presId="urn:microsoft.com/office/officeart/2005/8/layout/lProcess3"/>
    <dgm:cxn modelId="{BD4BF204-08ED-4AE5-9A65-328516EFD5B6}" type="presParOf" srcId="{4C33B4A6-43CA-4EDD-AFA5-8261C7E16BA9}" destId="{EBB1BB73-F735-40B0-86B8-51B81A36FEB9}" srcOrd="1" destOrd="0" presId="urn:microsoft.com/office/officeart/2005/8/layout/lProcess3"/>
    <dgm:cxn modelId="{0A9B52D4-5C21-4891-B37E-0AFA66B35981}" type="presParOf" srcId="{4C33B4A6-43CA-4EDD-AFA5-8261C7E16BA9}" destId="{680E42AF-B8B8-49C2-A6C2-562343787481}" srcOrd="2" destOrd="0" presId="urn:microsoft.com/office/officeart/2005/8/layout/lProcess3"/>
    <dgm:cxn modelId="{58DCE0F1-D06D-4828-A9BE-E56E19B9909F}" type="presParOf" srcId="{680E42AF-B8B8-49C2-A6C2-562343787481}" destId="{CD5AA4E0-E681-4A06-9931-B85083B7F0A9}" srcOrd="0" destOrd="0" presId="urn:microsoft.com/office/officeart/2005/8/layout/lProcess3"/>
    <dgm:cxn modelId="{5B752173-FFD7-48B2-8957-2FC0D77E2DED}" type="presParOf" srcId="{4C33B4A6-43CA-4EDD-AFA5-8261C7E16BA9}" destId="{BEC9C5DD-AB4C-48E7-9264-AEB50F095BD4}" srcOrd="3" destOrd="0" presId="urn:microsoft.com/office/officeart/2005/8/layout/lProcess3"/>
    <dgm:cxn modelId="{EB3F5909-8704-4177-A423-5B6B3976AF2A}" type="presParOf" srcId="{4C33B4A6-43CA-4EDD-AFA5-8261C7E16BA9}" destId="{F972BC29-13D1-4F02-A338-B60152BF5824}" srcOrd="4" destOrd="0" presId="urn:microsoft.com/office/officeart/2005/8/layout/lProcess3"/>
    <dgm:cxn modelId="{26BAADF9-2B34-4C22-87F0-7358C2C319BC}" type="presParOf" srcId="{F972BC29-13D1-4F02-A338-B60152BF5824}" destId="{EAF826DE-CC35-4CD9-985A-5334EDBCF380}" srcOrd="0" destOrd="0" presId="urn:microsoft.com/office/officeart/2005/8/layout/lProcess3"/>
    <dgm:cxn modelId="{77F14567-FB80-49A1-9CF3-B93786AD215F}" type="presParOf" srcId="{4C33B4A6-43CA-4EDD-AFA5-8261C7E16BA9}" destId="{807EAFAA-6FE7-4FFD-8C0D-611D22ACA663}" srcOrd="5" destOrd="0" presId="urn:microsoft.com/office/officeart/2005/8/layout/lProcess3"/>
    <dgm:cxn modelId="{9FBBE69D-6FC2-4F4A-A601-61FCF5A98597}" type="presParOf" srcId="{4C33B4A6-43CA-4EDD-AFA5-8261C7E16BA9}" destId="{D593C38E-4BFE-4386-B1C1-81DCFE5F7152}" srcOrd="6" destOrd="0" presId="urn:microsoft.com/office/officeart/2005/8/layout/lProcess3"/>
    <dgm:cxn modelId="{690648A3-1B4B-4AD1-8289-1FF3DEBDA6D9}" type="presParOf" srcId="{D593C38E-4BFE-4386-B1C1-81DCFE5F7152}" destId="{C4A3DF80-D7FD-4CE0-9993-F6BA3626F6D9}" srcOrd="0" destOrd="0" presId="urn:microsoft.com/office/officeart/2005/8/layout/lProcess3"/>
    <dgm:cxn modelId="{C6FDD483-7DCE-42FB-8A5F-6D6557D562E2}" type="presParOf" srcId="{4C33B4A6-43CA-4EDD-AFA5-8261C7E16BA9}" destId="{4D0887FC-BB1D-4065-8638-5E6CFDD2F55A}" srcOrd="7" destOrd="0" presId="urn:microsoft.com/office/officeart/2005/8/layout/lProcess3"/>
    <dgm:cxn modelId="{E8D38274-3CCB-43EA-8165-B06E9D03DD47}" type="presParOf" srcId="{4C33B4A6-43CA-4EDD-AFA5-8261C7E16BA9}" destId="{8C1D1F8D-C5F3-4455-A0A0-88B2A6272B0D}" srcOrd="8" destOrd="0" presId="urn:microsoft.com/office/officeart/2005/8/layout/lProcess3"/>
    <dgm:cxn modelId="{45703CC5-FE9E-4513-A384-06C4855D86E2}" type="presParOf" srcId="{8C1D1F8D-C5F3-4455-A0A0-88B2A6272B0D}" destId="{5D4A8056-448B-4F7B-81E6-B270E76EBDF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A0B96F-A5D4-4C02-BD99-A1ABE58DE82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95D0938C-DF9C-4A76-B59D-F00E4CFE41BA}">
      <dgm:prSet phldrT="[Texto]" custT="1"/>
      <dgm:spPr/>
      <dgm:t>
        <a:bodyPr/>
        <a:lstStyle/>
        <a:p>
          <a:pPr algn="ctr"/>
          <a:r>
            <a:rPr lang="es-ES_tradnl" sz="1900" b="1" dirty="0" smtClean="0"/>
            <a:t>Lineamientos nacionales y regionales para combatir la trata</a:t>
          </a:r>
          <a:endParaRPr lang="es-GT" sz="1900" dirty="0"/>
        </a:p>
      </dgm:t>
    </dgm:pt>
    <dgm:pt modelId="{CBE8BFFD-257E-4667-8E87-1CB075BFBF76}" type="parTrans" cxnId="{B47520B2-5D3C-418B-97EA-350EF69746AA}">
      <dgm:prSet/>
      <dgm:spPr/>
      <dgm:t>
        <a:bodyPr/>
        <a:lstStyle/>
        <a:p>
          <a:endParaRPr lang="es-GT"/>
        </a:p>
      </dgm:t>
    </dgm:pt>
    <dgm:pt modelId="{A2E3D171-E44A-480C-B487-82BD0E47890A}" type="sibTrans" cxnId="{B47520B2-5D3C-418B-97EA-350EF69746AA}">
      <dgm:prSet/>
      <dgm:spPr/>
      <dgm:t>
        <a:bodyPr/>
        <a:lstStyle/>
        <a:p>
          <a:endParaRPr lang="es-GT"/>
        </a:p>
      </dgm:t>
    </dgm:pt>
    <dgm:pt modelId="{DA707A1A-A5EF-4AB7-A9AE-4A96E2DA0F0C}">
      <dgm:prSet phldrT="[Texto]" custT="1"/>
      <dgm:spPr/>
      <dgm:t>
        <a:bodyPr/>
        <a:lstStyle/>
        <a:p>
          <a:pPr algn="just"/>
          <a:r>
            <a:rPr lang="es-GT" sz="1000" dirty="0" smtClean="0"/>
            <a:t>Coaliciones comisiones o consejos nacionales apoyados en la elaboración de sus planes operativos anuales en correspondencia con los Lineamientos Nacionales.</a:t>
          </a:r>
          <a:endParaRPr lang="es-GT" sz="1000" dirty="0"/>
        </a:p>
      </dgm:t>
    </dgm:pt>
    <dgm:pt modelId="{05FB8B38-0A60-4F82-9296-01603D077AC2}" type="parTrans" cxnId="{5CFD0831-8E02-4AA3-8BA3-9CC14BFED8B1}">
      <dgm:prSet/>
      <dgm:spPr/>
      <dgm:t>
        <a:bodyPr/>
        <a:lstStyle/>
        <a:p>
          <a:endParaRPr lang="es-GT"/>
        </a:p>
      </dgm:t>
    </dgm:pt>
    <dgm:pt modelId="{BA536F63-5D64-4E2A-94F2-F0108E89331C}" type="sibTrans" cxnId="{5CFD0831-8E02-4AA3-8BA3-9CC14BFED8B1}">
      <dgm:prSet/>
      <dgm:spPr/>
      <dgm:t>
        <a:bodyPr/>
        <a:lstStyle/>
        <a:p>
          <a:endParaRPr lang="es-GT"/>
        </a:p>
      </dgm:t>
    </dgm:pt>
    <dgm:pt modelId="{58C8DDBA-FA33-4211-9065-9B3F1E49C20F}">
      <dgm:prSet phldrT="[Texto]" custT="1"/>
      <dgm:spPr/>
      <dgm:t>
        <a:bodyPr/>
        <a:lstStyle/>
        <a:p>
          <a:pPr algn="just"/>
          <a:r>
            <a:rPr lang="es-ES" sz="1000" dirty="0" smtClean="0"/>
            <a:t>Elaboración, validación, aprobación y socialización de Lineamientos Nacionales para el combate a la trata de personas en Belice, Panamá y República Dominicana (Funcionarios y personal informados y capacitados en los lineamientos nacionales).</a:t>
          </a:r>
          <a:endParaRPr lang="es-GT" sz="1000" dirty="0"/>
        </a:p>
      </dgm:t>
    </dgm:pt>
    <dgm:pt modelId="{E9918B27-4245-4DD2-BAAD-521B6C19231B}" type="parTrans" cxnId="{C79BE92E-B282-4AF9-BAB5-06E224C0269B}">
      <dgm:prSet/>
      <dgm:spPr/>
      <dgm:t>
        <a:bodyPr/>
        <a:lstStyle/>
        <a:p>
          <a:endParaRPr lang="es-GT"/>
        </a:p>
      </dgm:t>
    </dgm:pt>
    <dgm:pt modelId="{49265DC7-E659-4014-8D3D-7BE2810E434F}" type="sibTrans" cxnId="{C79BE92E-B282-4AF9-BAB5-06E224C0269B}">
      <dgm:prSet/>
      <dgm:spPr/>
      <dgm:t>
        <a:bodyPr/>
        <a:lstStyle/>
        <a:p>
          <a:endParaRPr lang="es-GT"/>
        </a:p>
      </dgm:t>
    </dgm:pt>
    <dgm:pt modelId="{3E1F0FDA-581A-425E-9CB7-A3DD9983E8B0}">
      <dgm:prSet phldrT="[Texto]"/>
      <dgm:spPr/>
      <dgm:t>
        <a:bodyPr/>
        <a:lstStyle/>
        <a:p>
          <a:r>
            <a:rPr lang="es-GT" b="1" dirty="0" smtClean="0"/>
            <a:t>Lineamientos regionales para el fortalecimiento de la coordinación interinstitucional para el combate del delito de la trata de personas</a:t>
          </a:r>
          <a:endParaRPr lang="es-GT" dirty="0"/>
        </a:p>
      </dgm:t>
    </dgm:pt>
    <dgm:pt modelId="{74291C23-C415-4359-9A30-8CA71CB11C1C}" type="parTrans" cxnId="{6607CA46-1809-4072-820B-91115A87DE7B}">
      <dgm:prSet/>
      <dgm:spPr/>
      <dgm:t>
        <a:bodyPr/>
        <a:lstStyle/>
        <a:p>
          <a:endParaRPr lang="es-GT"/>
        </a:p>
      </dgm:t>
    </dgm:pt>
    <dgm:pt modelId="{C2B27689-1A8D-4604-A853-0FFEDEC47D02}" type="sibTrans" cxnId="{6607CA46-1809-4072-820B-91115A87DE7B}">
      <dgm:prSet/>
      <dgm:spPr/>
      <dgm:t>
        <a:bodyPr/>
        <a:lstStyle/>
        <a:p>
          <a:endParaRPr lang="es-GT"/>
        </a:p>
      </dgm:t>
    </dgm:pt>
    <dgm:pt modelId="{17E1D933-0786-4F05-9F39-1C187619AFA8}">
      <dgm:prSet phldrT="[Texto]" custT="1"/>
      <dgm:spPr/>
      <dgm:t>
        <a:bodyPr/>
        <a:lstStyle/>
        <a:p>
          <a:pPr algn="just"/>
          <a:r>
            <a:rPr lang="es-GT" sz="1000" dirty="0" smtClean="0"/>
            <a:t>Socialización de los Lineamientos Regionales para el fortalecimiento de la coordinación interinstitucional.</a:t>
          </a:r>
          <a:endParaRPr lang="es-GT" sz="1000" dirty="0"/>
        </a:p>
      </dgm:t>
    </dgm:pt>
    <dgm:pt modelId="{D8D61B17-2CFC-44DB-A3E7-4CC30D2EBB1B}" type="parTrans" cxnId="{E8135D49-F627-4456-89EA-41EB9908CA5C}">
      <dgm:prSet/>
      <dgm:spPr/>
      <dgm:t>
        <a:bodyPr/>
        <a:lstStyle/>
        <a:p>
          <a:endParaRPr lang="es-GT"/>
        </a:p>
      </dgm:t>
    </dgm:pt>
    <dgm:pt modelId="{50509B50-C81A-45C9-A534-E8213E137611}" type="sibTrans" cxnId="{E8135D49-F627-4456-89EA-41EB9908CA5C}">
      <dgm:prSet/>
      <dgm:spPr/>
      <dgm:t>
        <a:bodyPr/>
        <a:lstStyle/>
        <a:p>
          <a:endParaRPr lang="es-GT"/>
        </a:p>
      </dgm:t>
    </dgm:pt>
    <dgm:pt modelId="{D41D4669-71F1-44CB-A20C-2C001E395458}">
      <dgm:prSet phldrT="[Texto]" custT="1"/>
      <dgm:spPr/>
      <dgm:t>
        <a:bodyPr/>
        <a:lstStyle/>
        <a:p>
          <a:pPr algn="just"/>
          <a:r>
            <a:rPr lang="es-GT" sz="1000" dirty="0" smtClean="0"/>
            <a:t>Intercambio anual de información sobre el sujeto activo del delito y sobre la investigación y persecución del delito de la Trata de personas.</a:t>
          </a:r>
          <a:endParaRPr lang="es-GT" sz="1000" dirty="0"/>
        </a:p>
      </dgm:t>
    </dgm:pt>
    <dgm:pt modelId="{CD8CFAB1-BDE9-4EB1-B565-3DC5F605D9DE}" type="parTrans" cxnId="{B6DC7D47-6243-4318-9F12-DF9735CB7B75}">
      <dgm:prSet/>
      <dgm:spPr/>
      <dgm:t>
        <a:bodyPr/>
        <a:lstStyle/>
        <a:p>
          <a:endParaRPr lang="es-GT"/>
        </a:p>
      </dgm:t>
    </dgm:pt>
    <dgm:pt modelId="{EB35CB68-7D9C-4E1C-8778-ABB20D1D805F}" type="sibTrans" cxnId="{B6DC7D47-6243-4318-9F12-DF9735CB7B75}">
      <dgm:prSet/>
      <dgm:spPr/>
      <dgm:t>
        <a:bodyPr/>
        <a:lstStyle/>
        <a:p>
          <a:endParaRPr lang="es-GT"/>
        </a:p>
      </dgm:t>
    </dgm:pt>
    <dgm:pt modelId="{20C1E032-824A-461B-B166-69AA32726C8E}">
      <dgm:prSet phldrT="[Texto]" custT="1"/>
      <dgm:spPr/>
      <dgm:t>
        <a:bodyPr/>
        <a:lstStyle/>
        <a:p>
          <a:pPr algn="just"/>
          <a:r>
            <a:rPr lang="es-GT" sz="1000" dirty="0" smtClean="0"/>
            <a:t>Integración de los grupos de trabajo para </a:t>
          </a:r>
          <a:r>
            <a:rPr lang="es-GT" sz="1000" dirty="0" err="1" smtClean="0"/>
            <a:t>operativización</a:t>
          </a:r>
          <a:r>
            <a:rPr lang="es-GT" sz="1000" dirty="0" smtClean="0"/>
            <a:t> de los Lineamientos Nacionales.</a:t>
          </a:r>
          <a:endParaRPr lang="es-GT" sz="1000" dirty="0"/>
        </a:p>
      </dgm:t>
    </dgm:pt>
    <dgm:pt modelId="{AB1E078B-4823-4854-BD1D-602234D61CF4}" type="parTrans" cxnId="{6A300B40-903E-4E4E-98C6-B065D4393EC9}">
      <dgm:prSet/>
      <dgm:spPr/>
      <dgm:t>
        <a:bodyPr/>
        <a:lstStyle/>
        <a:p>
          <a:endParaRPr lang="es-GT"/>
        </a:p>
      </dgm:t>
    </dgm:pt>
    <dgm:pt modelId="{AB82DE81-E830-4998-A7A3-3A223F536AE0}" type="sibTrans" cxnId="{6A300B40-903E-4E4E-98C6-B065D4393EC9}">
      <dgm:prSet/>
      <dgm:spPr/>
      <dgm:t>
        <a:bodyPr/>
        <a:lstStyle/>
        <a:p>
          <a:endParaRPr lang="es-GT"/>
        </a:p>
      </dgm:t>
    </dgm:pt>
    <dgm:pt modelId="{7D22F8A4-4452-418A-87FD-3666008CB61D}">
      <dgm:prSet phldrT="[Texto]" custT="1"/>
      <dgm:spPr/>
      <dgm:t>
        <a:bodyPr/>
        <a:lstStyle/>
        <a:p>
          <a:pPr algn="just"/>
          <a:r>
            <a:rPr lang="es-GT" sz="1000" dirty="0" smtClean="0"/>
            <a:t>Monitoreo anual.</a:t>
          </a:r>
          <a:endParaRPr lang="es-GT" sz="1000" dirty="0"/>
        </a:p>
      </dgm:t>
    </dgm:pt>
    <dgm:pt modelId="{CCAFCF63-EB26-40B8-B463-5CBC6B18C45E}" type="parTrans" cxnId="{CD0651B6-F951-45AE-BB82-9196B8EBB664}">
      <dgm:prSet/>
      <dgm:spPr/>
      <dgm:t>
        <a:bodyPr/>
        <a:lstStyle/>
        <a:p>
          <a:endParaRPr lang="es-GT"/>
        </a:p>
      </dgm:t>
    </dgm:pt>
    <dgm:pt modelId="{ABE817D7-ABD4-45B4-B796-81C7452523E8}" type="sibTrans" cxnId="{CD0651B6-F951-45AE-BB82-9196B8EBB664}">
      <dgm:prSet/>
      <dgm:spPr/>
      <dgm:t>
        <a:bodyPr/>
        <a:lstStyle/>
        <a:p>
          <a:endParaRPr lang="es-GT"/>
        </a:p>
      </dgm:t>
    </dgm:pt>
    <dgm:pt modelId="{044F2711-D57D-4E8B-A8C7-E5BFA24766B0}">
      <dgm:prSet phldrT="[Texto]" custT="1"/>
      <dgm:spPr/>
      <dgm:t>
        <a:bodyPr/>
        <a:lstStyle/>
        <a:p>
          <a:pPr algn="just"/>
          <a:r>
            <a:rPr lang="es-GT" sz="1000" dirty="0" smtClean="0"/>
            <a:t>Monitoreo anual de la implementación de los lineamientos regionales y la implementación de las acciones programadas.</a:t>
          </a:r>
          <a:endParaRPr lang="es-GT" sz="1000" dirty="0"/>
        </a:p>
      </dgm:t>
    </dgm:pt>
    <dgm:pt modelId="{5196B85C-47DF-4A5E-A2B9-93C89BF12DB6}" type="parTrans" cxnId="{6DBEB0FB-310A-4D57-B053-842E5F8ECFB1}">
      <dgm:prSet/>
      <dgm:spPr/>
      <dgm:t>
        <a:bodyPr/>
        <a:lstStyle/>
        <a:p>
          <a:endParaRPr lang="es-GT"/>
        </a:p>
      </dgm:t>
    </dgm:pt>
    <dgm:pt modelId="{FDCA538A-3F5E-422F-B6A5-A51B9BBC7A2A}" type="sibTrans" cxnId="{6DBEB0FB-310A-4D57-B053-842E5F8ECFB1}">
      <dgm:prSet/>
      <dgm:spPr/>
      <dgm:t>
        <a:bodyPr/>
        <a:lstStyle/>
        <a:p>
          <a:endParaRPr lang="es-GT"/>
        </a:p>
      </dgm:t>
    </dgm:pt>
    <dgm:pt modelId="{455C9637-1FFC-481C-8DD2-4239F0374A4E}" type="pres">
      <dgm:prSet presAssocID="{F0A0B96F-A5D4-4C02-BD99-A1ABE58DE82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25E01053-152A-45E0-B9DD-2A9F85051818}" type="pres">
      <dgm:prSet presAssocID="{95D0938C-DF9C-4A76-B59D-F00E4CFE41BA}" presName="linNode" presStyleCnt="0"/>
      <dgm:spPr/>
    </dgm:pt>
    <dgm:pt modelId="{253D360B-77DB-4A6E-9B96-DBBF59D7B5C7}" type="pres">
      <dgm:prSet presAssocID="{95D0938C-DF9C-4A76-B59D-F00E4CFE41BA}" presName="parentShp" presStyleLbl="node1" presStyleIdx="0" presStyleCnt="2" custScaleY="137221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60512C6-C791-44A8-AC5B-10828FFA98DF}" type="pres">
      <dgm:prSet presAssocID="{95D0938C-DF9C-4A76-B59D-F00E4CFE41BA}" presName="childShp" presStyleLbl="bgAccFollowNode1" presStyleIdx="0" presStyleCnt="2" custScaleY="150141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E45F2976-3BED-451C-A755-F5E4318D08D5}" type="pres">
      <dgm:prSet presAssocID="{A2E3D171-E44A-480C-B487-82BD0E47890A}" presName="spacing" presStyleCnt="0"/>
      <dgm:spPr/>
    </dgm:pt>
    <dgm:pt modelId="{0958B43A-2C10-4D79-A7E2-68A85DC11114}" type="pres">
      <dgm:prSet presAssocID="{3E1F0FDA-581A-425E-9CB7-A3DD9983E8B0}" presName="linNode" presStyleCnt="0"/>
      <dgm:spPr/>
    </dgm:pt>
    <dgm:pt modelId="{C9F38C01-86B5-4411-998D-475B8B0B0CFE}" type="pres">
      <dgm:prSet presAssocID="{3E1F0FDA-581A-425E-9CB7-A3DD9983E8B0}" presName="parentShp" presStyleLbl="node1" presStyleIdx="1" presStyleCnt="2" custScaleY="110227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A02B1535-9376-486E-B28E-CC624B64F9A0}" type="pres">
      <dgm:prSet presAssocID="{3E1F0FDA-581A-425E-9CB7-A3DD9983E8B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C79BE92E-B282-4AF9-BAB5-06E224C0269B}" srcId="{95D0938C-DF9C-4A76-B59D-F00E4CFE41BA}" destId="{58C8DDBA-FA33-4211-9065-9B3F1E49C20F}" srcOrd="1" destOrd="0" parTransId="{E9918B27-4245-4DD2-BAAD-521B6C19231B}" sibTransId="{49265DC7-E659-4014-8D3D-7BE2810E434F}"/>
    <dgm:cxn modelId="{15B34041-834A-4304-84ED-6B20C70824A6}" type="presOf" srcId="{95D0938C-DF9C-4A76-B59D-F00E4CFE41BA}" destId="{253D360B-77DB-4A6E-9B96-DBBF59D7B5C7}" srcOrd="0" destOrd="0" presId="urn:microsoft.com/office/officeart/2005/8/layout/vList6"/>
    <dgm:cxn modelId="{CD0651B6-F951-45AE-BB82-9196B8EBB664}" srcId="{95D0938C-DF9C-4A76-B59D-F00E4CFE41BA}" destId="{7D22F8A4-4452-418A-87FD-3666008CB61D}" srcOrd="3" destOrd="0" parTransId="{CCAFCF63-EB26-40B8-B463-5CBC6B18C45E}" sibTransId="{ABE817D7-ABD4-45B4-B796-81C7452523E8}"/>
    <dgm:cxn modelId="{E1274115-C465-4DD9-9C61-35DF13E33382}" type="presOf" srcId="{D41D4669-71F1-44CB-A20C-2C001E395458}" destId="{A02B1535-9376-486E-B28E-CC624B64F9A0}" srcOrd="0" destOrd="1" presId="urn:microsoft.com/office/officeart/2005/8/layout/vList6"/>
    <dgm:cxn modelId="{E9BB73C8-37F3-4304-BBC2-011D7A871FFC}" type="presOf" srcId="{7D22F8A4-4452-418A-87FD-3666008CB61D}" destId="{360512C6-C791-44A8-AC5B-10828FFA98DF}" srcOrd="0" destOrd="3" presId="urn:microsoft.com/office/officeart/2005/8/layout/vList6"/>
    <dgm:cxn modelId="{4616312E-CE0B-4707-BCC5-B08125D6C5A0}" type="presOf" srcId="{DA707A1A-A5EF-4AB7-A9AE-4A96E2DA0F0C}" destId="{360512C6-C791-44A8-AC5B-10828FFA98DF}" srcOrd="0" destOrd="0" presId="urn:microsoft.com/office/officeart/2005/8/layout/vList6"/>
    <dgm:cxn modelId="{1E04A59A-6E03-462E-ABC8-B3AD70172B45}" type="presOf" srcId="{044F2711-D57D-4E8B-A8C7-E5BFA24766B0}" destId="{A02B1535-9376-486E-B28E-CC624B64F9A0}" srcOrd="0" destOrd="2" presId="urn:microsoft.com/office/officeart/2005/8/layout/vList6"/>
    <dgm:cxn modelId="{05A00FE0-7325-4C76-8FCE-339D2809B232}" type="presOf" srcId="{20C1E032-824A-461B-B166-69AA32726C8E}" destId="{360512C6-C791-44A8-AC5B-10828FFA98DF}" srcOrd="0" destOrd="2" presId="urn:microsoft.com/office/officeart/2005/8/layout/vList6"/>
    <dgm:cxn modelId="{E8135D49-F627-4456-89EA-41EB9908CA5C}" srcId="{3E1F0FDA-581A-425E-9CB7-A3DD9983E8B0}" destId="{17E1D933-0786-4F05-9F39-1C187619AFA8}" srcOrd="0" destOrd="0" parTransId="{D8D61B17-2CFC-44DB-A3E7-4CC30D2EBB1B}" sibTransId="{50509B50-C81A-45C9-A534-E8213E137611}"/>
    <dgm:cxn modelId="{CB4897E6-112C-457C-805E-B3BE356ABC60}" type="presOf" srcId="{17E1D933-0786-4F05-9F39-1C187619AFA8}" destId="{A02B1535-9376-486E-B28E-CC624B64F9A0}" srcOrd="0" destOrd="0" presId="urn:microsoft.com/office/officeart/2005/8/layout/vList6"/>
    <dgm:cxn modelId="{6A300B40-903E-4E4E-98C6-B065D4393EC9}" srcId="{95D0938C-DF9C-4A76-B59D-F00E4CFE41BA}" destId="{20C1E032-824A-461B-B166-69AA32726C8E}" srcOrd="2" destOrd="0" parTransId="{AB1E078B-4823-4854-BD1D-602234D61CF4}" sibTransId="{AB82DE81-E830-4998-A7A3-3A223F536AE0}"/>
    <dgm:cxn modelId="{6607CA46-1809-4072-820B-91115A87DE7B}" srcId="{F0A0B96F-A5D4-4C02-BD99-A1ABE58DE82B}" destId="{3E1F0FDA-581A-425E-9CB7-A3DD9983E8B0}" srcOrd="1" destOrd="0" parTransId="{74291C23-C415-4359-9A30-8CA71CB11C1C}" sibTransId="{C2B27689-1A8D-4604-A853-0FFEDEC47D02}"/>
    <dgm:cxn modelId="{A3D27702-AC65-4F14-BDF5-8BF93F2F9503}" type="presOf" srcId="{58C8DDBA-FA33-4211-9065-9B3F1E49C20F}" destId="{360512C6-C791-44A8-AC5B-10828FFA98DF}" srcOrd="0" destOrd="1" presId="urn:microsoft.com/office/officeart/2005/8/layout/vList6"/>
    <dgm:cxn modelId="{5CFD0831-8E02-4AA3-8BA3-9CC14BFED8B1}" srcId="{95D0938C-DF9C-4A76-B59D-F00E4CFE41BA}" destId="{DA707A1A-A5EF-4AB7-A9AE-4A96E2DA0F0C}" srcOrd="0" destOrd="0" parTransId="{05FB8B38-0A60-4F82-9296-01603D077AC2}" sibTransId="{BA536F63-5D64-4E2A-94F2-F0108E89331C}"/>
    <dgm:cxn modelId="{5D3B7F7F-68A6-4081-89EB-02D9B2DABB01}" type="presOf" srcId="{3E1F0FDA-581A-425E-9CB7-A3DD9983E8B0}" destId="{C9F38C01-86B5-4411-998D-475B8B0B0CFE}" srcOrd="0" destOrd="0" presId="urn:microsoft.com/office/officeart/2005/8/layout/vList6"/>
    <dgm:cxn modelId="{B47520B2-5D3C-418B-97EA-350EF69746AA}" srcId="{F0A0B96F-A5D4-4C02-BD99-A1ABE58DE82B}" destId="{95D0938C-DF9C-4A76-B59D-F00E4CFE41BA}" srcOrd="0" destOrd="0" parTransId="{CBE8BFFD-257E-4667-8E87-1CB075BFBF76}" sibTransId="{A2E3D171-E44A-480C-B487-82BD0E47890A}"/>
    <dgm:cxn modelId="{5A0F1FDD-A3DD-4CF8-A63D-917154077C28}" type="presOf" srcId="{F0A0B96F-A5D4-4C02-BD99-A1ABE58DE82B}" destId="{455C9637-1FFC-481C-8DD2-4239F0374A4E}" srcOrd="0" destOrd="0" presId="urn:microsoft.com/office/officeart/2005/8/layout/vList6"/>
    <dgm:cxn modelId="{6DBEB0FB-310A-4D57-B053-842E5F8ECFB1}" srcId="{3E1F0FDA-581A-425E-9CB7-A3DD9983E8B0}" destId="{044F2711-D57D-4E8B-A8C7-E5BFA24766B0}" srcOrd="2" destOrd="0" parTransId="{5196B85C-47DF-4A5E-A2B9-93C89BF12DB6}" sibTransId="{FDCA538A-3F5E-422F-B6A5-A51B9BBC7A2A}"/>
    <dgm:cxn modelId="{B6DC7D47-6243-4318-9F12-DF9735CB7B75}" srcId="{3E1F0FDA-581A-425E-9CB7-A3DD9983E8B0}" destId="{D41D4669-71F1-44CB-A20C-2C001E395458}" srcOrd="1" destOrd="0" parTransId="{CD8CFAB1-BDE9-4EB1-B565-3DC5F605D9DE}" sibTransId="{EB35CB68-7D9C-4E1C-8778-ABB20D1D805F}"/>
    <dgm:cxn modelId="{F460D576-273C-4F7C-BDED-628F346AECF8}" type="presParOf" srcId="{455C9637-1FFC-481C-8DD2-4239F0374A4E}" destId="{25E01053-152A-45E0-B9DD-2A9F85051818}" srcOrd="0" destOrd="0" presId="urn:microsoft.com/office/officeart/2005/8/layout/vList6"/>
    <dgm:cxn modelId="{3765B6C8-9E79-4FF9-BCAE-B404FF47D7E2}" type="presParOf" srcId="{25E01053-152A-45E0-B9DD-2A9F85051818}" destId="{253D360B-77DB-4A6E-9B96-DBBF59D7B5C7}" srcOrd="0" destOrd="0" presId="urn:microsoft.com/office/officeart/2005/8/layout/vList6"/>
    <dgm:cxn modelId="{22324C67-F4B5-4012-9FEC-DD4F052979B2}" type="presParOf" srcId="{25E01053-152A-45E0-B9DD-2A9F85051818}" destId="{360512C6-C791-44A8-AC5B-10828FFA98DF}" srcOrd="1" destOrd="0" presId="urn:microsoft.com/office/officeart/2005/8/layout/vList6"/>
    <dgm:cxn modelId="{1942C6C3-734E-4874-9A73-779E7D89C404}" type="presParOf" srcId="{455C9637-1FFC-481C-8DD2-4239F0374A4E}" destId="{E45F2976-3BED-451C-A755-F5E4318D08D5}" srcOrd="1" destOrd="0" presId="urn:microsoft.com/office/officeart/2005/8/layout/vList6"/>
    <dgm:cxn modelId="{C1A84D3F-9D27-410D-A567-E2DF2E99C77D}" type="presParOf" srcId="{455C9637-1FFC-481C-8DD2-4239F0374A4E}" destId="{0958B43A-2C10-4D79-A7E2-68A85DC11114}" srcOrd="2" destOrd="0" presId="urn:microsoft.com/office/officeart/2005/8/layout/vList6"/>
    <dgm:cxn modelId="{449BD929-50B9-4492-8216-2CB7BEA3EEFE}" type="presParOf" srcId="{0958B43A-2C10-4D79-A7E2-68A85DC11114}" destId="{C9F38C01-86B5-4411-998D-475B8B0B0CFE}" srcOrd="0" destOrd="0" presId="urn:microsoft.com/office/officeart/2005/8/layout/vList6"/>
    <dgm:cxn modelId="{135E3CB1-B0F3-4DAE-A699-E2711503CA42}" type="presParOf" srcId="{0958B43A-2C10-4D79-A7E2-68A85DC11114}" destId="{A02B1535-9376-486E-B28E-CC624B64F9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A0B96F-A5D4-4C02-BD99-A1ABE58DE82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95D0938C-DF9C-4A76-B59D-F00E4CFE41BA}">
      <dgm:prSet phldrT="[Texto]"/>
      <dgm:spPr/>
      <dgm:t>
        <a:bodyPr/>
        <a:lstStyle/>
        <a:p>
          <a:pPr algn="ctr"/>
          <a:r>
            <a:rPr lang="es-GT" b="1" dirty="0" smtClean="0"/>
            <a:t>Estrategia regional para la atención integral y el acompañamiento a las víctimas del delito de la trata de personas</a:t>
          </a:r>
          <a:endParaRPr lang="es-GT" dirty="0"/>
        </a:p>
      </dgm:t>
    </dgm:pt>
    <dgm:pt modelId="{CBE8BFFD-257E-4667-8E87-1CB075BFBF76}" type="parTrans" cxnId="{B47520B2-5D3C-418B-97EA-350EF69746AA}">
      <dgm:prSet/>
      <dgm:spPr/>
      <dgm:t>
        <a:bodyPr/>
        <a:lstStyle/>
        <a:p>
          <a:endParaRPr lang="es-GT"/>
        </a:p>
      </dgm:t>
    </dgm:pt>
    <dgm:pt modelId="{A2E3D171-E44A-480C-B487-82BD0E47890A}" type="sibTrans" cxnId="{B47520B2-5D3C-418B-97EA-350EF69746AA}">
      <dgm:prSet/>
      <dgm:spPr/>
      <dgm:t>
        <a:bodyPr/>
        <a:lstStyle/>
        <a:p>
          <a:endParaRPr lang="es-GT"/>
        </a:p>
      </dgm:t>
    </dgm:pt>
    <dgm:pt modelId="{DA707A1A-A5EF-4AB7-A9AE-4A96E2DA0F0C}">
      <dgm:prSet phldrT="[Texto]" custT="1"/>
      <dgm:spPr/>
      <dgm:t>
        <a:bodyPr/>
        <a:lstStyle/>
        <a:p>
          <a:pPr algn="just"/>
          <a:r>
            <a:rPr lang="es-GT" sz="1000" dirty="0" smtClean="0"/>
            <a:t>Socialización en cada una de las coaliciones, consejos y comisiones contra la trata de personas, de la estrategia regional y elaboración en cada país de planes de trabajo para impulsar las acciones establecidas en la estrategia regional de atención que deberán ser implementadas.</a:t>
          </a:r>
          <a:endParaRPr lang="es-GT" sz="1000" dirty="0"/>
        </a:p>
      </dgm:t>
    </dgm:pt>
    <dgm:pt modelId="{05FB8B38-0A60-4F82-9296-01603D077AC2}" type="parTrans" cxnId="{5CFD0831-8E02-4AA3-8BA3-9CC14BFED8B1}">
      <dgm:prSet/>
      <dgm:spPr/>
      <dgm:t>
        <a:bodyPr/>
        <a:lstStyle/>
        <a:p>
          <a:endParaRPr lang="es-GT"/>
        </a:p>
      </dgm:t>
    </dgm:pt>
    <dgm:pt modelId="{BA536F63-5D64-4E2A-94F2-F0108E89331C}" type="sibTrans" cxnId="{5CFD0831-8E02-4AA3-8BA3-9CC14BFED8B1}">
      <dgm:prSet/>
      <dgm:spPr/>
      <dgm:t>
        <a:bodyPr/>
        <a:lstStyle/>
        <a:p>
          <a:endParaRPr lang="es-GT"/>
        </a:p>
      </dgm:t>
    </dgm:pt>
    <dgm:pt modelId="{3E1F0FDA-581A-425E-9CB7-A3DD9983E8B0}">
      <dgm:prSet phldrT="[Texto]"/>
      <dgm:spPr/>
      <dgm:t>
        <a:bodyPr/>
        <a:lstStyle/>
        <a:p>
          <a:r>
            <a:rPr lang="es-ES_tradnl" b="1" dirty="0" smtClean="0"/>
            <a:t>Fortalecimiento de la Secretaría Técnica de la Coalición regional</a:t>
          </a:r>
          <a:endParaRPr lang="es-GT" dirty="0"/>
        </a:p>
      </dgm:t>
    </dgm:pt>
    <dgm:pt modelId="{74291C23-C415-4359-9A30-8CA71CB11C1C}" type="parTrans" cxnId="{6607CA46-1809-4072-820B-91115A87DE7B}">
      <dgm:prSet/>
      <dgm:spPr/>
      <dgm:t>
        <a:bodyPr/>
        <a:lstStyle/>
        <a:p>
          <a:endParaRPr lang="es-GT"/>
        </a:p>
      </dgm:t>
    </dgm:pt>
    <dgm:pt modelId="{C2B27689-1A8D-4604-A853-0FFEDEC47D02}" type="sibTrans" cxnId="{6607CA46-1809-4072-820B-91115A87DE7B}">
      <dgm:prSet/>
      <dgm:spPr/>
      <dgm:t>
        <a:bodyPr/>
        <a:lstStyle/>
        <a:p>
          <a:endParaRPr lang="es-GT"/>
        </a:p>
      </dgm:t>
    </dgm:pt>
    <dgm:pt modelId="{17E1D933-0786-4F05-9F39-1C187619AFA8}">
      <dgm:prSet phldrT="[Texto]" custT="1"/>
      <dgm:spPr/>
      <dgm:t>
        <a:bodyPr/>
        <a:lstStyle/>
        <a:p>
          <a:pPr algn="just"/>
          <a:r>
            <a:rPr lang="es-ES_tradnl" sz="1000" dirty="0" smtClean="0"/>
            <a:t>Fortalecimiento de la Secretaría Técnica de la Coalición en las áreas de coordinación, monitoreo e intercambio de información y comunicaciones.</a:t>
          </a:r>
          <a:endParaRPr lang="es-GT" sz="1000" dirty="0"/>
        </a:p>
      </dgm:t>
    </dgm:pt>
    <dgm:pt modelId="{D8D61B17-2CFC-44DB-A3E7-4CC30D2EBB1B}" type="parTrans" cxnId="{E8135D49-F627-4456-89EA-41EB9908CA5C}">
      <dgm:prSet/>
      <dgm:spPr/>
      <dgm:t>
        <a:bodyPr/>
        <a:lstStyle/>
        <a:p>
          <a:endParaRPr lang="es-GT"/>
        </a:p>
      </dgm:t>
    </dgm:pt>
    <dgm:pt modelId="{50509B50-C81A-45C9-A534-E8213E137611}" type="sibTrans" cxnId="{E8135D49-F627-4456-89EA-41EB9908CA5C}">
      <dgm:prSet/>
      <dgm:spPr/>
      <dgm:t>
        <a:bodyPr/>
        <a:lstStyle/>
        <a:p>
          <a:endParaRPr lang="es-GT"/>
        </a:p>
      </dgm:t>
    </dgm:pt>
    <dgm:pt modelId="{9232B000-0B3C-4A84-AEE8-BC71FF71C42B}">
      <dgm:prSet phldrT="[Texto]"/>
      <dgm:spPr/>
      <dgm:t>
        <a:bodyPr/>
        <a:lstStyle/>
        <a:p>
          <a:r>
            <a:rPr lang="es-GT" b="1" dirty="0" smtClean="0"/>
            <a:t>Coordinación, monitoreo y evaluación</a:t>
          </a:r>
          <a:endParaRPr lang="es-GT" dirty="0"/>
        </a:p>
      </dgm:t>
    </dgm:pt>
    <dgm:pt modelId="{FC91C1A7-C401-4AB4-A809-DD3A73C00CCE}" type="parTrans" cxnId="{11BE6E01-FC3E-4B22-AAD7-0A0143F2182C}">
      <dgm:prSet/>
      <dgm:spPr/>
      <dgm:t>
        <a:bodyPr/>
        <a:lstStyle/>
        <a:p>
          <a:endParaRPr lang="es-GT"/>
        </a:p>
      </dgm:t>
    </dgm:pt>
    <dgm:pt modelId="{93915394-F088-454F-B9EF-D0FA5C16603C}" type="sibTrans" cxnId="{11BE6E01-FC3E-4B22-AAD7-0A0143F2182C}">
      <dgm:prSet/>
      <dgm:spPr/>
      <dgm:t>
        <a:bodyPr/>
        <a:lstStyle/>
        <a:p>
          <a:endParaRPr lang="es-GT"/>
        </a:p>
      </dgm:t>
    </dgm:pt>
    <dgm:pt modelId="{20D7AFAA-58EB-40D1-8D34-D5231CA436C2}">
      <dgm:prSet phldrT="[Texto]" custT="1"/>
      <dgm:spPr/>
      <dgm:t>
        <a:bodyPr/>
        <a:lstStyle/>
        <a:p>
          <a:r>
            <a:rPr lang="es-ES_tradnl" sz="1000" dirty="0" smtClean="0"/>
            <a:t>Contratación y supervisión de consultorías.</a:t>
          </a:r>
          <a:endParaRPr lang="es-GT" sz="1000" dirty="0"/>
        </a:p>
      </dgm:t>
    </dgm:pt>
    <dgm:pt modelId="{8B151000-A682-410D-A271-33E34F9934CE}" type="parTrans" cxnId="{D6888B80-1D6F-466F-B3E3-CEC131F62EE9}">
      <dgm:prSet/>
      <dgm:spPr/>
      <dgm:t>
        <a:bodyPr/>
        <a:lstStyle/>
        <a:p>
          <a:endParaRPr lang="es-GT"/>
        </a:p>
      </dgm:t>
    </dgm:pt>
    <dgm:pt modelId="{4FDB74A8-EB62-41CE-852D-D04687442F28}" type="sibTrans" cxnId="{D6888B80-1D6F-466F-B3E3-CEC131F62EE9}">
      <dgm:prSet/>
      <dgm:spPr/>
      <dgm:t>
        <a:bodyPr/>
        <a:lstStyle/>
        <a:p>
          <a:endParaRPr lang="es-GT"/>
        </a:p>
      </dgm:t>
    </dgm:pt>
    <dgm:pt modelId="{3BA4FF50-0261-47F2-8708-AC8B313F5D53}">
      <dgm:prSet phldrT="[Texto]" custT="1"/>
      <dgm:spPr/>
      <dgm:t>
        <a:bodyPr/>
        <a:lstStyle/>
        <a:p>
          <a:pPr algn="just"/>
          <a:r>
            <a:rPr lang="es-GT" sz="1000" dirty="0" smtClean="0"/>
            <a:t>Elaboración, validación y aprobación de un diagnóstico regional sobre los mecanismos para la repatriación de víctimas de trata de personas.</a:t>
          </a:r>
          <a:endParaRPr lang="es-GT" sz="1000" dirty="0"/>
        </a:p>
      </dgm:t>
    </dgm:pt>
    <dgm:pt modelId="{2E344C95-FC17-48A2-BE42-B97D2B1E5394}" type="parTrans" cxnId="{F89F525D-D0C3-46F5-AB18-4775562CC452}">
      <dgm:prSet/>
      <dgm:spPr/>
      <dgm:t>
        <a:bodyPr/>
        <a:lstStyle/>
        <a:p>
          <a:endParaRPr lang="es-GT"/>
        </a:p>
      </dgm:t>
    </dgm:pt>
    <dgm:pt modelId="{29817A7C-7403-44BB-8FF4-C7B3A09638BF}" type="sibTrans" cxnId="{F89F525D-D0C3-46F5-AB18-4775562CC452}">
      <dgm:prSet/>
      <dgm:spPr/>
      <dgm:t>
        <a:bodyPr/>
        <a:lstStyle/>
        <a:p>
          <a:endParaRPr lang="es-GT"/>
        </a:p>
      </dgm:t>
    </dgm:pt>
    <dgm:pt modelId="{F48E5A3A-CF1A-4289-8496-39A905839362}">
      <dgm:prSet custT="1"/>
      <dgm:spPr/>
      <dgm:t>
        <a:bodyPr/>
        <a:lstStyle/>
        <a:p>
          <a:r>
            <a:rPr lang="es-ES_tradnl" sz="1000" dirty="0" smtClean="0"/>
            <a:t>Coordinación y organización de sus reuniones.</a:t>
          </a:r>
          <a:endParaRPr lang="es-GT" sz="1000" dirty="0"/>
        </a:p>
      </dgm:t>
    </dgm:pt>
    <dgm:pt modelId="{85A8B04F-DA58-494E-9448-6F4CDD142882}" type="parTrans" cxnId="{4B370C56-10CC-4522-8242-3D3A1D405D0C}">
      <dgm:prSet/>
      <dgm:spPr/>
      <dgm:t>
        <a:bodyPr/>
        <a:lstStyle/>
        <a:p>
          <a:endParaRPr lang="es-GT"/>
        </a:p>
      </dgm:t>
    </dgm:pt>
    <dgm:pt modelId="{75E3EA8C-30E6-4A44-8279-E8E65CC8E3E5}" type="sibTrans" cxnId="{4B370C56-10CC-4522-8242-3D3A1D405D0C}">
      <dgm:prSet/>
      <dgm:spPr/>
      <dgm:t>
        <a:bodyPr/>
        <a:lstStyle/>
        <a:p>
          <a:endParaRPr lang="es-GT"/>
        </a:p>
      </dgm:t>
    </dgm:pt>
    <dgm:pt modelId="{89A21518-0B58-41CF-83FA-BF238B62A0D5}">
      <dgm:prSet custT="1"/>
      <dgm:spPr/>
      <dgm:t>
        <a:bodyPr/>
        <a:lstStyle/>
        <a:p>
          <a:r>
            <a:rPr lang="es-ES_tradnl" sz="1000" dirty="0" smtClean="0"/>
            <a:t>Organización de los talleres de capacitación y otras reuniones regionales de negociación, aprendizaje y toma de decisiones.</a:t>
          </a:r>
          <a:endParaRPr lang="es-GT" sz="1000" dirty="0"/>
        </a:p>
      </dgm:t>
    </dgm:pt>
    <dgm:pt modelId="{093F87AF-4765-4691-9278-2A4B8F53A343}" type="parTrans" cxnId="{E8E91B45-99DF-4E99-A804-3EFB16C9E657}">
      <dgm:prSet/>
      <dgm:spPr/>
      <dgm:t>
        <a:bodyPr/>
        <a:lstStyle/>
        <a:p>
          <a:endParaRPr lang="es-GT"/>
        </a:p>
      </dgm:t>
    </dgm:pt>
    <dgm:pt modelId="{617E539B-8DD7-499A-87D2-B9601DAF823C}" type="sibTrans" cxnId="{E8E91B45-99DF-4E99-A804-3EFB16C9E657}">
      <dgm:prSet/>
      <dgm:spPr/>
      <dgm:t>
        <a:bodyPr/>
        <a:lstStyle/>
        <a:p>
          <a:endParaRPr lang="es-GT"/>
        </a:p>
      </dgm:t>
    </dgm:pt>
    <dgm:pt modelId="{455C9637-1FFC-481C-8DD2-4239F0374A4E}" type="pres">
      <dgm:prSet presAssocID="{F0A0B96F-A5D4-4C02-BD99-A1ABE58DE82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25E01053-152A-45E0-B9DD-2A9F85051818}" type="pres">
      <dgm:prSet presAssocID="{95D0938C-DF9C-4A76-B59D-F00E4CFE41BA}" presName="linNode" presStyleCnt="0"/>
      <dgm:spPr/>
    </dgm:pt>
    <dgm:pt modelId="{253D360B-77DB-4A6E-9B96-DBBF59D7B5C7}" type="pres">
      <dgm:prSet presAssocID="{95D0938C-DF9C-4A76-B59D-F00E4CFE41BA}" presName="parentShp" presStyleLbl="node1" presStyleIdx="0" presStyleCnt="3" custScaleY="111323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60512C6-C791-44A8-AC5B-10828FFA98DF}" type="pres">
      <dgm:prSet presAssocID="{95D0938C-DF9C-4A76-B59D-F00E4CFE41BA}" presName="childShp" presStyleLbl="bgAccFollowNode1" presStyleIdx="0" presStyleCnt="3" custScaleY="11624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E45F2976-3BED-451C-A755-F5E4318D08D5}" type="pres">
      <dgm:prSet presAssocID="{A2E3D171-E44A-480C-B487-82BD0E47890A}" presName="spacing" presStyleCnt="0"/>
      <dgm:spPr/>
    </dgm:pt>
    <dgm:pt modelId="{0958B43A-2C10-4D79-A7E2-68A85DC11114}" type="pres">
      <dgm:prSet presAssocID="{3E1F0FDA-581A-425E-9CB7-A3DD9983E8B0}" presName="linNode" presStyleCnt="0"/>
      <dgm:spPr/>
    </dgm:pt>
    <dgm:pt modelId="{C9F38C01-86B5-4411-998D-475B8B0B0CFE}" type="pres">
      <dgm:prSet presAssocID="{3E1F0FDA-581A-425E-9CB7-A3DD9983E8B0}" presName="parentShp" presStyleLbl="node1" presStyleIdx="1" presStyleCnt="3" custScaleY="76818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A02B1535-9376-486E-B28E-CC624B64F9A0}" type="pres">
      <dgm:prSet presAssocID="{3E1F0FDA-581A-425E-9CB7-A3DD9983E8B0}" presName="childShp" presStyleLbl="bgAccFollowNode1" presStyleIdx="1" presStyleCnt="3" custScaleY="47828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0653B2B2-187A-4ECB-9428-C3194ED357BA}" type="pres">
      <dgm:prSet presAssocID="{C2B27689-1A8D-4604-A853-0FFEDEC47D02}" presName="spacing" presStyleCnt="0"/>
      <dgm:spPr/>
    </dgm:pt>
    <dgm:pt modelId="{5CAEB1DB-5702-4110-972F-543A3B30DB22}" type="pres">
      <dgm:prSet presAssocID="{9232B000-0B3C-4A84-AEE8-BC71FF71C42B}" presName="linNode" presStyleCnt="0"/>
      <dgm:spPr/>
    </dgm:pt>
    <dgm:pt modelId="{BB7A1156-017E-440C-9897-B57A865E0877}" type="pres">
      <dgm:prSet presAssocID="{9232B000-0B3C-4A84-AEE8-BC71FF71C42B}" presName="parentShp" presStyleLbl="node1" presStyleIdx="2" presStyleCnt="3" custScaleY="60407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FD4C1B68-2FDC-4E31-A333-9B11D8AA34C6}" type="pres">
      <dgm:prSet presAssocID="{9232B000-0B3C-4A84-AEE8-BC71FF71C42B}" presName="childShp" presStyleLbl="bgAccFollowNode1" presStyleIdx="2" presStyleCnt="3" custScaleY="54936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F89F525D-D0C3-46F5-AB18-4775562CC452}" srcId="{95D0938C-DF9C-4A76-B59D-F00E4CFE41BA}" destId="{3BA4FF50-0261-47F2-8708-AC8B313F5D53}" srcOrd="1" destOrd="0" parTransId="{2E344C95-FC17-48A2-BE42-B97D2B1E5394}" sibTransId="{29817A7C-7403-44BB-8FF4-C7B3A09638BF}"/>
    <dgm:cxn modelId="{B47520B2-5D3C-418B-97EA-350EF69746AA}" srcId="{F0A0B96F-A5D4-4C02-BD99-A1ABE58DE82B}" destId="{95D0938C-DF9C-4A76-B59D-F00E4CFE41BA}" srcOrd="0" destOrd="0" parTransId="{CBE8BFFD-257E-4667-8E87-1CB075BFBF76}" sibTransId="{A2E3D171-E44A-480C-B487-82BD0E47890A}"/>
    <dgm:cxn modelId="{BC120AA5-FD03-4B32-BF7D-487FFF698B7F}" type="presOf" srcId="{9232B000-0B3C-4A84-AEE8-BC71FF71C42B}" destId="{BB7A1156-017E-440C-9897-B57A865E0877}" srcOrd="0" destOrd="0" presId="urn:microsoft.com/office/officeart/2005/8/layout/vList6"/>
    <dgm:cxn modelId="{65B67A9D-42AB-4031-B2F3-B21ED5B5A352}" type="presOf" srcId="{3BA4FF50-0261-47F2-8708-AC8B313F5D53}" destId="{360512C6-C791-44A8-AC5B-10828FFA98DF}" srcOrd="0" destOrd="1" presId="urn:microsoft.com/office/officeart/2005/8/layout/vList6"/>
    <dgm:cxn modelId="{5CFD0831-8E02-4AA3-8BA3-9CC14BFED8B1}" srcId="{95D0938C-DF9C-4A76-B59D-F00E4CFE41BA}" destId="{DA707A1A-A5EF-4AB7-A9AE-4A96E2DA0F0C}" srcOrd="0" destOrd="0" parTransId="{05FB8B38-0A60-4F82-9296-01603D077AC2}" sibTransId="{BA536F63-5D64-4E2A-94F2-F0108E89331C}"/>
    <dgm:cxn modelId="{F4F8E78F-3638-4E15-A92D-F7D9A02EEFAF}" type="presOf" srcId="{20D7AFAA-58EB-40D1-8D34-D5231CA436C2}" destId="{FD4C1B68-2FDC-4E31-A333-9B11D8AA34C6}" srcOrd="0" destOrd="0" presId="urn:microsoft.com/office/officeart/2005/8/layout/vList6"/>
    <dgm:cxn modelId="{AF11C5E9-8C20-4A47-AF9E-09F2F79D1FDD}" type="presOf" srcId="{F0A0B96F-A5D4-4C02-BD99-A1ABE58DE82B}" destId="{455C9637-1FFC-481C-8DD2-4239F0374A4E}" srcOrd="0" destOrd="0" presId="urn:microsoft.com/office/officeart/2005/8/layout/vList6"/>
    <dgm:cxn modelId="{D6888B80-1D6F-466F-B3E3-CEC131F62EE9}" srcId="{9232B000-0B3C-4A84-AEE8-BC71FF71C42B}" destId="{20D7AFAA-58EB-40D1-8D34-D5231CA436C2}" srcOrd="0" destOrd="0" parTransId="{8B151000-A682-410D-A271-33E34F9934CE}" sibTransId="{4FDB74A8-EB62-41CE-852D-D04687442F28}"/>
    <dgm:cxn modelId="{881418AA-F3F4-4A53-93DF-D93336F9C147}" type="presOf" srcId="{95D0938C-DF9C-4A76-B59D-F00E4CFE41BA}" destId="{253D360B-77DB-4A6E-9B96-DBBF59D7B5C7}" srcOrd="0" destOrd="0" presId="urn:microsoft.com/office/officeart/2005/8/layout/vList6"/>
    <dgm:cxn modelId="{11BE6E01-FC3E-4B22-AAD7-0A0143F2182C}" srcId="{F0A0B96F-A5D4-4C02-BD99-A1ABE58DE82B}" destId="{9232B000-0B3C-4A84-AEE8-BC71FF71C42B}" srcOrd="2" destOrd="0" parTransId="{FC91C1A7-C401-4AB4-A809-DD3A73C00CCE}" sibTransId="{93915394-F088-454F-B9EF-D0FA5C16603C}"/>
    <dgm:cxn modelId="{75DA2099-55CF-4AA4-859C-8DD5A5C50DA4}" type="presOf" srcId="{89A21518-0B58-41CF-83FA-BF238B62A0D5}" destId="{FD4C1B68-2FDC-4E31-A333-9B11D8AA34C6}" srcOrd="0" destOrd="2" presId="urn:microsoft.com/office/officeart/2005/8/layout/vList6"/>
    <dgm:cxn modelId="{4B370C56-10CC-4522-8242-3D3A1D405D0C}" srcId="{9232B000-0B3C-4A84-AEE8-BC71FF71C42B}" destId="{F48E5A3A-CF1A-4289-8496-39A905839362}" srcOrd="1" destOrd="0" parTransId="{85A8B04F-DA58-494E-9448-6F4CDD142882}" sibTransId="{75E3EA8C-30E6-4A44-8279-E8E65CC8E3E5}"/>
    <dgm:cxn modelId="{E3F9C8D7-CB6A-4065-8D5A-2E6BCE3ACB3E}" type="presOf" srcId="{17E1D933-0786-4F05-9F39-1C187619AFA8}" destId="{A02B1535-9376-486E-B28E-CC624B64F9A0}" srcOrd="0" destOrd="0" presId="urn:microsoft.com/office/officeart/2005/8/layout/vList6"/>
    <dgm:cxn modelId="{5DAF9BD8-468D-443F-A935-B9D841446D84}" type="presOf" srcId="{3E1F0FDA-581A-425E-9CB7-A3DD9983E8B0}" destId="{C9F38C01-86B5-4411-998D-475B8B0B0CFE}" srcOrd="0" destOrd="0" presId="urn:microsoft.com/office/officeart/2005/8/layout/vList6"/>
    <dgm:cxn modelId="{DAAB3224-6ED4-4AA3-818F-A66027B705DD}" type="presOf" srcId="{DA707A1A-A5EF-4AB7-A9AE-4A96E2DA0F0C}" destId="{360512C6-C791-44A8-AC5B-10828FFA98DF}" srcOrd="0" destOrd="0" presId="urn:microsoft.com/office/officeart/2005/8/layout/vList6"/>
    <dgm:cxn modelId="{E8E91B45-99DF-4E99-A804-3EFB16C9E657}" srcId="{9232B000-0B3C-4A84-AEE8-BC71FF71C42B}" destId="{89A21518-0B58-41CF-83FA-BF238B62A0D5}" srcOrd="2" destOrd="0" parTransId="{093F87AF-4765-4691-9278-2A4B8F53A343}" sibTransId="{617E539B-8DD7-499A-87D2-B9601DAF823C}"/>
    <dgm:cxn modelId="{6607CA46-1809-4072-820B-91115A87DE7B}" srcId="{F0A0B96F-A5D4-4C02-BD99-A1ABE58DE82B}" destId="{3E1F0FDA-581A-425E-9CB7-A3DD9983E8B0}" srcOrd="1" destOrd="0" parTransId="{74291C23-C415-4359-9A30-8CA71CB11C1C}" sibTransId="{C2B27689-1A8D-4604-A853-0FFEDEC47D02}"/>
    <dgm:cxn modelId="{734EDE3D-A6C5-4D68-9F7C-BDFAD17CAFF1}" type="presOf" srcId="{F48E5A3A-CF1A-4289-8496-39A905839362}" destId="{FD4C1B68-2FDC-4E31-A333-9B11D8AA34C6}" srcOrd="0" destOrd="1" presId="urn:microsoft.com/office/officeart/2005/8/layout/vList6"/>
    <dgm:cxn modelId="{E8135D49-F627-4456-89EA-41EB9908CA5C}" srcId="{3E1F0FDA-581A-425E-9CB7-A3DD9983E8B0}" destId="{17E1D933-0786-4F05-9F39-1C187619AFA8}" srcOrd="0" destOrd="0" parTransId="{D8D61B17-2CFC-44DB-A3E7-4CC30D2EBB1B}" sibTransId="{50509B50-C81A-45C9-A534-E8213E137611}"/>
    <dgm:cxn modelId="{CB564D70-5E92-41DB-8B38-28830A7FF9EF}" type="presParOf" srcId="{455C9637-1FFC-481C-8DD2-4239F0374A4E}" destId="{25E01053-152A-45E0-B9DD-2A9F85051818}" srcOrd="0" destOrd="0" presId="urn:microsoft.com/office/officeart/2005/8/layout/vList6"/>
    <dgm:cxn modelId="{E58EBB51-D49B-4006-8826-8AB795880F0B}" type="presParOf" srcId="{25E01053-152A-45E0-B9DD-2A9F85051818}" destId="{253D360B-77DB-4A6E-9B96-DBBF59D7B5C7}" srcOrd="0" destOrd="0" presId="urn:microsoft.com/office/officeart/2005/8/layout/vList6"/>
    <dgm:cxn modelId="{66871D6A-6ADC-45E4-B5E7-AE804A30306B}" type="presParOf" srcId="{25E01053-152A-45E0-B9DD-2A9F85051818}" destId="{360512C6-C791-44A8-AC5B-10828FFA98DF}" srcOrd="1" destOrd="0" presId="urn:microsoft.com/office/officeart/2005/8/layout/vList6"/>
    <dgm:cxn modelId="{C5230BC4-769D-4129-BFF4-957A213205CF}" type="presParOf" srcId="{455C9637-1FFC-481C-8DD2-4239F0374A4E}" destId="{E45F2976-3BED-451C-A755-F5E4318D08D5}" srcOrd="1" destOrd="0" presId="urn:microsoft.com/office/officeart/2005/8/layout/vList6"/>
    <dgm:cxn modelId="{71F99F69-38A8-4FF6-99A0-75AB052E676E}" type="presParOf" srcId="{455C9637-1FFC-481C-8DD2-4239F0374A4E}" destId="{0958B43A-2C10-4D79-A7E2-68A85DC11114}" srcOrd="2" destOrd="0" presId="urn:microsoft.com/office/officeart/2005/8/layout/vList6"/>
    <dgm:cxn modelId="{F0BC7C76-2BEB-464C-AE08-B531888A2515}" type="presParOf" srcId="{0958B43A-2C10-4D79-A7E2-68A85DC11114}" destId="{C9F38C01-86B5-4411-998D-475B8B0B0CFE}" srcOrd="0" destOrd="0" presId="urn:microsoft.com/office/officeart/2005/8/layout/vList6"/>
    <dgm:cxn modelId="{17CA5B18-3C79-4645-9D78-2F39DD6CAAD8}" type="presParOf" srcId="{0958B43A-2C10-4D79-A7E2-68A85DC11114}" destId="{A02B1535-9376-486E-B28E-CC624B64F9A0}" srcOrd="1" destOrd="0" presId="urn:microsoft.com/office/officeart/2005/8/layout/vList6"/>
    <dgm:cxn modelId="{F07C8B1B-1A2E-4F55-BA8D-66FB63F6C62E}" type="presParOf" srcId="{455C9637-1FFC-481C-8DD2-4239F0374A4E}" destId="{0653B2B2-187A-4ECB-9428-C3194ED357BA}" srcOrd="3" destOrd="0" presId="urn:microsoft.com/office/officeart/2005/8/layout/vList6"/>
    <dgm:cxn modelId="{7F4DDBDC-AE4B-4050-955A-A613E8FCF089}" type="presParOf" srcId="{455C9637-1FFC-481C-8DD2-4239F0374A4E}" destId="{5CAEB1DB-5702-4110-972F-543A3B30DB22}" srcOrd="4" destOrd="0" presId="urn:microsoft.com/office/officeart/2005/8/layout/vList6"/>
    <dgm:cxn modelId="{2A2BA89F-9F46-4A3C-BC02-96AFCCFDAB75}" type="presParOf" srcId="{5CAEB1DB-5702-4110-972F-543A3B30DB22}" destId="{BB7A1156-017E-440C-9897-B57A865E0877}" srcOrd="0" destOrd="0" presId="urn:microsoft.com/office/officeart/2005/8/layout/vList6"/>
    <dgm:cxn modelId="{ED713EF3-717E-4F87-9940-10133A3A5ED4}" type="presParOf" srcId="{5CAEB1DB-5702-4110-972F-543A3B30DB22}" destId="{FD4C1B68-2FDC-4E31-A333-9B11D8AA34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057D64-4A9B-4836-93F8-79D4FD883F7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EEDE28C1-FEC3-43EB-9072-AC2FE4CCB26A}">
      <dgm:prSet phldrT="[Texto]"/>
      <dgm:spPr/>
      <dgm:t>
        <a:bodyPr/>
        <a:lstStyle/>
        <a:p>
          <a:pPr rtl="0"/>
          <a:r>
            <a:rPr lang="es-NI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Rotación de la PPT y ST de la Coalición Regional. Costa Rica, agosto de 2014 </a:t>
          </a:r>
          <a:endParaRPr lang="es-GT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D1C38E5-7609-4EA3-88E5-17B0B541A845}" type="parTrans" cxnId="{3D7AEF97-41F6-4245-B1C1-ED338CA7C676}">
      <dgm:prSet/>
      <dgm:spPr/>
      <dgm:t>
        <a:bodyPr/>
        <a:lstStyle/>
        <a:p>
          <a:endParaRPr lang="es-GT"/>
        </a:p>
      </dgm:t>
    </dgm:pt>
    <dgm:pt modelId="{6C3C73D2-2A7A-4C88-B9D8-25E22D676B6C}" type="sibTrans" cxnId="{3D7AEF97-41F6-4245-B1C1-ED338CA7C676}">
      <dgm:prSet/>
      <dgm:spPr/>
      <dgm:t>
        <a:bodyPr/>
        <a:lstStyle/>
        <a:p>
          <a:endParaRPr lang="es-GT"/>
        </a:p>
      </dgm:t>
    </dgm:pt>
    <dgm:pt modelId="{1CEBEFA1-F314-494C-8B38-BE8BE1EA644A}">
      <dgm:prSet phldrT="[Texto]"/>
      <dgm:spPr/>
      <dgm:t>
        <a:bodyPr/>
        <a:lstStyle/>
        <a:p>
          <a:pPr rtl="0"/>
          <a:r>
            <a:rPr lang="es-CR" i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los Lineamientos de Actuación. El Salvador, septiembre de 2014</a:t>
          </a:r>
          <a:endParaRPr lang="es-GT" i="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666E2292-9E91-40E1-BD15-769F9D2C7825}" type="parTrans" cxnId="{F6687FC3-C543-4B81-801B-546E4EC266D6}">
      <dgm:prSet/>
      <dgm:spPr/>
      <dgm:t>
        <a:bodyPr/>
        <a:lstStyle/>
        <a:p>
          <a:endParaRPr lang="es-GT"/>
        </a:p>
      </dgm:t>
    </dgm:pt>
    <dgm:pt modelId="{164FCFD4-5FF7-4E28-82C9-620EE8FA37D0}" type="sibTrans" cxnId="{F6687FC3-C543-4B81-801B-546E4EC266D6}">
      <dgm:prSet/>
      <dgm:spPr/>
      <dgm:t>
        <a:bodyPr/>
        <a:lstStyle/>
        <a:p>
          <a:endParaRPr lang="es-GT"/>
        </a:p>
      </dgm:t>
    </dgm:pt>
    <dgm:pt modelId="{3DF08F6A-F28D-4E46-B123-5733D84E51F2}">
      <dgm:prSet phldrT="[Texto]" custT="1"/>
      <dgm:spPr/>
      <dgm:t>
        <a:bodyPr/>
        <a:lstStyle/>
        <a:p>
          <a:pPr algn="ctr" rtl="0"/>
          <a:r>
            <a:rPr lang="es-ES_tradnl" sz="1400" i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Revisión y actualización de la Estrategia Regional de Atención Integral y Acompañamiento a las Víctimas de Trata de Personas. Panamá, noviembre 2014</a:t>
          </a:r>
          <a:endParaRPr lang="es-GT" sz="1400" i="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263BDD93-EA34-4FBB-BC78-E775AD5C6367}" type="parTrans" cxnId="{8232F2B3-8BF1-4C29-850B-069138C48B82}">
      <dgm:prSet/>
      <dgm:spPr/>
      <dgm:t>
        <a:bodyPr/>
        <a:lstStyle/>
        <a:p>
          <a:endParaRPr lang="es-GT"/>
        </a:p>
      </dgm:t>
    </dgm:pt>
    <dgm:pt modelId="{CE0C6362-9106-481F-86FA-5CFC196B86CA}" type="sibTrans" cxnId="{8232F2B3-8BF1-4C29-850B-069138C48B82}">
      <dgm:prSet/>
      <dgm:spPr/>
      <dgm:t>
        <a:bodyPr/>
        <a:lstStyle/>
        <a:p>
          <a:endParaRPr lang="es-GT"/>
        </a:p>
      </dgm:t>
    </dgm:pt>
    <dgm:pt modelId="{977DDA7C-753D-47B9-ADB3-7BB2BBC6F5BE}">
      <dgm:prSet phldrT="[Texto]"/>
      <dgm:spPr/>
      <dgm:t>
        <a:bodyPr/>
        <a:lstStyle/>
        <a:p>
          <a:pPr algn="ctr" rtl="0"/>
          <a:r>
            <a:rPr lang="es-CR" i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la propuesta para presentar al BID la Fase II del Proyecto Regional. Panamá, noviembre 2014</a:t>
          </a:r>
          <a:endParaRPr lang="es-GT" i="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6047BA41-4B29-4B1D-9DE6-6457619F5998}" type="parTrans" cxnId="{B118792C-D2E8-4A66-8D77-D384F75FD691}">
      <dgm:prSet/>
      <dgm:spPr/>
      <dgm:t>
        <a:bodyPr/>
        <a:lstStyle/>
        <a:p>
          <a:endParaRPr lang="es-GT"/>
        </a:p>
      </dgm:t>
    </dgm:pt>
    <dgm:pt modelId="{69BFCDB0-1A81-4537-A325-6F9E50F09A2B}" type="sibTrans" cxnId="{B118792C-D2E8-4A66-8D77-D384F75FD691}">
      <dgm:prSet/>
      <dgm:spPr/>
      <dgm:t>
        <a:bodyPr/>
        <a:lstStyle/>
        <a:p>
          <a:endParaRPr lang="es-GT"/>
        </a:p>
      </dgm:t>
    </dgm:pt>
    <dgm:pt modelId="{48DB24B0-EBD5-4EDB-97C1-190C063EBB1B}">
      <dgm:prSet phldrT="[Texto]"/>
      <dgm:spPr/>
      <dgm:t>
        <a:bodyPr/>
        <a:lstStyle/>
        <a:p>
          <a:r>
            <a:rPr lang="es-GT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propuesta para firmar el Memorándum Regional. Panamá, noviembre 2014</a:t>
          </a:r>
          <a:endParaRPr lang="es-GT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AEA59F48-09C3-4E28-B22D-CEFAC0CD9DCD}" type="parTrans" cxnId="{2D53CD2C-827C-4054-9D53-42D4AD550706}">
      <dgm:prSet/>
      <dgm:spPr/>
      <dgm:t>
        <a:bodyPr/>
        <a:lstStyle/>
        <a:p>
          <a:endParaRPr lang="es-GT"/>
        </a:p>
      </dgm:t>
    </dgm:pt>
    <dgm:pt modelId="{5724071E-FEB8-487B-B83C-9A22F69D8062}" type="sibTrans" cxnId="{2D53CD2C-827C-4054-9D53-42D4AD550706}">
      <dgm:prSet/>
      <dgm:spPr/>
      <dgm:t>
        <a:bodyPr/>
        <a:lstStyle/>
        <a:p>
          <a:endParaRPr lang="es-GT"/>
        </a:p>
      </dgm:t>
    </dgm:pt>
    <dgm:pt modelId="{03A2EFBC-477F-48B9-ADD9-7DCB090A4AD3}" type="pres">
      <dgm:prSet presAssocID="{31057D64-4A9B-4836-93F8-79D4FD883F7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590D7604-8DC5-434B-95A6-37ABFCE56EDB}" type="pres">
      <dgm:prSet presAssocID="{EEDE28C1-FEC3-43EB-9072-AC2FE4CCB26A}" presName="node" presStyleLbl="node1" presStyleIdx="0" presStyleCnt="5" custScaleX="125204" custScaleY="128281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E580287B-EE69-42E5-8B0D-44D53AABBF8B}" type="pres">
      <dgm:prSet presAssocID="{EEDE28C1-FEC3-43EB-9072-AC2FE4CCB26A}" presName="spNode" presStyleCnt="0"/>
      <dgm:spPr/>
    </dgm:pt>
    <dgm:pt modelId="{94F3D27F-911C-4574-ADA4-4173BD821238}" type="pres">
      <dgm:prSet presAssocID="{6C3C73D2-2A7A-4C88-B9D8-25E22D676B6C}" presName="sibTrans" presStyleLbl="sibTrans1D1" presStyleIdx="0" presStyleCnt="5"/>
      <dgm:spPr/>
      <dgm:t>
        <a:bodyPr/>
        <a:lstStyle/>
        <a:p>
          <a:endParaRPr lang="es-GT"/>
        </a:p>
      </dgm:t>
    </dgm:pt>
    <dgm:pt modelId="{6FC71FC8-A01F-48CC-8F5B-8A393B8FF9A3}" type="pres">
      <dgm:prSet presAssocID="{1CEBEFA1-F314-494C-8B38-BE8BE1EA644A}" presName="node" presStyleLbl="node1" presStyleIdx="1" presStyleCnt="5" custScaleX="139909" custScaleY="127086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968E31BC-0E31-41F2-A645-BB0BEE57C642}" type="pres">
      <dgm:prSet presAssocID="{1CEBEFA1-F314-494C-8B38-BE8BE1EA644A}" presName="spNode" presStyleCnt="0"/>
      <dgm:spPr/>
    </dgm:pt>
    <dgm:pt modelId="{28017AB9-FCBB-4F64-A609-F60EEE74930C}" type="pres">
      <dgm:prSet presAssocID="{164FCFD4-5FF7-4E28-82C9-620EE8FA37D0}" presName="sibTrans" presStyleLbl="sibTrans1D1" presStyleIdx="1" presStyleCnt="5"/>
      <dgm:spPr/>
      <dgm:t>
        <a:bodyPr/>
        <a:lstStyle/>
        <a:p>
          <a:endParaRPr lang="es-GT"/>
        </a:p>
      </dgm:t>
    </dgm:pt>
    <dgm:pt modelId="{8D2CE66D-F990-48B3-B4FE-CFA0068DEBBB}" type="pres">
      <dgm:prSet presAssocID="{3DF08F6A-F28D-4E46-B123-5733D84E51F2}" presName="node" presStyleLbl="node1" presStyleIdx="2" presStyleCnt="5" custScaleX="147215" custScaleY="150923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7A0C78F4-801F-4D88-9406-113E90F73EF5}" type="pres">
      <dgm:prSet presAssocID="{3DF08F6A-F28D-4E46-B123-5733D84E51F2}" presName="spNode" presStyleCnt="0"/>
      <dgm:spPr/>
    </dgm:pt>
    <dgm:pt modelId="{836780FE-6105-4902-BB7E-31EC6BC3F96B}" type="pres">
      <dgm:prSet presAssocID="{CE0C6362-9106-481F-86FA-5CFC196B86CA}" presName="sibTrans" presStyleLbl="sibTrans1D1" presStyleIdx="2" presStyleCnt="5"/>
      <dgm:spPr/>
      <dgm:t>
        <a:bodyPr/>
        <a:lstStyle/>
        <a:p>
          <a:endParaRPr lang="es-GT"/>
        </a:p>
      </dgm:t>
    </dgm:pt>
    <dgm:pt modelId="{2805FE05-C18D-4DD3-8261-0BA72C8387BB}" type="pres">
      <dgm:prSet presAssocID="{977DDA7C-753D-47B9-ADB3-7BB2BBC6F5BE}" presName="node" presStyleLbl="node1" presStyleIdx="3" presStyleCnt="5" custScaleX="131729" custScaleY="14410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1A397F46-0060-4855-9D73-03E48ED4A02E}" type="pres">
      <dgm:prSet presAssocID="{977DDA7C-753D-47B9-ADB3-7BB2BBC6F5BE}" presName="spNode" presStyleCnt="0"/>
      <dgm:spPr/>
    </dgm:pt>
    <dgm:pt modelId="{F352FECE-2625-4055-A372-54AA41084709}" type="pres">
      <dgm:prSet presAssocID="{69BFCDB0-1A81-4537-A325-6F9E50F09A2B}" presName="sibTrans" presStyleLbl="sibTrans1D1" presStyleIdx="3" presStyleCnt="5"/>
      <dgm:spPr/>
      <dgm:t>
        <a:bodyPr/>
        <a:lstStyle/>
        <a:p>
          <a:endParaRPr lang="es-GT"/>
        </a:p>
      </dgm:t>
    </dgm:pt>
    <dgm:pt modelId="{5A20B248-668C-4FA1-A3A7-B85BCBB896EE}" type="pres">
      <dgm:prSet presAssocID="{48DB24B0-EBD5-4EDB-97C1-190C063EBB1B}" presName="node" presStyleLbl="node1" presStyleIdx="4" presStyleCnt="5" custScaleX="120876" custScaleY="127086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30B8FC91-078B-42F5-8971-56C7E26B5800}" type="pres">
      <dgm:prSet presAssocID="{48DB24B0-EBD5-4EDB-97C1-190C063EBB1B}" presName="spNode" presStyleCnt="0"/>
      <dgm:spPr/>
    </dgm:pt>
    <dgm:pt modelId="{C4228EAF-8702-4334-A414-F407ADB234BE}" type="pres">
      <dgm:prSet presAssocID="{5724071E-FEB8-487B-B83C-9A22F69D8062}" presName="sibTrans" presStyleLbl="sibTrans1D1" presStyleIdx="4" presStyleCnt="5"/>
      <dgm:spPr/>
      <dgm:t>
        <a:bodyPr/>
        <a:lstStyle/>
        <a:p>
          <a:endParaRPr lang="es-GT"/>
        </a:p>
      </dgm:t>
    </dgm:pt>
  </dgm:ptLst>
  <dgm:cxnLst>
    <dgm:cxn modelId="{CBF5ACD6-9E8A-449B-A773-4B6EE0F63D01}" type="presOf" srcId="{EEDE28C1-FEC3-43EB-9072-AC2FE4CCB26A}" destId="{590D7604-8DC5-434B-95A6-37ABFCE56EDB}" srcOrd="0" destOrd="0" presId="urn:microsoft.com/office/officeart/2005/8/layout/cycle6"/>
    <dgm:cxn modelId="{4130EB99-48F4-4155-9CB2-24504898E25A}" type="presOf" srcId="{48DB24B0-EBD5-4EDB-97C1-190C063EBB1B}" destId="{5A20B248-668C-4FA1-A3A7-B85BCBB896EE}" srcOrd="0" destOrd="0" presId="urn:microsoft.com/office/officeart/2005/8/layout/cycle6"/>
    <dgm:cxn modelId="{3030646A-0249-40A3-AD2B-4B547FB81F73}" type="presOf" srcId="{6C3C73D2-2A7A-4C88-B9D8-25E22D676B6C}" destId="{94F3D27F-911C-4574-ADA4-4173BD821238}" srcOrd="0" destOrd="0" presId="urn:microsoft.com/office/officeart/2005/8/layout/cycle6"/>
    <dgm:cxn modelId="{0866734A-1FFC-495B-A81D-7B629256C8D5}" type="presOf" srcId="{69BFCDB0-1A81-4537-A325-6F9E50F09A2B}" destId="{F352FECE-2625-4055-A372-54AA41084709}" srcOrd="0" destOrd="0" presId="urn:microsoft.com/office/officeart/2005/8/layout/cycle6"/>
    <dgm:cxn modelId="{8232F2B3-8BF1-4C29-850B-069138C48B82}" srcId="{31057D64-4A9B-4836-93F8-79D4FD883F70}" destId="{3DF08F6A-F28D-4E46-B123-5733D84E51F2}" srcOrd="2" destOrd="0" parTransId="{263BDD93-EA34-4FBB-BC78-E775AD5C6367}" sibTransId="{CE0C6362-9106-481F-86FA-5CFC196B86CA}"/>
    <dgm:cxn modelId="{3D7AEF97-41F6-4245-B1C1-ED338CA7C676}" srcId="{31057D64-4A9B-4836-93F8-79D4FD883F70}" destId="{EEDE28C1-FEC3-43EB-9072-AC2FE4CCB26A}" srcOrd="0" destOrd="0" parTransId="{5D1C38E5-7609-4EA3-88E5-17B0B541A845}" sibTransId="{6C3C73D2-2A7A-4C88-B9D8-25E22D676B6C}"/>
    <dgm:cxn modelId="{BB21221F-4B5A-41DE-A133-A037953684DF}" type="presOf" srcId="{164FCFD4-5FF7-4E28-82C9-620EE8FA37D0}" destId="{28017AB9-FCBB-4F64-A609-F60EEE74930C}" srcOrd="0" destOrd="0" presId="urn:microsoft.com/office/officeart/2005/8/layout/cycle6"/>
    <dgm:cxn modelId="{92506ADD-700B-41C3-AC18-15C08A37FE93}" type="presOf" srcId="{CE0C6362-9106-481F-86FA-5CFC196B86CA}" destId="{836780FE-6105-4902-BB7E-31EC6BC3F96B}" srcOrd="0" destOrd="0" presId="urn:microsoft.com/office/officeart/2005/8/layout/cycle6"/>
    <dgm:cxn modelId="{F6687FC3-C543-4B81-801B-546E4EC266D6}" srcId="{31057D64-4A9B-4836-93F8-79D4FD883F70}" destId="{1CEBEFA1-F314-494C-8B38-BE8BE1EA644A}" srcOrd="1" destOrd="0" parTransId="{666E2292-9E91-40E1-BD15-769F9D2C7825}" sibTransId="{164FCFD4-5FF7-4E28-82C9-620EE8FA37D0}"/>
    <dgm:cxn modelId="{A9CB6248-152D-4A91-8005-635F24E98791}" type="presOf" srcId="{5724071E-FEB8-487B-B83C-9A22F69D8062}" destId="{C4228EAF-8702-4334-A414-F407ADB234BE}" srcOrd="0" destOrd="0" presId="urn:microsoft.com/office/officeart/2005/8/layout/cycle6"/>
    <dgm:cxn modelId="{249C6BCF-22BC-4AE9-B578-A975E2C0ECA6}" type="presOf" srcId="{977DDA7C-753D-47B9-ADB3-7BB2BBC6F5BE}" destId="{2805FE05-C18D-4DD3-8261-0BA72C8387BB}" srcOrd="0" destOrd="0" presId="urn:microsoft.com/office/officeart/2005/8/layout/cycle6"/>
    <dgm:cxn modelId="{B118792C-D2E8-4A66-8D77-D384F75FD691}" srcId="{31057D64-4A9B-4836-93F8-79D4FD883F70}" destId="{977DDA7C-753D-47B9-ADB3-7BB2BBC6F5BE}" srcOrd="3" destOrd="0" parTransId="{6047BA41-4B29-4B1D-9DE6-6457619F5998}" sibTransId="{69BFCDB0-1A81-4537-A325-6F9E50F09A2B}"/>
    <dgm:cxn modelId="{347B9378-9857-43ED-9934-9162D821E541}" type="presOf" srcId="{31057D64-4A9B-4836-93F8-79D4FD883F70}" destId="{03A2EFBC-477F-48B9-ADD9-7DCB090A4AD3}" srcOrd="0" destOrd="0" presId="urn:microsoft.com/office/officeart/2005/8/layout/cycle6"/>
    <dgm:cxn modelId="{5A82E707-FC2C-4BA7-80A1-AB3FE8A853CB}" type="presOf" srcId="{1CEBEFA1-F314-494C-8B38-BE8BE1EA644A}" destId="{6FC71FC8-A01F-48CC-8F5B-8A393B8FF9A3}" srcOrd="0" destOrd="0" presId="urn:microsoft.com/office/officeart/2005/8/layout/cycle6"/>
    <dgm:cxn modelId="{2D53CD2C-827C-4054-9D53-42D4AD550706}" srcId="{31057D64-4A9B-4836-93F8-79D4FD883F70}" destId="{48DB24B0-EBD5-4EDB-97C1-190C063EBB1B}" srcOrd="4" destOrd="0" parTransId="{AEA59F48-09C3-4E28-B22D-CEFAC0CD9DCD}" sibTransId="{5724071E-FEB8-487B-B83C-9A22F69D8062}"/>
    <dgm:cxn modelId="{0C05F2D5-6086-48F9-A624-9654634016BB}" type="presOf" srcId="{3DF08F6A-F28D-4E46-B123-5733D84E51F2}" destId="{8D2CE66D-F990-48B3-B4FE-CFA0068DEBBB}" srcOrd="0" destOrd="0" presId="urn:microsoft.com/office/officeart/2005/8/layout/cycle6"/>
    <dgm:cxn modelId="{FE43D747-3BD8-4708-ACEE-96A26D15E21F}" type="presParOf" srcId="{03A2EFBC-477F-48B9-ADD9-7DCB090A4AD3}" destId="{590D7604-8DC5-434B-95A6-37ABFCE56EDB}" srcOrd="0" destOrd="0" presId="urn:microsoft.com/office/officeart/2005/8/layout/cycle6"/>
    <dgm:cxn modelId="{638AE372-32DE-495C-8558-4EE31EC0BC57}" type="presParOf" srcId="{03A2EFBC-477F-48B9-ADD9-7DCB090A4AD3}" destId="{E580287B-EE69-42E5-8B0D-44D53AABBF8B}" srcOrd="1" destOrd="0" presId="urn:microsoft.com/office/officeart/2005/8/layout/cycle6"/>
    <dgm:cxn modelId="{3161B5BE-CAE7-4B8C-84BF-3655D66BA7F6}" type="presParOf" srcId="{03A2EFBC-477F-48B9-ADD9-7DCB090A4AD3}" destId="{94F3D27F-911C-4574-ADA4-4173BD821238}" srcOrd="2" destOrd="0" presId="urn:microsoft.com/office/officeart/2005/8/layout/cycle6"/>
    <dgm:cxn modelId="{FF52858B-5177-49ED-A266-800BD65F9E22}" type="presParOf" srcId="{03A2EFBC-477F-48B9-ADD9-7DCB090A4AD3}" destId="{6FC71FC8-A01F-48CC-8F5B-8A393B8FF9A3}" srcOrd="3" destOrd="0" presId="urn:microsoft.com/office/officeart/2005/8/layout/cycle6"/>
    <dgm:cxn modelId="{0C364224-AB5D-49B3-AA66-B6DB5CD95820}" type="presParOf" srcId="{03A2EFBC-477F-48B9-ADD9-7DCB090A4AD3}" destId="{968E31BC-0E31-41F2-A645-BB0BEE57C642}" srcOrd="4" destOrd="0" presId="urn:microsoft.com/office/officeart/2005/8/layout/cycle6"/>
    <dgm:cxn modelId="{4B72C19C-8EA6-4F15-AE2A-78D9E0C3B395}" type="presParOf" srcId="{03A2EFBC-477F-48B9-ADD9-7DCB090A4AD3}" destId="{28017AB9-FCBB-4F64-A609-F60EEE74930C}" srcOrd="5" destOrd="0" presId="urn:microsoft.com/office/officeart/2005/8/layout/cycle6"/>
    <dgm:cxn modelId="{D19A9B46-5721-4E63-B33F-FE6DD3DDB0CB}" type="presParOf" srcId="{03A2EFBC-477F-48B9-ADD9-7DCB090A4AD3}" destId="{8D2CE66D-F990-48B3-B4FE-CFA0068DEBBB}" srcOrd="6" destOrd="0" presId="urn:microsoft.com/office/officeart/2005/8/layout/cycle6"/>
    <dgm:cxn modelId="{94D9FF22-1D6B-424F-AC6C-776AE3D79EEE}" type="presParOf" srcId="{03A2EFBC-477F-48B9-ADD9-7DCB090A4AD3}" destId="{7A0C78F4-801F-4D88-9406-113E90F73EF5}" srcOrd="7" destOrd="0" presId="urn:microsoft.com/office/officeart/2005/8/layout/cycle6"/>
    <dgm:cxn modelId="{3DC44F72-2414-4F4E-8634-62591C0DF85D}" type="presParOf" srcId="{03A2EFBC-477F-48B9-ADD9-7DCB090A4AD3}" destId="{836780FE-6105-4902-BB7E-31EC6BC3F96B}" srcOrd="8" destOrd="0" presId="urn:microsoft.com/office/officeart/2005/8/layout/cycle6"/>
    <dgm:cxn modelId="{6C36190A-746C-4F1E-A650-12DE3D2D9397}" type="presParOf" srcId="{03A2EFBC-477F-48B9-ADD9-7DCB090A4AD3}" destId="{2805FE05-C18D-4DD3-8261-0BA72C8387BB}" srcOrd="9" destOrd="0" presId="urn:microsoft.com/office/officeart/2005/8/layout/cycle6"/>
    <dgm:cxn modelId="{FD0B64D0-01A8-46C5-A875-A61BB3A73028}" type="presParOf" srcId="{03A2EFBC-477F-48B9-ADD9-7DCB090A4AD3}" destId="{1A397F46-0060-4855-9D73-03E48ED4A02E}" srcOrd="10" destOrd="0" presId="urn:microsoft.com/office/officeart/2005/8/layout/cycle6"/>
    <dgm:cxn modelId="{CC77EE6D-9807-4943-A860-8F4908BA3F8B}" type="presParOf" srcId="{03A2EFBC-477F-48B9-ADD9-7DCB090A4AD3}" destId="{F352FECE-2625-4055-A372-54AA41084709}" srcOrd="11" destOrd="0" presId="urn:microsoft.com/office/officeart/2005/8/layout/cycle6"/>
    <dgm:cxn modelId="{56CD6448-A82C-4A82-B08A-ACC404189F94}" type="presParOf" srcId="{03A2EFBC-477F-48B9-ADD9-7DCB090A4AD3}" destId="{5A20B248-668C-4FA1-A3A7-B85BCBB896EE}" srcOrd="12" destOrd="0" presId="urn:microsoft.com/office/officeart/2005/8/layout/cycle6"/>
    <dgm:cxn modelId="{5B7B15A1-1B6F-4248-99C0-6032DE23C966}" type="presParOf" srcId="{03A2EFBC-477F-48B9-ADD9-7DCB090A4AD3}" destId="{30B8FC91-078B-42F5-8971-56C7E26B5800}" srcOrd="13" destOrd="0" presId="urn:microsoft.com/office/officeart/2005/8/layout/cycle6"/>
    <dgm:cxn modelId="{4726D953-CAD9-4022-AF2C-61700A40349C}" type="presParOf" srcId="{03A2EFBC-477F-48B9-ADD9-7DCB090A4AD3}" destId="{C4228EAF-8702-4334-A414-F407ADB234B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05643-D26C-41F4-930C-A05D8FB29FD4}">
      <dsp:nvSpPr>
        <dsp:cNvPr id="0" name=""/>
        <dsp:cNvSpPr/>
      </dsp:nvSpPr>
      <dsp:spPr>
        <a:xfrm>
          <a:off x="0" y="386276"/>
          <a:ext cx="8229600" cy="44249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31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Iniciativa gestada desde los Gobiernos de la región, con la finalidad de  contribuir a la definición, adopción e impulso de estándares mínimos, políticas y procesos regionales para combatir y prevenir este delito y mejorar la atención a las víctimas.</a:t>
          </a:r>
          <a:endParaRPr lang="es-ES" sz="31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16008" y="602284"/>
        <a:ext cx="7797584" cy="3992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05643-D26C-41F4-930C-A05D8FB29FD4}">
      <dsp:nvSpPr>
        <dsp:cNvPr id="0" name=""/>
        <dsp:cNvSpPr/>
      </dsp:nvSpPr>
      <dsp:spPr>
        <a:xfrm>
          <a:off x="0" y="119693"/>
          <a:ext cx="8229600" cy="507779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31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Ordinariamente la Coalición Regional Contra la Trata de Personas y Tráfico Ilícito de Migrantes se ha reunido en 13 ocasiones, iniciando el 16 de septiembre de 2011, logrando consenso en diversos temas y la consecución de diversos productos y avances. </a:t>
          </a:r>
          <a:endParaRPr lang="es-ES" sz="31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47878" y="367571"/>
        <a:ext cx="7733844" cy="4582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56F62-FF8E-4B38-862B-28EE9D6511DB}">
      <dsp:nvSpPr>
        <dsp:cNvPr id="0" name=""/>
        <dsp:cNvSpPr/>
      </dsp:nvSpPr>
      <dsp:spPr>
        <a:xfrm rot="5400000">
          <a:off x="-177745" y="181014"/>
          <a:ext cx="1184969" cy="829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418007"/>
        <a:ext cx="829478" cy="355491"/>
      </dsp:txXfrm>
    </dsp:sp>
    <dsp:sp modelId="{1545F772-60E5-4B35-8F11-EBE2E633EE8D}">
      <dsp:nvSpPr>
        <dsp:cNvPr id="0" name=""/>
        <dsp:cNvSpPr/>
      </dsp:nvSpPr>
      <dsp:spPr>
        <a:xfrm rot="5400000">
          <a:off x="4144424" y="-3311675"/>
          <a:ext cx="770230" cy="74001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NI" sz="2400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1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Lineamientos Nacionales para el Fortalecimiento de la Coordinación Institucional</a:t>
          </a:r>
          <a:r>
            <a:rPr lang="es-CR" sz="24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  <a:endParaRPr lang="es-NI" sz="2400" kern="1200" dirty="0" smtClean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lvl="1" algn="l" rtl="0">
            <a:spcBef>
              <a:spcPct val="0"/>
            </a:spcBef>
            <a:buChar char="••"/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829479" y="40870"/>
        <a:ext cx="7362521" cy="695030"/>
      </dsp:txXfrm>
    </dsp:sp>
    <dsp:sp modelId="{94A4A820-28CC-49E1-9D27-0E7BA6D26982}">
      <dsp:nvSpPr>
        <dsp:cNvPr id="0" name=""/>
        <dsp:cNvSpPr/>
      </dsp:nvSpPr>
      <dsp:spPr>
        <a:xfrm rot="5400000">
          <a:off x="-177745" y="1407865"/>
          <a:ext cx="1184969" cy="829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1644858"/>
        <a:ext cx="829478" cy="355491"/>
      </dsp:txXfrm>
    </dsp:sp>
    <dsp:sp modelId="{FF8B02F8-5685-40CA-95CB-850CE5CDA739}">
      <dsp:nvSpPr>
        <dsp:cNvPr id="0" name=""/>
        <dsp:cNvSpPr/>
      </dsp:nvSpPr>
      <dsp:spPr>
        <a:xfrm rot="5400000">
          <a:off x="3905355" y="-2129336"/>
          <a:ext cx="1125229" cy="74001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1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Estrategia Regional para la Atención Integral y el Acompañamiento a las Víctimas de Trata de Personas en Centroamérica </a:t>
          </a:r>
          <a:endParaRPr lang="es-NI" sz="18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 rot="-5400000">
        <a:off x="767910" y="1063038"/>
        <a:ext cx="7345192" cy="1015371"/>
      </dsp:txXfrm>
    </dsp:sp>
    <dsp:sp modelId="{F80BB66C-7563-454C-889F-1269AF331CB3}">
      <dsp:nvSpPr>
        <dsp:cNvPr id="0" name=""/>
        <dsp:cNvSpPr/>
      </dsp:nvSpPr>
      <dsp:spPr>
        <a:xfrm rot="5400000">
          <a:off x="-177745" y="2462635"/>
          <a:ext cx="1184969" cy="829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699628"/>
        <a:ext cx="829478" cy="355491"/>
      </dsp:txXfrm>
    </dsp:sp>
    <dsp:sp modelId="{3BD21F17-C31F-43B3-A0E1-5E0A6B755C26}">
      <dsp:nvSpPr>
        <dsp:cNvPr id="0" name=""/>
        <dsp:cNvSpPr/>
      </dsp:nvSpPr>
      <dsp:spPr>
        <a:xfrm rot="5400000">
          <a:off x="4139005" y="-1030055"/>
          <a:ext cx="781067" cy="74001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1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Estrategia Regional de Comunicación para Prevenir la Trata de Personas.</a:t>
          </a:r>
          <a:endParaRPr lang="es-NI" sz="1800" kern="1200" dirty="0" smtClean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 rot="-5400000">
        <a:off x="829479" y="2317600"/>
        <a:ext cx="7361992" cy="704809"/>
      </dsp:txXfrm>
    </dsp:sp>
    <dsp:sp modelId="{CCBAFB65-9FE3-47BB-9F83-13F83529C61A}">
      <dsp:nvSpPr>
        <dsp:cNvPr id="0" name=""/>
        <dsp:cNvSpPr/>
      </dsp:nvSpPr>
      <dsp:spPr>
        <a:xfrm rot="5400000">
          <a:off x="-177745" y="3670026"/>
          <a:ext cx="1184969" cy="829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3907019"/>
        <a:ext cx="829478" cy="355491"/>
      </dsp:txXfrm>
    </dsp:sp>
    <dsp:sp modelId="{AB9FB05A-0998-4A81-B38B-E420F3D869D3}">
      <dsp:nvSpPr>
        <dsp:cNvPr id="0" name=""/>
        <dsp:cNvSpPr/>
      </dsp:nvSpPr>
      <dsp:spPr>
        <a:xfrm rot="5400000">
          <a:off x="3960188" y="155460"/>
          <a:ext cx="1086309" cy="74001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Memorándum de Entendimiento Regional</a:t>
          </a:r>
          <a:endParaRPr lang="es-NI" sz="24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 rot="-5400000">
        <a:off x="803283" y="3365395"/>
        <a:ext cx="7347092" cy="9802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B4773-5BED-4E56-A699-C34803F7E34D}">
      <dsp:nvSpPr>
        <dsp:cNvPr id="0" name=""/>
        <dsp:cNvSpPr/>
      </dsp:nvSpPr>
      <dsp:spPr>
        <a:xfrm>
          <a:off x="1" y="0"/>
          <a:ext cx="8180680" cy="6053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Reformulación de </a:t>
          </a: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Lineamientos </a:t>
          </a: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Regionales.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302658" y="0"/>
        <a:ext cx="7575367" cy="605313"/>
      </dsp:txXfrm>
    </dsp:sp>
    <dsp:sp modelId="{CD5AA4E0-E681-4A06-9931-B85083B7F0A9}">
      <dsp:nvSpPr>
        <dsp:cNvPr id="0" name=""/>
        <dsp:cNvSpPr/>
      </dsp:nvSpPr>
      <dsp:spPr>
        <a:xfrm>
          <a:off x="1" y="720084"/>
          <a:ext cx="8221802" cy="8586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Ratificación de acompañamiento por parte de la OIM en protección, capacitación y asistencia en Trata de Personas.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29305" y="720084"/>
        <a:ext cx="7363194" cy="858608"/>
      </dsp:txXfrm>
    </dsp:sp>
    <dsp:sp modelId="{EAF826DE-CC35-4CD9-985A-5334EDBCF380}">
      <dsp:nvSpPr>
        <dsp:cNvPr id="0" name=""/>
        <dsp:cNvSpPr/>
      </dsp:nvSpPr>
      <dsp:spPr>
        <a:xfrm>
          <a:off x="1" y="1728187"/>
          <a:ext cx="8221802" cy="8467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OIM coordinará con las Coaliciones Nacionales la realización de talleres nacionales sobre trata laboral.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23367" y="1728187"/>
        <a:ext cx="7375070" cy="846732"/>
      </dsp:txXfrm>
    </dsp:sp>
    <dsp:sp modelId="{C4A3DF80-D7FD-4CE0-9993-F6BA3626F6D9}">
      <dsp:nvSpPr>
        <dsp:cNvPr id="0" name=""/>
        <dsp:cNvSpPr/>
      </dsp:nvSpPr>
      <dsp:spPr>
        <a:xfrm>
          <a:off x="1" y="2736300"/>
          <a:ext cx="8221802" cy="8467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Campaña “No todo es lo que parece”. </a:t>
          </a: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Se relanza con logo de la Coalición para ser difundida en los países de la Región.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23367" y="2736300"/>
        <a:ext cx="7375070" cy="846732"/>
      </dsp:txXfrm>
    </dsp:sp>
    <dsp:sp modelId="{180F6638-8CF7-4707-BD79-63A4E4105F28}">
      <dsp:nvSpPr>
        <dsp:cNvPr id="0" name=""/>
        <dsp:cNvSpPr/>
      </dsp:nvSpPr>
      <dsp:spPr>
        <a:xfrm>
          <a:off x="1" y="3744414"/>
          <a:ext cx="8180680" cy="7493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El rol dentro de la Coalición Regional de los países observadores se define en los Lineamientos. 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374667" y="3744414"/>
        <a:ext cx="7431348" cy="7493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B4773-5BED-4E56-A699-C34803F7E34D}">
      <dsp:nvSpPr>
        <dsp:cNvPr id="0" name=""/>
        <dsp:cNvSpPr/>
      </dsp:nvSpPr>
      <dsp:spPr>
        <a:xfrm>
          <a:off x="10333" y="3312368"/>
          <a:ext cx="8180680" cy="9788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i="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Participación en la Mesa Mundial contra la Trata de Personas presidida por su Santidad Francisco I -Nov. 2013-</a:t>
          </a:r>
          <a:endParaRPr lang="es-NI" sz="2000" i="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99777" y="3312368"/>
        <a:ext cx="7201793" cy="978887"/>
      </dsp:txXfrm>
    </dsp:sp>
    <dsp:sp modelId="{CD5AA4E0-E681-4A06-9931-B85083B7F0A9}">
      <dsp:nvSpPr>
        <dsp:cNvPr id="0" name=""/>
        <dsp:cNvSpPr/>
      </dsp:nvSpPr>
      <dsp:spPr>
        <a:xfrm>
          <a:off x="7797" y="0"/>
          <a:ext cx="8221802" cy="11466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Fortalecimiento del intercambio de información y buenas prácticas entre los países Miembros de la Coalición Regional.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81115" y="0"/>
        <a:ext cx="7075166" cy="1146636"/>
      </dsp:txXfrm>
    </dsp:sp>
    <dsp:sp modelId="{EAF826DE-CC35-4CD9-985A-5334EDBCF380}">
      <dsp:nvSpPr>
        <dsp:cNvPr id="0" name=""/>
        <dsp:cNvSpPr/>
      </dsp:nvSpPr>
      <dsp:spPr>
        <a:xfrm>
          <a:off x="7797" y="1296140"/>
          <a:ext cx="8221802" cy="847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Seguimiento conjunto a la actualización de las matrices de Trata de Personas y Tráfico Ilícito de Migrantes (UNODC y OIM).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1604" y="1296140"/>
        <a:ext cx="7374188" cy="847614"/>
      </dsp:txXfrm>
    </dsp:sp>
    <dsp:sp modelId="{C4A3DF80-D7FD-4CE0-9993-F6BA3626F6D9}">
      <dsp:nvSpPr>
        <dsp:cNvPr id="0" name=""/>
        <dsp:cNvSpPr/>
      </dsp:nvSpPr>
      <dsp:spPr>
        <a:xfrm>
          <a:off x="7797" y="2304254"/>
          <a:ext cx="8221802" cy="8476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Difusión de materiales exitosos entre los países miembros de la Coalición Regional para que sean replicados.</a:t>
          </a:r>
          <a:endParaRPr lang="es-NI" sz="20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31610" y="2304254"/>
        <a:ext cx="7374177" cy="847625"/>
      </dsp:txXfrm>
    </dsp:sp>
    <dsp:sp modelId="{5D4A8056-448B-4F7B-81E6-B270E76EBDFA}">
      <dsp:nvSpPr>
        <dsp:cNvPr id="0" name=""/>
        <dsp:cNvSpPr/>
      </dsp:nvSpPr>
      <dsp:spPr>
        <a:xfrm>
          <a:off x="48919" y="4464500"/>
          <a:ext cx="8180680" cy="9788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200" kern="1200" dirty="0" smtClean="0">
              <a:latin typeface="Arial" pitchFamily="34" charset="0"/>
              <a:cs typeface="Arial" pitchFamily="34" charset="0"/>
            </a:rPr>
            <a:t>Participación en la III Reunión de Autoridades Nacionales en Materia de Trata de Personas (OEA) –Oct. 2012-</a:t>
          </a:r>
          <a:endParaRPr lang="es-NI" sz="2200" i="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38363" y="4464500"/>
        <a:ext cx="7201793" cy="9788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512C6-C791-44A8-AC5B-10828FFA98DF}">
      <dsp:nvSpPr>
        <dsp:cNvPr id="0" name=""/>
        <dsp:cNvSpPr/>
      </dsp:nvSpPr>
      <dsp:spPr>
        <a:xfrm>
          <a:off x="3292643" y="1589"/>
          <a:ext cx="4932937" cy="274949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Coaliciones comisiones o consejos nacionales apoyados en la elaboración de sus planes operativos anuales en correspondencia con los Lineamientos Nacionales.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Elaboración, validación, aprobación y socialización de Lineamientos Nacionales para el combate a la trata de personas en Belice, Panamá y República Dominicana (Funcionarios y personal informados y capacitados en los lineamientos nacionales).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Integración de los grupos de trabajo para </a:t>
          </a:r>
          <a:r>
            <a:rPr lang="es-GT" sz="1000" kern="1200" dirty="0" err="1" smtClean="0"/>
            <a:t>operativización</a:t>
          </a:r>
          <a:r>
            <a:rPr lang="es-GT" sz="1000" kern="1200" dirty="0" smtClean="0"/>
            <a:t> de los Lineamientos Nacionales.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Monitoreo anual.</a:t>
          </a:r>
          <a:endParaRPr lang="es-GT" sz="1000" kern="1200" dirty="0"/>
        </a:p>
      </dsp:txBody>
      <dsp:txXfrm>
        <a:off x="3292643" y="345276"/>
        <a:ext cx="3901876" cy="2062122"/>
      </dsp:txXfrm>
    </dsp:sp>
    <dsp:sp modelId="{253D360B-77DB-4A6E-9B96-DBBF59D7B5C7}">
      <dsp:nvSpPr>
        <dsp:cNvPr id="0" name=""/>
        <dsp:cNvSpPr/>
      </dsp:nvSpPr>
      <dsp:spPr>
        <a:xfrm>
          <a:off x="4018" y="119890"/>
          <a:ext cx="3288625" cy="251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/>
            <a:t>Lineamientos nacionales y regionales para combatir la trata</a:t>
          </a:r>
          <a:endParaRPr lang="es-GT" sz="1900" kern="1200" dirty="0"/>
        </a:p>
      </dsp:txBody>
      <dsp:txXfrm>
        <a:off x="126687" y="242559"/>
        <a:ext cx="3043287" cy="2267557"/>
      </dsp:txXfrm>
    </dsp:sp>
    <dsp:sp modelId="{A02B1535-9376-486E-B28E-CC624B64F9A0}">
      <dsp:nvSpPr>
        <dsp:cNvPr id="0" name=""/>
        <dsp:cNvSpPr/>
      </dsp:nvSpPr>
      <dsp:spPr>
        <a:xfrm>
          <a:off x="3292643" y="3027855"/>
          <a:ext cx="4932937" cy="18312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Socialización de los Lineamientos Regionales para el fortalecimiento de la coordinación interinstitucional.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Intercambio anual de información sobre el sujeto activo del delito y sobre la investigación y persecución del delito de la Trata de personas.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Monitoreo anual de la implementación de los lineamientos regionales y la implementación de las acciones programadas.</a:t>
          </a:r>
          <a:endParaRPr lang="es-GT" sz="1000" kern="1200" dirty="0"/>
        </a:p>
      </dsp:txBody>
      <dsp:txXfrm>
        <a:off x="3292643" y="3256765"/>
        <a:ext cx="4246209" cy="1373457"/>
      </dsp:txXfrm>
    </dsp:sp>
    <dsp:sp modelId="{C9F38C01-86B5-4411-998D-475B8B0B0CFE}">
      <dsp:nvSpPr>
        <dsp:cNvPr id="0" name=""/>
        <dsp:cNvSpPr/>
      </dsp:nvSpPr>
      <dsp:spPr>
        <a:xfrm>
          <a:off x="4018" y="2934213"/>
          <a:ext cx="3288625" cy="201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b="1" kern="1200" dirty="0" smtClean="0"/>
            <a:t>Lineamientos regionales para el fortalecimiento de la coordinación interinstitucional para el combate del delito de la trata de personas</a:t>
          </a:r>
          <a:endParaRPr lang="es-GT" sz="1600" kern="1200" dirty="0"/>
        </a:p>
      </dsp:txBody>
      <dsp:txXfrm>
        <a:off x="102556" y="3032751"/>
        <a:ext cx="3091549" cy="18214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512C6-C791-44A8-AC5B-10828FFA98DF}">
      <dsp:nvSpPr>
        <dsp:cNvPr id="0" name=""/>
        <dsp:cNvSpPr/>
      </dsp:nvSpPr>
      <dsp:spPr>
        <a:xfrm>
          <a:off x="3292643" y="3287"/>
          <a:ext cx="4932937" cy="231740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Socialización en cada una de las coaliciones, consejos y comisiones contra la trata de personas, de la estrategia regional y elaboración en cada país de planes de trabajo para impulsar las acciones establecidas en la estrategia regional de atención que deberán ser implementadas.</a:t>
          </a:r>
          <a:endParaRPr lang="es-GT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000" kern="1200" dirty="0" smtClean="0"/>
            <a:t>Elaboración, validación y aprobación de un diagnóstico regional sobre los mecanismos para la repatriación de víctimas de trata de personas.</a:t>
          </a:r>
          <a:endParaRPr lang="es-GT" sz="1000" kern="1200" dirty="0"/>
        </a:p>
      </dsp:txBody>
      <dsp:txXfrm>
        <a:off x="3292643" y="292962"/>
        <a:ext cx="4063911" cy="1738053"/>
      </dsp:txXfrm>
    </dsp:sp>
    <dsp:sp modelId="{253D360B-77DB-4A6E-9B96-DBBF59D7B5C7}">
      <dsp:nvSpPr>
        <dsp:cNvPr id="0" name=""/>
        <dsp:cNvSpPr/>
      </dsp:nvSpPr>
      <dsp:spPr>
        <a:xfrm>
          <a:off x="4018" y="52320"/>
          <a:ext cx="3288625" cy="2219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900" b="1" kern="1200" dirty="0" smtClean="0"/>
            <a:t>Estrategia regional para la atención integral y el acompañamiento a las víctimas del delito de la trata de personas</a:t>
          </a:r>
          <a:endParaRPr lang="es-GT" sz="1900" kern="1200" dirty="0"/>
        </a:p>
      </dsp:txBody>
      <dsp:txXfrm>
        <a:off x="112357" y="160659"/>
        <a:ext cx="3071947" cy="2002660"/>
      </dsp:txXfrm>
    </dsp:sp>
    <dsp:sp modelId="{A02B1535-9376-486E-B28E-CC624B64F9A0}">
      <dsp:nvSpPr>
        <dsp:cNvPr id="0" name=""/>
        <dsp:cNvSpPr/>
      </dsp:nvSpPr>
      <dsp:spPr>
        <a:xfrm>
          <a:off x="3291839" y="2809023"/>
          <a:ext cx="4937760" cy="9535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000" kern="1200" dirty="0" smtClean="0"/>
            <a:t>Fortalecimiento de la Secretaría Técnica de la Coalición en las áreas de coordinación, monitoreo e intercambio de información y comunicaciones.</a:t>
          </a:r>
          <a:endParaRPr lang="es-GT" sz="1000" kern="1200" dirty="0"/>
        </a:p>
      </dsp:txBody>
      <dsp:txXfrm>
        <a:off x="3291839" y="2928211"/>
        <a:ext cx="4580198" cy="715125"/>
      </dsp:txXfrm>
    </dsp:sp>
    <dsp:sp modelId="{C9F38C01-86B5-4411-998D-475B8B0B0CFE}">
      <dsp:nvSpPr>
        <dsp:cNvPr id="0" name=""/>
        <dsp:cNvSpPr/>
      </dsp:nvSpPr>
      <dsp:spPr>
        <a:xfrm>
          <a:off x="0" y="2520051"/>
          <a:ext cx="3291840" cy="1531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/>
            <a:t>Fortalecimiento de la Secretaría Técnica de la Coalición regional</a:t>
          </a:r>
          <a:endParaRPr lang="es-GT" sz="1900" kern="1200" dirty="0"/>
        </a:p>
      </dsp:txBody>
      <dsp:txXfrm>
        <a:off x="74759" y="2594810"/>
        <a:ext cx="3142322" cy="1381927"/>
      </dsp:txXfrm>
    </dsp:sp>
    <dsp:sp modelId="{FD4C1B68-2FDC-4E31-A333-9B11D8AA34C6}">
      <dsp:nvSpPr>
        <dsp:cNvPr id="0" name=""/>
        <dsp:cNvSpPr/>
      </dsp:nvSpPr>
      <dsp:spPr>
        <a:xfrm>
          <a:off x="3291839" y="4305392"/>
          <a:ext cx="4937760" cy="10952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000" kern="1200" dirty="0" smtClean="0"/>
            <a:t>Contratación y supervisión de consultorías.</a:t>
          </a:r>
          <a:endParaRPr lang="es-G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000" kern="1200" dirty="0" smtClean="0"/>
            <a:t>Coordinación y organización de sus reuniones.</a:t>
          </a:r>
          <a:endParaRPr lang="es-G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000" kern="1200" dirty="0" smtClean="0"/>
            <a:t>Organización de los talleres de capacitación y otras reuniones regionales de negociación, aprendizaje y toma de decisiones.</a:t>
          </a:r>
          <a:endParaRPr lang="es-GT" sz="1000" kern="1200" dirty="0"/>
        </a:p>
      </dsp:txBody>
      <dsp:txXfrm>
        <a:off x="3291839" y="4442293"/>
        <a:ext cx="4527058" cy="821403"/>
      </dsp:txXfrm>
    </dsp:sp>
    <dsp:sp modelId="{BB7A1156-017E-440C-9897-B57A865E0877}">
      <dsp:nvSpPr>
        <dsp:cNvPr id="0" name=""/>
        <dsp:cNvSpPr/>
      </dsp:nvSpPr>
      <dsp:spPr>
        <a:xfrm>
          <a:off x="0" y="4250857"/>
          <a:ext cx="3291840" cy="1204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900" b="1" kern="1200" dirty="0" smtClean="0"/>
            <a:t>Coordinación, monitoreo y evaluación</a:t>
          </a:r>
          <a:endParaRPr lang="es-GT" sz="1900" kern="1200" dirty="0"/>
        </a:p>
      </dsp:txBody>
      <dsp:txXfrm>
        <a:off x="58788" y="4309645"/>
        <a:ext cx="3174264" cy="10866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D7604-8DC5-434B-95A6-37ABFCE56EDB}">
      <dsp:nvSpPr>
        <dsp:cNvPr id="0" name=""/>
        <dsp:cNvSpPr/>
      </dsp:nvSpPr>
      <dsp:spPr>
        <a:xfrm>
          <a:off x="2776298" y="-209466"/>
          <a:ext cx="2487902" cy="1656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Rotación de la PPT y ST de la Coalición Regional. Costa Rica, agosto de 2014 </a:t>
          </a:r>
          <a:endParaRPr lang="es-GT" sz="14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2857180" y="-128584"/>
        <a:ext cx="2326138" cy="1495114"/>
      </dsp:txXfrm>
    </dsp:sp>
    <dsp:sp modelId="{94F3D27F-911C-4574-ADA4-4173BD821238}">
      <dsp:nvSpPr>
        <dsp:cNvPr id="0" name=""/>
        <dsp:cNvSpPr/>
      </dsp:nvSpPr>
      <dsp:spPr>
        <a:xfrm>
          <a:off x="1441775" y="618972"/>
          <a:ext cx="5156948" cy="5156948"/>
        </a:xfrm>
        <a:custGeom>
          <a:avLst/>
          <a:gdLst/>
          <a:ahLst/>
          <a:cxnLst/>
          <a:rect l="0" t="0" r="0" b="0"/>
          <a:pathLst>
            <a:path>
              <a:moveTo>
                <a:pt x="3831152" y="324737"/>
              </a:moveTo>
              <a:arcTo wR="2578474" hR="2578474" stAng="17943978" swAng="13115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71FC8-A01F-48CC-8F5B-8A393B8FF9A3}">
      <dsp:nvSpPr>
        <dsp:cNvPr id="0" name=""/>
        <dsp:cNvSpPr/>
      </dsp:nvSpPr>
      <dsp:spPr>
        <a:xfrm>
          <a:off x="5082473" y="1579932"/>
          <a:ext cx="2780101" cy="1641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i="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los Lineamientos de Actuación. El Salvador, septiembre de 2014</a:t>
          </a:r>
          <a:endParaRPr lang="es-GT" sz="1400" i="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5162602" y="1660061"/>
        <a:ext cx="2619843" cy="1481186"/>
      </dsp:txXfrm>
    </dsp:sp>
    <dsp:sp modelId="{28017AB9-FCBB-4F64-A609-F60EEE74930C}">
      <dsp:nvSpPr>
        <dsp:cNvPr id="0" name=""/>
        <dsp:cNvSpPr/>
      </dsp:nvSpPr>
      <dsp:spPr>
        <a:xfrm>
          <a:off x="1441775" y="618972"/>
          <a:ext cx="5156948" cy="5156948"/>
        </a:xfrm>
        <a:custGeom>
          <a:avLst/>
          <a:gdLst/>
          <a:ahLst/>
          <a:cxnLst/>
          <a:rect l="0" t="0" r="0" b="0"/>
          <a:pathLst>
            <a:path>
              <a:moveTo>
                <a:pt x="5156709" y="2613565"/>
              </a:moveTo>
              <a:arcTo wR="2578474" hR="2578474" stAng="46786" swAng="14702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CE66D-F990-48B3-B4FE-CFA0068DEBBB}">
      <dsp:nvSpPr>
        <dsp:cNvPr id="0" name=""/>
        <dsp:cNvSpPr/>
      </dsp:nvSpPr>
      <dsp:spPr>
        <a:xfrm>
          <a:off x="4073200" y="4308815"/>
          <a:ext cx="2925277" cy="1949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i="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Revisión y actualización de la Estrategia Regional de Atención Integral y Acompañamiento a las Víctimas de Trata de Personas. Panamá, noviembre 2014</a:t>
          </a:r>
          <a:endParaRPr lang="es-GT" sz="1400" i="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168358" y="4403973"/>
        <a:ext cx="2734961" cy="1759007"/>
      </dsp:txXfrm>
    </dsp:sp>
    <dsp:sp modelId="{836780FE-6105-4902-BB7E-31EC6BC3F96B}">
      <dsp:nvSpPr>
        <dsp:cNvPr id="0" name=""/>
        <dsp:cNvSpPr/>
      </dsp:nvSpPr>
      <dsp:spPr>
        <a:xfrm>
          <a:off x="1441775" y="618972"/>
          <a:ext cx="5156948" cy="5156948"/>
        </a:xfrm>
        <a:custGeom>
          <a:avLst/>
          <a:gdLst/>
          <a:ahLst/>
          <a:cxnLst/>
          <a:rect l="0" t="0" r="0" b="0"/>
          <a:pathLst>
            <a:path>
              <a:moveTo>
                <a:pt x="2628826" y="5156457"/>
              </a:moveTo>
              <a:arcTo wR="2578474" hR="2578474" stAng="5332864" swAng="3396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5FE05-C18D-4DD3-8261-0BA72C8387BB}">
      <dsp:nvSpPr>
        <dsp:cNvPr id="0" name=""/>
        <dsp:cNvSpPr/>
      </dsp:nvSpPr>
      <dsp:spPr>
        <a:xfrm>
          <a:off x="1195881" y="4352865"/>
          <a:ext cx="2617558" cy="1861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i="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la propuesta para presentar al BID la Fase II del Proyecto Regional. Panamá, noviembre 2014</a:t>
          </a:r>
          <a:endParaRPr lang="es-GT" sz="1400" i="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286738" y="4443722"/>
        <a:ext cx="2435844" cy="1679509"/>
      </dsp:txXfrm>
    </dsp:sp>
    <dsp:sp modelId="{F352FECE-2625-4055-A372-54AA41084709}">
      <dsp:nvSpPr>
        <dsp:cNvPr id="0" name=""/>
        <dsp:cNvSpPr/>
      </dsp:nvSpPr>
      <dsp:spPr>
        <a:xfrm>
          <a:off x="1441775" y="618972"/>
          <a:ext cx="5156948" cy="5156948"/>
        </a:xfrm>
        <a:custGeom>
          <a:avLst/>
          <a:gdLst/>
          <a:ahLst/>
          <a:cxnLst/>
          <a:rect l="0" t="0" r="0" b="0"/>
          <a:pathLst>
            <a:path>
              <a:moveTo>
                <a:pt x="268170" y="3723474"/>
              </a:moveTo>
              <a:arcTo wR="2578474" hR="2578474" stAng="9218203" swAng="15343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0B248-668C-4FA1-A3A7-B85BCBB896EE}">
      <dsp:nvSpPr>
        <dsp:cNvPr id="0" name=""/>
        <dsp:cNvSpPr/>
      </dsp:nvSpPr>
      <dsp:spPr>
        <a:xfrm>
          <a:off x="367024" y="1579932"/>
          <a:ext cx="2401901" cy="1641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Aprobación de propuesta para firmar el Memorándum Regional. Panamá, noviembre 2014</a:t>
          </a:r>
          <a:endParaRPr lang="es-GT" sz="14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447153" y="1660061"/>
        <a:ext cx="2241643" cy="1481186"/>
      </dsp:txXfrm>
    </dsp:sp>
    <dsp:sp modelId="{C4228EAF-8702-4334-A414-F407ADB234BE}">
      <dsp:nvSpPr>
        <dsp:cNvPr id="0" name=""/>
        <dsp:cNvSpPr/>
      </dsp:nvSpPr>
      <dsp:spPr>
        <a:xfrm>
          <a:off x="1441775" y="618972"/>
          <a:ext cx="5156948" cy="5156948"/>
        </a:xfrm>
        <a:custGeom>
          <a:avLst/>
          <a:gdLst/>
          <a:ahLst/>
          <a:cxnLst/>
          <a:rect l="0" t="0" r="0" b="0"/>
          <a:pathLst>
            <a:path>
              <a:moveTo>
                <a:pt x="576717" y="953204"/>
              </a:moveTo>
              <a:arcTo wR="2578474" hR="2578474" stAng="13144434" swAng="13115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A0868-B364-493D-898B-2622FB30732E}" type="datetimeFigureOut">
              <a:rPr lang="es-ES" smtClean="0"/>
              <a:pPr/>
              <a:t>23/11/2014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768A7-7080-4AEE-A630-BA65EFC1880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073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DE929A-346A-4A01-834F-BE6682C09310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4ACCB2-C449-41BA-861E-B2C7A4A6674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FBDB6-67B9-4456-82B4-11BC8E56536B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926F91-D579-42D3-A4CA-8953C8BF3D1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7C1D8F-1A54-4285-81EC-9D2B56452065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64B302-3FD3-4994-8070-FC84436B66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70C372-56FA-456B-B258-C2DC95A8B629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396F66-628E-447E-9D52-C552297EA6B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257EA7-F9B7-427C-8FB8-C177A569FCDE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827876-A035-4558-98EF-7807A716E97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B8E571-C236-4115-84B1-BF68EBBFA8D2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D12A87-F909-4918-BE2E-84E21BA4E8A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B592F-5A69-4050-B0C0-E9E87F521DCC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B16130-0A35-48C2-BBB5-3FA91119F7C5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CF9048-9B45-49BC-948F-C711DF59066B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43551-FF53-469C-B20A-342DC232B7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8229F3-C6E2-4D64-84E4-00B4C5608159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34BE58-4309-4E49-BEA2-4944EDA93E0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8CEAE0F7-3555-4FDC-85A9-24C79FC3EDDC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447773-4E6B-41E9-AD48-F331FFBC41E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4CF3DE-83DF-4142-9682-3748108BFE4D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BFFA47-5DBD-4648-83A1-D2CE64FEF82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1B5840-8D0E-43E0-A89D-33BE0E8A5B09}" type="datetimeFigureOut">
              <a:rPr lang="es-ES" smtClean="0"/>
              <a:pPr>
                <a:defRPr/>
              </a:pPr>
              <a:t>23/11/2014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F3998D-A514-4EA3-95AD-027E10E178E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coalicionregionaltrata@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5 Marcador de contenido" descr="protecc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48" y="3429000"/>
            <a:ext cx="3463450" cy="2358178"/>
          </a:xfr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2000232" y="274638"/>
            <a:ext cx="4857784" cy="939784"/>
          </a:xfrm>
        </p:spPr>
        <p:txBody>
          <a:bodyPr/>
          <a:lstStyle/>
          <a:p>
            <a:endParaRPr lang="es-CR" dirty="0"/>
          </a:p>
        </p:txBody>
      </p:sp>
      <p:pic>
        <p:nvPicPr>
          <p:cNvPr id="1027" name="Picture 3" descr="logo muestra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86"/>
            <a:ext cx="9144000" cy="268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451728"/>
              </p:ext>
            </p:extLst>
          </p:nvPr>
        </p:nvGraphicFramePr>
        <p:xfrm>
          <a:off x="457200" y="548680"/>
          <a:ext cx="8229600" cy="545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367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87381"/>
              </p:ext>
            </p:extLst>
          </p:nvPr>
        </p:nvGraphicFramePr>
        <p:xfrm>
          <a:off x="457200" y="404664"/>
          <a:ext cx="82296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75856" y="1988840"/>
            <a:ext cx="2160240" cy="2808312"/>
          </a:xfrm>
        </p:spPr>
        <p:txBody>
          <a:bodyPr>
            <a:noAutofit/>
          </a:bodyPr>
          <a:lstStyle/>
          <a:p>
            <a:pPr algn="ctr"/>
            <a:r>
              <a:rPr lang="es-GT" sz="2800" dirty="0" smtClean="0"/>
              <a:t>Principales resultados de las últimas reuniones</a:t>
            </a:r>
            <a:endParaRPr lang="es-GT" sz="3200" dirty="0"/>
          </a:p>
        </p:txBody>
      </p:sp>
    </p:spTree>
    <p:extLst>
      <p:ext uri="{BB962C8B-B14F-4D97-AF65-F5344CB8AC3E}">
        <p14:creationId xmlns:p14="http://schemas.microsoft.com/office/powerpoint/2010/main" val="42056961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024322"/>
          </a:xfrm>
        </p:spPr>
        <p:txBody>
          <a:bodyPr>
            <a:normAutofit fontScale="25000" lnSpcReduction="20000"/>
          </a:bodyPr>
          <a:lstStyle/>
          <a:p>
            <a:pPr algn="ctr" eaLnBrk="1" hangingPunct="1">
              <a:buFont typeface="Wingdings 2" pitchFamily="18" charset="2"/>
              <a:buNone/>
            </a:pPr>
            <a:endParaRPr lang="es-ES" sz="9600" dirty="0" smtClean="0"/>
          </a:p>
          <a:p>
            <a:pPr algn="ctr">
              <a:buNone/>
            </a:pPr>
            <a:r>
              <a:rPr lang="es-ES" sz="9600" dirty="0" smtClean="0"/>
              <a:t>Belice</a:t>
            </a:r>
          </a:p>
          <a:p>
            <a:pPr algn="ctr">
              <a:buNone/>
            </a:pPr>
            <a:r>
              <a:rPr lang="es-ES" sz="9600" dirty="0" smtClean="0"/>
              <a:t>Costa Rica</a:t>
            </a:r>
          </a:p>
          <a:p>
            <a:pPr algn="ctr">
              <a:buNone/>
            </a:pPr>
            <a:r>
              <a:rPr lang="es-ES" sz="9600" dirty="0" smtClean="0"/>
              <a:t>El Salvador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Guatemala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Honduras </a:t>
            </a:r>
          </a:p>
          <a:p>
            <a:pPr algn="ctr">
              <a:buNone/>
            </a:pPr>
            <a:r>
              <a:rPr lang="es-ES" sz="9600" dirty="0" smtClean="0"/>
              <a:t>México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Nicaragua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Panamá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República Dominicana </a:t>
            </a:r>
          </a:p>
          <a:p>
            <a:pPr algn="ctr" eaLnBrk="1" hangingPunct="1">
              <a:buFont typeface="Wingdings 2" pitchFamily="18" charset="2"/>
              <a:buNone/>
            </a:pPr>
            <a:endParaRPr lang="es-ES" sz="9600" dirty="0"/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b="1" dirty="0" smtClean="0">
                <a:hlinkClick r:id="rId2"/>
              </a:rPr>
              <a:t>coalicionregionaltrata@gmail.com</a:t>
            </a:r>
          </a:p>
          <a:p>
            <a:pPr algn="ctr" eaLnBrk="1" hangingPunct="1">
              <a:buFont typeface="Wingdings 2" pitchFamily="18" charset="2"/>
              <a:buNone/>
            </a:pPr>
            <a:endParaRPr lang="es-ES" sz="9600" b="1" dirty="0" smtClean="0"/>
          </a:p>
        </p:txBody>
      </p:sp>
      <p:pic>
        <p:nvPicPr>
          <p:cNvPr id="4" name="Picture 3" descr="logo muestra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24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172330"/>
              </p:ext>
            </p:extLst>
          </p:nvPr>
        </p:nvGraphicFramePr>
        <p:xfrm>
          <a:off x="457200" y="928670"/>
          <a:ext cx="8229600" cy="519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306588"/>
              </p:ext>
            </p:extLst>
          </p:nvPr>
        </p:nvGraphicFramePr>
        <p:xfrm>
          <a:off x="457200" y="928670"/>
          <a:ext cx="8229600" cy="519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Aprobación Plan Operativo 2012-2013.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Aprobación Lineamientos Regionales para el Fortalecimiento de la coordinación institucional para combatir la Trata de Personas en Centroamérica.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Obtención de espacio en la CRM.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Lanzamiento de campaña “Los caminos de la vida no son siempre los que imaginas”.</a:t>
            </a:r>
            <a:endParaRPr lang="es-SV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Antecedentes</a:t>
            </a:r>
            <a:endParaRPr lang="es-SV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Creación del logo de la Coalición Regional.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Incorporación de México y República Dominicana como miembros activos.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Inclusión del tema de Tráfico Ilícito de Migrantes. </a:t>
            </a:r>
          </a:p>
          <a:p>
            <a:pPr algn="just"/>
            <a:endParaRPr lang="es-SV" sz="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s-SV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Adhesión de Canadá, Colombia, Estados Unidos, ECPAT y la RROCM como observadores.</a:t>
            </a:r>
            <a:endParaRPr lang="es-SV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021327"/>
              </p:ext>
            </p:extLst>
          </p:nvPr>
        </p:nvGraphicFramePr>
        <p:xfrm>
          <a:off x="457200" y="1628800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es-CR" dirty="0">
                <a:solidFill>
                  <a:schemeClr val="tx1"/>
                </a:solidFill>
              </a:rPr>
              <a:t>Avances</a:t>
            </a:r>
            <a:endParaRPr lang="es-NI" dirty="0">
              <a:solidFill>
                <a:schemeClr val="tx1"/>
              </a:solidFill>
            </a:endParaRPr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428596" y="285728"/>
            <a:ext cx="8232001" cy="1127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</a:pPr>
            <a:r>
              <a:rPr lang="es-CR" sz="3200" dirty="0" smtClean="0">
                <a:solidFill>
                  <a:schemeClr val="tx1"/>
                </a:solidFill>
              </a:rPr>
              <a:t>Puntos de trabajo</a:t>
            </a:r>
            <a:br>
              <a:rPr lang="es-CR" sz="3200" dirty="0" smtClean="0">
                <a:solidFill>
                  <a:schemeClr val="tx1"/>
                </a:solidFill>
              </a:rPr>
            </a:br>
            <a:r>
              <a:rPr lang="es-CR" sz="3200" dirty="0" smtClean="0">
                <a:solidFill>
                  <a:schemeClr val="tx1"/>
                </a:solidFill>
              </a:rPr>
              <a:t>Coalición Regional- BID-ECPAT</a:t>
            </a:r>
            <a:endParaRPr lang="es-ES" sz="32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3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677344"/>
              </p:ext>
            </p:extLst>
          </p:nvPr>
        </p:nvGraphicFramePr>
        <p:xfrm>
          <a:off x="683568" y="1268760"/>
          <a:ext cx="8229600" cy="5318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>
                <a:solidFill>
                  <a:schemeClr val="tx1"/>
                </a:solidFill>
              </a:rPr>
              <a:t>Avances</a:t>
            </a:r>
            <a:endParaRPr lang="es-N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293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69959"/>
              </p:ext>
            </p:extLst>
          </p:nvPr>
        </p:nvGraphicFramePr>
        <p:xfrm>
          <a:off x="457200" y="404664"/>
          <a:ext cx="8229600" cy="6192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567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673718"/>
              </p:ext>
            </p:extLst>
          </p:nvPr>
        </p:nvGraphicFramePr>
        <p:xfrm>
          <a:off x="457200" y="1052736"/>
          <a:ext cx="8229600" cy="4954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GT" dirty="0" smtClean="0"/>
              <a:t>Marco de Acción Regional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4264126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3274</TotalTime>
  <Words>826</Words>
  <Application>Microsoft Office PowerPoint</Application>
  <PresentationFormat>Presentación en pantalla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Presentación de PowerPoint</vt:lpstr>
      <vt:lpstr>Presentación de PowerPoint</vt:lpstr>
      <vt:lpstr>Presentación de PowerPoint</vt:lpstr>
      <vt:lpstr>Antecedentes</vt:lpstr>
      <vt:lpstr>Presentación de PowerPoint</vt:lpstr>
      <vt:lpstr>Avances</vt:lpstr>
      <vt:lpstr>Avances</vt:lpstr>
      <vt:lpstr>Presentación de PowerPoint</vt:lpstr>
      <vt:lpstr>Marco de Acción Regional</vt:lpstr>
      <vt:lpstr>Presentación de PowerPoint</vt:lpstr>
      <vt:lpstr>Principales resultados de las últimas reuniones</vt:lpstr>
      <vt:lpstr>Presentación de PowerPoint</vt:lpstr>
    </vt:vector>
  </TitlesOfParts>
  <Company>DGME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sartaviac</dc:creator>
  <cp:lastModifiedBy>adm</cp:lastModifiedBy>
  <cp:revision>251</cp:revision>
  <dcterms:created xsi:type="dcterms:W3CDTF">2012-01-09T16:07:16Z</dcterms:created>
  <dcterms:modified xsi:type="dcterms:W3CDTF">2014-11-24T04:39:56Z</dcterms:modified>
</cp:coreProperties>
</file>