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89" r:id="rId3"/>
    <p:sldId id="294" r:id="rId4"/>
    <p:sldId id="290" r:id="rId5"/>
    <p:sldId id="295" r:id="rId6"/>
    <p:sldId id="293" r:id="rId7"/>
    <p:sldId id="296" r:id="rId8"/>
    <p:sldId id="298" r:id="rId9"/>
    <p:sldId id="297" r:id="rId10"/>
    <p:sldId id="299" r:id="rId11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9F00"/>
    <a:srgbClr val="E3AA00"/>
    <a:srgbClr val="CAB38F"/>
    <a:srgbClr val="434343"/>
    <a:srgbClr val="363636"/>
    <a:srgbClr val="830628"/>
    <a:srgbClr val="9E0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6134" autoAdjust="0"/>
  </p:normalViewPr>
  <p:slideViewPr>
    <p:cSldViewPr>
      <p:cViewPr>
        <p:scale>
          <a:sx n="70" d="100"/>
          <a:sy n="70" d="100"/>
        </p:scale>
        <p:origin x="-47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185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2CA7F92-2E14-472E-A3AA-2DFB3C3C839D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5723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Click to edit Master text styles</a:t>
            </a:r>
          </a:p>
          <a:p>
            <a:pPr lvl="1"/>
            <a:r>
              <a:rPr lang="es-ES" noProof="0" smtClean="0"/>
              <a:t>Second level</a:t>
            </a:r>
          </a:p>
          <a:p>
            <a:pPr lvl="2"/>
            <a:r>
              <a:rPr lang="es-ES" noProof="0" smtClean="0"/>
              <a:t>Third level</a:t>
            </a:r>
          </a:p>
          <a:p>
            <a:pPr lvl="3"/>
            <a:r>
              <a:rPr lang="es-ES" noProof="0" smtClean="0"/>
              <a:t>Fourth level</a:t>
            </a:r>
          </a:p>
          <a:p>
            <a:pPr lvl="4"/>
            <a:r>
              <a:rPr lang="es-E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2C131F7-6DF8-4395-9914-748FAA53DBEB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9615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0DB44-FF78-4C89-94CE-433B86962D4E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H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5A3E132-0DAE-4182-8967-867AEEC9C439}" type="slidenum">
              <a:rPr lang="en-GB" smtClean="0"/>
              <a:pPr eaLnBrk="1" hangingPunct="1"/>
              <a:t>2</a:t>
            </a:fld>
            <a:endParaRPr lang="en-GB" dirty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D0D771-6349-4E73-9A11-62513908BB54}" type="slidenum">
              <a:rPr lang="en-GB" smtClean="0"/>
              <a:pPr eaLnBrk="1" hangingPunct="1"/>
              <a:t>4</a:t>
            </a:fld>
            <a:endParaRPr lang="en-GB" dirty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61924DC-6A62-4FA5-99E2-CD45EEB85BF9}" type="slidenum">
              <a:rPr lang="en-GB" smtClean="0"/>
              <a:pPr eaLnBrk="1" hangingPunct="1"/>
              <a:t>6</a:t>
            </a:fld>
            <a:endParaRPr lang="en-GB" dirty="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C131F7-6DF8-4395-9914-748FAA53DBEB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119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rgbClr val="CAB3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0" y="0"/>
            <a:ext cx="1198563" cy="6858000"/>
            <a:chOff x="0" y="0"/>
            <a:chExt cx="755" cy="4320"/>
          </a:xfrm>
        </p:grpSpPr>
        <p:pic>
          <p:nvPicPr>
            <p:cNvPr id="5" name="Picture 23" descr="CICR_banner_FO2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55" cy="2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4" descr="CICR_banner_FO2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8748"/>
            <a:stretch>
              <a:fillRect/>
            </a:stretch>
          </p:blipFill>
          <p:spPr bwMode="auto">
            <a:xfrm>
              <a:off x="0" y="2205"/>
              <a:ext cx="755" cy="2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-26988"/>
            <a:ext cx="7812087" cy="1470026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s-E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1844675"/>
            <a:ext cx="7740650" cy="1752600"/>
          </a:xfrm>
        </p:spPr>
        <p:txBody>
          <a:bodyPr/>
          <a:lstStyle>
            <a:lvl1pPr marL="0" indent="0">
              <a:buFontTx/>
              <a:buNone/>
              <a:defRPr sz="3600"/>
            </a:lvl1pPr>
          </a:lstStyle>
          <a:p>
            <a:r>
              <a:rPr lang="es-E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2DFFD-54F8-43B8-9F7D-EA72CE09275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94500" y="125413"/>
            <a:ext cx="1820863" cy="60007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331913" y="125413"/>
            <a:ext cx="5310187" cy="60007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8ECBE-6A28-40EE-8934-4C0772381A0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25413"/>
            <a:ext cx="72834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31913" y="1600200"/>
            <a:ext cx="3565525" cy="4565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9838" y="1600200"/>
            <a:ext cx="3565525" cy="4565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901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25413"/>
            <a:ext cx="72834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31913" y="1600200"/>
            <a:ext cx="3565525" cy="4565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49838" y="1600200"/>
            <a:ext cx="3565525" cy="220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49838" y="3959225"/>
            <a:ext cx="3565525" cy="220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03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49E39-C373-4A7F-A1BF-B9165B45453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1660D-09E5-4F40-AB60-09A9DEBB90B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331913" y="1600200"/>
            <a:ext cx="35655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9838" y="1600200"/>
            <a:ext cx="35655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7270B-98D2-464B-B4AD-D5AB15328FE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D365C-47B3-4EF6-A213-7C20AF9F796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9BB0D-F7F8-4724-BEEE-A962BB46667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237DB-F27C-4860-BFAC-C2D644EB5BF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11E24-FD4F-4FB7-BB1B-199F9A79C0F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DD1FF-A3A1-4709-AFD0-F5B981896F7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3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125413"/>
            <a:ext cx="7283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600200"/>
            <a:ext cx="72834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58888" y="62372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936FBBC-D01C-437F-AE6F-3CA5E0ECB8B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0" y="0"/>
            <a:ext cx="1198563" cy="6858000"/>
            <a:chOff x="0" y="0"/>
            <a:chExt cx="755" cy="4320"/>
          </a:xfrm>
        </p:grpSpPr>
        <p:pic>
          <p:nvPicPr>
            <p:cNvPr id="1031" name="Picture 22" descr="CICR_banner_FO2"/>
            <p:cNvPicPr>
              <a:picLocks noChangeAspect="1" noChangeArrowheads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55" cy="2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" name="Picture 23" descr="CICR_banner_FO2"/>
            <p:cNvPicPr>
              <a:picLocks noChangeAspect="1" noChangeArrowheads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8748"/>
            <a:stretch>
              <a:fillRect/>
            </a:stretch>
          </p:blipFill>
          <p:spPr bwMode="auto">
            <a:xfrm>
              <a:off x="0" y="2205"/>
              <a:ext cx="755" cy="2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AB38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AB38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AB38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AB38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AB38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AB38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AB38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AB38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AB38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801688" indent="-279400" algn="l" rtl="0" eaLnBrk="0" fontAlgn="base" hangingPunct="0">
        <a:spcBef>
          <a:spcPct val="20000"/>
        </a:spcBef>
        <a:spcAft>
          <a:spcPct val="0"/>
        </a:spcAft>
        <a:buSzPct val="60000"/>
        <a:buFont typeface="Wingdings 3" pitchFamily="18" charset="2"/>
        <a:buChar char=""/>
        <a:defRPr sz="2500">
          <a:solidFill>
            <a:schemeClr val="bg1"/>
          </a:solidFill>
          <a:latin typeface="+mn-lt"/>
          <a:cs typeface="+mn-cs"/>
        </a:defRPr>
      </a:lvl2pPr>
      <a:lvl3pPr marL="1209675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bg1"/>
          </a:solidFill>
          <a:latin typeface="+mn-lt"/>
          <a:cs typeface="+mn-cs"/>
        </a:defRPr>
      </a:lvl3pPr>
      <a:lvl4pPr marL="16176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mex_mexico@icrc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373981" y="404664"/>
            <a:ext cx="7272337" cy="863600"/>
          </a:xfrm>
          <a:noFill/>
        </p:spPr>
        <p:txBody>
          <a:bodyPr/>
          <a:lstStyle/>
          <a:p>
            <a:pPr algn="ctr" eaLnBrk="1" hangingPunct="1"/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3200" dirty="0" smtClean="0">
                <a:solidFill>
                  <a:schemeClr val="bg2"/>
                </a:solidFill>
              </a:rPr>
              <a:t>Actions to Promote the Health of Migrants</a:t>
            </a:r>
            <a:br>
              <a:rPr lang="en-GB" sz="3200" dirty="0" smtClean="0">
                <a:solidFill>
                  <a:schemeClr val="bg2"/>
                </a:solidFill>
              </a:rPr>
            </a:br>
            <a:r>
              <a:rPr lang="en-GB" sz="3200" dirty="0" smtClean="0">
                <a:solidFill>
                  <a:schemeClr val="bg2"/>
                </a:solidFill>
              </a:rPr>
              <a:t>ICRC – Regional Delegation</a:t>
            </a:r>
            <a:br>
              <a:rPr lang="en-GB" sz="3200" dirty="0" smtClean="0">
                <a:solidFill>
                  <a:schemeClr val="bg2"/>
                </a:solidFill>
              </a:rPr>
            </a:br>
            <a:endParaRPr lang="en-GB" dirty="0" smtClean="0">
              <a:solidFill>
                <a:schemeClr val="bg2"/>
              </a:solidFill>
            </a:endParaRPr>
          </a:p>
        </p:txBody>
      </p:sp>
      <p:sp>
        <p:nvSpPr>
          <p:cNvPr id="3075" name="Rectangle 12"/>
          <p:cNvSpPr>
            <a:spLocks noChangeArrowheads="1"/>
          </p:cNvSpPr>
          <p:nvPr/>
        </p:nvSpPr>
        <p:spPr bwMode="auto">
          <a:xfrm>
            <a:off x="899592" y="5647194"/>
            <a:ext cx="8460432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750" b="1" dirty="0" smtClean="0">
                <a:solidFill>
                  <a:schemeClr val="bg2"/>
                </a:solidFill>
              </a:rPr>
              <a:t>Meeting of the Liaison Officer Network for Consular Protection</a:t>
            </a:r>
          </a:p>
          <a:p>
            <a:r>
              <a:rPr lang="en-GB" sz="1750" b="1" dirty="0" smtClean="0">
                <a:solidFill>
                  <a:schemeClr val="bg2"/>
                </a:solidFill>
              </a:rPr>
              <a:t>Regional Consultation Group on Migration (RCGM)</a:t>
            </a:r>
          </a:p>
          <a:p>
            <a:r>
              <a:rPr lang="en-GB" sz="1750" b="1" dirty="0" smtClean="0">
                <a:solidFill>
                  <a:schemeClr val="bg2"/>
                </a:solidFill>
              </a:rPr>
              <a:t>Panama City, Panama</a:t>
            </a:r>
          </a:p>
          <a:p>
            <a:r>
              <a:rPr lang="en-GB" sz="1750" b="1" dirty="0" smtClean="0">
                <a:solidFill>
                  <a:schemeClr val="bg2"/>
                </a:solidFill>
              </a:rPr>
              <a:t>December 4, </a:t>
            </a:r>
            <a:r>
              <a:rPr lang="en-GB" sz="1750" b="1" dirty="0" smtClean="0">
                <a:solidFill>
                  <a:schemeClr val="bg2"/>
                </a:solidFill>
              </a:rPr>
              <a:t>2012</a:t>
            </a:r>
            <a:endParaRPr lang="en-GB" sz="1750" b="1" dirty="0">
              <a:solidFill>
                <a:schemeClr val="bg2"/>
              </a:solidFill>
            </a:endParaRPr>
          </a:p>
        </p:txBody>
      </p:sp>
      <p:pic>
        <p:nvPicPr>
          <p:cNvPr id="3076" name="Picture 16" descr="12-02-migrantes-tenosique-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1556792"/>
            <a:ext cx="63500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D49F00"/>
                </a:solidFill>
              </a:rPr>
              <a:t>Thank you</a:t>
            </a:r>
            <a:endParaRPr lang="en-GB" dirty="0">
              <a:solidFill>
                <a:srgbClr val="D49F0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763284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17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220386" y="1557338"/>
            <a:ext cx="7923614" cy="5300662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fr-CH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730875" y="404813"/>
            <a:ext cx="3251200" cy="49688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es-MX" sz="1400" dirty="0" smtClean="0">
              <a:solidFill>
                <a:srgbClr val="006A68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MX" sz="1400" dirty="0" smtClean="0">
              <a:solidFill>
                <a:srgbClr val="006A68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MX" sz="1400" dirty="0" smtClean="0">
              <a:solidFill>
                <a:srgbClr val="006A68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MX" sz="1400" dirty="0" smtClean="0">
              <a:solidFill>
                <a:srgbClr val="006A68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MX" sz="1400" dirty="0" smtClean="0">
              <a:solidFill>
                <a:srgbClr val="006A68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MX" sz="14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MX" sz="2400" dirty="0" smtClean="0">
              <a:solidFill>
                <a:srgbClr val="006A68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MX" sz="1400" dirty="0" smtClean="0">
              <a:solidFill>
                <a:srgbClr val="006A68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MX" sz="1400" dirty="0" smtClean="0">
              <a:solidFill>
                <a:srgbClr val="006A68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MX" sz="1400" dirty="0" smtClean="0">
              <a:solidFill>
                <a:srgbClr val="006A68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MX" sz="1400" dirty="0" smtClean="0">
              <a:solidFill>
                <a:srgbClr val="006A68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MX" sz="1400" dirty="0" smtClean="0">
              <a:solidFill>
                <a:srgbClr val="006A68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MX" sz="1400" dirty="0" smtClean="0">
              <a:solidFill>
                <a:srgbClr val="006A68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547664" y="1600200"/>
            <a:ext cx="7067699" cy="456565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Objective: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To inform about the activities of the ICRC in order to improve coordination in serving migrants requiring health care.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350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D49F00"/>
                </a:solidFill>
              </a:rPr>
              <a:t>Mission of the ICRC</a:t>
            </a:r>
            <a:endParaRPr lang="en-GB" dirty="0">
              <a:solidFill>
                <a:srgbClr val="D49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31913" y="1600200"/>
            <a:ext cx="7488559" cy="4565650"/>
          </a:xfrm>
        </p:spPr>
        <p:txBody>
          <a:bodyPr/>
          <a:lstStyle/>
          <a:p>
            <a:pPr lvl="0">
              <a:buClr>
                <a:srgbClr val="D1002D"/>
              </a:buClr>
              <a:buFont typeface="Webdings" pitchFamily="18" charset="2"/>
              <a:buChar char="4"/>
            </a:pPr>
            <a:r>
              <a:rPr lang="en-GB" sz="2200" i="1" dirty="0" smtClean="0">
                <a:solidFill>
                  <a:srgbClr val="FFFFFF"/>
                </a:solidFill>
              </a:rPr>
              <a:t>The International Committee of the Red Cross (ICRC), an impartial, neutral and independent organization, has the exclusively humanitarian mission of </a:t>
            </a:r>
            <a:r>
              <a:rPr lang="en-GB" sz="2200" b="1" i="1" u="sng" dirty="0" smtClean="0">
                <a:solidFill>
                  <a:srgbClr val="FFFFFF"/>
                </a:solidFill>
              </a:rPr>
              <a:t>protecting</a:t>
            </a:r>
            <a:r>
              <a:rPr lang="en-GB" sz="2200" b="1" i="1" dirty="0" smtClean="0">
                <a:solidFill>
                  <a:srgbClr val="FFFFFF"/>
                </a:solidFill>
              </a:rPr>
              <a:t> </a:t>
            </a:r>
            <a:r>
              <a:rPr lang="en-GB" sz="2200" i="1" dirty="0" smtClean="0">
                <a:solidFill>
                  <a:srgbClr val="FFFFFF"/>
                </a:solidFill>
              </a:rPr>
              <a:t>the </a:t>
            </a:r>
            <a:r>
              <a:rPr lang="en-GB" sz="2200" b="1" i="1" dirty="0" smtClean="0">
                <a:solidFill>
                  <a:srgbClr val="FFFFFF"/>
                </a:solidFill>
              </a:rPr>
              <a:t>life</a:t>
            </a:r>
            <a:r>
              <a:rPr lang="en-GB" sz="2200" i="1" dirty="0" smtClean="0">
                <a:solidFill>
                  <a:srgbClr val="FFFFFF"/>
                </a:solidFill>
              </a:rPr>
              <a:t> and </a:t>
            </a:r>
            <a:r>
              <a:rPr lang="en-GB" sz="2200" b="1" i="1" dirty="0" smtClean="0">
                <a:solidFill>
                  <a:srgbClr val="FFFFFF"/>
                </a:solidFill>
              </a:rPr>
              <a:t>dignity</a:t>
            </a:r>
            <a:r>
              <a:rPr lang="en-GB" sz="2200" i="1" dirty="0" smtClean="0">
                <a:solidFill>
                  <a:srgbClr val="FFFFFF"/>
                </a:solidFill>
              </a:rPr>
              <a:t> of victims of </a:t>
            </a:r>
            <a:r>
              <a:rPr lang="en-GB" sz="2200" b="1" i="1" u="sng" dirty="0" smtClean="0">
                <a:solidFill>
                  <a:srgbClr val="FFFFFF"/>
                </a:solidFill>
              </a:rPr>
              <a:t>armed conflict and other situations of violence</a:t>
            </a:r>
            <a:r>
              <a:rPr lang="en-GB" sz="2200" i="1" dirty="0" smtClean="0">
                <a:solidFill>
                  <a:srgbClr val="FFFFFF"/>
                </a:solidFill>
              </a:rPr>
              <a:t> and providing </a:t>
            </a:r>
            <a:r>
              <a:rPr lang="en-GB" sz="2200" b="1" i="1" u="sng" dirty="0" smtClean="0">
                <a:solidFill>
                  <a:srgbClr val="FFFFFF"/>
                </a:solidFill>
              </a:rPr>
              <a:t>assistance</a:t>
            </a:r>
            <a:r>
              <a:rPr lang="en-GB" sz="2200" i="1" dirty="0" smtClean="0">
                <a:solidFill>
                  <a:srgbClr val="FFFFFF"/>
                </a:solidFill>
              </a:rPr>
              <a:t> to them</a:t>
            </a:r>
            <a:r>
              <a:rPr lang="en-GB" sz="2200" b="1" i="1" dirty="0" smtClean="0">
                <a:solidFill>
                  <a:srgbClr val="FFFFFF"/>
                </a:solidFill>
              </a:rPr>
              <a:t>.</a:t>
            </a:r>
            <a:r>
              <a:rPr lang="en-GB" sz="2200" b="1" i="1" u="sng" dirty="0" smtClean="0">
                <a:solidFill>
                  <a:srgbClr val="FFFFFF"/>
                </a:solidFill>
              </a:rPr>
              <a:t/>
            </a:r>
            <a:br>
              <a:rPr lang="en-GB" sz="2200" b="1" i="1" u="sng" dirty="0" smtClean="0">
                <a:solidFill>
                  <a:srgbClr val="FFFFFF"/>
                </a:solidFill>
              </a:rPr>
            </a:br>
            <a:endParaRPr lang="en-GB" sz="2200" b="1" i="1" u="sng" dirty="0" smtClean="0">
              <a:solidFill>
                <a:srgbClr val="FFFFFF"/>
              </a:solidFill>
            </a:endParaRPr>
          </a:p>
          <a:p>
            <a:pPr lvl="0">
              <a:buClr>
                <a:srgbClr val="D1002D"/>
              </a:buClr>
              <a:buFont typeface="Webdings" pitchFamily="18" charset="2"/>
              <a:buChar char="4"/>
            </a:pPr>
            <a:r>
              <a:rPr lang="en-GB" sz="2200" i="1" dirty="0" smtClean="0">
                <a:solidFill>
                  <a:srgbClr val="FFFFFF"/>
                </a:solidFill>
              </a:rPr>
              <a:t>In addition, ICRC implements efforts to </a:t>
            </a:r>
            <a:r>
              <a:rPr lang="en-GB" sz="2200" b="1" i="1" u="sng" dirty="0" smtClean="0">
                <a:solidFill>
                  <a:srgbClr val="FFFFFF"/>
                </a:solidFill>
              </a:rPr>
              <a:t>prevent suffering</a:t>
            </a:r>
            <a:r>
              <a:rPr lang="en-GB" sz="2200" i="1" dirty="0" smtClean="0">
                <a:solidFill>
                  <a:srgbClr val="FFFFFF"/>
                </a:solidFill>
              </a:rPr>
              <a:t> through </a:t>
            </a:r>
            <a:r>
              <a:rPr lang="en-GB" sz="2200" b="1" i="1" u="sng" dirty="0" smtClean="0">
                <a:solidFill>
                  <a:srgbClr val="FFFFFF"/>
                </a:solidFill>
              </a:rPr>
              <a:t>promoting and strengthening the right</a:t>
            </a:r>
            <a:r>
              <a:rPr lang="en-GB" sz="2200" i="1" dirty="0" smtClean="0">
                <a:solidFill>
                  <a:srgbClr val="FFFFFF"/>
                </a:solidFill>
              </a:rPr>
              <a:t> and universal humanitarian principles.</a:t>
            </a:r>
            <a:endParaRPr lang="en-GB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7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187450" y="-27384"/>
            <a:ext cx="7956550" cy="1143000"/>
          </a:xfrm>
        </p:spPr>
        <p:txBody>
          <a:bodyPr/>
          <a:lstStyle/>
          <a:p>
            <a:pPr algn="ctr" eaLnBrk="1" hangingPunct="1"/>
            <a:r>
              <a:rPr lang="en-GB" sz="3600" dirty="0" smtClean="0">
                <a:solidFill>
                  <a:srgbClr val="D49F00"/>
                </a:solidFill>
              </a:rPr>
              <a:t>I. Assistance to Persons with Amputations</a:t>
            </a:r>
            <a:endParaRPr lang="en-GB" sz="3600" dirty="0">
              <a:solidFill>
                <a:srgbClr val="D49F00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1187624" y="5390580"/>
            <a:ext cx="8129016" cy="119582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Prostheses, wheelchairs/crutches, support to help them communicate with their families (reunification), transfers, etc.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6192688" cy="426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33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2" y="125412"/>
            <a:ext cx="7812088" cy="1431380"/>
          </a:xfrm>
        </p:spPr>
        <p:txBody>
          <a:bodyPr/>
          <a:lstStyle/>
          <a:p>
            <a:r>
              <a:rPr lang="en-GB" dirty="0" smtClean="0">
                <a:solidFill>
                  <a:srgbClr val="D49F00"/>
                </a:solidFill>
              </a:rPr>
              <a:t>II. Assistance to Persons Requiring Supplies for Surgery</a:t>
            </a:r>
            <a:endParaRPr lang="en-GB" dirty="0">
              <a:solidFill>
                <a:srgbClr val="D49F00"/>
              </a:solidFill>
            </a:endParaRPr>
          </a:p>
        </p:txBody>
      </p:sp>
      <p:pic>
        <p:nvPicPr>
          <p:cNvPr id="5" name="Picture 13" descr="_MG_524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6616" y="1844824"/>
            <a:ext cx="6120680" cy="359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28120" y="5485293"/>
            <a:ext cx="71596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+mn-lt"/>
              </a:rPr>
              <a:t>Wheelchairs/crutches, </a:t>
            </a:r>
            <a:r>
              <a:rPr lang="en-GB" sz="2800" dirty="0"/>
              <a:t>support </a:t>
            </a:r>
            <a:r>
              <a:rPr lang="en-GB" sz="2800" dirty="0" smtClean="0"/>
              <a:t>to help them communicate </a:t>
            </a:r>
            <a:r>
              <a:rPr lang="en-GB" sz="2800" dirty="0"/>
              <a:t>with their families (reunification), transfers, etc.</a:t>
            </a:r>
            <a:r>
              <a:rPr lang="en-GB" sz="2800" dirty="0" smtClean="0">
                <a:latin typeface="+mn-lt"/>
              </a:rPr>
              <a:t> </a:t>
            </a:r>
            <a:endParaRPr lang="en-GB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935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187450" y="1557338"/>
            <a:ext cx="7956550" cy="5300662"/>
          </a:xfrm>
          <a:prstGeom prst="rect">
            <a:avLst/>
          </a:prstGeom>
          <a:solidFill>
            <a:schemeClr val="tx1">
              <a:lumMod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sz="3600" dirty="0" smtClean="0">
                <a:solidFill>
                  <a:srgbClr val="E3AA00"/>
                </a:solidFill>
              </a:rPr>
              <a:t>III. </a:t>
            </a:r>
            <a:r>
              <a:rPr lang="en-GB" sz="3600" dirty="0" smtClean="0">
                <a:solidFill>
                  <a:srgbClr val="E3AA00"/>
                </a:solidFill>
              </a:rPr>
              <a:t>Essential Health Care along the Migration Route</a:t>
            </a:r>
            <a:endParaRPr lang="en-GB" sz="3600" dirty="0" smtClean="0">
              <a:solidFill>
                <a:srgbClr val="E3AA00"/>
              </a:solidFill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438970" y="1340768"/>
            <a:ext cx="7705030" cy="997729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dirty="0" smtClean="0"/>
              <a:t>Mobile clinics, medical brigades, and modules for repatriated persons</a:t>
            </a:r>
            <a:endParaRPr lang="en-GB" dirty="0" smtClean="0"/>
          </a:p>
        </p:txBody>
      </p:sp>
      <p:pic>
        <p:nvPicPr>
          <p:cNvPr id="6150" name="Picture 67" descr="F:\12_02_migrantes Tenosique\12_02_migrantes_tenosique_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8911" y="2132854"/>
            <a:ext cx="7293627" cy="352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192386" y="5673987"/>
            <a:ext cx="7705030" cy="99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1688" indent="-2794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 3" pitchFamily="18" charset="2"/>
              <a:buChar char=""/>
              <a:defRPr sz="2500">
                <a:solidFill>
                  <a:schemeClr val="bg1"/>
                </a:solidFill>
                <a:latin typeface="+mn-lt"/>
                <a:cs typeface="+mn-cs"/>
              </a:defRPr>
            </a:lvl2pPr>
            <a:lvl3pPr marL="12096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+mn-lt"/>
                <a:cs typeface="+mn-cs"/>
              </a:defRPr>
            </a:lvl3pPr>
            <a:lvl4pPr marL="1617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cs typeface="+mn-cs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dirty="0" smtClean="0"/>
              <a:t>Pre-hospital health care, drinking water, hygiene kits, guidance, telephone calls, etc.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6011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E3AA00"/>
                </a:solidFill>
              </a:rPr>
              <a:t>III. Essential Health Care along the Migration Route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414326"/>
            <a:ext cx="7930544" cy="542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2339752" y="2060848"/>
            <a:ext cx="216024" cy="144016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492152" y="1916832"/>
            <a:ext cx="216024" cy="144016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934978" y="4869160"/>
            <a:ext cx="216024" cy="144016"/>
          </a:xfrm>
          <a:prstGeom prst="ellipse">
            <a:avLst/>
          </a:prstGeom>
          <a:solidFill>
            <a:srgbClr val="00B0F0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287950" y="4725144"/>
            <a:ext cx="216024" cy="144016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572000" y="4437112"/>
            <a:ext cx="216024" cy="144016"/>
          </a:xfrm>
          <a:prstGeom prst="ellipse">
            <a:avLst/>
          </a:prstGeom>
          <a:solidFill>
            <a:srgbClr val="00B0F0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275236" y="5138058"/>
            <a:ext cx="216024" cy="144016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868144" y="5138058"/>
            <a:ext cx="216024" cy="144016"/>
          </a:xfrm>
          <a:prstGeom prst="ellipse">
            <a:avLst/>
          </a:prstGeom>
          <a:solidFill>
            <a:srgbClr val="00B0F0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63729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D49F00"/>
                </a:solidFill>
              </a:rPr>
              <a:t>Assistance to:</a:t>
            </a:r>
            <a:endParaRPr lang="en-GB" dirty="0">
              <a:solidFill>
                <a:srgbClr val="D49F00"/>
              </a:solidFill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3528392" cy="235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D:\Documents and Settings\mcancholacamacho\My Documents\DOCS Migracion\Casos de asistencia\Fotos pax asistidas\LBZ5_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672045"/>
            <a:ext cx="2664297" cy="355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100074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807737"/>
            <a:ext cx="2842344" cy="205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47664" y="980795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Persons with Amputations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860032" y="202571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Injured/Sick Persons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993566" y="3645024"/>
            <a:ext cx="1906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Persons in Transit or Repatriated Persons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28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476250"/>
            <a:ext cx="7283450" cy="503238"/>
          </a:xfrm>
        </p:spPr>
        <p:txBody>
          <a:bodyPr/>
          <a:lstStyle/>
          <a:p>
            <a:pPr eaLnBrk="1" hangingPunct="1"/>
            <a:r>
              <a:rPr lang="fr-CH" sz="3600" dirty="0" smtClean="0"/>
              <a:t> </a:t>
            </a:r>
            <a:endParaRPr lang="fr-CH" sz="360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557339"/>
            <a:ext cx="7283450" cy="309579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sz="3600" b="1" dirty="0" smtClean="0">
                <a:solidFill>
                  <a:schemeClr val="tx1"/>
                </a:solidFill>
              </a:rPr>
              <a:t>To submit/refer cases, contact </a:t>
            </a:r>
            <a:r>
              <a:rPr lang="en-GB" sz="3600" b="1" dirty="0" smtClean="0">
                <a:solidFill>
                  <a:schemeClr val="tx1"/>
                </a:solidFill>
                <a:hlinkClick r:id="rId2"/>
              </a:rPr>
              <a:t>mex_mexico@icrc.org</a:t>
            </a:r>
            <a:endParaRPr lang="en-GB" sz="3600" b="1" dirty="0" smtClean="0">
              <a:solidFill>
                <a:schemeClr val="tx1"/>
              </a:solidFill>
            </a:endParaRPr>
          </a:p>
          <a:p>
            <a:pPr algn="ctr" eaLnBrk="1" hangingPunct="1">
              <a:buFontTx/>
              <a:buNone/>
            </a:pPr>
            <a:r>
              <a:rPr lang="en-GB" sz="3600" b="1" dirty="0" smtClean="0">
                <a:solidFill>
                  <a:schemeClr val="tx1"/>
                </a:solidFill>
              </a:rPr>
              <a:t>01 (55) 25 81 21 10</a:t>
            </a:r>
          </a:p>
          <a:p>
            <a:pPr eaLnBrk="1" hangingPunct="1">
              <a:buFontTx/>
              <a:buNone/>
            </a:pPr>
            <a:endParaRPr lang="en-GB" dirty="0" smtClean="0"/>
          </a:p>
          <a:p>
            <a:pPr eaLnBrk="1" hangingPunct="1">
              <a:buFontTx/>
              <a:buNone/>
            </a:pPr>
            <a:endParaRPr lang="en-GB" sz="4000" b="1" dirty="0" smtClean="0">
              <a:solidFill>
                <a:srgbClr val="D49F00"/>
              </a:solidFill>
            </a:endParaRPr>
          </a:p>
          <a:p>
            <a:pPr algn="ctr" eaLnBrk="1" hangingPunct="1">
              <a:buFontTx/>
              <a:buNone/>
            </a:pPr>
            <a:endParaRPr lang="en-GB" sz="4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02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lor F02 Es">
  <a:themeElements>
    <a:clrScheme name="Color F02 Es 1">
      <a:dk1>
        <a:srgbClr val="EAEAEA"/>
      </a:dk1>
      <a:lt1>
        <a:srgbClr val="FFFFFF"/>
      </a:lt1>
      <a:dk2>
        <a:srgbClr val="000000"/>
      </a:dk2>
      <a:lt2>
        <a:srgbClr val="1C1C1C"/>
      </a:lt2>
      <a:accent1>
        <a:srgbClr val="CAB38F"/>
      </a:accent1>
      <a:accent2>
        <a:srgbClr val="776241"/>
      </a:accent2>
      <a:accent3>
        <a:srgbClr val="FFFFFF"/>
      </a:accent3>
      <a:accent4>
        <a:srgbClr val="C8C8C8"/>
      </a:accent4>
      <a:accent5>
        <a:srgbClr val="E1D6C6"/>
      </a:accent5>
      <a:accent6>
        <a:srgbClr val="6B583A"/>
      </a:accent6>
      <a:hlink>
        <a:srgbClr val="A4885A"/>
      </a:hlink>
      <a:folHlink>
        <a:srgbClr val="4C3D24"/>
      </a:folHlink>
    </a:clrScheme>
    <a:fontScheme name="Color F02 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olor F02 Es 1">
        <a:dk1>
          <a:srgbClr val="EAEAEA"/>
        </a:dk1>
        <a:lt1>
          <a:srgbClr val="FFFFFF"/>
        </a:lt1>
        <a:dk2>
          <a:srgbClr val="000000"/>
        </a:dk2>
        <a:lt2>
          <a:srgbClr val="1C1C1C"/>
        </a:lt2>
        <a:accent1>
          <a:srgbClr val="CAB38F"/>
        </a:accent1>
        <a:accent2>
          <a:srgbClr val="776241"/>
        </a:accent2>
        <a:accent3>
          <a:srgbClr val="FFFFFF"/>
        </a:accent3>
        <a:accent4>
          <a:srgbClr val="C8C8C8"/>
        </a:accent4>
        <a:accent5>
          <a:srgbClr val="E1D6C6"/>
        </a:accent5>
        <a:accent6>
          <a:srgbClr val="6B583A"/>
        </a:accent6>
        <a:hlink>
          <a:srgbClr val="A4885A"/>
        </a:hlink>
        <a:folHlink>
          <a:srgbClr val="4C3D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lor F02 Es 1">
    <a:dk1>
      <a:srgbClr val="EAEAEA"/>
    </a:dk1>
    <a:lt1>
      <a:srgbClr val="FFFFFF"/>
    </a:lt1>
    <a:dk2>
      <a:srgbClr val="000000"/>
    </a:dk2>
    <a:lt2>
      <a:srgbClr val="1C1C1C"/>
    </a:lt2>
    <a:accent1>
      <a:srgbClr val="CAB38F"/>
    </a:accent1>
    <a:accent2>
      <a:srgbClr val="776241"/>
    </a:accent2>
    <a:accent3>
      <a:srgbClr val="FFFFFF"/>
    </a:accent3>
    <a:accent4>
      <a:srgbClr val="C8C8C8"/>
    </a:accent4>
    <a:accent5>
      <a:srgbClr val="E1D6C6"/>
    </a:accent5>
    <a:accent6>
      <a:srgbClr val="6B583A"/>
    </a:accent6>
    <a:hlink>
      <a:srgbClr val="A4885A"/>
    </a:hlink>
    <a:folHlink>
      <a:srgbClr val="4C3D2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1076</TotalTime>
  <Words>231</Words>
  <Application>Microsoft Office PowerPoint</Application>
  <PresentationFormat>Presentación en pantalla (4:3)</PresentationFormat>
  <Paragraphs>45</Paragraphs>
  <Slides>10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Color F02 Es</vt:lpstr>
      <vt:lpstr> Actions to Promote the Health of Migrants ICRC – Regional Delegation </vt:lpstr>
      <vt:lpstr>Presentación de PowerPoint</vt:lpstr>
      <vt:lpstr>Mission of the ICRC</vt:lpstr>
      <vt:lpstr>I. Assistance to Persons with Amputations</vt:lpstr>
      <vt:lpstr>II. Assistance to Persons Requiring Supplies for Surgery</vt:lpstr>
      <vt:lpstr>III. Essential Health Care along the Migration Route</vt:lpstr>
      <vt:lpstr>III. Essential Health Care along the Migration Route</vt:lpstr>
      <vt:lpstr>Assistance to:</vt:lpstr>
      <vt:lpstr> </vt:lpstr>
      <vt:lpstr>Thank you</vt:lpstr>
    </vt:vector>
  </TitlesOfParts>
  <Company>ICRC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Migración </dc:title>
  <dc:creator>ICRC</dc:creator>
  <cp:lastModifiedBy>Christiane Lehnhoff</cp:lastModifiedBy>
  <cp:revision>218</cp:revision>
  <dcterms:created xsi:type="dcterms:W3CDTF">2012-02-13T02:12:24Z</dcterms:created>
  <dcterms:modified xsi:type="dcterms:W3CDTF">2012-12-04T15:44:02Z</dcterms:modified>
</cp:coreProperties>
</file>