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9" r:id="rId3"/>
    <p:sldId id="294" r:id="rId4"/>
    <p:sldId id="290" r:id="rId5"/>
    <p:sldId id="295" r:id="rId6"/>
    <p:sldId id="293" r:id="rId7"/>
    <p:sldId id="296" r:id="rId8"/>
    <p:sldId id="298" r:id="rId9"/>
    <p:sldId id="297" r:id="rId10"/>
    <p:sldId id="299" r:id="rId1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F00"/>
    <a:srgbClr val="E3AA00"/>
    <a:srgbClr val="CAB38F"/>
    <a:srgbClr val="434343"/>
    <a:srgbClr val="363636"/>
    <a:srgbClr val="830628"/>
    <a:srgbClr val="9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134" autoAdjust="0"/>
  </p:normalViewPr>
  <p:slideViewPr>
    <p:cSldViewPr>
      <p:cViewPr varScale="1">
        <p:scale>
          <a:sx n="76" d="100"/>
          <a:sy n="76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8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CA7F92-2E14-472E-A3AA-2DFB3C3C83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2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C131F7-6DF8-4395-9914-748FAA53D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0DB44-FF78-4C89-94CE-433B86962D4E}" type="slidenum">
              <a:rPr lang="en-GB"/>
              <a:pPr/>
              <a:t>1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H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A3E132-0DAE-4182-8967-867AEEC9C43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D0D771-6349-4E73-9A11-62513908BB54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1924DC-6A62-4FA5-99E2-CD45EEB85BF9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131F7-6DF8-4395-9914-748FAA53DBE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CAB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1198563" cy="6858000"/>
            <a:chOff x="0" y="0"/>
            <a:chExt cx="755" cy="4320"/>
          </a:xfrm>
        </p:grpSpPr>
        <p:pic>
          <p:nvPicPr>
            <p:cNvPr id="5" name="Picture 23" descr="CICR_banner_FO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 descr="CICR_banner_FO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48"/>
            <a:stretch>
              <a:fillRect/>
            </a:stretch>
          </p:blipFill>
          <p:spPr bwMode="auto">
            <a:xfrm>
              <a:off x="0" y="2205"/>
              <a:ext cx="755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-26988"/>
            <a:ext cx="7812087" cy="1470026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740650" cy="1752600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r>
              <a:rPr lang="es-E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DFFD-54F8-43B8-9F7D-EA72CE0927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94500" y="125413"/>
            <a:ext cx="1820863" cy="6000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31913" y="125413"/>
            <a:ext cx="5310187" cy="6000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ECBE-6A28-40EE-8934-4C0772381A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0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8" y="1600200"/>
            <a:ext cx="3565525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9838" y="3959225"/>
            <a:ext cx="3565525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9E39-C373-4A7F-A1BF-B9165B4545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660D-09E5-4F40-AB60-09A9DEBB90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270B-98D2-464B-B4AD-D5AB15328F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365C-47B3-4EF6-A213-7C20AF9F79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BB0D-F7F8-4724-BEEE-A962BB4666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37DB-F27C-4860-BFAC-C2D644EB5B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1E24-FD4F-4FB7-BB1B-199F9A79C0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D1FF-A3A1-4709-AFD0-F5B981896F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25413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936FBBC-D01C-437F-AE6F-3CA5E0ECB8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1198563" cy="6858000"/>
            <a:chOff x="0" y="0"/>
            <a:chExt cx="755" cy="4320"/>
          </a:xfrm>
        </p:grpSpPr>
        <p:pic>
          <p:nvPicPr>
            <p:cNvPr id="1031" name="Picture 22" descr="CICR_banner_FO2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23" descr="CICR_banner_FO2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48"/>
            <a:stretch>
              <a:fillRect/>
            </a:stretch>
          </p:blipFill>
          <p:spPr bwMode="auto">
            <a:xfrm>
              <a:off x="0" y="2205"/>
              <a:ext cx="755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794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1"/>
          </a:solidFill>
          <a:latin typeface="+mn-lt"/>
          <a:cs typeface="+mn-cs"/>
        </a:defRPr>
      </a:lvl2pPr>
      <a:lvl3pPr marL="12096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17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x_mexico@icrc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73981" y="404664"/>
            <a:ext cx="7272337" cy="863600"/>
          </a:xfrm>
          <a:noFill/>
        </p:spPr>
        <p:txBody>
          <a:bodyPr/>
          <a:lstStyle/>
          <a:p>
            <a:pPr algn="ctr" eaLnBrk="1" hangingPunct="1"/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3200" dirty="0" smtClean="0">
                <a:solidFill>
                  <a:schemeClr val="bg2"/>
                </a:solidFill>
              </a:rPr>
              <a:t>Actividades en materia de salud a favor de las personas migrantes</a:t>
            </a:r>
            <a:br>
              <a:rPr lang="es-ES" sz="3200" dirty="0" smtClean="0">
                <a:solidFill>
                  <a:schemeClr val="bg2"/>
                </a:solidFill>
              </a:rPr>
            </a:br>
            <a:r>
              <a:rPr lang="es-ES" sz="3200" dirty="0" smtClean="0">
                <a:solidFill>
                  <a:schemeClr val="bg2"/>
                </a:solidFill>
              </a:rPr>
              <a:t>CICR- Delegación Regional</a:t>
            </a:r>
            <a:br>
              <a:rPr lang="es-ES" sz="3200" dirty="0" smtClean="0">
                <a:solidFill>
                  <a:schemeClr val="bg2"/>
                </a:solidFill>
              </a:rPr>
            </a:br>
            <a:endParaRPr lang="es-ES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899592" y="5647194"/>
            <a:ext cx="84604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750" b="1" dirty="0">
                <a:solidFill>
                  <a:schemeClr val="bg2"/>
                </a:solidFill>
              </a:rPr>
              <a:t>Reunión de la Red de Funcionarios de Enlace para la Protección Consular</a:t>
            </a:r>
          </a:p>
          <a:p>
            <a:r>
              <a:rPr lang="es-ES" sz="1750" b="1" dirty="0">
                <a:solidFill>
                  <a:schemeClr val="bg2"/>
                </a:solidFill>
              </a:rPr>
              <a:t>Grupo Regional de Consulta sobre Migración (GRCM)</a:t>
            </a:r>
          </a:p>
          <a:p>
            <a:r>
              <a:rPr lang="es-ES" sz="1750" b="1" dirty="0">
                <a:solidFill>
                  <a:schemeClr val="bg2"/>
                </a:solidFill>
              </a:rPr>
              <a:t>Cuidad de Panamá, Panamá</a:t>
            </a:r>
          </a:p>
          <a:p>
            <a:r>
              <a:rPr lang="es-ES" sz="1750" b="1" dirty="0">
                <a:solidFill>
                  <a:schemeClr val="bg2"/>
                </a:solidFill>
              </a:rPr>
              <a:t>4 de diciembre de 2012</a:t>
            </a:r>
          </a:p>
        </p:txBody>
      </p:sp>
      <p:pic>
        <p:nvPicPr>
          <p:cNvPr id="3076" name="Picture 16" descr="12-02-migrantes-tenosique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556792"/>
            <a:ext cx="6350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>
                <a:solidFill>
                  <a:srgbClr val="D49F00"/>
                </a:solidFill>
              </a:rPr>
              <a:t>Gracias</a:t>
            </a:r>
            <a:endParaRPr lang="en-GB" dirty="0">
              <a:solidFill>
                <a:srgbClr val="D49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76328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1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20386" y="1557338"/>
            <a:ext cx="7923614" cy="5300662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fr-CH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30875" y="404813"/>
            <a:ext cx="3251200" cy="49688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2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47664" y="1600200"/>
            <a:ext cx="7067699" cy="4565650"/>
          </a:xfrm>
        </p:spPr>
        <p:txBody>
          <a:bodyPr/>
          <a:lstStyle/>
          <a:p>
            <a:pPr marL="0" indent="0">
              <a:buNone/>
            </a:pPr>
            <a:r>
              <a:rPr lang="fr-CH" dirty="0" err="1" smtClean="0"/>
              <a:t>Objetivo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Dar a </a:t>
            </a:r>
            <a:r>
              <a:rPr lang="fr-CH" dirty="0" err="1" smtClean="0"/>
              <a:t>conocer</a:t>
            </a:r>
            <a:r>
              <a:rPr lang="fr-CH" dirty="0" smtClean="0"/>
              <a:t> las </a:t>
            </a:r>
            <a:r>
              <a:rPr lang="fr-CH" dirty="0" err="1" smtClean="0"/>
              <a:t>actividades</a:t>
            </a:r>
            <a:r>
              <a:rPr lang="fr-CH" dirty="0" smtClean="0"/>
              <a:t> </a:t>
            </a:r>
            <a:r>
              <a:rPr lang="fr-CH" dirty="0" err="1" smtClean="0"/>
              <a:t>del</a:t>
            </a:r>
            <a:r>
              <a:rPr lang="fr-CH" dirty="0" smtClean="0"/>
              <a:t> CICR para </a:t>
            </a:r>
            <a:r>
              <a:rPr lang="fr-CH" dirty="0" err="1" smtClean="0"/>
              <a:t>lograr</a:t>
            </a:r>
            <a:r>
              <a:rPr lang="fr-CH" dirty="0" smtClean="0"/>
              <a:t> </a:t>
            </a:r>
            <a:r>
              <a:rPr lang="fr-CH" dirty="0" err="1" smtClean="0"/>
              <a:t>una</a:t>
            </a:r>
            <a:r>
              <a:rPr lang="fr-CH" dirty="0" smtClean="0"/>
              <a:t> </a:t>
            </a:r>
            <a:r>
              <a:rPr lang="fr-CH" dirty="0" err="1" smtClean="0"/>
              <a:t>mejor</a:t>
            </a:r>
            <a:r>
              <a:rPr lang="fr-CH" dirty="0" smtClean="0"/>
              <a:t> </a:t>
            </a:r>
            <a:r>
              <a:rPr lang="fr-CH" dirty="0" err="1" smtClean="0"/>
              <a:t>coordinación</a:t>
            </a:r>
            <a:r>
              <a:rPr lang="fr-CH" dirty="0" smtClean="0"/>
              <a:t> en la </a:t>
            </a:r>
            <a:r>
              <a:rPr lang="fr-CH" dirty="0" err="1" smtClean="0"/>
              <a:t>atención</a:t>
            </a:r>
            <a:r>
              <a:rPr lang="fr-CH" dirty="0" smtClean="0"/>
              <a:t> de </a:t>
            </a:r>
            <a:r>
              <a:rPr lang="fr-CH" dirty="0" err="1" smtClean="0"/>
              <a:t>personas</a:t>
            </a:r>
            <a:r>
              <a:rPr lang="fr-CH" dirty="0" smtClean="0"/>
              <a:t> migrantes que </a:t>
            </a:r>
            <a:r>
              <a:rPr lang="fr-CH" dirty="0" err="1" smtClean="0"/>
              <a:t>requieren</a:t>
            </a:r>
            <a:r>
              <a:rPr lang="fr-CH" dirty="0" smtClean="0"/>
              <a:t> </a:t>
            </a:r>
            <a:r>
              <a:rPr lang="fr-CH" dirty="0" err="1" smtClean="0"/>
              <a:t>asistencia</a:t>
            </a:r>
            <a:r>
              <a:rPr lang="fr-CH" dirty="0" smtClean="0"/>
              <a:t> </a:t>
            </a:r>
            <a:r>
              <a:rPr lang="fr-CH" dirty="0" err="1" smtClean="0"/>
              <a:t>médica</a:t>
            </a:r>
            <a:r>
              <a:rPr lang="fr-CH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35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D49F00"/>
                </a:solidFill>
              </a:rPr>
              <a:t>Misión</a:t>
            </a:r>
            <a:r>
              <a:rPr lang="fr-CH" dirty="0" smtClean="0">
                <a:solidFill>
                  <a:srgbClr val="D49F00"/>
                </a:solidFill>
              </a:rPr>
              <a:t> </a:t>
            </a:r>
            <a:r>
              <a:rPr lang="fr-CH" dirty="0" err="1" smtClean="0">
                <a:solidFill>
                  <a:srgbClr val="D49F00"/>
                </a:solidFill>
              </a:rPr>
              <a:t>del</a:t>
            </a:r>
            <a:r>
              <a:rPr lang="fr-CH" dirty="0" smtClean="0">
                <a:solidFill>
                  <a:srgbClr val="D49F00"/>
                </a:solidFill>
              </a:rPr>
              <a:t> CICR</a:t>
            </a:r>
            <a:endParaRPr lang="en-GB" dirty="0">
              <a:solidFill>
                <a:srgbClr val="D49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7488559" cy="4565650"/>
          </a:xfrm>
        </p:spPr>
        <p:txBody>
          <a:bodyPr/>
          <a:lstStyle/>
          <a:p>
            <a:pPr lvl="0">
              <a:buClr>
                <a:srgbClr val="D1002D"/>
              </a:buClr>
              <a:buFont typeface="Webdings" pitchFamily="18" charset="2"/>
              <a:buChar char="4"/>
            </a:pPr>
            <a:r>
              <a:rPr lang="fr-CH" sz="2200" i="1" dirty="0">
                <a:solidFill>
                  <a:srgbClr val="FFFFFF"/>
                </a:solidFill>
              </a:rPr>
              <a:t>El Comité </a:t>
            </a:r>
            <a:r>
              <a:rPr lang="fr-CH" sz="2200" i="1" dirty="0" err="1">
                <a:solidFill>
                  <a:srgbClr val="FFFFFF"/>
                </a:solidFill>
              </a:rPr>
              <a:t>Internacional</a:t>
            </a:r>
            <a:r>
              <a:rPr lang="fr-CH" sz="2200" i="1" dirty="0">
                <a:solidFill>
                  <a:srgbClr val="FFFFFF"/>
                </a:solidFill>
              </a:rPr>
              <a:t> de la Cruz </a:t>
            </a:r>
            <a:r>
              <a:rPr lang="fr-CH" sz="2200" i="1" dirty="0" err="1">
                <a:solidFill>
                  <a:srgbClr val="FFFFFF"/>
                </a:solidFill>
              </a:rPr>
              <a:t>Roja</a:t>
            </a:r>
            <a:r>
              <a:rPr lang="fr-CH" sz="2200" i="1" dirty="0">
                <a:solidFill>
                  <a:srgbClr val="FFFFFF"/>
                </a:solidFill>
              </a:rPr>
              <a:t> (CICR), </a:t>
            </a:r>
            <a:r>
              <a:rPr lang="fr-CH" sz="2200" i="1" dirty="0" err="1">
                <a:solidFill>
                  <a:srgbClr val="FFFFFF"/>
                </a:solidFill>
              </a:rPr>
              <a:t>organización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imparcial</a:t>
            </a:r>
            <a:r>
              <a:rPr lang="fr-CH" sz="2200" i="1" dirty="0">
                <a:solidFill>
                  <a:srgbClr val="FFFFFF"/>
                </a:solidFill>
              </a:rPr>
              <a:t>, </a:t>
            </a:r>
            <a:r>
              <a:rPr lang="fr-CH" sz="2200" i="1" dirty="0" err="1">
                <a:solidFill>
                  <a:srgbClr val="FFFFFF"/>
                </a:solidFill>
              </a:rPr>
              <a:t>neutral</a:t>
            </a:r>
            <a:r>
              <a:rPr lang="fr-CH" sz="2200" i="1" dirty="0">
                <a:solidFill>
                  <a:srgbClr val="FFFFFF"/>
                </a:solidFill>
              </a:rPr>
              <a:t> e </a:t>
            </a:r>
            <a:r>
              <a:rPr lang="fr-CH" sz="2200" i="1" dirty="0" err="1">
                <a:solidFill>
                  <a:srgbClr val="FFFFFF"/>
                </a:solidFill>
              </a:rPr>
              <a:t>independiente</a:t>
            </a:r>
            <a:r>
              <a:rPr lang="fr-CH" sz="2200" i="1" dirty="0">
                <a:solidFill>
                  <a:srgbClr val="FFFFFF"/>
                </a:solidFill>
              </a:rPr>
              <a:t>, </a:t>
            </a:r>
            <a:r>
              <a:rPr lang="fr-CH" sz="2200" i="1" dirty="0" err="1">
                <a:solidFill>
                  <a:srgbClr val="FFFFFF"/>
                </a:solidFill>
              </a:rPr>
              <a:t>tiene</a:t>
            </a:r>
            <a:r>
              <a:rPr lang="fr-CH" sz="2200" i="1" dirty="0">
                <a:solidFill>
                  <a:srgbClr val="FFFFFF"/>
                </a:solidFill>
              </a:rPr>
              <a:t> la </a:t>
            </a:r>
            <a:r>
              <a:rPr lang="fr-CH" sz="2200" i="1" dirty="0" err="1">
                <a:solidFill>
                  <a:srgbClr val="FFFFFF"/>
                </a:solidFill>
              </a:rPr>
              <a:t>misión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exclusivamente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humanitaria</a:t>
            </a:r>
            <a:r>
              <a:rPr lang="fr-CH" sz="2200" i="1" dirty="0">
                <a:solidFill>
                  <a:srgbClr val="FFFFFF"/>
                </a:solidFill>
              </a:rPr>
              <a:t> de </a:t>
            </a:r>
            <a:r>
              <a:rPr lang="fr-CH" sz="2200" b="1" i="1" u="sng" dirty="0" err="1">
                <a:solidFill>
                  <a:srgbClr val="FFFFFF"/>
                </a:solidFill>
              </a:rPr>
              <a:t>proteger</a:t>
            </a:r>
            <a:r>
              <a:rPr lang="fr-CH" sz="2200" b="1" i="1" dirty="0">
                <a:solidFill>
                  <a:srgbClr val="FFFFFF"/>
                </a:solidFill>
              </a:rPr>
              <a:t> </a:t>
            </a:r>
            <a:r>
              <a:rPr lang="fr-CH" sz="2200" i="1" dirty="0">
                <a:solidFill>
                  <a:srgbClr val="FFFFFF"/>
                </a:solidFill>
              </a:rPr>
              <a:t>la </a:t>
            </a:r>
            <a:r>
              <a:rPr lang="fr-CH" sz="2200" b="1" i="1" dirty="0">
                <a:solidFill>
                  <a:srgbClr val="FFFFFF"/>
                </a:solidFill>
              </a:rPr>
              <a:t>vida</a:t>
            </a:r>
            <a:r>
              <a:rPr lang="fr-CH" sz="2200" i="1" dirty="0">
                <a:solidFill>
                  <a:srgbClr val="FFFFFF"/>
                </a:solidFill>
              </a:rPr>
              <a:t> y la </a:t>
            </a:r>
            <a:r>
              <a:rPr lang="fr-CH" sz="2200" b="1" i="1" dirty="0" err="1">
                <a:solidFill>
                  <a:srgbClr val="FFFFFF"/>
                </a:solidFill>
              </a:rPr>
              <a:t>dignidad</a:t>
            </a:r>
            <a:r>
              <a:rPr lang="fr-CH" sz="2200" b="1" i="1" dirty="0">
                <a:solidFill>
                  <a:srgbClr val="FFFFFF"/>
                </a:solidFill>
              </a:rPr>
              <a:t> </a:t>
            </a:r>
            <a:r>
              <a:rPr lang="fr-CH" sz="2200" i="1" dirty="0">
                <a:solidFill>
                  <a:srgbClr val="FFFFFF"/>
                </a:solidFill>
              </a:rPr>
              <a:t>de las </a:t>
            </a:r>
            <a:r>
              <a:rPr lang="fr-CH" sz="2200" b="1" i="1" dirty="0" err="1">
                <a:solidFill>
                  <a:srgbClr val="FFFFFF"/>
                </a:solidFill>
              </a:rPr>
              <a:t>víctimas</a:t>
            </a:r>
            <a:r>
              <a:rPr lang="fr-CH" sz="2200" i="1" dirty="0">
                <a:solidFill>
                  <a:srgbClr val="FFFFFF"/>
                </a:solidFill>
              </a:rPr>
              <a:t> de los </a:t>
            </a:r>
            <a:r>
              <a:rPr lang="fr-CH" sz="2200" b="1" i="1" u="sng" dirty="0" err="1">
                <a:solidFill>
                  <a:srgbClr val="FFFFFF"/>
                </a:solidFill>
              </a:rPr>
              <a:t>conflictos</a:t>
            </a:r>
            <a:r>
              <a:rPr lang="fr-CH" sz="2200" b="1" i="1" u="sng" dirty="0">
                <a:solidFill>
                  <a:srgbClr val="FFFFFF"/>
                </a:solidFill>
              </a:rPr>
              <a:t> </a:t>
            </a:r>
            <a:r>
              <a:rPr lang="fr-CH" sz="2200" b="1" i="1" u="sng" dirty="0" err="1">
                <a:solidFill>
                  <a:srgbClr val="FFFFFF"/>
                </a:solidFill>
              </a:rPr>
              <a:t>armados</a:t>
            </a:r>
            <a:r>
              <a:rPr lang="fr-CH" sz="2200" b="1" i="1" u="sng" dirty="0">
                <a:solidFill>
                  <a:srgbClr val="FFFFFF"/>
                </a:solidFill>
              </a:rPr>
              <a:t> y de </a:t>
            </a:r>
            <a:r>
              <a:rPr lang="fr-CH" sz="2200" b="1" i="1" u="sng" dirty="0" err="1">
                <a:solidFill>
                  <a:srgbClr val="FFFFFF"/>
                </a:solidFill>
              </a:rPr>
              <a:t>otras</a:t>
            </a:r>
            <a:r>
              <a:rPr lang="fr-CH" sz="2200" b="1" i="1" u="sng" dirty="0">
                <a:solidFill>
                  <a:srgbClr val="FFFFFF"/>
                </a:solidFill>
              </a:rPr>
              <a:t> </a:t>
            </a:r>
            <a:r>
              <a:rPr lang="fr-CH" sz="2200" b="1" i="1" u="sng" dirty="0" err="1">
                <a:solidFill>
                  <a:srgbClr val="FFFFFF"/>
                </a:solidFill>
              </a:rPr>
              <a:t>situaciones</a:t>
            </a:r>
            <a:r>
              <a:rPr lang="fr-CH" sz="2200" b="1" i="1" u="sng" dirty="0">
                <a:solidFill>
                  <a:srgbClr val="FFFFFF"/>
                </a:solidFill>
              </a:rPr>
              <a:t> de </a:t>
            </a:r>
            <a:r>
              <a:rPr lang="fr-CH" sz="2200" b="1" i="1" u="sng" dirty="0" err="1">
                <a:solidFill>
                  <a:srgbClr val="FFFFFF"/>
                </a:solidFill>
              </a:rPr>
              <a:t>violencia</a:t>
            </a:r>
            <a:r>
              <a:rPr lang="fr-CH" sz="2200" i="1" dirty="0">
                <a:solidFill>
                  <a:srgbClr val="FFFFFF"/>
                </a:solidFill>
              </a:rPr>
              <a:t>, </a:t>
            </a:r>
            <a:r>
              <a:rPr lang="fr-CH" sz="2200" i="1" dirty="0" err="1">
                <a:solidFill>
                  <a:srgbClr val="FFFFFF"/>
                </a:solidFill>
              </a:rPr>
              <a:t>así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como</a:t>
            </a:r>
            <a:r>
              <a:rPr lang="fr-CH" sz="2200" i="1" dirty="0">
                <a:solidFill>
                  <a:srgbClr val="FFFFFF"/>
                </a:solidFill>
              </a:rPr>
              <a:t> de </a:t>
            </a:r>
            <a:r>
              <a:rPr lang="fr-CH" sz="2200" i="1" dirty="0" err="1">
                <a:solidFill>
                  <a:srgbClr val="FFFFFF"/>
                </a:solidFill>
              </a:rPr>
              <a:t>prestarles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b="1" i="1" u="sng" dirty="0" err="1">
                <a:solidFill>
                  <a:srgbClr val="FFFFFF"/>
                </a:solidFill>
              </a:rPr>
              <a:t>asistencia</a:t>
            </a:r>
            <a:r>
              <a:rPr lang="fr-CH" sz="2200" b="1" i="1" dirty="0">
                <a:solidFill>
                  <a:srgbClr val="FFFFFF"/>
                </a:solidFill>
              </a:rPr>
              <a:t>.</a:t>
            </a:r>
            <a:r>
              <a:rPr lang="fr-CH" sz="2200" b="1" i="1" u="sng" dirty="0">
                <a:solidFill>
                  <a:srgbClr val="FFFFFF"/>
                </a:solidFill>
              </a:rPr>
              <a:t/>
            </a:r>
            <a:br>
              <a:rPr lang="fr-CH" sz="2200" b="1" i="1" u="sng" dirty="0">
                <a:solidFill>
                  <a:srgbClr val="FFFFFF"/>
                </a:solidFill>
              </a:rPr>
            </a:br>
            <a:endParaRPr lang="fr-CH" sz="2200" b="1" i="1" u="sng" dirty="0">
              <a:solidFill>
                <a:srgbClr val="FFFFFF"/>
              </a:solidFill>
            </a:endParaRPr>
          </a:p>
          <a:p>
            <a:pPr lvl="0">
              <a:buClr>
                <a:srgbClr val="D1002D"/>
              </a:buClr>
              <a:buFont typeface="Webdings" pitchFamily="18" charset="2"/>
              <a:buChar char="4"/>
            </a:pPr>
            <a:r>
              <a:rPr lang="fr-CH" sz="2200" i="1" dirty="0">
                <a:solidFill>
                  <a:srgbClr val="FFFFFF"/>
                </a:solidFill>
              </a:rPr>
              <a:t>El CICR se </a:t>
            </a:r>
            <a:r>
              <a:rPr lang="fr-CH" sz="2200" i="1" dirty="0" err="1">
                <a:solidFill>
                  <a:srgbClr val="FFFFFF"/>
                </a:solidFill>
              </a:rPr>
              <a:t>esfuerza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asimismo</a:t>
            </a:r>
            <a:r>
              <a:rPr lang="fr-CH" sz="2200" i="1" dirty="0">
                <a:solidFill>
                  <a:srgbClr val="FFFFFF"/>
                </a:solidFill>
              </a:rPr>
              <a:t> en </a:t>
            </a:r>
            <a:r>
              <a:rPr lang="fr-CH" sz="2200" b="1" i="1" u="sng" dirty="0" err="1">
                <a:solidFill>
                  <a:srgbClr val="FFFFFF"/>
                </a:solidFill>
              </a:rPr>
              <a:t>prevenir</a:t>
            </a:r>
            <a:r>
              <a:rPr lang="fr-CH" sz="2200" b="1" i="1" u="sng" dirty="0">
                <a:solidFill>
                  <a:srgbClr val="FFFFFF"/>
                </a:solidFill>
              </a:rPr>
              <a:t> el </a:t>
            </a:r>
            <a:r>
              <a:rPr lang="fr-CH" sz="2200" b="1" i="1" u="sng" dirty="0" err="1">
                <a:solidFill>
                  <a:srgbClr val="FFFFFF"/>
                </a:solidFill>
              </a:rPr>
              <a:t>sufrimiento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mediante</a:t>
            </a:r>
            <a:r>
              <a:rPr lang="fr-CH" sz="2200" i="1" dirty="0">
                <a:solidFill>
                  <a:srgbClr val="FFFFFF"/>
                </a:solidFill>
              </a:rPr>
              <a:t> la </a:t>
            </a:r>
            <a:r>
              <a:rPr lang="fr-CH" sz="2200" b="1" i="1" u="sng" dirty="0" err="1">
                <a:solidFill>
                  <a:srgbClr val="FFFFFF"/>
                </a:solidFill>
              </a:rPr>
              <a:t>promoción</a:t>
            </a:r>
            <a:r>
              <a:rPr lang="fr-CH" sz="2200" b="1" i="1" u="sng" dirty="0">
                <a:solidFill>
                  <a:srgbClr val="FFFFFF"/>
                </a:solidFill>
              </a:rPr>
              <a:t> y el </a:t>
            </a:r>
            <a:r>
              <a:rPr lang="fr-CH" sz="2200" b="1" i="1" u="sng" dirty="0" err="1">
                <a:solidFill>
                  <a:srgbClr val="FFFFFF"/>
                </a:solidFill>
              </a:rPr>
              <a:t>fortalecimiento</a:t>
            </a:r>
            <a:r>
              <a:rPr lang="fr-CH" sz="2200" b="1" i="1" u="sng" dirty="0">
                <a:solidFill>
                  <a:srgbClr val="FFFFFF"/>
                </a:solidFill>
              </a:rPr>
              <a:t> </a:t>
            </a:r>
            <a:r>
              <a:rPr lang="fr-CH" sz="2200" b="1" i="1" u="sng" dirty="0" err="1">
                <a:solidFill>
                  <a:srgbClr val="FFFFFF"/>
                </a:solidFill>
              </a:rPr>
              <a:t>del</a:t>
            </a:r>
            <a:r>
              <a:rPr lang="fr-CH" sz="2200" b="1" i="1" u="sng" dirty="0">
                <a:solidFill>
                  <a:srgbClr val="FFFFFF"/>
                </a:solidFill>
              </a:rPr>
              <a:t> </a:t>
            </a:r>
            <a:r>
              <a:rPr lang="fr-CH" sz="2200" b="1" i="1" u="sng" dirty="0" err="1">
                <a:solidFill>
                  <a:srgbClr val="FFFFFF"/>
                </a:solidFill>
              </a:rPr>
              <a:t>derecho</a:t>
            </a:r>
            <a:r>
              <a:rPr lang="fr-CH" sz="2200" i="1" dirty="0">
                <a:solidFill>
                  <a:srgbClr val="FFFFFF"/>
                </a:solidFill>
              </a:rPr>
              <a:t> y de los </a:t>
            </a:r>
            <a:r>
              <a:rPr lang="fr-CH" sz="2200" i="1" dirty="0" err="1">
                <a:solidFill>
                  <a:srgbClr val="FFFFFF"/>
                </a:solidFill>
              </a:rPr>
              <a:t>principios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humanitarios</a:t>
            </a:r>
            <a:r>
              <a:rPr lang="fr-CH" sz="2200" i="1" dirty="0">
                <a:solidFill>
                  <a:srgbClr val="FFFFFF"/>
                </a:solidFill>
              </a:rPr>
              <a:t> </a:t>
            </a:r>
            <a:r>
              <a:rPr lang="fr-CH" sz="2200" i="1" dirty="0" err="1">
                <a:solidFill>
                  <a:srgbClr val="FFFFFF"/>
                </a:solidFill>
              </a:rPr>
              <a:t>universales</a:t>
            </a:r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25413"/>
            <a:ext cx="7956550" cy="1143000"/>
          </a:xfrm>
        </p:spPr>
        <p:txBody>
          <a:bodyPr/>
          <a:lstStyle/>
          <a:p>
            <a:pPr algn="ctr" eaLnBrk="1" hangingPunct="1"/>
            <a:r>
              <a:rPr lang="es-MX" sz="3600" dirty="0" smtClean="0">
                <a:solidFill>
                  <a:srgbClr val="D49F00"/>
                </a:solidFill>
              </a:rPr>
              <a:t>I. Asistencia a personas amputadas </a:t>
            </a:r>
            <a:endParaRPr lang="es-MX" sz="3600" dirty="0">
              <a:solidFill>
                <a:srgbClr val="D49F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187624" y="5390580"/>
            <a:ext cx="8129016" cy="1195824"/>
          </a:xfrm>
        </p:spPr>
        <p:txBody>
          <a:bodyPr/>
          <a:lstStyle/>
          <a:p>
            <a:pPr marL="0" indent="0">
              <a:buNone/>
            </a:pPr>
            <a:r>
              <a:rPr lang="fr-CH" dirty="0" err="1" smtClean="0"/>
              <a:t>Prótesis</a:t>
            </a:r>
            <a:r>
              <a:rPr lang="fr-CH" dirty="0" smtClean="0"/>
              <a:t>, sillas de </a:t>
            </a:r>
            <a:r>
              <a:rPr lang="fr-CH" dirty="0" err="1" smtClean="0"/>
              <a:t>ruedas</a:t>
            </a:r>
            <a:r>
              <a:rPr lang="fr-CH" dirty="0" smtClean="0"/>
              <a:t>/muletas, </a:t>
            </a:r>
            <a:r>
              <a:rPr lang="fr-CH" dirty="0" err="1" smtClean="0"/>
              <a:t>apoyo</a:t>
            </a:r>
            <a:r>
              <a:rPr lang="fr-CH" dirty="0" smtClean="0"/>
              <a:t> en </a:t>
            </a:r>
            <a:r>
              <a:rPr lang="fr-CH" dirty="0" err="1" smtClean="0"/>
              <a:t>comunicación</a:t>
            </a:r>
            <a:r>
              <a:rPr lang="fr-CH" dirty="0" smtClean="0"/>
              <a:t> con la </a:t>
            </a:r>
            <a:r>
              <a:rPr lang="fr-CH" dirty="0" err="1" smtClean="0"/>
              <a:t>familia</a:t>
            </a:r>
            <a:r>
              <a:rPr lang="fr-CH" dirty="0" smtClean="0"/>
              <a:t> (</a:t>
            </a:r>
            <a:r>
              <a:rPr lang="fr-CH" dirty="0" err="1" smtClean="0"/>
              <a:t>reunificación</a:t>
            </a:r>
            <a:r>
              <a:rPr lang="fr-CH" dirty="0" smtClean="0"/>
              <a:t>), </a:t>
            </a:r>
            <a:r>
              <a:rPr lang="fr-CH" dirty="0" err="1" smtClean="0"/>
              <a:t>traslados</a:t>
            </a:r>
            <a:r>
              <a:rPr lang="fr-CH" dirty="0" smtClean="0"/>
              <a:t>, etc.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192688" cy="42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125412"/>
            <a:ext cx="7812088" cy="1431380"/>
          </a:xfrm>
        </p:spPr>
        <p:txBody>
          <a:bodyPr/>
          <a:lstStyle/>
          <a:p>
            <a:r>
              <a:rPr lang="fr-CH" dirty="0" smtClean="0">
                <a:solidFill>
                  <a:srgbClr val="D49F00"/>
                </a:solidFill>
              </a:rPr>
              <a:t>II. </a:t>
            </a:r>
            <a:r>
              <a:rPr lang="fr-CH" dirty="0" err="1" smtClean="0">
                <a:solidFill>
                  <a:srgbClr val="D49F00"/>
                </a:solidFill>
              </a:rPr>
              <a:t>Asistencia</a:t>
            </a:r>
            <a:r>
              <a:rPr lang="fr-CH" dirty="0" smtClean="0">
                <a:solidFill>
                  <a:srgbClr val="D49F00"/>
                </a:solidFill>
              </a:rPr>
              <a:t> a </a:t>
            </a:r>
            <a:r>
              <a:rPr lang="fr-CH" dirty="0" err="1" smtClean="0">
                <a:solidFill>
                  <a:srgbClr val="D49F00"/>
                </a:solidFill>
              </a:rPr>
              <a:t>personas</a:t>
            </a:r>
            <a:r>
              <a:rPr lang="fr-CH" dirty="0" smtClean="0">
                <a:solidFill>
                  <a:srgbClr val="D49F00"/>
                </a:solidFill>
              </a:rPr>
              <a:t> que </a:t>
            </a:r>
            <a:r>
              <a:rPr lang="fr-CH" dirty="0" err="1" smtClean="0">
                <a:solidFill>
                  <a:srgbClr val="D49F00"/>
                </a:solidFill>
              </a:rPr>
              <a:t>requieren</a:t>
            </a:r>
            <a:r>
              <a:rPr lang="fr-CH" dirty="0" smtClean="0">
                <a:solidFill>
                  <a:srgbClr val="D49F00"/>
                </a:solidFill>
              </a:rPr>
              <a:t> </a:t>
            </a:r>
            <a:r>
              <a:rPr lang="fr-CH" dirty="0" err="1" smtClean="0">
                <a:solidFill>
                  <a:srgbClr val="D49F00"/>
                </a:solidFill>
              </a:rPr>
              <a:t>materiales</a:t>
            </a:r>
            <a:r>
              <a:rPr lang="fr-CH" dirty="0" smtClean="0">
                <a:solidFill>
                  <a:srgbClr val="D49F00"/>
                </a:solidFill>
              </a:rPr>
              <a:t> para </a:t>
            </a:r>
            <a:r>
              <a:rPr lang="fr-CH" dirty="0" err="1" smtClean="0">
                <a:solidFill>
                  <a:srgbClr val="D49F00"/>
                </a:solidFill>
              </a:rPr>
              <a:t>cirugías</a:t>
            </a:r>
            <a:endParaRPr lang="en-GB" dirty="0">
              <a:solidFill>
                <a:srgbClr val="D49F00"/>
              </a:solidFill>
            </a:endParaRPr>
          </a:p>
        </p:txBody>
      </p:sp>
      <p:pic>
        <p:nvPicPr>
          <p:cNvPr id="5" name="Picture 13" descr="_MG_52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616" y="1844824"/>
            <a:ext cx="6120680" cy="35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120" y="5485293"/>
            <a:ext cx="7159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+mn-lt"/>
              </a:rPr>
              <a:t>sillas de ruedas/muletas, apoyo en comunicación con la familia (reunificación), traslados, etc. </a:t>
            </a:r>
          </a:p>
        </p:txBody>
      </p:sp>
    </p:spTree>
    <p:extLst>
      <p:ext uri="{BB962C8B-B14F-4D97-AF65-F5344CB8AC3E}">
        <p14:creationId xmlns:p14="http://schemas.microsoft.com/office/powerpoint/2010/main" val="3029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7450" y="1557338"/>
            <a:ext cx="7956550" cy="5300662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3600" dirty="0" smtClean="0">
                <a:solidFill>
                  <a:srgbClr val="E3AA00"/>
                </a:solidFill>
              </a:rPr>
              <a:t>III. Asistencia médica básica en puntos de la ruta migratoria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38970" y="1340768"/>
            <a:ext cx="7705030" cy="99772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MX" dirty="0" smtClean="0"/>
              <a:t>Clínicas móviles, brigadas médicas y módulos para personas repatriadas</a:t>
            </a:r>
          </a:p>
        </p:txBody>
      </p:sp>
      <p:pic>
        <p:nvPicPr>
          <p:cNvPr id="6150" name="Picture 67" descr="F:\12_02_migrantes Tenosique\12_02_migrantes_tenosique_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911" y="2132854"/>
            <a:ext cx="7293627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92386" y="5673987"/>
            <a:ext cx="7705030" cy="99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1"/>
                </a:solidFill>
                <a:latin typeface="+mn-lt"/>
                <a:cs typeface="+mn-cs"/>
              </a:defRPr>
            </a:lvl2pPr>
            <a:lvl3pPr marL="1209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17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MX" dirty="0" smtClean="0"/>
              <a:t>Asistencia médica </a:t>
            </a:r>
            <a:r>
              <a:rPr lang="es-MX" dirty="0" err="1" smtClean="0"/>
              <a:t>prehospitalaria</a:t>
            </a:r>
            <a:r>
              <a:rPr lang="es-MX" dirty="0" smtClean="0"/>
              <a:t>, agua potable, kits de higiene, orientación, llamadas telefónicas, etc.</a:t>
            </a:r>
          </a:p>
        </p:txBody>
      </p:sp>
    </p:spTree>
    <p:extLst>
      <p:ext uri="{BB962C8B-B14F-4D97-AF65-F5344CB8AC3E}">
        <p14:creationId xmlns:p14="http://schemas.microsoft.com/office/powerpoint/2010/main" val="40601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E3AA00"/>
                </a:solidFill>
              </a:rPr>
              <a:t>III. Asistencia médica básica en puntos de la ruta migratoria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48007" y="260648"/>
            <a:ext cx="3565525" cy="2206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4326"/>
            <a:ext cx="7930544" cy="542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339752" y="2060848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92152" y="1916832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34978" y="4869160"/>
            <a:ext cx="216024" cy="14401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7950" y="4725144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72000" y="4437112"/>
            <a:ext cx="216024" cy="14401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75236" y="5138058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68144" y="5138058"/>
            <a:ext cx="216024" cy="14401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err="1" smtClean="0">
                <a:solidFill>
                  <a:srgbClr val="D49F00"/>
                </a:solidFill>
              </a:rPr>
              <a:t>Asistencia</a:t>
            </a:r>
            <a:r>
              <a:rPr lang="fr-CH" dirty="0" smtClean="0">
                <a:solidFill>
                  <a:srgbClr val="D49F00"/>
                </a:solidFill>
              </a:rPr>
              <a:t> a</a:t>
            </a:r>
            <a:endParaRPr lang="en-GB" dirty="0">
              <a:solidFill>
                <a:srgbClr val="D49F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528392" cy="23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Documents and Settings\mcancholacamacho\My Documents\DOCS Migracion\Casos de asistencia\Fotos pax asistidas\LBZ5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672045"/>
            <a:ext cx="2664297" cy="35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10007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807737"/>
            <a:ext cx="2842344" cy="20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980795"/>
            <a:ext cx="276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Personas</a:t>
            </a:r>
            <a:r>
              <a:rPr lang="fr-CH" dirty="0" smtClean="0"/>
              <a:t> </a:t>
            </a:r>
            <a:r>
              <a:rPr lang="fr-CH" dirty="0" err="1" smtClean="0"/>
              <a:t>amputadas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202571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Personas</a:t>
            </a:r>
            <a:r>
              <a:rPr lang="fr-CH" dirty="0" smtClean="0"/>
              <a:t> </a:t>
            </a:r>
            <a:r>
              <a:rPr lang="fr-CH" dirty="0" err="1" smtClean="0"/>
              <a:t>heridas</a:t>
            </a:r>
            <a:r>
              <a:rPr lang="fr-CH" dirty="0" smtClean="0"/>
              <a:t>/enfermas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93566" y="3884407"/>
            <a:ext cx="19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Personas</a:t>
            </a:r>
            <a:r>
              <a:rPr lang="fr-CH" dirty="0" smtClean="0"/>
              <a:t> en </a:t>
            </a:r>
            <a:r>
              <a:rPr lang="fr-CH" dirty="0" err="1" smtClean="0"/>
              <a:t>tránsito</a:t>
            </a:r>
            <a:r>
              <a:rPr lang="fr-CH" dirty="0" smtClean="0"/>
              <a:t> o </a:t>
            </a:r>
            <a:r>
              <a:rPr lang="fr-CH" dirty="0" err="1" smtClean="0"/>
              <a:t>repatriadas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283450" cy="503238"/>
          </a:xfrm>
        </p:spPr>
        <p:txBody>
          <a:bodyPr/>
          <a:lstStyle/>
          <a:p>
            <a:pPr eaLnBrk="1" hangingPunct="1"/>
            <a:endParaRPr lang="fr-CH" sz="36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57339"/>
            <a:ext cx="7283450" cy="309579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CH" sz="3600" b="1" smtClean="0">
                <a:solidFill>
                  <a:schemeClr val="tx1"/>
                </a:solidFill>
              </a:rPr>
              <a:t>Para </a:t>
            </a:r>
            <a:r>
              <a:rPr lang="fr-CH" sz="3600" b="1" dirty="0" err="1" smtClean="0">
                <a:solidFill>
                  <a:schemeClr val="tx1"/>
                </a:solidFill>
              </a:rPr>
              <a:t>enviar</a:t>
            </a:r>
            <a:r>
              <a:rPr lang="fr-CH" sz="3600" b="1" dirty="0" smtClean="0">
                <a:solidFill>
                  <a:schemeClr val="tx1"/>
                </a:solidFill>
              </a:rPr>
              <a:t>/</a:t>
            </a:r>
            <a:r>
              <a:rPr lang="fr-CH" sz="3600" b="1" dirty="0" err="1" smtClean="0">
                <a:solidFill>
                  <a:schemeClr val="tx1"/>
                </a:solidFill>
              </a:rPr>
              <a:t>remitir</a:t>
            </a:r>
            <a:r>
              <a:rPr lang="fr-CH" sz="3600" b="1" dirty="0" smtClean="0">
                <a:solidFill>
                  <a:schemeClr val="tx1"/>
                </a:solidFill>
              </a:rPr>
              <a:t> </a:t>
            </a:r>
            <a:r>
              <a:rPr lang="fr-CH" sz="3600" b="1" dirty="0" err="1" smtClean="0">
                <a:solidFill>
                  <a:schemeClr val="tx1"/>
                </a:solidFill>
              </a:rPr>
              <a:t>casos</a:t>
            </a:r>
            <a:r>
              <a:rPr lang="fr-CH" sz="3600" b="1" dirty="0" smtClean="0">
                <a:solidFill>
                  <a:schemeClr val="tx1"/>
                </a:solidFill>
              </a:rPr>
              <a:t>, </a:t>
            </a:r>
            <a:r>
              <a:rPr lang="fr-CH" sz="3600" b="1" dirty="0" err="1" smtClean="0">
                <a:solidFill>
                  <a:schemeClr val="tx1"/>
                </a:solidFill>
              </a:rPr>
              <a:t>entrar</a:t>
            </a:r>
            <a:r>
              <a:rPr lang="fr-CH" sz="3600" b="1" dirty="0" smtClean="0">
                <a:solidFill>
                  <a:schemeClr val="tx1"/>
                </a:solidFill>
              </a:rPr>
              <a:t> en </a:t>
            </a:r>
            <a:r>
              <a:rPr lang="fr-CH" sz="3600" b="1" dirty="0" err="1" smtClean="0">
                <a:solidFill>
                  <a:schemeClr val="tx1"/>
                </a:solidFill>
              </a:rPr>
              <a:t>contacto</a:t>
            </a:r>
            <a:r>
              <a:rPr lang="fr-CH" sz="3600" b="1" dirty="0" smtClean="0">
                <a:solidFill>
                  <a:schemeClr val="tx1"/>
                </a:solidFill>
              </a:rPr>
              <a:t> a</a:t>
            </a:r>
          </a:p>
          <a:p>
            <a:pPr algn="ctr" eaLnBrk="1" hangingPunct="1">
              <a:buFontTx/>
              <a:buNone/>
            </a:pPr>
            <a:r>
              <a:rPr lang="fr-CH" sz="3600" b="1" dirty="0" smtClean="0">
                <a:solidFill>
                  <a:schemeClr val="tx1"/>
                </a:solidFill>
                <a:hlinkClick r:id="rId2"/>
              </a:rPr>
              <a:t>mex_mexico@icrc.org</a:t>
            </a:r>
            <a:endParaRPr lang="fr-CH" sz="3600" b="1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fr-CH" sz="3600" b="1" dirty="0" smtClean="0">
                <a:solidFill>
                  <a:schemeClr val="tx1"/>
                </a:solidFill>
              </a:rPr>
              <a:t>01 (55) 25 81 21 10</a:t>
            </a:r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>
              <a:buFontTx/>
              <a:buNone/>
            </a:pPr>
            <a:endParaRPr lang="fr-CH" sz="4000" b="1" dirty="0" smtClean="0">
              <a:solidFill>
                <a:srgbClr val="D49F00"/>
              </a:solidFill>
            </a:endParaRPr>
          </a:p>
          <a:p>
            <a:pPr algn="ctr" eaLnBrk="1" hangingPunct="1">
              <a:buFontTx/>
              <a:buNone/>
            </a:pPr>
            <a:endParaRPr lang="fr-CH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F02 Es">
  <a:themeElements>
    <a:clrScheme name="Color F02 Es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lor F02 Es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lor F02 Es 1">
    <a:dk1>
      <a:srgbClr val="EAEAEA"/>
    </a:dk1>
    <a:lt1>
      <a:srgbClr val="FFFFFF"/>
    </a:lt1>
    <a:dk2>
      <a:srgbClr val="000000"/>
    </a:dk2>
    <a:lt2>
      <a:srgbClr val="1C1C1C"/>
    </a:lt2>
    <a:accent1>
      <a:srgbClr val="CAB38F"/>
    </a:accent1>
    <a:accent2>
      <a:srgbClr val="776241"/>
    </a:accent2>
    <a:accent3>
      <a:srgbClr val="FFFFFF"/>
    </a:accent3>
    <a:accent4>
      <a:srgbClr val="C8C8C8"/>
    </a:accent4>
    <a:accent5>
      <a:srgbClr val="E1D6C6"/>
    </a:accent5>
    <a:accent6>
      <a:srgbClr val="6B583A"/>
    </a:accent6>
    <a:hlink>
      <a:srgbClr val="A4885A"/>
    </a:hlink>
    <a:folHlink>
      <a:srgbClr val="4C3D2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244</Words>
  <Application>Microsoft Office PowerPoint</Application>
  <PresentationFormat>On-screen Show (4:3)</PresentationFormat>
  <Paragraphs>44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Color F02 Es</vt:lpstr>
      <vt:lpstr> Actividades en materia de salud a favor de las personas migrantes CICR- Delegación Regional </vt:lpstr>
      <vt:lpstr>PowerPoint Presentation</vt:lpstr>
      <vt:lpstr>Misión del CICR</vt:lpstr>
      <vt:lpstr>I. Asistencia a personas amputadas </vt:lpstr>
      <vt:lpstr>II. Asistencia a personas que requieren materiales para cirugías</vt:lpstr>
      <vt:lpstr>III. Asistencia médica básica en puntos de la ruta migratoria</vt:lpstr>
      <vt:lpstr>III. Asistencia médica básica en puntos de la ruta migratoria</vt:lpstr>
      <vt:lpstr>Asistencia a</vt:lpstr>
      <vt:lpstr>PowerPoint Presentation</vt:lpstr>
      <vt:lpstr>Gracias</vt:lpstr>
    </vt:vector>
  </TitlesOfParts>
  <Company>ICRC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Migración </dc:title>
  <dc:creator>ICRC</dc:creator>
  <cp:lastModifiedBy>RODAS Renán</cp:lastModifiedBy>
  <cp:revision>212</cp:revision>
  <dcterms:created xsi:type="dcterms:W3CDTF">2012-02-13T02:12:24Z</dcterms:created>
  <dcterms:modified xsi:type="dcterms:W3CDTF">2012-12-04T14:44:27Z</dcterms:modified>
</cp:coreProperties>
</file>