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57" r:id="rId4"/>
    <p:sldId id="258" r:id="rId5"/>
    <p:sldId id="268" r:id="rId6"/>
    <p:sldId id="259" r:id="rId7"/>
    <p:sldId id="260" r:id="rId8"/>
    <p:sldId id="267" r:id="rId9"/>
    <p:sldId id="266" r:id="rId10"/>
    <p:sldId id="261" r:id="rId11"/>
    <p:sldId id="262" r:id="rId12"/>
    <p:sldId id="263" r:id="rId13"/>
    <p:sldId id="264" r:id="rId14"/>
  </p:sldIdLst>
  <p:sldSz cx="9144000" cy="6858000" type="screen4x3"/>
  <p:notesSz cx="68580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FA57AB-1FDC-445B-BAA3-5129D6D2B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1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C4CB8D-E4C9-407D-9B54-4BD57AA8AC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7312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987A090-3739-4DF5-B608-7E10332285F3}" type="slidenum">
              <a:rPr lang="en-CA" altLang="en-US" smtClean="0"/>
              <a:pPr/>
              <a:t>1</a:t>
            </a:fld>
            <a:endParaRPr lang="en-CA" alt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C7B73E7-2E4C-473B-988F-2DD03AF2A833}" type="slidenum">
              <a:rPr lang="en-CA" altLang="en-US" smtClean="0"/>
              <a:pPr/>
              <a:t>10</a:t>
            </a:fld>
            <a:endParaRPr lang="en-CA" alt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52542B0-0C8F-4E4A-9A85-13AEC2022487}" type="slidenum">
              <a:rPr lang="en-CA" altLang="en-US" smtClean="0"/>
              <a:pPr/>
              <a:t>11</a:t>
            </a:fld>
            <a:endParaRPr lang="en-CA" altLang="en-US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6F96CB3-E318-44F0-947F-DD4C7ED11FB0}" type="slidenum">
              <a:rPr lang="en-CA" altLang="en-US" smtClean="0"/>
              <a:pPr/>
              <a:t>12</a:t>
            </a:fld>
            <a:endParaRPr lang="en-CA" alt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705B359-3983-43B5-AA94-B61DB0A8369D}" type="slidenum">
              <a:rPr lang="en-CA" altLang="en-US" smtClean="0"/>
              <a:pPr/>
              <a:t>13</a:t>
            </a:fld>
            <a:endParaRPr lang="en-CA" altLang="en-US" smtClean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6FF6D05-8380-4638-810F-A6A53136E659}" type="slidenum">
              <a:rPr lang="en-CA" altLang="en-US" smtClean="0"/>
              <a:pPr/>
              <a:t>2</a:t>
            </a:fld>
            <a:endParaRPr lang="en-CA" alt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E5A3826-6403-45CD-9DD5-096032395D91}" type="slidenum">
              <a:rPr lang="en-CA" altLang="en-US" smtClean="0"/>
              <a:pPr/>
              <a:t>3</a:t>
            </a:fld>
            <a:endParaRPr lang="en-CA" alt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D0CCE16-1E28-4E0D-80AB-6CD7620FC9CE}" type="slidenum">
              <a:rPr lang="en-CA" altLang="en-US" smtClean="0"/>
              <a:pPr/>
              <a:t>4</a:t>
            </a:fld>
            <a:endParaRPr lang="en-CA" alt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FBF0BE0-5A70-4801-8C06-BF24AC91F3A6}" type="slidenum">
              <a:rPr lang="en-CA" altLang="en-US" smtClean="0"/>
              <a:pPr/>
              <a:t>5</a:t>
            </a:fld>
            <a:endParaRPr lang="en-CA" alt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A4F06BD-9577-422A-B0D4-FB65989DC014}" type="slidenum">
              <a:rPr lang="en-CA" altLang="en-US" smtClean="0"/>
              <a:pPr/>
              <a:t>6</a:t>
            </a:fld>
            <a:endParaRPr lang="en-CA" alt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AF85DA-9D12-4C40-BC93-6816600E19E6}" type="slidenum">
              <a:rPr lang="en-CA" altLang="en-US" smtClean="0"/>
              <a:pPr/>
              <a:t>7</a:t>
            </a:fld>
            <a:endParaRPr lang="en-CA" alt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919059D-6FF7-46D4-84F5-9E5474B9AD16}" type="slidenum">
              <a:rPr lang="en-CA" altLang="en-US" smtClean="0"/>
              <a:pPr/>
              <a:t>8</a:t>
            </a:fld>
            <a:endParaRPr lang="en-CA" alt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E71052A-E18F-401F-866A-898AA0D9D198}" type="slidenum">
              <a:rPr lang="en-CA" altLang="en-US" smtClean="0"/>
              <a:pPr/>
              <a:t>9</a:t>
            </a:fld>
            <a:endParaRPr lang="en-CA" alt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8500"/>
            <a:ext cx="4645025" cy="3484563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4AE71-EEA8-40BA-8C95-8E3E08EA5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65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E7902-1651-4FB3-95B6-C309A4E6B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36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6EBF1-22DC-4A24-8C2A-3E0FDD3DC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3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4F64F-79D7-491D-8580-AC545670C2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02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A6EB2-558E-4A35-92A4-C0A0D946E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63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C4DF-DB5A-4569-982B-443360D6C5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56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0BBF6-16C1-4733-B60A-4154D2EA2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10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E6915-78E9-44F0-9E29-47F782152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52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E2A0E-09EC-47DA-BD8C-F6EE8A8B49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57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884E4-7FCB-49D6-80E7-F9F7187D6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81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27970-09AA-4010-AA91-C10195D2B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72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BF53EAE6-FAD4-4790-A882-3A7E44669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6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196975"/>
            <a:ext cx="7637462" cy="2079625"/>
          </a:xfrm>
        </p:spPr>
        <p:txBody>
          <a:bodyPr/>
          <a:lstStyle/>
          <a:p>
            <a:pPr eaLnBrk="1" hangingPunct="1"/>
            <a:r>
              <a:rPr lang="es-ES" altLang="en-US" sz="4400" smtClean="0"/>
              <a:t>Implementación por parte de Canadá del Protocolo de las Naciones Unidas contra el Tráfico Ilícito de Migrantes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altLang="en-US" sz="2000" smtClean="0"/>
              <a:t>Conferencia Regional sobre Migración</a:t>
            </a:r>
          </a:p>
          <a:p>
            <a:pPr eaLnBrk="1" hangingPunct="1"/>
            <a:r>
              <a:rPr lang="es-ES" altLang="en-US" sz="2000" smtClean="0"/>
              <a:t>Tela, Honduras</a:t>
            </a:r>
          </a:p>
          <a:p>
            <a:pPr eaLnBrk="1" hangingPunct="1"/>
            <a:r>
              <a:rPr lang="es-ES" altLang="en-US" sz="2000" smtClean="0"/>
              <a:t>5-9 de mayo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en-US" sz="4600" smtClean="0"/>
              <a:t>Operaciones exitosas contra el tráfico ilícito </a:t>
            </a:r>
            <a:br>
              <a:rPr lang="es-ES" altLang="en-US" sz="4600" smtClean="0"/>
            </a:br>
            <a:endParaRPr lang="en-US" altLang="en-US" sz="4600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CA" altLang="en-US" smtClean="0"/>
          </a:p>
          <a:p>
            <a:pPr eaLnBrk="1" hangingPunct="1"/>
            <a:endParaRPr lang="en-CA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651A5-A69A-49FD-BC84-F1CC58110D5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E-PATCH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100" smtClean="0"/>
              <a:t>Operación Policial Conjunta (OPC)-Real Policía Montada de Canadá-Agencia de Servicios Fronterizos de Canadá (ASFC)-Servicio de Inmigración y Control de Aduanas de Estados Unidos (ICE)-Patrulla fronteriza de EE.UU. están centrándose en el tráfico ilícito organizado de personas desde India a Vancouver, vía Toronto, con destino final a Estados Unidos.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100" smtClean="0"/>
              <a:t>Se utilizaron varias técnicas de investigación como por ejemplo:</a:t>
            </a:r>
          </a:p>
          <a:p>
            <a:pPr lvl="1" eaLnBrk="1" hangingPunct="1">
              <a:lnSpc>
                <a:spcPct val="90000"/>
              </a:lnSpc>
              <a:buClr>
                <a:srgbClr val="3B812F"/>
              </a:buClr>
            </a:pPr>
            <a:r>
              <a:rPr lang="es-ES" altLang="en-US" sz="2000" smtClean="0"/>
              <a:t>La vigilancia (visual, electrónica, video)</a:t>
            </a:r>
          </a:p>
          <a:p>
            <a:pPr lvl="1" eaLnBrk="1" hangingPunct="1">
              <a:lnSpc>
                <a:spcPct val="90000"/>
              </a:lnSpc>
              <a:buClr>
                <a:srgbClr val="3B812F"/>
              </a:buClr>
            </a:pPr>
            <a:r>
              <a:rPr lang="es-ES" altLang="en-US" sz="1800" smtClean="0"/>
              <a:t>La intercepción de comunicaciones privadas</a:t>
            </a:r>
            <a:endParaRPr lang="es-ES" altLang="en-US" sz="2000" smtClean="0"/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100" smtClean="0"/>
              <a:t>Esta organización introdujo ilícitamente a sesenta (60) personas entre enero de 2005 y marzo de 2006.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100" smtClean="0"/>
              <a:t>El precio por persona fue de entre 25,000 y 30,000 dólares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100" smtClean="0"/>
              <a:t>Se utilizaron pasaportes indios con sustitutos para entrar en Canadá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n-US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n-US" sz="1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F3F6A-92CD-44E8-859A-0A0B96D2B6D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E-PATCH (Continuación)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2600" smtClean="0"/>
              <a:t>Estados Unidos inculpó formalmente a 22 personas como consecuencia de esta investigación conjunta.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2600" smtClean="0"/>
              <a:t>La Real Policía Montada de Canadá envió 48 cargos al Departamento de Justicia para su aprobación.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2600" smtClean="0"/>
              <a:t>11 personas han cumplido o están cumpliendo sus condenas que varían de 47 días a 15 meses (se redujeron las condenas por convenios declaratorios a cambio de prestar declaración en otros juicios).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2600" smtClean="0"/>
              <a:t>4 han sido extraditados de Canadá a los EE.UU.– 6 permanecen fugitivos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2600" smtClean="0"/>
              <a:t>El principal sospechoso debería ser extraditado a los EE.UU. en un futuro próximo. </a:t>
            </a:r>
            <a:endParaRPr lang="en-US" altLang="en-US" sz="26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A1C72-A25B-48F1-8B2D-B0FAB6F52BF6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200" smtClean="0"/>
              <a:t>Organización de contrabando de seres humanos de Galdamez —Investigación del EIPF</a:t>
            </a:r>
            <a:endParaRPr lang="en-US" altLang="en-US" sz="32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900" smtClean="0"/>
              <a:t>Organización de contrabando de seres humanos con sede en Montreal entre Canadá (ASFC, Real Policía Montada de Canadá) y los Estados Unidos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900" smtClean="0"/>
              <a:t>Galdamez —el líder de la red— sospechoso de llevar operando varios años.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900" smtClean="0"/>
              <a:t>Acusado del tráfico ilícito de más de 100 inmigrantes ilegales de Pakistán, India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900" smtClean="0"/>
              <a:t>América Central y del Sur y de otros lugares entre puertos de entrada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900" smtClean="0"/>
              <a:t>Estados Unidos:</a:t>
            </a:r>
          </a:p>
          <a:p>
            <a:pPr lvl="1" eaLnBrk="1" hangingPunct="1">
              <a:lnSpc>
                <a:spcPct val="80000"/>
              </a:lnSpc>
              <a:buClr>
                <a:srgbClr val="3B812F"/>
              </a:buClr>
            </a:pPr>
            <a:r>
              <a:rPr lang="es-ES" altLang="en-US" sz="1900" smtClean="0"/>
              <a:t>Gadalmez y sus coconspiradores fueron inculpados formalmente por conspiración (18 USC 1371 y tráfico de extranjeros (8 USC 1324)</a:t>
            </a:r>
          </a:p>
          <a:p>
            <a:pPr lvl="1" eaLnBrk="1" hangingPunct="1">
              <a:lnSpc>
                <a:spcPct val="80000"/>
              </a:lnSpc>
              <a:buClr>
                <a:srgbClr val="3B812F"/>
              </a:buClr>
            </a:pPr>
            <a:r>
              <a:rPr lang="es-ES" altLang="en-US" sz="1600" smtClean="0"/>
              <a:t>Está pendiente la extradición a Estados Unidos</a:t>
            </a:r>
            <a:endParaRPr lang="es-ES" altLang="en-US" sz="1800" smtClean="0"/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900" smtClean="0"/>
              <a:t>Canadá:</a:t>
            </a:r>
          </a:p>
          <a:p>
            <a:pPr lvl="1" eaLnBrk="1" hangingPunct="1">
              <a:lnSpc>
                <a:spcPct val="80000"/>
              </a:lnSpc>
              <a:buClr>
                <a:srgbClr val="3B812F"/>
              </a:buClr>
            </a:pPr>
            <a:r>
              <a:rPr lang="es-ES" altLang="en-US" sz="1600" smtClean="0"/>
              <a:t>Gonzales y Sorgente acusados de tres cargos de conspiración (S. 465 CC)</a:t>
            </a:r>
            <a:endParaRPr lang="es-ES" altLang="en-US" sz="1800" smtClean="0"/>
          </a:p>
          <a:p>
            <a:pPr lvl="1" eaLnBrk="1" hangingPunct="1">
              <a:lnSpc>
                <a:spcPct val="80000"/>
              </a:lnSpc>
              <a:buClr>
                <a:srgbClr val="3B812F"/>
              </a:buClr>
            </a:pPr>
            <a:endParaRPr lang="es-ES" altLang="en-US" sz="1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743E8-3AB3-41CD-A9FC-1C9999B33DC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200" smtClean="0"/>
              <a:t>Protocolo de las Naciones Unidas contra el Tráfico Ilícito de Migrantes por Tierra, Mar y Aire (Protocolo de las Naciones Unidas contra el Tráfico Ilícito)</a:t>
            </a:r>
            <a:endParaRPr lang="en-CA" altLang="en-US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CA" altLang="en-US" smtClean="0"/>
          </a:p>
          <a:p>
            <a:pPr eaLnBrk="1" hangingPunct="1">
              <a:buClr>
                <a:srgbClr val="CC9900"/>
              </a:buClr>
            </a:pPr>
            <a:r>
              <a:rPr lang="es-ES" altLang="en-US" sz="2800" smtClean="0"/>
              <a:t>Complementa la Convención de las Naciones Unidas contra la Delincuencia Organizada Transnacional</a:t>
            </a:r>
          </a:p>
          <a:p>
            <a:pPr eaLnBrk="1" hangingPunct="1">
              <a:buClr>
                <a:srgbClr val="CC9900"/>
              </a:buClr>
            </a:pPr>
            <a:r>
              <a:rPr lang="es-ES" altLang="en-US" sz="2800" smtClean="0"/>
              <a:t>Entró en vigor en enero de 2004</a:t>
            </a:r>
          </a:p>
          <a:p>
            <a:pPr eaLnBrk="1" hangingPunct="1">
              <a:buClr>
                <a:srgbClr val="CC9900"/>
              </a:buClr>
            </a:pPr>
            <a:r>
              <a:rPr lang="es-ES" altLang="en-US" sz="2800" smtClean="0"/>
              <a:t>Ratificado por 112 estados</a:t>
            </a:r>
          </a:p>
          <a:p>
            <a:pPr eaLnBrk="1" hangingPunct="1">
              <a:buClr>
                <a:srgbClr val="CC9900"/>
              </a:buClr>
            </a:pPr>
            <a:r>
              <a:rPr lang="es-ES" altLang="en-US" sz="2800" smtClean="0"/>
              <a:t>Los requisitos son las normas mínimas.</a:t>
            </a:r>
          </a:p>
          <a:p>
            <a:pPr eaLnBrk="1" hangingPunct="1">
              <a:buClr>
                <a:srgbClr val="CC9900"/>
              </a:buClr>
            </a:pPr>
            <a:r>
              <a:rPr lang="es-ES" altLang="en-US" sz="2800" smtClean="0"/>
              <a:t>Fue ratificado por Canadá en mayo de 2002</a:t>
            </a:r>
          </a:p>
          <a:p>
            <a:pPr eaLnBrk="1" hangingPunct="1">
              <a:buClr>
                <a:srgbClr val="CC9900"/>
              </a:buClr>
            </a:pPr>
            <a:endParaRPr lang="es-ES" alt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FA201-FE10-4DBD-A186-2FBC0CB5EED2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800" smtClean="0"/>
              <a:t>Marco del Protocolo de las Naciones Unidas contra el Tráfico Ilícito</a:t>
            </a:r>
            <a:endParaRPr lang="en-CA" altLang="en-US" sz="38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CA" altLang="en-US" smtClean="0"/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mtClean="0"/>
              <a:t>Combatir el tráfico ilícito de migrantes, incluso mediante la criminalización;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mtClean="0"/>
              <a:t>Asistir y repatriar a migrantes objeto de tráfico ilícito;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mtClean="0"/>
              <a:t>Prevenir el tráfico ilícito de migrantes;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mtClean="0"/>
              <a:t>Promover la cooperación entre los estados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endParaRPr lang="es-ES" alt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n-US" smtClean="0"/>
              <a:t>(Artículo 2)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71653-4545-44A3-B83B-4BA241C4CE49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800" smtClean="0"/>
              <a:t>Criminalización 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96975"/>
            <a:ext cx="4027487" cy="5078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s-ES" altLang="en-US" sz="1700" u="sng" smtClean="0"/>
              <a:t>Protocolo contra el Tráfico Ilícito (Artículos 3, 5, 6)</a:t>
            </a: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Definición de tráfico ilícito de migrantes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Permitir a una persona permanecer ilegalmente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La tentativa, participación como cómplice, la organización o dirección de otras personas para la comisión de un delito tipificado con arreglo al Protocolo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La creación, facilitación, suministro o posesión de </a:t>
            </a:r>
            <a:r>
              <a:rPr lang="es-ES" altLang="en-US" sz="1700" b="1" smtClean="0"/>
              <a:t>documentos de viaje o identidad falsos</a:t>
            </a:r>
            <a:r>
              <a:rPr lang="es-ES" altLang="en-US" sz="1700" smtClean="0"/>
              <a:t> a fin de posibilitar el tráfico ilícito de migrantes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i="1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CA" altLang="en-US" sz="1700" i="1" smtClean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196975"/>
            <a:ext cx="40386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s-ES" altLang="en-US" sz="1700" u="sng" smtClean="0"/>
              <a:t>Esfuerzos canadienses</a:t>
            </a:r>
          </a:p>
          <a:p>
            <a:pPr eaLnBrk="1" hangingPunct="1">
              <a:lnSpc>
                <a:spcPct val="80000"/>
              </a:lnSpc>
              <a:buClr>
                <a:srgbClr val="CC9900"/>
              </a:buClr>
            </a:pPr>
            <a:r>
              <a:rPr lang="es-ES" altLang="en-US" sz="1700" u="sng" smtClean="0"/>
              <a:t>Ley de inmigración y protección de refugiados (LIPR) – 2002</a:t>
            </a: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Criminalización de conformidad con el Protocolo: “Ninguna persona organizará, inducirá, ayudará o instigará a sabiendas la entrada a Canadá de una o más personas que no estén en posesión de un visado, pasaporte u otro documento exigido por esta ley”. Penas de hasta un millón de dólares o cadena perpetua.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Incluye el delito penal de creación, facilitación y posesión de un </a:t>
            </a:r>
            <a:r>
              <a:rPr lang="es-ES" altLang="en-US" sz="1700" b="1" smtClean="0"/>
              <a:t>documento falso</a:t>
            </a:r>
            <a:r>
              <a:rPr lang="es-ES" altLang="en-US" sz="1700" smtClean="0"/>
              <a:t> en general para fines de inmigración, no específicamente con relación al tráfico ilícito.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CA" altLang="en-US" sz="16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n-CA" altLang="en-US" sz="18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n-CA" altLang="en-US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7C665-C8E3-4829-ACA6-2AC754849AA5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539750" y="908050"/>
            <a:ext cx="7993063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ES" altLang="en-US" sz="3600" i="1"/>
              <a:t>Protocolo de las Naciones Unidas contra el Tráfico Ilícito</a:t>
            </a:r>
          </a:p>
          <a:p>
            <a:r>
              <a:rPr lang="en-CA" altLang="en-US" sz="3600" i="1" u="sng"/>
              <a:t>Artículos 5 y 6</a:t>
            </a:r>
            <a:endParaRPr lang="en-CA" altLang="en-US" sz="3600" i="1"/>
          </a:p>
          <a:p>
            <a:endParaRPr lang="en-CA" altLang="en-US" sz="3600" i="1"/>
          </a:p>
          <a:p>
            <a:r>
              <a:rPr lang="es-ES" altLang="en-US" sz="3600" i="1"/>
              <a:t>Los migrantes que no trafican ilícitamente con otras personas</a:t>
            </a:r>
          </a:p>
          <a:p>
            <a:r>
              <a:rPr lang="es-ES" altLang="en-US" sz="3600" i="1"/>
              <a:t>no están sujetos a enjuiciamiento penal por delitos con arreglo al Protocolo.</a:t>
            </a:r>
          </a:p>
          <a:p>
            <a:endParaRPr lang="en-CA" altLang="en-US" sz="3600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FAC37-E1E3-437F-80DD-342E8606B0E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800" smtClean="0"/>
              <a:t>Ayuda y repatriación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s-ES" altLang="en-US" sz="1700" u="sng" smtClean="0"/>
              <a:t>Protocolo contra el Tráfico Ilícito (Artículos 6.3, 16, 18, 19)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Prestar </a:t>
            </a:r>
            <a:r>
              <a:rPr lang="es-ES" altLang="en-US" sz="1700" b="1" smtClean="0"/>
              <a:t>ayuda</a:t>
            </a:r>
            <a:r>
              <a:rPr lang="es-ES" altLang="en-US" sz="1700" smtClean="0"/>
              <a:t> a los migrantes objeto de tráfico ilícito cuando estén en peligro su vida o seguridad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b="1" smtClean="0"/>
              <a:t>La repatriación</a:t>
            </a:r>
            <a:r>
              <a:rPr lang="es-ES" altLang="en-US" sz="1700" smtClean="0"/>
              <a:t> se realizará de manera ordenada y teniendo debidamente en cuenta la seguridad y la dignidad de la persona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La entrada ilegal a un Estado no afectará negativamente la solicitud de </a:t>
            </a:r>
            <a:r>
              <a:rPr lang="es-ES" altLang="en-US" sz="1700" b="1" smtClean="0"/>
              <a:t>asilo de una persona</a:t>
            </a: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n-US" sz="1700" u="sng" smtClean="0"/>
              <a:t>Esfuerzos canadienses</a:t>
            </a: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Respeto de los derechos humanos</a:t>
            </a:r>
          </a:p>
          <a:p>
            <a:pPr lvl="1"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400" smtClean="0"/>
              <a:t>Carta Canadiense de Derechos y Libertades </a:t>
            </a:r>
          </a:p>
          <a:p>
            <a:pPr lvl="1"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200" smtClean="0"/>
              <a:t>Código Penal de Canadá</a:t>
            </a:r>
            <a:endParaRPr lang="es-ES" altLang="en-US" sz="14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b="1" smtClean="0"/>
              <a:t>Asistencia </a:t>
            </a:r>
            <a:r>
              <a:rPr lang="es-ES" altLang="en-US" sz="1700" smtClean="0"/>
              <a:t>(p.ej. interpretación)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LIPR proporciona el marco legislativo para asegurar </a:t>
            </a:r>
            <a:r>
              <a:rPr lang="es-ES" altLang="en-US" sz="1700" b="1" smtClean="0"/>
              <a:t>las repatriaciones seguras y de manera ordenada</a:t>
            </a:r>
            <a:r>
              <a:rPr lang="es-ES" altLang="en-US" sz="1700" smtClean="0"/>
              <a:t>. 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Acuerdos bilaterales y multilaterales sobre traslado con otros países.  El traslado de menores salvaguarda el interés superior del niño.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r>
              <a:rPr lang="es-ES" altLang="en-US" sz="1700" smtClean="0"/>
              <a:t>La entrada ilegal a Canadá no afecta negativamente la solicitud de </a:t>
            </a:r>
            <a:r>
              <a:rPr lang="es-ES" altLang="en-US" sz="1700" b="1" smtClean="0"/>
              <a:t>asilo de una persona</a:t>
            </a:r>
            <a:r>
              <a:rPr lang="es-ES" altLang="en-US" sz="1700" smtClean="0"/>
              <a:t>.</a:t>
            </a:r>
          </a:p>
          <a:p>
            <a:pPr eaLnBrk="1" hangingPunct="1">
              <a:lnSpc>
                <a:spcPct val="80000"/>
              </a:lnSpc>
              <a:buClr>
                <a:srgbClr val="000000"/>
              </a:buClr>
            </a:pPr>
            <a:endParaRPr lang="es-ES" altLang="en-US" sz="17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5D722-2229-42F2-B5D5-D15B47A1152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800" smtClean="0"/>
              <a:t>Prevención del tráfico ilícito de migrantes</a:t>
            </a:r>
            <a:endParaRPr lang="en-CA" altLang="en-US" sz="3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718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n-US" sz="2000" u="sng" smtClean="0"/>
              <a:t>Protocolo contra el Tráfico Ilícito (Véanse los artículos 11, 12, 13, 14, 15)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n-US" sz="2000" u="sng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n-US" sz="2000" u="sng" smtClean="0"/>
              <a:t>Esfuerzos canadienses</a:t>
            </a:r>
            <a:endParaRPr lang="es-ES" altLang="en-US" sz="2000" smtClean="0"/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000" smtClean="0"/>
              <a:t>Ayuda de desarrollo internacional para abordar las causas subyacentes del tráfico ilícito (p.ej. pobreza, falta de oportunidades económicas)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000" smtClean="0"/>
              <a:t>Concientización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000" smtClean="0"/>
              <a:t>Capacitación y asistencia técnica (p.ej. líneas aéreas, gobiernos extranjeros para los documentos falsos)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000" smtClean="0"/>
              <a:t>Seguridad de los documentos: Oficina de Pasaportes de Canadá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2000" smtClean="0"/>
              <a:t>Cooperación interinstitucional (Agentes de integridad de los movimientos migratorios, Oficiales funcionarios de enlace de la Real Policía Montada de Canadá)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4562CB-AA80-474C-84CF-85BFA690BDA9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3800" smtClean="0"/>
              <a:t>Cooperación internacional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altLang="en-US" u="sng" smtClean="0"/>
              <a:t>Protocolo contra el Tráfico Ilícito: (Véanse los artículos 6, 9, 10)</a:t>
            </a:r>
          </a:p>
          <a:p>
            <a:pPr eaLnBrk="1" hangingPunct="1">
              <a:buFont typeface="Wingdings" pitchFamily="2" charset="2"/>
              <a:buNone/>
            </a:pPr>
            <a:endParaRPr lang="es-ES" altLang="en-US" u="sng" smtClean="0"/>
          </a:p>
          <a:p>
            <a:pPr eaLnBrk="1" hangingPunct="1">
              <a:buFont typeface="Wingdings" pitchFamily="2" charset="2"/>
              <a:buNone/>
            </a:pPr>
            <a:r>
              <a:rPr lang="es-ES" altLang="en-US" u="sng" smtClean="0"/>
              <a:t>Esfuerzos canadienses</a:t>
            </a:r>
            <a:endParaRPr lang="es-ES" altLang="en-US" smtClean="0"/>
          </a:p>
          <a:p>
            <a:pPr eaLnBrk="1" hangingPunct="1">
              <a:buClr>
                <a:srgbClr val="CC9900"/>
              </a:buClr>
            </a:pPr>
            <a:r>
              <a:rPr lang="es-ES" altLang="en-US" smtClean="0"/>
              <a:t>Intercambio de información</a:t>
            </a:r>
          </a:p>
          <a:p>
            <a:pPr eaLnBrk="1" hangingPunct="1">
              <a:buFont typeface="Wingdings" pitchFamily="2" charset="2"/>
              <a:buNone/>
            </a:pPr>
            <a:endParaRPr lang="es-ES" altLang="en-US" smtClean="0"/>
          </a:p>
          <a:p>
            <a:pPr eaLnBrk="1" hangingPunct="1">
              <a:buClr>
                <a:srgbClr val="CC9900"/>
              </a:buClr>
            </a:pPr>
            <a:r>
              <a:rPr lang="es-ES" altLang="en-US" smtClean="0"/>
              <a:t>Cooperación nacional, bilateral y regional</a:t>
            </a:r>
          </a:p>
          <a:p>
            <a:pPr lvl="1" eaLnBrk="1" hangingPunct="1">
              <a:buClr>
                <a:srgbClr val="3B812F"/>
              </a:buClr>
            </a:pPr>
            <a:r>
              <a:rPr lang="es-ES" altLang="en-US" sz="2200" smtClean="0"/>
              <a:t>Equipos integrados de policía de frontera (EIPF)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4D5B0-E694-4600-8107-65C8EB7070E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Mejores prácticas	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18487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El enfoque multifacético que proporciona el Protocolo de las Naciones Unidas contra el Tráfico Ilícito de Migrantes es un marco excelente para combatir el tráfico ilícito de migrantes;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Las víctimas de la trata pueden empezar como migrantes objeto de tráfico ilícito—es necesario ser consciente de esta posibilidad y estar sensibilizado ante ella;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Las herramientas para luchar contra el tráfico ilícito de migrantes ayudan también a luchar contra la trata de personas;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Las respuestas nacionales y bilaterales no son suficientes ya que los traficantes encuentran vacíos y desplazan rutas—El enfoque regional es clave;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La seguridad fronteriza por sí sola no es suficiente—es necesario centrarse en los traficantes en el punto de origen (mejora del intercambio de información);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Se necesita voluntad política para abordar este delito que pone en peligro la vida de personas, especialmente en los países de origen;</a:t>
            </a:r>
          </a:p>
          <a:p>
            <a:pPr eaLnBrk="1" hangingPunct="1">
              <a:lnSpc>
                <a:spcPct val="90000"/>
              </a:lnSpc>
              <a:buClr>
                <a:srgbClr val="CC9900"/>
              </a:buClr>
            </a:pPr>
            <a:r>
              <a:rPr lang="es-ES" altLang="en-US" sz="1800" smtClean="0"/>
              <a:t>Es necesario abordar la demanda que fomenta la mano de obra ilegal en los países de destino.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434</TotalTime>
  <Words>1184</Words>
  <Application>Microsoft Office PowerPoint</Application>
  <PresentationFormat>On-screen Show (4:3)</PresentationFormat>
  <Paragraphs>139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Garamond</vt:lpstr>
      <vt:lpstr>Wingdings</vt:lpstr>
      <vt:lpstr>Edge</vt:lpstr>
      <vt:lpstr>Implementación por parte de Canadá del Protocolo de las Naciones Unidas contra el Tráfico Ilícito de Migrantes</vt:lpstr>
      <vt:lpstr>Protocolo de las Naciones Unidas contra el Tráfico Ilícito de Migrantes por Tierra, Mar y Aire (Protocolo de las Naciones Unidas contra el Tráfico Ilícito)</vt:lpstr>
      <vt:lpstr>Marco del Protocolo de las Naciones Unidas contra el Tráfico Ilícito</vt:lpstr>
      <vt:lpstr>Criminalización </vt:lpstr>
      <vt:lpstr>PowerPoint Presentation</vt:lpstr>
      <vt:lpstr>Ayuda y repatriación</vt:lpstr>
      <vt:lpstr>Prevención del tráfico ilícito de migrantes</vt:lpstr>
      <vt:lpstr>Cooperación internacional</vt:lpstr>
      <vt:lpstr>Mejores prácticas </vt:lpstr>
      <vt:lpstr>Operaciones exitosas contra el tráfico ilícito  </vt:lpstr>
      <vt:lpstr>E-PATCH</vt:lpstr>
      <vt:lpstr>E-PATCH (Continuación)</vt:lpstr>
      <vt:lpstr>Organización de contrabando de seres humanos de Galdamez —Investigación del EIPF</vt:lpstr>
    </vt:vector>
  </TitlesOfParts>
  <Company>DFAIT-MAECI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Implementation of the UN Migrant Smuggling Protocol</dc:title>
  <dc:creator>cowank</dc:creator>
  <cp:lastModifiedBy>CON Ana Paola</cp:lastModifiedBy>
  <cp:revision>14</cp:revision>
  <dcterms:created xsi:type="dcterms:W3CDTF">2008-04-28T19:08:23Z</dcterms:created>
  <dcterms:modified xsi:type="dcterms:W3CDTF">2017-05-08T16:19:38Z</dcterms:modified>
</cp:coreProperties>
</file>