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80" r:id="rId3"/>
    <p:sldId id="263" r:id="rId4"/>
    <p:sldId id="286" r:id="rId5"/>
    <p:sldId id="283" r:id="rId6"/>
    <p:sldId id="285" r:id="rId7"/>
    <p:sldId id="282" r:id="rId8"/>
    <p:sldId id="287" r:id="rId9"/>
    <p:sldId id="274" r:id="rId10"/>
  </p:sldIdLst>
  <p:sldSz cx="9144000" cy="6858000" type="screen4x3"/>
  <p:notesSz cx="6985000" cy="92837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AFFD3"/>
    <a:srgbClr val="1B357D"/>
    <a:srgbClr val="1F347D"/>
    <a:srgbClr val="C4BB86"/>
    <a:srgbClr val="C4BF94"/>
    <a:srgbClr val="C1BB83"/>
    <a:srgbClr val="C4BC6D"/>
    <a:srgbClr val="C4C07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55" autoAdjust="0"/>
    <p:restoredTop sz="88489" autoAdjust="0"/>
  </p:normalViewPr>
  <p:slideViewPr>
    <p:cSldViewPr snapToObjects="1">
      <p:cViewPr>
        <p:scale>
          <a:sx n="90" d="100"/>
          <a:sy n="90" d="100"/>
        </p:scale>
        <p:origin x="-462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67" d="100"/>
          <a:sy n="67" d="100"/>
        </p:scale>
        <p:origin x="-3456" y="-120"/>
      </p:cViewPr>
      <p:guideLst>
        <p:guide orient="horz" pos="2924"/>
        <p:guide pos="220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5138"/>
          </a:xfrm>
          <a:prstGeom prst="rect">
            <a:avLst/>
          </a:prstGeom>
        </p:spPr>
        <p:txBody>
          <a:bodyPr vert="horz" lIns="91221" tIns="45610" rIns="91221" bIns="4561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050" y="0"/>
            <a:ext cx="3027363" cy="465138"/>
          </a:xfrm>
          <a:prstGeom prst="rect">
            <a:avLst/>
          </a:prstGeom>
        </p:spPr>
        <p:txBody>
          <a:bodyPr vert="horz" wrap="square" lIns="91221" tIns="45610" rIns="91221" bIns="4561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727BF69-57E2-477E-B071-202951CE6556}" type="datetimeFigureOut">
              <a:rPr lang="en-CA"/>
              <a:pPr>
                <a:defRPr/>
              </a:pPr>
              <a:t>20/06/2014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6975"/>
            <a:ext cx="3027363" cy="465138"/>
          </a:xfrm>
          <a:prstGeom prst="rect">
            <a:avLst/>
          </a:prstGeom>
        </p:spPr>
        <p:txBody>
          <a:bodyPr vert="horz" lIns="91221" tIns="45610" rIns="91221" bIns="4561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050" y="8816975"/>
            <a:ext cx="3027363" cy="465138"/>
          </a:xfrm>
          <a:prstGeom prst="rect">
            <a:avLst/>
          </a:prstGeom>
        </p:spPr>
        <p:txBody>
          <a:bodyPr vert="horz" wrap="square" lIns="91221" tIns="45610" rIns="91221" bIns="4561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D491CEA-B18E-4D7F-8529-0356C51BFF96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27806876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5138"/>
          </a:xfrm>
          <a:prstGeom prst="rect">
            <a:avLst/>
          </a:prstGeom>
        </p:spPr>
        <p:txBody>
          <a:bodyPr vert="horz" lIns="91221" tIns="45610" rIns="91221" bIns="4561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5138"/>
          </a:xfrm>
          <a:prstGeom prst="rect">
            <a:avLst/>
          </a:prstGeom>
        </p:spPr>
        <p:txBody>
          <a:bodyPr vert="horz" wrap="square" lIns="91221" tIns="45610" rIns="91221" bIns="4561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C5FE924-C72E-499C-90C3-C5089825D3CC}" type="datetimeFigureOut">
              <a:rPr lang="en-CA"/>
              <a:pPr>
                <a:defRPr/>
              </a:pPr>
              <a:t>20/06/2014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21" tIns="45610" rIns="91221" bIns="45610" rtlCol="0" anchor="ctr"/>
          <a:lstStyle/>
          <a:p>
            <a:pPr lvl="0"/>
            <a:endParaRPr lang="en-C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8300"/>
          </a:xfrm>
          <a:prstGeom prst="rect">
            <a:avLst/>
          </a:prstGeom>
        </p:spPr>
        <p:txBody>
          <a:bodyPr vert="horz" lIns="91221" tIns="45610" rIns="91221" bIns="4561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C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6975"/>
            <a:ext cx="3027363" cy="465138"/>
          </a:xfrm>
          <a:prstGeom prst="rect">
            <a:avLst/>
          </a:prstGeom>
        </p:spPr>
        <p:txBody>
          <a:bodyPr vert="horz" lIns="91221" tIns="45610" rIns="91221" bIns="4561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6975"/>
            <a:ext cx="3027363" cy="465138"/>
          </a:xfrm>
          <a:prstGeom prst="rect">
            <a:avLst/>
          </a:prstGeom>
        </p:spPr>
        <p:txBody>
          <a:bodyPr vert="horz" wrap="square" lIns="91221" tIns="45610" rIns="91221" bIns="4561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58C70BC-DA81-48BA-AA69-B94E990C9DE7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39521617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endParaRPr lang="en-CA" dirty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9C7A913-3D62-489A-BC22-65CE07C935C5}" type="slidenum">
              <a:rPr lang="en-CA" smtClean="0">
                <a:cs typeface="Arial" charset="0"/>
              </a:rPr>
              <a:pPr/>
              <a:t>2</a:t>
            </a:fld>
            <a:endParaRPr lang="en-CA" dirty="0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z="1100" dirty="0" smtClean="0">
              <a:ea typeface="ＭＳ Ｐゴシック" pitchFamily="34" charset="-128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E6F63C4-0E75-447A-9E19-7C21C5BFA11E}" type="slidenum">
              <a:rPr lang="en-CA" smtClean="0">
                <a:cs typeface="Arial" charset="0"/>
              </a:rPr>
              <a:pPr/>
              <a:t>3</a:t>
            </a:fld>
            <a:endParaRPr lang="en-CA" dirty="0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8C70BC-DA81-48BA-AA69-B94E990C9DE7}" type="slidenum">
              <a:rPr lang="en-CA" smtClean="0"/>
              <a:pPr>
                <a:defRPr/>
              </a:pPr>
              <a:t>4</a:t>
            </a:fld>
            <a:endParaRPr lang="en-CA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dirty="0" smtClean="0">
              <a:ea typeface="ＭＳ Ｐゴシック" pitchFamily="34" charset="-128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5F18B1F-4BDE-449F-B722-184DF5BC0B7C}" type="slidenum">
              <a:rPr lang="en-CA" smtClean="0">
                <a:cs typeface="Arial" charset="0"/>
              </a:rPr>
              <a:pPr/>
              <a:t>5</a:t>
            </a:fld>
            <a:endParaRPr lang="en-CA" dirty="0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dirty="0" smtClean="0">
              <a:ea typeface="ＭＳ Ｐゴシック" pitchFamily="34" charset="-128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17F0A42-F527-455B-9EAE-D7F18F3A837C}" type="slidenum">
              <a:rPr lang="en-CA" smtClean="0">
                <a:cs typeface="Arial" charset="0"/>
              </a:rPr>
              <a:pPr/>
              <a:t>6</a:t>
            </a:fld>
            <a:endParaRPr lang="en-CA" dirty="0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dirty="0" smtClean="0">
              <a:ea typeface="ＭＳ Ｐゴシック" pitchFamily="34" charset="-128"/>
            </a:endParaRP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4F3D0BB-37EA-48AF-80F0-02768DB6C125}" type="slidenum">
              <a:rPr lang="en-CA" smtClean="0">
                <a:cs typeface="Arial" charset="0"/>
              </a:rPr>
              <a:pPr/>
              <a:t>7</a:t>
            </a:fld>
            <a:endParaRPr lang="en-CA" dirty="0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8C70BC-DA81-48BA-AA69-B94E990C9DE7}" type="slidenum">
              <a:rPr lang="en-CA" smtClean="0"/>
              <a:pPr>
                <a:defRPr/>
              </a:pPr>
              <a:t>8</a:t>
            </a:fld>
            <a:endParaRPr lang="en-CA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dirty="0" smtClean="0">
              <a:ea typeface="ＭＳ Ｐゴシック" pitchFamily="34" charset="-128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10AE61D-1688-4C18-9A3A-49E64CEE9859}" type="slidenum">
              <a:rPr lang="en-CA" smtClean="0">
                <a:cs typeface="Arial" charset="0"/>
              </a:rPr>
              <a:pPr/>
              <a:t>9</a:t>
            </a:fld>
            <a:endParaRPr lang="en-CA" dirty="0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orp-ppt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953000"/>
            <a:ext cx="3276600" cy="11430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>
                    <a:tint val="75000"/>
                  </a:schemeClr>
                </a:solidFill>
                <a:latin typeface="Verdan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8395D-F48E-454F-B9A9-14F2C4183403}" type="datetimeFigureOut">
              <a:rPr lang="en-US"/>
              <a:pPr>
                <a:defRPr/>
              </a:pPr>
              <a:t>6/20/2014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479A1-2DC0-4642-94CD-CBA8702DFA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8C48A-2FF7-422C-8D06-56A12F49A418}" type="datetimeFigureOut">
              <a:rPr lang="en-US"/>
              <a:pPr>
                <a:defRPr/>
              </a:pPr>
              <a:t>6/20/2014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9B5D5-A6CF-4AC1-8750-668222F6EB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C6D2D-B083-4C9C-B1CD-99781CF9819D}" type="datetimeFigureOut">
              <a:rPr lang="en-US"/>
              <a:pPr>
                <a:defRPr/>
              </a:pPr>
              <a:t>6/20/2014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FB8DA-3528-43CA-93A1-01FF5A692C6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6A77C-8E50-49E0-8193-C27142E01206}" type="datetimeFigureOut">
              <a:rPr lang="en-US"/>
              <a:pPr>
                <a:defRPr/>
              </a:pPr>
              <a:t>6/20/2014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577A9-83CA-48D1-BB37-42C9199E03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20F5B-73EE-4D0C-9C25-E52A3F531343}" type="datetimeFigureOut">
              <a:rPr lang="en-US"/>
              <a:pPr>
                <a:defRPr/>
              </a:pPr>
              <a:t>6/20/2014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2378E-8114-4292-971F-EF3C50D751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81EAB-F0CE-42F7-ABD1-5159EE43B185}" type="datetimeFigureOut">
              <a:rPr lang="en-US"/>
              <a:pPr>
                <a:defRPr/>
              </a:pPr>
              <a:t>6/20/2014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BA9FB-79FB-425A-A4C3-EDADE43D33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lide2background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533400" y="990600"/>
            <a:ext cx="8077200" cy="533400"/>
          </a:xfrm>
          <a:prstGeom prst="rect">
            <a:avLst/>
          </a:prstGeom>
          <a:gradFill flip="none" rotWithShape="1">
            <a:gsLst>
              <a:gs pos="54000">
                <a:srgbClr val="C4BB86"/>
              </a:gs>
              <a:gs pos="100000">
                <a:schemeClr val="bg2">
                  <a:lumMod val="90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525963"/>
          </a:xfrm>
        </p:spPr>
        <p:txBody>
          <a:bodyPr/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8001000" cy="609600"/>
          </a:xfrm>
        </p:spPr>
        <p:txBody>
          <a:bodyPr>
            <a:normAutofit/>
          </a:bodyPr>
          <a:lstStyle>
            <a:lvl1pPr algn="l">
              <a:defRPr sz="2200">
                <a:latin typeface="Verdana"/>
              </a:defRPr>
            </a:lvl1pPr>
          </a:lstStyle>
          <a:p>
            <a:r>
              <a:rPr lang="en-CA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779D0-1057-43BA-B02B-64AFE42C43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lide2background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533400" y="990600"/>
            <a:ext cx="8077200" cy="533400"/>
          </a:xfrm>
          <a:prstGeom prst="rect">
            <a:avLst/>
          </a:prstGeom>
          <a:gradFill flip="none" rotWithShape="1">
            <a:gsLst>
              <a:gs pos="41000">
                <a:srgbClr val="1B357D"/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525963"/>
          </a:xfrm>
        </p:spPr>
        <p:txBody>
          <a:bodyPr/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8001000" cy="609600"/>
          </a:xfrm>
        </p:spPr>
        <p:txBody>
          <a:bodyPr>
            <a:normAutofit/>
          </a:bodyPr>
          <a:lstStyle>
            <a:lvl1pPr algn="l">
              <a:defRPr sz="2200" baseline="0">
                <a:solidFill>
                  <a:schemeClr val="bg1"/>
                </a:solidFill>
                <a:latin typeface="Verdan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62C05-B34D-46C1-84FF-D495489F9C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lide2background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533400" y="990600"/>
            <a:ext cx="8077200" cy="533400"/>
          </a:xfrm>
          <a:prstGeom prst="rect">
            <a:avLst/>
          </a:prstGeom>
          <a:gradFill flip="none" rotWithShape="1">
            <a:gsLst>
              <a:gs pos="45000">
                <a:srgbClr val="800000"/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525963"/>
          </a:xfrm>
        </p:spPr>
        <p:txBody>
          <a:bodyPr/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8001000" cy="609600"/>
          </a:xfrm>
        </p:spPr>
        <p:txBody>
          <a:bodyPr>
            <a:normAutofit/>
          </a:bodyPr>
          <a:lstStyle>
            <a:lvl1pPr algn="l">
              <a:defRPr sz="2200">
                <a:solidFill>
                  <a:schemeClr val="bg1"/>
                </a:solidFill>
                <a:latin typeface="Verdan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016ED8-411C-4615-81AB-39D3DCCB95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lide2background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533400" y="990600"/>
            <a:ext cx="8077200" cy="533400"/>
          </a:xfrm>
          <a:prstGeom prst="rect">
            <a:avLst/>
          </a:prstGeom>
          <a:gradFill flip="none" rotWithShape="1">
            <a:gsLst>
              <a:gs pos="5100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525963"/>
          </a:xfrm>
        </p:spPr>
        <p:txBody>
          <a:bodyPr/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8001000" cy="609600"/>
          </a:xfrm>
        </p:spPr>
        <p:txBody>
          <a:bodyPr>
            <a:normAutofit/>
          </a:bodyPr>
          <a:lstStyle>
            <a:lvl1pPr algn="l">
              <a:defRPr sz="2200">
                <a:solidFill>
                  <a:schemeClr val="bg1"/>
                </a:solidFill>
                <a:latin typeface="Verdan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21A62-A973-49C5-A83A-B35C1B086A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lide2background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533400" y="990600"/>
            <a:ext cx="8077200" cy="533400"/>
          </a:xfrm>
          <a:prstGeom prst="rect">
            <a:avLst/>
          </a:prstGeom>
          <a:gradFill flip="none" rotWithShape="1">
            <a:gsLst>
              <a:gs pos="51000">
                <a:srgbClr val="008000"/>
              </a:gs>
              <a:gs pos="100000">
                <a:srgbClr val="DAFFD3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525963"/>
          </a:xfrm>
        </p:spPr>
        <p:txBody>
          <a:bodyPr/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8001000" cy="609600"/>
          </a:xfrm>
        </p:spPr>
        <p:txBody>
          <a:bodyPr>
            <a:normAutofit/>
          </a:bodyPr>
          <a:lstStyle>
            <a:lvl1pPr algn="l">
              <a:defRPr sz="2200">
                <a:solidFill>
                  <a:schemeClr val="bg1"/>
                </a:solidFill>
                <a:latin typeface="Verdan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6EF42-2474-4A8C-BA19-53AD1ACBB5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E9031-F0BA-4B57-9DF0-25F3398B6DF1}" type="datetimeFigureOut">
              <a:rPr lang="en-US"/>
              <a:pPr>
                <a:defRPr/>
              </a:pPr>
              <a:t>6/20/2014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38195-7AF0-479C-98F0-A468A4186E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ECD9A-F1D6-45EB-946E-1A69524E02DE}" type="datetimeFigureOut">
              <a:rPr lang="en-US"/>
              <a:pPr>
                <a:defRPr/>
              </a:pPr>
              <a:t>6/20/2014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81960-32F7-4D1F-A80E-8F018366DA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07292-11CB-4567-A156-8CABDC6C095F}" type="datetimeFigureOut">
              <a:rPr lang="en-US"/>
              <a:pPr>
                <a:defRPr/>
              </a:pPr>
              <a:t>6/20/2014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3D95D-F1D3-453F-ABA8-CF2AA40232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title style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FB06A2C-1DC9-4330-9202-26FBA8C78D3E}" type="datetimeFigureOut">
              <a:rPr lang="en-US"/>
              <a:pPr>
                <a:defRPr/>
              </a:pPr>
              <a:t>6/20/2014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356350"/>
            <a:ext cx="838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3A658DD-EB1A-404A-876D-4699A0C6ED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38" r:id="rId7"/>
    <p:sldLayoutId id="2147483839" r:id="rId8"/>
    <p:sldLayoutId id="2147483840" r:id="rId9"/>
    <p:sldLayoutId id="2147483841" r:id="rId10"/>
    <p:sldLayoutId id="2147483842" r:id="rId11"/>
    <p:sldLayoutId id="2147483843" r:id="rId12"/>
    <p:sldLayoutId id="2147483844" r:id="rId13"/>
    <p:sldLayoutId id="2147483845" r:id="rId14"/>
    <p:sldLayoutId id="2147483846" r:id="rId15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s-ES_tradnl" sz="1100" b="1" dirty="0" smtClean="0">
              <a:solidFill>
                <a:schemeClr val="tx1"/>
              </a:solidFill>
              <a:latin typeface="Verdana" pitchFamily="34" charset="0"/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s-ES_tradnl" sz="1400" b="1" dirty="0" smtClean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Salud y migración: Canadá y la CRM</a:t>
            </a:r>
          </a:p>
          <a:p>
            <a:pPr eaLnBrk="1" hangingPunct="1">
              <a:lnSpc>
                <a:spcPct val="90000"/>
              </a:lnSpc>
            </a:pPr>
            <a:r>
              <a:rPr lang="es-ES_tradnl" sz="1400" b="1" dirty="0" smtClean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XIX Conferencia Regional sobre Migración</a:t>
            </a:r>
          </a:p>
          <a:p>
            <a:pPr eaLnBrk="1" hangingPunct="1">
              <a:lnSpc>
                <a:spcPct val="90000"/>
              </a:lnSpc>
            </a:pPr>
            <a:r>
              <a:rPr lang="es-ES_tradnl" sz="1400" b="1" dirty="0" smtClean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Nicaragua, junio de 2014 </a:t>
            </a:r>
          </a:p>
        </p:txBody>
      </p:sp>
      <p:sp>
        <p:nvSpPr>
          <p:cNvPr id="3" name="Title 2"/>
          <p:cNvSpPr txBox="1">
            <a:spLocks/>
          </p:cNvSpPr>
          <p:nvPr/>
        </p:nvSpPr>
        <p:spPr>
          <a:xfrm>
            <a:off x="685800" y="4298776"/>
            <a:ext cx="5398368" cy="49837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s-ES_tradnl" sz="2000" dirty="0" smtClean="0">
                <a:solidFill>
                  <a:schemeClr val="bg1"/>
                </a:solidFill>
                <a:latin typeface="Verdana" pitchFamily="34" charset="0"/>
                <a:ea typeface="ＭＳ Ｐゴシック" pitchFamily="34" charset="-128"/>
              </a:rPr>
              <a:t>Ciudadanía e Inmigración de Canadá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1"/>
          <p:cNvSpPr>
            <a:spLocks noGrp="1"/>
          </p:cNvSpPr>
          <p:nvPr>
            <p:ph idx="1"/>
          </p:nvPr>
        </p:nvSpPr>
        <p:spPr>
          <a:xfrm>
            <a:off x="685800" y="1484784"/>
            <a:ext cx="8001000" cy="4344988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s-ES_tradnl" sz="2200" dirty="0" smtClean="0">
                <a:ea typeface="ＭＳ Ｐゴシック" pitchFamily="34" charset="-128"/>
              </a:rPr>
              <a:t>La salud es un componente clave de la </a:t>
            </a:r>
            <a:r>
              <a:rPr lang="es-ES_tradnl" sz="2200" dirty="0" smtClean="0">
                <a:ea typeface="ＭＳ Ｐゴシック" pitchFamily="34" charset="-128"/>
              </a:rPr>
              <a:t>migración</a:t>
            </a:r>
            <a:r>
              <a:rPr lang="es-ES_tradnl" sz="2200" dirty="0" smtClean="0">
                <a:ea typeface="ＭＳ Ｐゴシック" pitchFamily="34" charset="-128"/>
              </a:rPr>
              <a:t>.  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s-ES_tradnl" sz="2200" dirty="0" smtClean="0">
                <a:ea typeface="ＭＳ Ｐゴシック" pitchFamily="34" charset="-128"/>
              </a:rPr>
              <a:t>Los riesgos para la salud pública no respetan fronteras. 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s-ES_tradnl" sz="2200" dirty="0" smtClean="0">
                <a:ea typeface="ＭＳ Ｐゴシック" pitchFamily="34" charset="-128"/>
              </a:rPr>
              <a:t>En 2004 se realizó un seminario sobre salud y migración en Guatemala, copatrocinado por México y Canadá. 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s-ES_tradnl" sz="2200" dirty="0" smtClean="0">
                <a:ea typeface="ＭＳ Ｐゴシック" pitchFamily="34" charset="-128"/>
              </a:rPr>
              <a:t>Un foro virtual de migración y salud no progresó mayormente. 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s-ES_tradnl" sz="2200" dirty="0" smtClean="0">
                <a:ea typeface="ＭＳ Ｐゴシック" pitchFamily="34" charset="-128"/>
              </a:rPr>
              <a:t>Todos los países miembros son miembros de la Organización Mundial de la Salud (OMS) y comparten su prioridad de abordar el tema de la tuberculosis. 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s-ES_tradnl" sz="2200" dirty="0" smtClean="0">
                <a:ea typeface="ＭＳ Ｐゴシック" pitchFamily="34" charset="-128"/>
              </a:rPr>
              <a:t>Los países miembros y organizaciones observadoras tienen varios intereses en común, incluyendo flujos regulares e irregulares.</a:t>
            </a:r>
            <a:endParaRPr lang="es-ES_tradnl" sz="2000" dirty="0" smtClean="0">
              <a:ea typeface="ＭＳ Ｐゴシック" pitchFamily="34" charset="-128"/>
            </a:endParaRPr>
          </a:p>
        </p:txBody>
      </p:sp>
      <p:sp>
        <p:nvSpPr>
          <p:cNvPr id="921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>
                <a:latin typeface="Verdana" pitchFamily="34" charset="0"/>
                <a:ea typeface="ＭＳ Ｐゴシック" pitchFamily="34" charset="-128"/>
              </a:rPr>
              <a:t>Migración y Salud, y la CRM	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685800" y="1700213"/>
            <a:ext cx="8001000" cy="427355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s-ES_tradnl" sz="2400" dirty="0" smtClean="0">
                <a:ea typeface="ＭＳ Ｐゴシック" pitchFamily="34" charset="-128"/>
              </a:rPr>
              <a:t>Ciudadanía e Inmigración Canadá (CIC):</a:t>
            </a:r>
          </a:p>
          <a:p>
            <a:pPr lvl="1" eaLnBrk="1" hangingPunct="1">
              <a:spcBef>
                <a:spcPct val="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s-ES_tradnl" sz="2400" dirty="0" smtClean="0">
                <a:ea typeface="ＭＳ Ｐゴシック" pitchFamily="34" charset="-128"/>
              </a:rPr>
              <a:t>Tiene el mandato de desarrollar e implementar políticas y programas de inmigración y protección de refugiados.</a:t>
            </a:r>
          </a:p>
          <a:p>
            <a:pPr lvl="1" eaLnBrk="1" hangingPunct="1">
              <a:spcBef>
                <a:spcPct val="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s-ES_tradnl" sz="2400" dirty="0" smtClean="0">
                <a:ea typeface="ＭＳ Ｐゴシック" pitchFamily="34" charset="-128"/>
              </a:rPr>
              <a:t>En lo referente a la salud, esto significa:</a:t>
            </a:r>
          </a:p>
          <a:p>
            <a:pPr lvl="2" eaLnBrk="1" hangingPunct="1">
              <a:spcBef>
                <a:spcPct val="0"/>
              </a:spcBef>
              <a:spcAft>
                <a:spcPts val="1200"/>
              </a:spcAft>
              <a:buFont typeface="Courier New" pitchFamily="49" charset="0"/>
              <a:buChar char="o"/>
            </a:pPr>
            <a:r>
              <a:rPr lang="es-ES_tradnl" dirty="0" smtClean="0">
                <a:ea typeface="ＭＳ Ｐゴシック" pitchFamily="34" charset="-128"/>
              </a:rPr>
              <a:t>Manejar los riesgos para la salud y seguridad públicas, y de costos excesivos para los servicios sociales y de salud </a:t>
            </a:r>
          </a:p>
          <a:p>
            <a:pPr lvl="2" eaLnBrk="1" hangingPunct="1">
              <a:spcBef>
                <a:spcPct val="0"/>
              </a:spcBef>
              <a:spcAft>
                <a:spcPts val="1200"/>
              </a:spcAft>
              <a:buFont typeface="Courier New" pitchFamily="49" charset="0"/>
              <a:buChar char="o"/>
            </a:pPr>
            <a:r>
              <a:rPr lang="es-ES_tradnl" dirty="0" smtClean="0">
                <a:ea typeface="ＭＳ Ｐゴシック" pitchFamily="34" charset="-128"/>
              </a:rPr>
              <a:t>Promover aspectos relacionados con la salud en la </a:t>
            </a:r>
            <a:r>
              <a:rPr lang="es-ES_tradnl" i="1" dirty="0" smtClean="0">
                <a:ea typeface="ＭＳ Ｐゴシック" pitchFamily="34" charset="-128"/>
              </a:rPr>
              <a:t>integración</a:t>
            </a:r>
            <a:r>
              <a:rPr lang="es-ES_tradnl" dirty="0" smtClean="0">
                <a:ea typeface="ＭＳ Ｐゴシック" pitchFamily="34" charset="-128"/>
              </a:rPr>
              <a:t> de los </a:t>
            </a:r>
            <a:r>
              <a:rPr lang="es-ES_tradnl" dirty="0" smtClean="0">
                <a:ea typeface="ＭＳ Ｐゴシック" pitchFamily="34" charset="-128"/>
              </a:rPr>
              <a:t>migrantes</a:t>
            </a:r>
            <a:endParaRPr lang="es-ES_tradnl" i="1" dirty="0" smtClean="0">
              <a:ea typeface="ＭＳ Ｐゴシック" pitchFamily="34" charset="-128"/>
            </a:endParaRPr>
          </a:p>
        </p:txBody>
      </p:sp>
      <p:sp>
        <p:nvSpPr>
          <p:cNvPr id="1024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dirty="0" smtClean="0">
                <a:latin typeface="Verdana" pitchFamily="34" charset="0"/>
                <a:ea typeface="ＭＳ Ｐゴシック" pitchFamily="34" charset="-128"/>
              </a:rPr>
              <a:t>Ciudadanía e Inmigración Canadá (CIC) - Mandato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1"/>
          <p:cNvSpPr>
            <a:spLocks noGrp="1"/>
          </p:cNvSpPr>
          <p:nvPr>
            <p:ph idx="1"/>
          </p:nvPr>
        </p:nvSpPr>
        <p:spPr>
          <a:xfrm>
            <a:off x="685800" y="1700808"/>
            <a:ext cx="8001000" cy="4536504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_tradnl" sz="1800" dirty="0" smtClean="0">
                <a:ea typeface="ＭＳ Ｐゴシック" pitchFamily="34" charset="-128"/>
              </a:rPr>
              <a:t>Se realizan exámenes médicos de inmigración antes de partir, para proteger la salud y seguridad </a:t>
            </a:r>
            <a:r>
              <a:rPr lang="es-ES_tradnl" sz="1800" dirty="0" smtClean="0">
                <a:ea typeface="ＭＳ Ｐゴシック" pitchFamily="34" charset="-128"/>
              </a:rPr>
              <a:t>púbicas y </a:t>
            </a:r>
            <a:r>
              <a:rPr lang="es-ES_tradnl" sz="1800" dirty="0" smtClean="0">
                <a:ea typeface="ＭＳ Ｐゴシック" pitchFamily="34" charset="-128"/>
              </a:rPr>
              <a:t>evitar costos excesivos para los servicios sociales y de salud.  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_tradnl" sz="1800" dirty="0" smtClean="0">
                <a:ea typeface="ＭＳ Ｐゴシック" pitchFamily="34" charset="-128"/>
              </a:rPr>
              <a:t>En caso de riesgos de salud pública por tuberculosis, los migrantes son remitidos a las autoridades de salud pública a su llegada para asegurar que obtengan un seguimiento y tratamiento apropiados, según se requiera.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_tradnl" sz="1800" dirty="0" smtClean="0">
                <a:ea typeface="ＭＳ Ｐゴシック" pitchFamily="34" charset="-128"/>
              </a:rPr>
              <a:t>Cuando ciertos grupos de refugiados o en situaciones similares tienen necesidades especiales o en caso de crisis o emergencia, se adaptan los procesos pre-partida y post-arribo, en colaboración con socios nacionales e internacionales, para mitigar el riesgo público y facilitar el ingreso a Canadá.</a:t>
            </a:r>
          </a:p>
          <a:p>
            <a:pPr marL="342900" lvl="1" indent="-34290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s-ES_tradnl" sz="1800" dirty="0" smtClean="0"/>
              <a:t>Requerimientos médicos de reasentamiento que podrían afectar la capacidad de refugiados de viajar y reasentarse en Canadá  se evalúan mediante recolección y distribución de información médica pertinente. </a:t>
            </a:r>
          </a:p>
          <a:p>
            <a:pPr marL="342900" lvl="1" indent="-34290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s-ES_tradnl" sz="1800" dirty="0" smtClean="0">
                <a:ea typeface="ＭＳ Ｐゴシック" pitchFamily="34" charset="-128"/>
              </a:rPr>
              <a:t>Se brindan servicios de salud limitados, temporales y financiados con fondos públicos, a grupos específicos que no califican para un seguro médico provincial o territorial.</a:t>
            </a:r>
          </a:p>
        </p:txBody>
      </p:sp>
      <p:sp>
        <p:nvSpPr>
          <p:cNvPr id="11267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 smtClean="0">
                <a:latin typeface="Verdana" pitchFamily="34" charset="0"/>
                <a:ea typeface="ＭＳ Ｐゴシック" pitchFamily="34" charset="-128"/>
              </a:rPr>
              <a:t>Manejo de riesgos para la salud y seguridad públicas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1"/>
          <p:cNvSpPr>
            <a:spLocks noGrp="1"/>
          </p:cNvSpPr>
          <p:nvPr>
            <p:ph idx="1"/>
          </p:nvPr>
        </p:nvSpPr>
        <p:spPr>
          <a:xfrm>
            <a:off x="685800" y="1700808"/>
            <a:ext cx="8001000" cy="4525963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s-ES_tradnl" sz="2200" dirty="0" smtClean="0">
                <a:ea typeface="ＭＳ Ｐゴシック" pitchFamily="34" charset="-128"/>
              </a:rPr>
              <a:t>La salud es clave para el bienestar de </a:t>
            </a:r>
            <a:r>
              <a:rPr lang="es-ES_tradnl" sz="2200" dirty="0" smtClean="0">
                <a:ea typeface="ＭＳ Ｐゴシック" pitchFamily="34" charset="-128"/>
              </a:rPr>
              <a:t>migrantes.  </a:t>
            </a:r>
            <a:r>
              <a:rPr lang="es-ES_tradnl" sz="2200" dirty="0" smtClean="0">
                <a:ea typeface="ＭＳ Ｐゴシック" pitchFamily="34" charset="-128"/>
              </a:rPr>
              <a:t>La capacidad a nivel federal es limitada: en Canadá, los servicios de salud son jurisdicción de las Provincias y Territorios. 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</a:pPr>
            <a:r>
              <a:rPr lang="es-ES_tradnl" sz="2200" dirty="0" smtClean="0">
                <a:ea typeface="ＭＳ Ｐゴシック" pitchFamily="34" charset="-128"/>
              </a:rPr>
              <a:t>Programas de salud relacionados al asentamiento apoyan la prevención de enfermedades, promoción de un vivir saludable y orientación general en salud. 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</a:pPr>
            <a:r>
              <a:rPr lang="es-ES_tradnl" sz="2200" dirty="0" smtClean="0">
                <a:ea typeface="ＭＳ Ｐゴシック" pitchFamily="34" charset="-128"/>
              </a:rPr>
              <a:t>La información de salud disponible a nivel comunitario promueve la conciencia sobre salud mental y acceso a servicios de salud.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</a:pPr>
            <a:r>
              <a:rPr lang="es-ES_tradnl" sz="2200" dirty="0" smtClean="0">
                <a:ea typeface="ＭＳ Ｐゴシック" pitchFamily="34" charset="-128"/>
              </a:rPr>
              <a:t>Los cursos de idiomas incluyen un tema de salud y seguridad (por ejemplo, aprender a explicar problemas de salud, hacer citas, alimentación saludable, emergencias médicas).</a:t>
            </a:r>
          </a:p>
          <a:p>
            <a:endParaRPr lang="es-ES_tradnl" sz="2000" dirty="0" smtClean="0">
              <a:ea typeface="ＭＳ Ｐゴシック" pitchFamily="34" charset="-12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914400"/>
            <a:ext cx="8001000" cy="609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s-ES_tradnl" dirty="0" smtClean="0"/>
              <a:t>Promoviendo componentes de salud en la Integración </a:t>
            </a:r>
            <a:endParaRPr lang="es-ES_tradn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1457400"/>
            <a:ext cx="8001000" cy="5400600"/>
          </a:xfrm>
        </p:spPr>
        <p:txBody>
          <a:bodyPr/>
          <a:lstStyle/>
          <a:p>
            <a:pPr marL="0" lvl="2" indent="0">
              <a:buNone/>
              <a:defRPr/>
            </a:pPr>
            <a:endParaRPr lang="es-ES_tradnl" sz="2900" dirty="0" smtClean="0"/>
          </a:p>
          <a:p>
            <a:pPr marL="342900" lvl="2" indent="-34290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s-ES_tradnl" sz="2200" dirty="0" smtClean="0"/>
              <a:t>El trabajo conjunto es de fundamental importancia para la implementación de políticas y programas de salud de CIC:</a:t>
            </a:r>
          </a:p>
          <a:p>
            <a:pPr marL="711200" lvl="2" indent="-257175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s-ES_tradnl" sz="2200" b="1" dirty="0" smtClean="0"/>
              <a:t>A nivel federal</a:t>
            </a:r>
            <a:r>
              <a:rPr lang="es-ES_tradnl" sz="2200" dirty="0" smtClean="0"/>
              <a:t>: estrecha colaboración con la Agencia de Salud Pública de Canadá y el Ministerio (federal) de Salud.</a:t>
            </a:r>
          </a:p>
          <a:p>
            <a:pPr lvl="1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s-ES_tradnl" sz="2200" b="1" dirty="0" smtClean="0"/>
              <a:t>A nivel de Provincias y Territorios</a:t>
            </a:r>
            <a:r>
              <a:rPr lang="es-ES_tradnl" sz="2200" dirty="0" smtClean="0"/>
              <a:t>: aunque en Canadá la salud es mayormente jurisdicción </a:t>
            </a:r>
            <a:r>
              <a:rPr lang="es-ES_tradnl" sz="2200" dirty="0" smtClean="0"/>
              <a:t>provincial y territorial, </a:t>
            </a:r>
            <a:r>
              <a:rPr lang="es-ES_tradnl" sz="2200" dirty="0" smtClean="0"/>
              <a:t>la gestión de salud pública es responsabilidad compartida a nivel federal, provincial y territorial (p. ej.: programas de monitoreo).</a:t>
            </a:r>
          </a:p>
          <a:p>
            <a:pPr lvl="1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s-ES_tradnl" sz="2200" b="1" dirty="0" smtClean="0"/>
              <a:t>A nivel comunitario</a:t>
            </a:r>
            <a:r>
              <a:rPr lang="es-ES_tradnl" sz="2200" dirty="0" smtClean="0"/>
              <a:t>: socios en la provisión de servicios de asistencia para integración y reasentamiento (organizaciones que proveen servicios, patrocinadores privados).</a:t>
            </a:r>
          </a:p>
        </p:txBody>
      </p:sp>
      <p:sp>
        <p:nvSpPr>
          <p:cNvPr id="1331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>
                <a:latin typeface="Verdana" pitchFamily="34" charset="0"/>
                <a:ea typeface="ＭＳ Ｐゴシック" pitchFamily="34" charset="-128"/>
              </a:rPr>
              <a:t>Trabajo conjunto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_tradnl" sz="2000" dirty="0" smtClean="0">
              <a:ea typeface="ＭＳ Ｐゴシック" pitchFamily="34" charset="-128"/>
            </a:endParaRP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s-ES_tradnl" sz="2200" b="1" dirty="0" smtClean="0">
                <a:ea typeface="ＭＳ Ｐゴシック" pitchFamily="34" charset="-128"/>
              </a:rPr>
              <a:t>A nivel internacional</a:t>
            </a:r>
            <a:r>
              <a:rPr lang="es-ES_tradnl" sz="2200" dirty="0" smtClean="0">
                <a:ea typeface="ＭＳ Ｐゴシック" pitchFamily="34" charset="-128"/>
              </a:rPr>
              <a:t>: se desarrolla trabajo en conjunto con</a:t>
            </a:r>
          </a:p>
          <a:p>
            <a:pPr lvl="2" eaLnBrk="1" hangingPunct="1">
              <a:spcBef>
                <a:spcPct val="0"/>
              </a:spcBef>
              <a:spcAft>
                <a:spcPts val="1200"/>
              </a:spcAft>
              <a:buFont typeface="Courier New" pitchFamily="49" charset="0"/>
              <a:buChar char="o"/>
            </a:pPr>
            <a:r>
              <a:rPr lang="es-ES_tradnl" sz="2200" dirty="0" smtClean="0">
                <a:ea typeface="ＭＳ Ｐゴシック" pitchFamily="34" charset="-128"/>
              </a:rPr>
              <a:t>Organizaciones internacionales (por ejemplo, ACNUR – reasentamiento de refugiados, OIM – provisión de servicios) y</a:t>
            </a:r>
          </a:p>
          <a:p>
            <a:pPr lvl="2" eaLnBrk="1" hangingPunct="1">
              <a:spcBef>
                <a:spcPct val="0"/>
              </a:spcBef>
              <a:spcAft>
                <a:spcPts val="1200"/>
              </a:spcAft>
              <a:buFont typeface="Courier New" pitchFamily="49" charset="0"/>
              <a:buChar char="o"/>
            </a:pPr>
            <a:r>
              <a:rPr lang="es-ES_tradnl" sz="2200" dirty="0" smtClean="0">
                <a:ea typeface="ＭＳ Ｐゴシック" pitchFamily="34" charset="-128"/>
              </a:rPr>
              <a:t>Países y foros como la Conferencia de Cinco Países (FCC), para estrategias y políticas, intercambio de información, diseño y provisión de exámenes de salud, armonización de políticas y prácticas, y gestión de crisis de salud</a:t>
            </a:r>
            <a:endParaRPr lang="es-ES_tradnl" sz="2000" dirty="0" smtClean="0">
              <a:ea typeface="ＭＳ Ｐゴシック" pitchFamily="34" charset="-128"/>
            </a:endParaRPr>
          </a:p>
        </p:txBody>
      </p:sp>
      <p:sp>
        <p:nvSpPr>
          <p:cNvPr id="1433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>
                <a:latin typeface="Verdana" pitchFamily="34" charset="0"/>
                <a:ea typeface="ＭＳ Ｐゴシック" pitchFamily="34" charset="-128"/>
              </a:rPr>
              <a:t>Trabajo conjunto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"/>
          <p:cNvSpPr>
            <a:spLocks noGrp="1"/>
          </p:cNvSpPr>
          <p:nvPr>
            <p:ph idx="1"/>
          </p:nvPr>
        </p:nvSpPr>
        <p:spPr>
          <a:xfrm>
            <a:off x="539750" y="1556792"/>
            <a:ext cx="8001000" cy="4525962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ES_tradnl" sz="2200" dirty="0" smtClean="0">
                <a:ea typeface="ＭＳ Ｐゴシック" pitchFamily="34" charset="-128"/>
              </a:rPr>
              <a:t>Mejor comprensión del perfil cambiante de migrantes desde una perspectiva de salud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ES_tradnl" sz="2200" dirty="0" smtClean="0">
                <a:ea typeface="ＭＳ Ｐゴシック" pitchFamily="34" charset="-128"/>
              </a:rPr>
              <a:t>Revisar el propósito y uso de los exámenes de salud, más allá de la admisibilidad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ES_tradnl" sz="2200" dirty="0" smtClean="0">
                <a:ea typeface="ＭＳ Ｐゴシック" pitchFamily="34" charset="-128"/>
              </a:rPr>
              <a:t>Mejorar estrategias para mitigar riesgos de salud pública para migrantes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ES_tradnl" sz="2200" dirty="0" smtClean="0">
                <a:ea typeface="ＭＳ Ｐゴシック" pitchFamily="34" charset="-128"/>
              </a:rPr>
              <a:t>Facilitar transferencia de conocimientos en materia de salud entre países de origen y </a:t>
            </a:r>
            <a:r>
              <a:rPr lang="es-ES_tradnl" sz="2200" dirty="0" smtClean="0">
                <a:ea typeface="ＭＳ Ｐゴシック" pitchFamily="34" charset="-128"/>
              </a:rPr>
              <a:t>destino, incluyendo países de tránsito  </a:t>
            </a:r>
            <a:endParaRPr lang="es-ES_tradnl" sz="2200" dirty="0" smtClean="0">
              <a:ea typeface="ＭＳ Ｐゴシック" pitchFamily="34" charset="-128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ES_tradnl" sz="2200" dirty="0" smtClean="0">
                <a:ea typeface="ＭＳ Ｐゴシック" pitchFamily="34" charset="-128"/>
              </a:rPr>
              <a:t>Desarrollar experiencia, capacidad y una base de conocimientos sobre desafíos y obstáculos en materia de salud para la integración de migrantes</a:t>
            </a:r>
          </a:p>
          <a:p>
            <a:endParaRPr lang="es-ES_tradnl" dirty="0" smtClean="0">
              <a:ea typeface="ＭＳ Ｐゴシック" pitchFamily="34" charset="-128"/>
            </a:endParaRPr>
          </a:p>
          <a:p>
            <a:endParaRPr lang="es-ES_tradnl" dirty="0" smtClean="0">
              <a:ea typeface="ＭＳ Ｐゴシック" pitchFamily="34" charset="-128"/>
            </a:endParaRPr>
          </a:p>
        </p:txBody>
      </p:sp>
      <p:sp>
        <p:nvSpPr>
          <p:cNvPr id="1536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>
                <a:latin typeface="Verdana" pitchFamily="34" charset="0"/>
                <a:ea typeface="ＭＳ Ｐゴシック" pitchFamily="34" charset="-128"/>
              </a:rPr>
              <a:t>Areas</a:t>
            </a:r>
            <a:r>
              <a:rPr lang="es-ES_tradnl" dirty="0" smtClean="0">
                <a:latin typeface="Verdana" pitchFamily="34" charset="0"/>
                <a:ea typeface="ＭＳ Ｐゴシック" pitchFamily="34" charset="-128"/>
              </a:rPr>
              <a:t> de interés clave para CIC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/>
          <p:cNvSpPr>
            <a:spLocks noGrp="1"/>
          </p:cNvSpPr>
          <p:nvPr>
            <p:ph idx="1"/>
          </p:nvPr>
        </p:nvSpPr>
        <p:spPr>
          <a:xfrm>
            <a:off x="685800" y="1700808"/>
            <a:ext cx="8001000" cy="4454525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s-ES_tradnl" sz="2200" dirty="0" smtClean="0">
                <a:ea typeface="ＭＳ Ｐゴシック" pitchFamily="34" charset="-128"/>
              </a:rPr>
              <a:t>Proponemos un espacio en la agenda del próximo GRCM, dedicado a conocer de los países miembros y organizaciones observadoras (OIM, ACNUR, CICR)</a:t>
            </a:r>
          </a:p>
          <a:p>
            <a:pPr lvl="1">
              <a:spcBef>
                <a:spcPct val="0"/>
              </a:spcBef>
              <a:spcAft>
                <a:spcPts val="1200"/>
              </a:spcAft>
              <a:buFont typeface="Courier New" pitchFamily="49" charset="0"/>
              <a:buChar char="o"/>
            </a:pPr>
            <a:r>
              <a:rPr lang="es-ES_tradnl" sz="2200" dirty="0" smtClean="0">
                <a:ea typeface="ＭＳ Ｐゴシック" pitchFamily="34" charset="-128"/>
              </a:rPr>
              <a:t> Sus experiencias con políticas y/o programas de migración y salud (p. ej.: exámenes médicos, monitoreo y mitigación de riesgo de TB, temas post-arribo, asentamiento)</a:t>
            </a:r>
          </a:p>
          <a:p>
            <a:pPr lvl="1">
              <a:spcBef>
                <a:spcPct val="0"/>
              </a:spcBef>
              <a:spcAft>
                <a:spcPts val="1200"/>
              </a:spcAft>
              <a:buFont typeface="Courier New" pitchFamily="49" charset="0"/>
              <a:buChar char="o"/>
            </a:pPr>
            <a:r>
              <a:rPr lang="es-ES_tradnl" sz="2200" dirty="0" smtClean="0">
                <a:ea typeface="ＭＳ Ｐゴシック" pitchFamily="34" charset="-128"/>
              </a:rPr>
              <a:t>Situaciones, tendencias y asuntos de relevancia regional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s-ES_tradnl" sz="2200" dirty="0" smtClean="0">
                <a:ea typeface="ＭＳ Ｐゴシック" pitchFamily="34" charset="-128"/>
              </a:rPr>
              <a:t>Evaluar entonces si el tema de migración y salud debería incluirse como tema regular de agenda </a:t>
            </a:r>
            <a:r>
              <a:rPr lang="es-ES_tradnl" sz="2200" smtClean="0">
                <a:ea typeface="ＭＳ Ｐゴシック" pitchFamily="34" charset="-128"/>
              </a:rPr>
              <a:t>para actualización mutua sobre asuntos </a:t>
            </a:r>
            <a:r>
              <a:rPr lang="es-ES_tradnl" sz="2200" dirty="0" smtClean="0">
                <a:ea typeface="ＭＳ Ｐゴシック" pitchFamily="34" charset="-128"/>
              </a:rPr>
              <a:t>importantes y emergentes</a:t>
            </a:r>
          </a:p>
        </p:txBody>
      </p:sp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s-ES_tradnl" dirty="0" smtClean="0">
                <a:latin typeface="Verdana" pitchFamily="34" charset="0"/>
                <a:ea typeface="ＭＳ Ｐゴシック" pitchFamily="34" charset="-128"/>
              </a:rPr>
              <a:t>Oportunidades para dialogar sobre políticas y programas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10286</TotalTime>
  <Words>871</Words>
  <Application>Microsoft Office PowerPoint</Application>
  <PresentationFormat>On-screen Show (4:3)</PresentationFormat>
  <Paragraphs>59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Migración y Salud, y la CRM </vt:lpstr>
      <vt:lpstr>Ciudadanía e Inmigración Canadá (CIC) - Mandato</vt:lpstr>
      <vt:lpstr>Manejo de riesgos para la salud y seguridad públicas</vt:lpstr>
      <vt:lpstr>Promoviendo componentes de salud en la Integración </vt:lpstr>
      <vt:lpstr>Trabajo conjunto</vt:lpstr>
      <vt:lpstr>Trabajo conjunto</vt:lpstr>
      <vt:lpstr>Areas de interés clave para CIC</vt:lpstr>
      <vt:lpstr>Oportunidades para dialogar sobre políticas y programas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CIC</dc:creator>
  <cp:lastModifiedBy>Juan-Pedro.Unger</cp:lastModifiedBy>
  <cp:revision>425</cp:revision>
  <cp:lastPrinted>2014-01-19T21:58:27Z</cp:lastPrinted>
  <dcterms:created xsi:type="dcterms:W3CDTF">2010-07-27T20:22:16Z</dcterms:created>
  <dcterms:modified xsi:type="dcterms:W3CDTF">2014-06-20T21:18:50Z</dcterms:modified>
</cp:coreProperties>
</file>