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0" r:id="rId3"/>
    <p:sldId id="263" r:id="rId4"/>
    <p:sldId id="286" r:id="rId5"/>
    <p:sldId id="283" r:id="rId6"/>
    <p:sldId id="285" r:id="rId7"/>
    <p:sldId id="282" r:id="rId8"/>
    <p:sldId id="287" r:id="rId9"/>
    <p:sldId id="274" r:id="rId10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le.Grond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DAFFD3"/>
    <a:srgbClr val="1B357D"/>
    <a:srgbClr val="1F347D"/>
    <a:srgbClr val="C4BB86"/>
    <a:srgbClr val="C4BF94"/>
    <a:srgbClr val="C1BB83"/>
    <a:srgbClr val="C4BC6D"/>
    <a:srgbClr val="C4C0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070" autoAdjust="0"/>
  </p:normalViewPr>
  <p:slideViewPr>
    <p:cSldViewPr snapToObjects="1">
      <p:cViewPr>
        <p:scale>
          <a:sx n="84" d="100"/>
          <a:sy n="84" d="100"/>
        </p:scale>
        <p:origin x="-9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7" d="100"/>
          <a:sy n="67" d="100"/>
        </p:scale>
        <p:origin x="-3456" y="-120"/>
      </p:cViewPr>
      <p:guideLst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6-20T16:20:53.327" idx="2">
    <p:pos x="3250" y="1145"/>
    <p:text>Why "im"? Puebla audience is beyond that.. let's use the common language of this internatinal conference, ie  migration, migrants...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6-20T16:34:56.568" idx="3">
    <p:pos x="4174" y="2830"/>
    <p:text>To double check w Corrinne's shop - I woudl prefer to say "migrant" integration. Slide 5 is titled "Migrant's Integration". Similarly sl 8 speaks of migrants integration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6-20T16:17:39.903" idx="1">
    <p:pos x="4295" y="1145"/>
    <p:text>To reword -Health is key to any category of migranst. Limiting our understanding of migrant to immigrant and refugee, disregard &amp; neglect a large group of migrants, often overlooked in regards to health access in destination country, which are the temporary migrants ( the workers, students, others)  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6-20T16:34:18.752" idx="4">
    <p:pos x="4096" y="2652"/>
    <p:text> Wording can be changed, but it is important to recognized the health impact of transit countries - many people spent years in transit countries, in some case to the point that source country has no relevant health impact for consideration by destination country - eg, Burmese; 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27BF69-57E2-477E-B071-202951CE6556}" type="datetimeFigureOut">
              <a:rPr lang="en-CA"/>
              <a:pPr>
                <a:defRPr/>
              </a:pPr>
              <a:t>23/06/2014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7363" cy="465138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6975"/>
            <a:ext cx="3027363" cy="465138"/>
          </a:xfrm>
          <a:prstGeom prst="rect">
            <a:avLst/>
          </a:prstGeom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491CEA-B18E-4D7F-8529-0356C51BFF9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0851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C5FE924-C72E-499C-90C3-C5089825D3CC}" type="datetimeFigureOut">
              <a:rPr lang="en-CA"/>
              <a:pPr>
                <a:defRPr/>
              </a:pPr>
              <a:t>23/06/2014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1" tIns="45610" rIns="91221" bIns="4561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8300"/>
          </a:xfrm>
          <a:prstGeom prst="rect">
            <a:avLst/>
          </a:prstGeom>
        </p:spPr>
        <p:txBody>
          <a:bodyPr vert="horz" lIns="91221" tIns="45610" rIns="91221" bIns="4561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6975"/>
            <a:ext cx="3027363" cy="465138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6975"/>
            <a:ext cx="3027363" cy="465138"/>
          </a:xfrm>
          <a:prstGeom prst="rect">
            <a:avLst/>
          </a:prstGeom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58C70BC-DA81-48BA-AA69-B94E990C9D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7023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CA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7A913-3D62-489A-BC22-65CE07C935C5}" type="slidenum">
              <a:rPr lang="en-CA" smtClean="0">
                <a:cs typeface="Arial" charset="0"/>
              </a:rPr>
              <a:pPr/>
              <a:t>2</a:t>
            </a:fld>
            <a:endParaRPr lang="en-CA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z="1100" dirty="0" smtClean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6F63C4-0E75-447A-9E19-7C21C5BFA11E}" type="slidenum">
              <a:rPr lang="en-CA" smtClean="0">
                <a:cs typeface="Arial" charset="0"/>
              </a:rPr>
              <a:pPr/>
              <a:t>3</a:t>
            </a:fld>
            <a:endParaRPr lang="en-CA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C70BC-DA81-48BA-AA69-B94E990C9DE7}" type="slidenum">
              <a:rPr lang="en-CA" smtClean="0"/>
              <a:pPr>
                <a:defRPr/>
              </a:pPr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18B1F-4BDE-449F-B722-184DF5BC0B7C}" type="slidenum">
              <a:rPr lang="en-CA" smtClean="0">
                <a:cs typeface="Arial" charset="0"/>
              </a:rPr>
              <a:pPr/>
              <a:t>5</a:t>
            </a:fld>
            <a:endParaRPr lang="en-CA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7F0A42-F527-455B-9EAE-D7F18F3A837C}" type="slidenum">
              <a:rPr lang="en-CA" smtClean="0">
                <a:cs typeface="Arial" charset="0"/>
              </a:rPr>
              <a:pPr/>
              <a:t>6</a:t>
            </a:fld>
            <a:endParaRPr lang="en-CA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F3D0BB-37EA-48AF-80F0-02768DB6C125}" type="slidenum">
              <a:rPr lang="en-CA" smtClean="0">
                <a:cs typeface="Arial" charset="0"/>
              </a:rPr>
              <a:pPr/>
              <a:t>7</a:t>
            </a:fld>
            <a:endParaRPr lang="en-CA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C70BC-DA81-48BA-AA69-B94E990C9DE7}" type="slidenum">
              <a:rPr lang="en-CA" smtClean="0"/>
              <a:pPr>
                <a:defRPr/>
              </a:pPr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0AE61D-1688-4C18-9A3A-49E64CEE9859}" type="slidenum">
              <a:rPr lang="en-CA" smtClean="0">
                <a:cs typeface="Arial" charset="0"/>
              </a:rPr>
              <a:pPr/>
              <a:t>9</a:t>
            </a:fld>
            <a:endParaRPr lang="en-CA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rp-ppt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8395D-F48E-454F-B9A9-14F2C4183403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479A1-2DC0-4642-94CD-CBA8702DF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8C48A-2FF7-422C-8D06-56A12F49A418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9B5D5-A6CF-4AC1-8750-668222F6E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6D2D-B083-4C9C-B1CD-99781CF9819D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FB8DA-3528-43CA-93A1-01FF5A692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77C-8E50-49E0-8193-C27142E01206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577A9-83CA-48D1-BB37-42C9199E0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20F5B-73EE-4D0C-9C25-E52A3F531343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2378E-8114-4292-971F-EF3C50D75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81EAB-F0CE-42F7-ABD1-5159EE43B185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BA9FB-79FB-425A-A4C3-EDADE43D3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4000">
                <a:srgbClr val="C4BB86"/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latin typeface="Verdana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779D0-1057-43BA-B02B-64AFE42C4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1000">
                <a:srgbClr val="1B357D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 baseline="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2C05-B34D-46C1-84FF-D495489F9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5000">
                <a:srgbClr val="800000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16ED8-411C-4615-81AB-39D3DCCB9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21A62-A973-49C5-A83A-B35C1B086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rgbClr val="008000"/>
              </a:gs>
              <a:gs pos="100000">
                <a:srgbClr val="DAFFD3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6EF42-2474-4A8C-BA19-53AD1ACBB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E9031-F0BA-4B57-9DF0-25F3398B6DF1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38195-7AF0-479C-98F0-A468A418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ECD9A-F1D6-45EB-946E-1A69524E02DE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81960-32F7-4D1F-A80E-8F018366D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07292-11CB-4567-A156-8CABDC6C095F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3D95D-F1D3-453F-ABA8-CF2AA4023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B06A2C-1DC9-4330-9202-26FBA8C78D3E}" type="datetimeFigureOut">
              <a:rPr lang="en-US"/>
              <a:pPr>
                <a:defRPr/>
              </a:pPr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A658DD-EB1A-404A-876D-4699A0C6E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100" b="1" smtClean="0">
              <a:solidFill>
                <a:schemeClr val="tx1"/>
              </a:solidFill>
              <a:latin typeface="Verdana" pitchFamily="34" charset="0"/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400" b="1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Migration Health  - Canada and the RCM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b="1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XIX Regional Conference on Migration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b="1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Nicaragua, June 2014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685800" y="1772816"/>
            <a:ext cx="8001000" cy="4344988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Health is a key component to migration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Public health risks don’t respect borders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2004 Migration and Health Seminar held in Guatemala, co-sponsored by Mexico and Canada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Migration and Health Virtual Forum proposal did not advance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All member countries are members of the World Health Organization and share its priority of addressing Tuberculosis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Member countries and observer organizations share a number of common interests, including regular and irregular movements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CA" sz="2000" dirty="0" smtClean="0">
              <a:ea typeface="ＭＳ Ｐゴシック" pitchFamily="34" charset="-128"/>
            </a:endParaRP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>
                <a:latin typeface="Verdana" pitchFamily="34" charset="0"/>
                <a:ea typeface="ＭＳ Ｐゴシック" pitchFamily="34" charset="-128"/>
              </a:rPr>
              <a:t>Migration Health and the RCM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685800" y="1700213"/>
            <a:ext cx="8001000" cy="427355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CA" sz="2400" dirty="0" smtClean="0">
                <a:ea typeface="ＭＳ Ｐゴシック" pitchFamily="34" charset="-128"/>
              </a:rPr>
              <a:t>Citizenship and Immigration Canada (CIC):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CA" sz="2200" dirty="0" smtClean="0">
                <a:ea typeface="ＭＳ Ｐゴシック" pitchFamily="34" charset="-128"/>
              </a:rPr>
              <a:t>Mandated to  develop and implement immigration and refugee protection policies and programs.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CA" sz="2400" dirty="0" smtClean="0">
                <a:ea typeface="ＭＳ Ｐゴシック" pitchFamily="34" charset="-128"/>
              </a:rPr>
              <a:t>In terms of health, this includes: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CA" dirty="0" smtClean="0">
                <a:ea typeface="ＭＳ Ｐゴシック" pitchFamily="34" charset="-128"/>
              </a:rPr>
              <a:t>Managing risks to public health, public safety and excessive costs to health and social services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CA" dirty="0" smtClean="0">
                <a:ea typeface="ＭＳ Ｐゴシック" pitchFamily="34" charset="-128"/>
              </a:rPr>
              <a:t>Promoting health aspects of migrant </a:t>
            </a:r>
            <a:r>
              <a:rPr lang="en-CA" i="1" dirty="0" smtClean="0">
                <a:ea typeface="ＭＳ Ｐゴシック" pitchFamily="34" charset="-128"/>
              </a:rPr>
              <a:t>integration</a:t>
            </a:r>
          </a:p>
        </p:txBody>
      </p:sp>
      <p:sp>
        <p:nvSpPr>
          <p:cNvPr id="102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>
                <a:latin typeface="Verdana" pitchFamily="34" charset="0"/>
                <a:ea typeface="ＭＳ Ｐゴシック" pitchFamily="34" charset="-128"/>
              </a:rPr>
              <a:t>Citizenship and Immigration Canada (CIC) - Mandate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53650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>
                <a:ea typeface="ＭＳ Ｐゴシック" pitchFamily="34" charset="-128"/>
              </a:rPr>
              <a:t>Immigration medical examinations are done pre-departure to protect public health, public safety, and avoid excessive costs on health and social services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>
                <a:ea typeface="ＭＳ Ｐゴシック" pitchFamily="34" charset="-128"/>
              </a:rPr>
              <a:t>In case of public health risks for tuberculosis, migrants are referred post arrival to local public health authorities to ensure proper follow up and treatment as needed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>
                <a:ea typeface="ＭＳ Ｐゴシック" pitchFamily="34" charset="-128"/>
              </a:rPr>
              <a:t>When certain groups of refugees or refugee-like populations have special needs or in case of crisis or emergency, pre-departure and post-arrival processes are adapted, in collaboration with domestic and international partners to mitigate the public risk while facilitating entry to Canada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CA" sz="1800" dirty="0" smtClean="0"/>
              <a:t>Resettlement medical needs that could impact the ability of refugees to successfully travel to and resettle in Canada, are assessed through the collection and distribution of pertinent medical information</a:t>
            </a:r>
            <a:endParaRPr lang="en-CA" sz="1800" dirty="0" smtClean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>
                <a:ea typeface="ＭＳ Ｐゴシック" pitchFamily="34" charset="-128"/>
              </a:rPr>
              <a:t>Limited, temporary, publicly-funded coverage of health-care benefits is provided to specific groups who are not eligible for provincial or territorial health insurance</a:t>
            </a:r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Verdana" pitchFamily="34" charset="0"/>
                <a:ea typeface="ＭＳ Ｐゴシック" pitchFamily="34" charset="-128"/>
              </a:rPr>
              <a:t>Managing public health and public safety risks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685800" y="1772816"/>
            <a:ext cx="8001000" cy="45259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sz="2200" dirty="0" smtClean="0">
                <a:ea typeface="ＭＳ Ｐゴシック" pitchFamily="34" charset="-128"/>
              </a:rPr>
              <a:t>Health is key to migrant well-being.</a:t>
            </a:r>
            <a:r>
              <a:rPr lang="en-CA" sz="2200" dirty="0" smtClean="0">
                <a:ea typeface="ＭＳ Ｐゴシック" pitchFamily="34" charset="-128"/>
              </a:rPr>
              <a:t> </a:t>
            </a:r>
            <a:r>
              <a:rPr lang="en-US" sz="2200" dirty="0" smtClean="0">
                <a:ea typeface="ＭＳ Ｐゴシック" pitchFamily="34" charset="-128"/>
              </a:rPr>
              <a:t>Federal capacity is limited: in Canada, health care is a provincial/territorial jurisdiction.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Settlement-related health programming supports disease prevention, promotion of healthy living and general health orientation.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Community-based health information provisions promote mental health awareness and access to health care services.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Language classes include a health and safety theme (e.g. learning to </a:t>
            </a:r>
            <a:r>
              <a:rPr lang="en-US" sz="2200" dirty="0" smtClean="0">
                <a:ea typeface="ＭＳ Ｐゴシック" pitchFamily="34" charset="-128"/>
              </a:rPr>
              <a:t>explain health concerns, make appointments, healthy eating, medical emergencies).</a:t>
            </a:r>
            <a:endParaRPr lang="en-CA" sz="2200" dirty="0" smtClean="0">
              <a:ea typeface="ＭＳ Ｐゴシック" pitchFamily="34" charset="-128"/>
            </a:endParaRPr>
          </a:p>
          <a:p>
            <a:endParaRPr lang="en-CA" sz="2000" dirty="0" smtClean="0"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Promoting health components of new Migrants’ Integration</a:t>
            </a:r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340768"/>
            <a:ext cx="8001000" cy="4680520"/>
          </a:xfrm>
        </p:spPr>
        <p:txBody>
          <a:bodyPr/>
          <a:lstStyle/>
          <a:p>
            <a:pPr marL="342900" lvl="2" indent="-342900">
              <a:buFont typeface="Arial" pitchFamily="34" charset="0"/>
              <a:buChar char="•"/>
              <a:defRPr/>
            </a:pPr>
            <a:endParaRPr lang="en-CA" sz="2900" dirty="0" smtClean="0"/>
          </a:p>
          <a:p>
            <a:pPr marL="34290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CA" sz="2200" dirty="0" smtClean="0"/>
              <a:t>Partnerships are key to the delivery of CIC health</a:t>
            </a:r>
            <a:r>
              <a:rPr lang="en-CA" sz="2200" dirty="0" smtClean="0">
                <a:solidFill>
                  <a:srgbClr val="C00000"/>
                </a:solidFill>
              </a:rPr>
              <a:t>-</a:t>
            </a:r>
            <a:r>
              <a:rPr lang="en-CA" sz="2200" dirty="0" smtClean="0"/>
              <a:t>related policies and programs:</a:t>
            </a:r>
          </a:p>
          <a:p>
            <a:pPr marL="711200" lvl="2" indent="-257175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CA" sz="2200" b="1" dirty="0" smtClean="0"/>
              <a:t>At the Federal level</a:t>
            </a:r>
            <a:r>
              <a:rPr lang="en-CA" sz="2200" dirty="0" smtClean="0"/>
              <a:t>: close collaboration with the Public Health Agency of Canada and Health Canada</a:t>
            </a:r>
          </a:p>
          <a:p>
            <a:pPr lvl="1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CA" sz="2200" b="1" dirty="0" smtClean="0"/>
              <a:t>At the Provincial and Territorial level</a:t>
            </a:r>
            <a:r>
              <a:rPr lang="en-CA" sz="2200" dirty="0" smtClean="0"/>
              <a:t>: Although health is largely a provincial and territorial jurisdiction in Canada,  the management of public health is a shared federal, provincial and territorial jurisdiction (ex: post surveillance programs)</a:t>
            </a:r>
          </a:p>
          <a:p>
            <a:pPr lvl="1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CA" sz="2200" b="1" dirty="0" smtClean="0"/>
              <a:t>At the Community level</a:t>
            </a:r>
            <a:r>
              <a:rPr lang="en-CA" sz="2200" dirty="0" smtClean="0"/>
              <a:t>: </a:t>
            </a:r>
            <a:r>
              <a:rPr lang="en-US" sz="2200" dirty="0" smtClean="0"/>
              <a:t>partners in the delivery of integration and resettlement assistance services </a:t>
            </a:r>
            <a:r>
              <a:rPr lang="en-US" sz="2200" dirty="0" smtClean="0"/>
              <a:t>(service </a:t>
            </a:r>
            <a:r>
              <a:rPr lang="en-US" sz="2200" dirty="0" smtClean="0"/>
              <a:t>provider organizations, private sponsors).</a:t>
            </a:r>
            <a:endParaRPr lang="en-CA" sz="2200" dirty="0" smtClean="0"/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>
                <a:latin typeface="Verdana" pitchFamily="34" charset="0"/>
                <a:ea typeface="ＭＳ Ｐゴシック" pitchFamily="34" charset="-128"/>
              </a:rPr>
              <a:t>Partnerships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sz="2000" dirty="0" smtClean="0">
              <a:ea typeface="ＭＳ Ｐゴシック" pitchFamily="34" charset="-128"/>
            </a:endParaRP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b="1" dirty="0" smtClean="0">
                <a:ea typeface="ＭＳ Ｐゴシック" pitchFamily="34" charset="-128"/>
              </a:rPr>
              <a:t>At the International level</a:t>
            </a:r>
            <a:r>
              <a:rPr lang="en-CA" sz="2200" dirty="0" smtClean="0">
                <a:ea typeface="ＭＳ Ｐゴシック" pitchFamily="34" charset="-128"/>
              </a:rPr>
              <a:t>: partnerships are developed with 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CA" sz="2200" dirty="0" smtClean="0">
                <a:ea typeface="ＭＳ Ｐゴシック" pitchFamily="34" charset="-128"/>
              </a:rPr>
              <a:t>International organizations (for example, UNHCR - refugee resettlement, IOM –service delivery) and 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CA" sz="2200" dirty="0" smtClean="0">
                <a:ea typeface="ＭＳ Ｐゴシック" pitchFamily="34" charset="-128"/>
              </a:rPr>
              <a:t>Countries and forums such as the Five Country Conference, for strategies and policies, information sharing, health screening design and delivery, alignment of policies and practices, and health crisis management</a:t>
            </a:r>
          </a:p>
          <a:p>
            <a:endParaRPr lang="en-CA" sz="2000" dirty="0" smtClean="0">
              <a:ea typeface="ＭＳ Ｐゴシック" pitchFamily="34" charset="-128"/>
            </a:endParaRPr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>
                <a:latin typeface="Verdana" pitchFamily="34" charset="0"/>
                <a:ea typeface="ＭＳ Ｐゴシック" pitchFamily="34" charset="-128"/>
              </a:rPr>
              <a:t>Partnerships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539750" y="1700213"/>
            <a:ext cx="8001000" cy="452596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200" dirty="0" smtClean="0">
                <a:ea typeface="ＭＳ Ｐゴシック" pitchFamily="34" charset="-128"/>
              </a:rPr>
              <a:t>Better understanding the changing profile of migrants from a health perspective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200" dirty="0" smtClean="0">
                <a:ea typeface="ＭＳ Ｐゴシック" pitchFamily="34" charset="-128"/>
              </a:rPr>
              <a:t>Revisiting the purpose and use of the health screening beyond admissibility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200" dirty="0" smtClean="0">
                <a:ea typeface="ＭＳ Ｐゴシック" pitchFamily="34" charset="-128"/>
              </a:rPr>
              <a:t>Enhancing public health risk mitigation strategies for migrants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200" dirty="0" smtClean="0">
                <a:ea typeface="ＭＳ Ｐゴシック" pitchFamily="34" charset="-128"/>
              </a:rPr>
              <a:t>Facilitating health knowledge transfer from source countries to destination countries, including transit countries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200" dirty="0" smtClean="0">
                <a:ea typeface="ＭＳ Ｐゴシック" pitchFamily="34" charset="-128"/>
              </a:rPr>
              <a:t>Developing expertise, capacity and a concrete knowledge base of health-related barriers and challenges to migrants integration</a:t>
            </a:r>
          </a:p>
          <a:p>
            <a:endParaRPr lang="en-CA" dirty="0" smtClean="0">
              <a:ea typeface="ＭＳ Ｐゴシック" pitchFamily="34" charset="-128"/>
            </a:endParaRPr>
          </a:p>
          <a:p>
            <a:endParaRPr lang="en-CA" dirty="0" smtClean="0">
              <a:ea typeface="ＭＳ Ｐゴシック" pitchFamily="34" charset="-128"/>
            </a:endParaRPr>
          </a:p>
        </p:txBody>
      </p:sp>
      <p:sp>
        <p:nvSpPr>
          <p:cNvPr id="153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Verdana" pitchFamily="34" charset="0"/>
                <a:ea typeface="ＭＳ Ｐゴシック" pitchFamily="34" charset="-128"/>
              </a:rPr>
              <a:t>Areas of key interests to CIC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685800" y="1844824"/>
            <a:ext cx="8001000" cy="4454525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Proposing a space in the agenda of the next RCGM/Technical Meeting dedicated to presentations to learn about member countries and observer organizations (IOM, UNHCR, ICRC)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CA" sz="2200" dirty="0" smtClean="0">
                <a:ea typeface="ＭＳ Ｐゴシック" pitchFamily="34" charset="-128"/>
              </a:rPr>
              <a:t> Experience with migration health policies and/or programs (i.e., medical screening, TB monitoring and risk mitigation, post-arrival issues, settlement)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CA" sz="2200" dirty="0" smtClean="0">
                <a:ea typeface="ＭＳ Ｐゴシック" pitchFamily="34" charset="-128"/>
              </a:rPr>
              <a:t>Regional situations, trends and issues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CA" sz="2200" dirty="0" smtClean="0">
                <a:ea typeface="ＭＳ Ｐゴシック" pitchFamily="34" charset="-128"/>
              </a:rPr>
              <a:t>Assess if migration health should be an ongoing agenda item for mutual updates on important and emerging issues.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>
                <a:latin typeface="Verdana" pitchFamily="34" charset="0"/>
                <a:ea typeface="ＭＳ Ｐゴシック" pitchFamily="34" charset="-128"/>
              </a:rPr>
              <a:t>Opportunities for policy and program dialogue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10151</TotalTime>
  <Words>707</Words>
  <Application>Microsoft Office PowerPoint</Application>
  <PresentationFormat>On-screen Show (4:3)</PresentationFormat>
  <Paragraphs>58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Migration Health and the RCM </vt:lpstr>
      <vt:lpstr>Citizenship and Immigration Canada (CIC) - Mandate</vt:lpstr>
      <vt:lpstr>Managing public health and public safety risks</vt:lpstr>
      <vt:lpstr>Promoting health components of new Migrants’ Integration</vt:lpstr>
      <vt:lpstr>Partnerships</vt:lpstr>
      <vt:lpstr>Partnerships</vt:lpstr>
      <vt:lpstr>Areas of key interests to CIC</vt:lpstr>
      <vt:lpstr>Opportunities for policy and program dialogue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CIC</dc:creator>
  <cp:lastModifiedBy>RODAS Renán</cp:lastModifiedBy>
  <cp:revision>372</cp:revision>
  <cp:lastPrinted>2014-01-19T21:58:27Z</cp:lastPrinted>
  <dcterms:created xsi:type="dcterms:W3CDTF">2010-07-27T20:22:16Z</dcterms:created>
  <dcterms:modified xsi:type="dcterms:W3CDTF">2014-06-23T17:51:33Z</dcterms:modified>
</cp:coreProperties>
</file>