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307" r:id="rId3"/>
    <p:sldId id="317" r:id="rId4"/>
    <p:sldId id="297" r:id="rId5"/>
    <p:sldId id="287" r:id="rId6"/>
    <p:sldId id="262" r:id="rId7"/>
    <p:sldId id="302" r:id="rId8"/>
    <p:sldId id="309" r:id="rId9"/>
    <p:sldId id="271" r:id="rId10"/>
    <p:sldId id="281" r:id="rId11"/>
    <p:sldId id="291" r:id="rId12"/>
    <p:sldId id="282" r:id="rId13"/>
    <p:sldId id="305" r:id="rId14"/>
    <p:sldId id="290" r:id="rId15"/>
    <p:sldId id="283" r:id="rId16"/>
    <p:sldId id="303" r:id="rId17"/>
    <p:sldId id="311" r:id="rId18"/>
    <p:sldId id="315" r:id="rId19"/>
    <p:sldId id="313" r:id="rId20"/>
    <p:sldId id="300" r:id="rId21"/>
    <p:sldId id="304" r:id="rId22"/>
    <p:sldId id="286" r:id="rId23"/>
  </p:sldIdLst>
  <p:sldSz cx="9144000" cy="6858000" type="screen4x3"/>
  <p:notesSz cx="6934200" cy="9220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CC33"/>
    <a:srgbClr val="FFFFFF"/>
    <a:srgbClr val="FD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92" autoAdjust="0"/>
  </p:normalViewPr>
  <p:slideViewPr>
    <p:cSldViewPr>
      <p:cViewPr>
        <p:scale>
          <a:sx n="90" d="100"/>
          <a:sy n="90" d="100"/>
        </p:scale>
        <p:origin x="-816" y="324"/>
      </p:cViewPr>
      <p:guideLst>
        <p:guide orient="horz" pos="2160"/>
        <p:guide pos="2880"/>
      </p:guideLst>
    </p:cSldViewPr>
  </p:slideViewPr>
  <p:notesTextViewPr>
    <p:cViewPr>
      <p:scale>
        <a:sx n="100" d="100"/>
        <a:sy n="100" d="100"/>
      </p:scale>
      <p:origin x="0" y="0"/>
    </p:cViewPr>
  </p:notesTextViewPr>
  <p:notesViewPr>
    <p:cSldViewPr>
      <p:cViewPr>
        <p:scale>
          <a:sx n="87" d="100"/>
          <a:sy n="87" d="100"/>
        </p:scale>
        <p:origin x="-2142" y="-72"/>
      </p:cViewPr>
      <p:guideLst>
        <p:guide orient="horz" pos="2904"/>
        <p:guide pos="218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file:///\\sh0tcffp0001\cbsa\EB-DGEL\7200\11002\IOAD_Director's%20Office\3320-100-20\MIS%20-%20REFUGEE%20CLAIMS%20STATISTICS%20AND%20REPORTS%20(RCAR)\PRU%20STATS\Refugee%20Claim%20Stats%202001%20to%202012%20General\ref%20claims%20by%20region%202008-2013.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cxm824\Desktop\2013%20IDAs%20AIR.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cxm824\Desktop\2013%20IDAs%20AIR.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cxm824\Desktop\IDAs%20Air%202013%20-%20last%20embarkation%20point.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Sheet2!$E$3</c:f>
              <c:strCache>
                <c:ptCount val="1"/>
                <c:pt idx="0">
                  <c:v>Asia &amp; Pacific</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Sheet2!$F$3:$L$3</c:f>
              <c:numCache>
                <c:formatCode>General</c:formatCode>
                <c:ptCount val="7"/>
                <c:pt idx="0">
                  <c:v>4769</c:v>
                </c:pt>
                <c:pt idx="1">
                  <c:v>4470</c:v>
                </c:pt>
                <c:pt idx="2">
                  <c:v>5072</c:v>
                </c:pt>
                <c:pt idx="3">
                  <c:v>5452</c:v>
                </c:pt>
                <c:pt idx="4">
                  <c:v>5243</c:v>
                </c:pt>
                <c:pt idx="5">
                  <c:v>2711</c:v>
                </c:pt>
                <c:pt idx="6">
                  <c:v>1299</c:v>
                </c:pt>
              </c:numCache>
            </c:numRef>
          </c:val>
          <c:smooth val="0"/>
        </c:ser>
        <c:ser>
          <c:idx val="1"/>
          <c:order val="1"/>
          <c:tx>
            <c:strRef>
              <c:f>Sheet2!$E$4</c:f>
              <c:strCache>
                <c:ptCount val="1"/>
                <c:pt idx="0">
                  <c:v>Africa &amp; Middle East</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Sheet2!$F$4:$L$4</c:f>
              <c:numCache>
                <c:formatCode>General</c:formatCode>
                <c:ptCount val="7"/>
                <c:pt idx="0">
                  <c:v>5782</c:v>
                </c:pt>
                <c:pt idx="1">
                  <c:v>5257</c:v>
                </c:pt>
                <c:pt idx="2">
                  <c:v>4923</c:v>
                </c:pt>
                <c:pt idx="3">
                  <c:v>5885</c:v>
                </c:pt>
                <c:pt idx="4">
                  <c:v>5086</c:v>
                </c:pt>
                <c:pt idx="5">
                  <c:v>4184</c:v>
                </c:pt>
                <c:pt idx="6">
                  <c:v>1753</c:v>
                </c:pt>
              </c:numCache>
            </c:numRef>
          </c:val>
          <c:smooth val="0"/>
        </c:ser>
        <c:ser>
          <c:idx val="2"/>
          <c:order val="2"/>
          <c:tx>
            <c:strRef>
              <c:f>Sheet2!$E$5</c:f>
              <c:strCache>
                <c:ptCount val="1"/>
                <c:pt idx="0">
                  <c:v>Europe</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Sheet2!$F$5:$L$5</c:f>
              <c:numCache>
                <c:formatCode>General</c:formatCode>
                <c:ptCount val="7"/>
                <c:pt idx="0">
                  <c:v>3053</c:v>
                </c:pt>
                <c:pt idx="1">
                  <c:v>6893</c:v>
                </c:pt>
                <c:pt idx="2">
                  <c:v>4819</c:v>
                </c:pt>
                <c:pt idx="3">
                  <c:v>7608</c:v>
                </c:pt>
                <c:pt idx="4">
                  <c:v>5631</c:v>
                </c:pt>
                <c:pt idx="5">
                  <c:v>1169</c:v>
                </c:pt>
                <c:pt idx="6">
                  <c:v>794</c:v>
                </c:pt>
              </c:numCache>
            </c:numRef>
          </c:val>
          <c:smooth val="0"/>
        </c:ser>
        <c:ser>
          <c:idx val="3"/>
          <c:order val="3"/>
          <c:tx>
            <c:strRef>
              <c:f>Sheet2!$E$6</c:f>
              <c:strCache>
                <c:ptCount val="1"/>
                <c:pt idx="0">
                  <c:v>Americas</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Sheet2!$F$6:$L$6</c:f>
              <c:numCache>
                <c:formatCode>General</c:formatCode>
                <c:ptCount val="7"/>
                <c:pt idx="0">
                  <c:v>23085</c:v>
                </c:pt>
                <c:pt idx="1">
                  <c:v>16314</c:v>
                </c:pt>
                <c:pt idx="2">
                  <c:v>8051</c:v>
                </c:pt>
                <c:pt idx="3">
                  <c:v>6255</c:v>
                </c:pt>
                <c:pt idx="4">
                  <c:v>4320</c:v>
                </c:pt>
                <c:pt idx="5">
                  <c:v>2135</c:v>
                </c:pt>
                <c:pt idx="6">
                  <c:v>933</c:v>
                </c:pt>
              </c:numCache>
            </c:numRef>
          </c:val>
          <c:smooth val="0"/>
        </c:ser>
        <c:ser>
          <c:idx val="4"/>
          <c:order val="4"/>
          <c:tx>
            <c:strRef>
              <c:f>Sheet2!$E$7</c:f>
              <c:strCache>
                <c:ptCount val="1"/>
                <c:pt idx="0">
                  <c:v>Stateless &amp; Unknown</c:v>
                </c:pt>
              </c:strCache>
            </c:strRef>
          </c:tx>
          <c:marker>
            <c:symbol val="none"/>
          </c:marker>
          <c:cat>
            <c:strRef>
              <c:f>Sheet2!$F$2:$L$2</c:f>
              <c:strCache>
                <c:ptCount val="7"/>
                <c:pt idx="0">
                  <c:v>2008</c:v>
                </c:pt>
                <c:pt idx="1">
                  <c:v>2009</c:v>
                </c:pt>
                <c:pt idx="2">
                  <c:v>2010</c:v>
                </c:pt>
                <c:pt idx="3">
                  <c:v>2011</c:v>
                </c:pt>
                <c:pt idx="4">
                  <c:v>2012</c:v>
                </c:pt>
                <c:pt idx="5">
                  <c:v>2013</c:v>
                </c:pt>
                <c:pt idx="6">
                  <c:v>2014 (May 31st)</c:v>
                </c:pt>
              </c:strCache>
            </c:strRef>
          </c:cat>
          <c:val>
            <c:numRef>
              <c:f>Sheet2!$F$7:$L$7</c:f>
              <c:numCache>
                <c:formatCode>General</c:formatCode>
                <c:ptCount val="7"/>
                <c:pt idx="0">
                  <c:v>450</c:v>
                </c:pt>
                <c:pt idx="1">
                  <c:v>371</c:v>
                </c:pt>
                <c:pt idx="2">
                  <c:v>301</c:v>
                </c:pt>
                <c:pt idx="3">
                  <c:v>177</c:v>
                </c:pt>
                <c:pt idx="4">
                  <c:v>227</c:v>
                </c:pt>
                <c:pt idx="5">
                  <c:v>176</c:v>
                </c:pt>
                <c:pt idx="6">
                  <c:v>64</c:v>
                </c:pt>
              </c:numCache>
            </c:numRef>
          </c:val>
          <c:smooth val="0"/>
        </c:ser>
        <c:dLbls>
          <c:showLegendKey val="0"/>
          <c:showVal val="0"/>
          <c:showCatName val="0"/>
          <c:showSerName val="0"/>
          <c:showPercent val="0"/>
          <c:showBubbleSize val="0"/>
        </c:dLbls>
        <c:marker val="1"/>
        <c:smooth val="0"/>
        <c:axId val="83709952"/>
        <c:axId val="83711488"/>
      </c:lineChart>
      <c:catAx>
        <c:axId val="83709952"/>
        <c:scaling>
          <c:orientation val="minMax"/>
        </c:scaling>
        <c:delete val="0"/>
        <c:axPos val="b"/>
        <c:numFmt formatCode="General" sourceLinked="1"/>
        <c:majorTickMark val="out"/>
        <c:minorTickMark val="none"/>
        <c:tickLblPos val="nextTo"/>
        <c:crossAx val="83711488"/>
        <c:crosses val="autoZero"/>
        <c:auto val="1"/>
        <c:lblAlgn val="ctr"/>
        <c:lblOffset val="100"/>
        <c:noMultiLvlLbl val="0"/>
      </c:catAx>
      <c:valAx>
        <c:axId val="83711488"/>
        <c:scaling>
          <c:orientation val="minMax"/>
        </c:scaling>
        <c:delete val="0"/>
        <c:axPos val="l"/>
        <c:majorGridlines/>
        <c:numFmt formatCode="General" sourceLinked="1"/>
        <c:majorTickMark val="out"/>
        <c:minorTickMark val="none"/>
        <c:tickLblPos val="nextTo"/>
        <c:crossAx val="83709952"/>
        <c:crosses val="autoZero"/>
        <c:crossBetween val="between"/>
      </c:valAx>
    </c:plotArea>
    <c:legend>
      <c:legendPos val="r"/>
      <c:layout>
        <c:manualLayout>
          <c:xMode val="edge"/>
          <c:yMode val="edge"/>
          <c:x val="0.79178890033239502"/>
          <c:y val="0.31354986458749901"/>
          <c:w val="0.198677624408099"/>
          <c:h val="0.40596952030710098"/>
        </c:manualLayout>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1800" dirty="0"/>
              <a:t>Improperly Documented Arrivals by Citizenship  (air, land and </a:t>
            </a:r>
            <a:r>
              <a:rPr lang="en-US" sz="1800" dirty="0" smtClean="0"/>
              <a:t>marine</a:t>
            </a:r>
            <a:r>
              <a:rPr lang="en-US" sz="1800" baseline="0" dirty="0" smtClean="0"/>
              <a:t> </a:t>
            </a:r>
            <a:r>
              <a:rPr lang="en-US" sz="1800" dirty="0" smtClean="0"/>
              <a:t>modes</a:t>
            </a:r>
            <a:r>
              <a:rPr lang="en-US" sz="2000" dirty="0"/>
              <a:t>) </a:t>
            </a:r>
          </a:p>
        </c:rich>
      </c:tx>
      <c:overlay val="0"/>
    </c:title>
    <c:autoTitleDeleted val="0"/>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3398395360437896"/>
          <c:y val="0.22538588188287501"/>
          <c:w val="0.18312676279585799"/>
          <c:h val="0.68077651710859"/>
        </c:manualLayout>
      </c:layout>
      <c:overlay val="0"/>
      <c:spPr>
        <a:ln>
          <a:solidFill>
            <a:schemeClr val="accent1"/>
          </a:solidFill>
        </a:ln>
      </c:spPr>
      <c:txPr>
        <a:bodyPr/>
        <a:lstStyle/>
        <a:p>
          <a:pPr>
            <a:defRPr sz="1200"/>
          </a:pPr>
          <a:endParaRPr lang="es-CR"/>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Tables!$M$1:$P$1</c:f>
              <c:strCache>
                <c:ptCount val="1"/>
                <c:pt idx="0">
                  <c:v>Improperly Documented Arrivals 2013 air, land and marine modes </c:v>
                </c:pt>
              </c:strCache>
            </c:strRef>
          </c:tx>
          <c:dLbls>
            <c:txPr>
              <a:bodyPr/>
              <a:lstStyle/>
              <a:p>
                <a:pPr>
                  <a:defRPr sz="1400"/>
                </a:pPr>
                <a:endParaRPr lang="es-CR"/>
              </a:p>
            </c:txPr>
            <c:dLblPos val="outEnd"/>
            <c:showLegendKey val="0"/>
            <c:showVal val="0"/>
            <c:showCatName val="0"/>
            <c:showSerName val="0"/>
            <c:showPercent val="1"/>
            <c:showBubbleSize val="0"/>
            <c:showLeaderLines val="0"/>
          </c:dLbls>
          <c:cat>
            <c:strRef>
              <c:f>Tables!$M$2:$M$13</c:f>
              <c:strCache>
                <c:ptCount val="12"/>
                <c:pt idx="0">
                  <c:v>China</c:v>
                </c:pt>
                <c:pt idx="1">
                  <c:v>Colombia</c:v>
                </c:pt>
                <c:pt idx="2">
                  <c:v>Pakistan</c:v>
                </c:pt>
                <c:pt idx="3">
                  <c:v>Burundi</c:v>
                </c:pt>
                <c:pt idx="4">
                  <c:v>Syria</c:v>
                </c:pt>
                <c:pt idx="5">
                  <c:v>India</c:v>
                </c:pt>
                <c:pt idx="6">
                  <c:v>Congo</c:v>
                </c:pt>
                <c:pt idx="7">
                  <c:v>Afghanistan</c:v>
                </c:pt>
                <c:pt idx="8">
                  <c:v>Eritrea</c:v>
                </c:pt>
                <c:pt idx="9">
                  <c:v>Sri Lanka</c:v>
                </c:pt>
                <c:pt idx="10">
                  <c:v>Iraq</c:v>
                </c:pt>
                <c:pt idx="11">
                  <c:v>Other</c:v>
                </c:pt>
              </c:strCache>
            </c:strRef>
          </c:cat>
          <c:val>
            <c:numRef>
              <c:f>Tables!$N$2:$N$13</c:f>
              <c:numCache>
                <c:formatCode>General</c:formatCode>
                <c:ptCount val="12"/>
                <c:pt idx="0">
                  <c:v>988</c:v>
                </c:pt>
                <c:pt idx="1">
                  <c:v>456</c:v>
                </c:pt>
                <c:pt idx="2">
                  <c:v>272</c:v>
                </c:pt>
                <c:pt idx="3">
                  <c:v>179</c:v>
                </c:pt>
                <c:pt idx="4">
                  <c:v>170</c:v>
                </c:pt>
                <c:pt idx="5">
                  <c:v>157</c:v>
                </c:pt>
                <c:pt idx="6">
                  <c:v>124</c:v>
                </c:pt>
                <c:pt idx="7">
                  <c:v>133</c:v>
                </c:pt>
                <c:pt idx="8">
                  <c:v>108</c:v>
                </c:pt>
                <c:pt idx="9">
                  <c:v>123</c:v>
                </c:pt>
                <c:pt idx="10">
                  <c:v>112</c:v>
                </c:pt>
                <c:pt idx="11">
                  <c:v>2150</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0.73398395360437896"/>
          <c:y val="0.129973035782909"/>
          <c:w val="0.21252158629547999"/>
          <c:h val="0.77618948532130305"/>
        </c:manualLayout>
      </c:layout>
      <c:overlay val="0"/>
      <c:spPr>
        <a:ln>
          <a:solidFill>
            <a:schemeClr val="accent1"/>
          </a:solidFill>
        </a:ln>
      </c:spPr>
      <c:txPr>
        <a:bodyPr/>
        <a:lstStyle/>
        <a:p>
          <a:pPr>
            <a:defRPr sz="1600"/>
          </a:pPr>
          <a:endParaRPr lang="es-CR"/>
        </a:p>
      </c:txPr>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Lbls>
            <c:txPr>
              <a:bodyPr/>
              <a:lstStyle/>
              <a:p>
                <a:pPr>
                  <a:defRPr sz="1400"/>
                </a:pPr>
                <a:endParaRPr lang="es-CR"/>
              </a:p>
            </c:txPr>
            <c:dLblPos val="outEnd"/>
            <c:showLegendKey val="0"/>
            <c:showVal val="0"/>
            <c:showCatName val="0"/>
            <c:showSerName val="0"/>
            <c:showPercent val="1"/>
            <c:showBubbleSize val="0"/>
            <c:showLeaderLines val="1"/>
          </c:dLbls>
          <c:cat>
            <c:strRef>
              <c:f>_!$J$2:$J$11</c:f>
              <c:strCache>
                <c:ptCount val="10"/>
                <c:pt idx="0">
                  <c:v>Unknown</c:v>
                </c:pt>
                <c:pt idx="1">
                  <c:v>Frankfurt</c:v>
                </c:pt>
                <c:pt idx="2">
                  <c:v>London</c:v>
                </c:pt>
                <c:pt idx="3">
                  <c:v>Paris</c:v>
                </c:pt>
                <c:pt idx="4">
                  <c:v>Amsterdam</c:v>
                </c:pt>
                <c:pt idx="5">
                  <c:v>Brussels</c:v>
                </c:pt>
                <c:pt idx="6">
                  <c:v>Istanbul</c:v>
                </c:pt>
                <c:pt idx="7">
                  <c:v>Cairo</c:v>
                </c:pt>
                <c:pt idx="8">
                  <c:v>Rome</c:v>
                </c:pt>
                <c:pt idx="9">
                  <c:v>Zurich</c:v>
                </c:pt>
              </c:strCache>
            </c:strRef>
          </c:cat>
          <c:val>
            <c:numRef>
              <c:f>_!$K$2:$K$11</c:f>
              <c:numCache>
                <c:formatCode>General</c:formatCode>
                <c:ptCount val="10"/>
                <c:pt idx="0">
                  <c:v>98</c:v>
                </c:pt>
                <c:pt idx="1">
                  <c:v>52</c:v>
                </c:pt>
                <c:pt idx="2">
                  <c:v>37</c:v>
                </c:pt>
                <c:pt idx="3">
                  <c:v>32</c:v>
                </c:pt>
                <c:pt idx="4">
                  <c:v>24</c:v>
                </c:pt>
                <c:pt idx="5">
                  <c:v>21</c:v>
                </c:pt>
                <c:pt idx="6">
                  <c:v>18</c:v>
                </c:pt>
                <c:pt idx="7">
                  <c:v>17</c:v>
                </c:pt>
                <c:pt idx="8">
                  <c:v>16</c:v>
                </c:pt>
                <c:pt idx="9">
                  <c:v>15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7803765942418202"/>
          <c:y val="0.124540622454097"/>
          <c:w val="0.19283713634264901"/>
          <c:h val="0.64392888221103795"/>
        </c:manualLayout>
      </c:layout>
      <c:overlay val="0"/>
      <c:spPr>
        <a:ln>
          <a:solidFill>
            <a:schemeClr val="accent1"/>
          </a:solidFill>
        </a:ln>
      </c:spPr>
      <c:txPr>
        <a:bodyPr/>
        <a:lstStyle/>
        <a:p>
          <a:pPr>
            <a:defRPr sz="1400"/>
          </a:pPr>
          <a:endParaRPr lang="es-CR"/>
        </a:p>
      </c:txPr>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6627" name="Rectangle 3"/>
          <p:cNvSpPr>
            <a:spLocks noGrp="1" noChangeArrowheads="1"/>
          </p:cNvSpPr>
          <p:nvPr>
            <p:ph type="dt" idx="1"/>
          </p:nvPr>
        </p:nvSpPr>
        <p:spPr bwMode="auto">
          <a:xfrm>
            <a:off x="3927475" y="0"/>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93738" y="4379913"/>
            <a:ext cx="5546725"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6631" name="Rectangle 7"/>
          <p:cNvSpPr>
            <a:spLocks noGrp="1" noChangeArrowheads="1"/>
          </p:cNvSpPr>
          <p:nvPr>
            <p:ph type="sldNum" sz="quarter" idx="5"/>
          </p:nvPr>
        </p:nvSpPr>
        <p:spPr bwMode="auto">
          <a:xfrm>
            <a:off x="3927475" y="8758238"/>
            <a:ext cx="30051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7A93ED9-9DFB-4776-A235-781E803F9BE5}" type="slidenum">
              <a:rPr lang="en-US"/>
              <a:pPr>
                <a:defRPr/>
              </a:pPr>
              <a:t>‹#›</a:t>
            </a:fld>
            <a:endParaRPr lang="en-US" dirty="0"/>
          </a:p>
        </p:txBody>
      </p:sp>
    </p:spTree>
    <p:extLst>
      <p:ext uri="{BB962C8B-B14F-4D97-AF65-F5344CB8AC3E}">
        <p14:creationId xmlns:p14="http://schemas.microsoft.com/office/powerpoint/2010/main" val="31480908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eaLnBrk="1" hangingPunct="1"/>
            <a:endParaRPr lang="en-CA" altLang="en-US" dirty="0" smtClean="0"/>
          </a:p>
        </p:txBody>
      </p:sp>
      <p:sp>
        <p:nvSpPr>
          <p:cNvPr id="256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CD2A85-CE93-4861-9AAF-4C2C8A9A310E}" type="slidenum">
              <a:rPr lang="en-US" altLang="en-US" smtClean="0"/>
              <a:pPr eaLnBrk="1" hangingPunct="1">
                <a:spcBef>
                  <a:spcPct val="0"/>
                </a:spcBef>
              </a:pPr>
              <a:t>1</a:t>
            </a:fld>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BB5BD6E-BFAC-46F9-8CD4-68619CE07177}" type="slidenum">
              <a:rPr lang="en-US" altLang="en-US" smtClean="0"/>
              <a:pPr eaLnBrk="1" hangingPunct="1">
                <a:spcBef>
                  <a:spcPct val="0"/>
                </a:spcBef>
              </a:pPr>
              <a:t>10</a:t>
            </a:fld>
            <a:endParaRPr lang="en-US" alt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CA"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eaLnBrk="1" hangingPunct="1"/>
            <a:endParaRPr lang="en-CA" altLang="en-US" dirty="0" smtClean="0"/>
          </a:p>
          <a:p>
            <a:endParaRPr lang="en-CA" altLang="en-US" dirty="0" smtClean="0"/>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E23A16E-9375-48B6-B1EC-3D6AAA9C4649}" type="slidenum">
              <a:rPr lang="en-US" altLang="en-US" smtClean="0"/>
              <a:pPr eaLnBrk="1" hangingPunct="1">
                <a:spcBef>
                  <a:spcPct val="0"/>
                </a:spcBef>
              </a:pPr>
              <a:t>11</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880AACB-5239-407D-A1DF-B0D4A0FB3274}" type="slidenum">
              <a:rPr lang="en-US" altLang="en-US" smtClean="0"/>
              <a:pPr eaLnBrk="1" hangingPunct="1">
                <a:spcBef>
                  <a:spcPct val="0"/>
                </a:spcBef>
              </a:pPr>
              <a:t>12</a:t>
            </a:fld>
            <a:endParaRPr lang="en-US" alt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83DF31-7899-405E-8820-9533B60F5699}" type="slidenum">
              <a:rPr lang="en-US" altLang="en-US" smtClean="0"/>
              <a:pPr eaLnBrk="1" hangingPunct="1">
                <a:spcBef>
                  <a:spcPct val="0"/>
                </a:spcBef>
              </a:pPr>
              <a:t>13</a:t>
            </a:fld>
            <a:endParaRPr lang="en-US" alt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p:spPr>
        <p:txBody>
          <a:bodyPr/>
          <a:lstStyle/>
          <a:p>
            <a:endParaRPr lang="en-CA" altLang="en-US" dirty="0" smtClean="0"/>
          </a:p>
        </p:txBody>
      </p:sp>
      <p:sp>
        <p:nvSpPr>
          <p:cNvPr id="3686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CFA3D2-1E1A-4FD7-937C-9D0C9FA8CF36}" type="slidenum">
              <a:rPr lang="en-US" altLang="en-US" smtClean="0"/>
              <a:pPr eaLnBrk="1" hangingPunct="1">
                <a:spcBef>
                  <a:spcPct val="0"/>
                </a:spcBef>
              </a:pPr>
              <a:t>14</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FACFDA-8A5F-4BD8-A73B-CE1743E5DE76}" type="slidenum">
              <a:rPr lang="en-US" altLang="en-US" smtClean="0"/>
              <a:pPr eaLnBrk="1" hangingPunct="1">
                <a:spcBef>
                  <a:spcPct val="0"/>
                </a:spcBef>
              </a:pPr>
              <a:t>15</a:t>
            </a:fld>
            <a:endParaRPr lang="en-US" altLang="en-US" dirty="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endParaRPr lang="en-CA" altLang="en-US" dirty="0" smtClean="0"/>
          </a:p>
        </p:txBody>
      </p:sp>
      <p:sp>
        <p:nvSpPr>
          <p:cNvPr id="37892" name="Slide Number Placehold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charset="0"/>
              </a:defRPr>
            </a:lvl1pPr>
            <a:lvl2pPr marL="735013" indent="-282575" defTabSz="912813" eaLnBrk="0" hangingPunct="0">
              <a:spcBef>
                <a:spcPct val="30000"/>
              </a:spcBef>
              <a:defRPr sz="1200">
                <a:solidFill>
                  <a:schemeClr val="tx1"/>
                </a:solidFill>
                <a:latin typeface="Arial" charset="0"/>
              </a:defRPr>
            </a:lvl2pPr>
            <a:lvl3pPr marL="1131888" indent="-225425" defTabSz="912813" eaLnBrk="0" hangingPunct="0">
              <a:spcBef>
                <a:spcPct val="30000"/>
              </a:spcBef>
              <a:defRPr sz="1200">
                <a:solidFill>
                  <a:schemeClr val="tx1"/>
                </a:solidFill>
                <a:latin typeface="Arial" charset="0"/>
              </a:defRPr>
            </a:lvl3pPr>
            <a:lvl4pPr marL="1584325" indent="-225425" defTabSz="912813" eaLnBrk="0" hangingPunct="0">
              <a:spcBef>
                <a:spcPct val="30000"/>
              </a:spcBef>
              <a:defRPr sz="1200">
                <a:solidFill>
                  <a:schemeClr val="tx1"/>
                </a:solidFill>
                <a:latin typeface="Arial" charset="0"/>
              </a:defRPr>
            </a:lvl4pPr>
            <a:lvl5pPr marL="2036763" indent="-225425" defTabSz="912813" eaLnBrk="0" hangingPunct="0">
              <a:spcBef>
                <a:spcPct val="30000"/>
              </a:spcBef>
              <a:defRPr sz="1200">
                <a:solidFill>
                  <a:schemeClr val="tx1"/>
                </a:solidFill>
                <a:latin typeface="Arial" charset="0"/>
              </a:defRPr>
            </a:lvl5pPr>
            <a:lvl6pPr marL="2493963" indent="-225425" defTabSz="912813" eaLnBrk="0" fontAlgn="base" hangingPunct="0">
              <a:spcBef>
                <a:spcPct val="30000"/>
              </a:spcBef>
              <a:spcAft>
                <a:spcPct val="0"/>
              </a:spcAft>
              <a:defRPr sz="1200">
                <a:solidFill>
                  <a:schemeClr val="tx1"/>
                </a:solidFill>
                <a:latin typeface="Arial" charset="0"/>
              </a:defRPr>
            </a:lvl6pPr>
            <a:lvl7pPr marL="2951163" indent="-225425" defTabSz="912813" eaLnBrk="0" fontAlgn="base" hangingPunct="0">
              <a:spcBef>
                <a:spcPct val="30000"/>
              </a:spcBef>
              <a:spcAft>
                <a:spcPct val="0"/>
              </a:spcAft>
              <a:defRPr sz="1200">
                <a:solidFill>
                  <a:schemeClr val="tx1"/>
                </a:solidFill>
                <a:latin typeface="Arial" charset="0"/>
              </a:defRPr>
            </a:lvl7pPr>
            <a:lvl8pPr marL="3408363" indent="-225425" defTabSz="912813" eaLnBrk="0" fontAlgn="base" hangingPunct="0">
              <a:spcBef>
                <a:spcPct val="30000"/>
              </a:spcBef>
              <a:spcAft>
                <a:spcPct val="0"/>
              </a:spcAft>
              <a:defRPr sz="1200">
                <a:solidFill>
                  <a:schemeClr val="tx1"/>
                </a:solidFill>
                <a:latin typeface="Arial" charset="0"/>
              </a:defRPr>
            </a:lvl8pPr>
            <a:lvl9pPr marL="3865563" indent="-225425"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2FE5121-5509-491E-B9C2-3880A1AE557D}" type="slidenum">
              <a:rPr lang="en-US" altLang="en-US" smtClean="0"/>
              <a:pPr eaLnBrk="1" hangingPunct="1">
                <a:spcBef>
                  <a:spcPct val="0"/>
                </a:spcBef>
              </a:pPr>
              <a:t>16</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2D860EA-5E45-4603-9972-041FCEE5843C}" type="slidenum">
              <a:rPr lang="en-CA" smtClean="0"/>
              <a:t>17</a:t>
            </a:fld>
            <a:endParaRPr lang="en-CA" dirty="0"/>
          </a:p>
        </p:txBody>
      </p:sp>
    </p:spTree>
    <p:extLst>
      <p:ext uri="{BB962C8B-B14F-4D97-AF65-F5344CB8AC3E}">
        <p14:creationId xmlns:p14="http://schemas.microsoft.com/office/powerpoint/2010/main" val="4141495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p:spPr>
        <p:txBody>
          <a:bodyPr/>
          <a:lstStyle/>
          <a:p>
            <a:endParaRPr lang="en-CA" altLang="en-US" dirty="0" smtClean="0"/>
          </a:p>
        </p:txBody>
      </p:sp>
      <p:sp>
        <p:nvSpPr>
          <p:cNvPr id="43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CFC9588-AE3C-48C9-BFF0-6E6B6CC195D9}" type="slidenum">
              <a:rPr lang="en-US" altLang="en-US" smtClean="0"/>
              <a:pPr eaLnBrk="1" hangingPunct="1">
                <a:spcBef>
                  <a:spcPct val="0"/>
                </a:spcBef>
              </a:pPr>
              <a:t>18</a:t>
            </a:fld>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7A93ED9-9DFB-4776-A235-781E803F9BE5}" type="slidenum">
              <a:rPr lang="en-US" smtClean="0"/>
              <a:pPr>
                <a:defRPr/>
              </a:pPr>
              <a:t>19</a:t>
            </a:fld>
            <a:endParaRPr lang="en-US" dirty="0"/>
          </a:p>
        </p:txBody>
      </p:sp>
    </p:spTree>
    <p:extLst>
      <p:ext uri="{BB962C8B-B14F-4D97-AF65-F5344CB8AC3E}">
        <p14:creationId xmlns:p14="http://schemas.microsoft.com/office/powerpoint/2010/main" val="3770208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7A93ED9-9DFB-4776-A235-781E803F9BE5}" type="slidenum">
              <a:rPr lang="en-US" smtClean="0"/>
              <a:pPr>
                <a:defRPr/>
              </a:pPr>
              <a:t>2</a:t>
            </a:fld>
            <a:endParaRPr lang="en-US" dirty="0"/>
          </a:p>
        </p:txBody>
      </p:sp>
    </p:spTree>
    <p:extLst>
      <p:ext uri="{BB962C8B-B14F-4D97-AF65-F5344CB8AC3E}">
        <p14:creationId xmlns:p14="http://schemas.microsoft.com/office/powerpoint/2010/main" val="1738773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en-CA" altLang="en-US" dirty="0" smtClean="0"/>
          </a:p>
        </p:txBody>
      </p:sp>
      <p:sp>
        <p:nvSpPr>
          <p:cNvPr id="3994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214886-6152-412F-AF85-124F581801E1}" type="slidenum">
              <a:rPr lang="en-US" altLang="en-US" smtClean="0"/>
              <a:pPr eaLnBrk="1" hangingPunct="1">
                <a:spcBef>
                  <a:spcPct val="0"/>
                </a:spcBef>
              </a:pPr>
              <a:t>20</a:t>
            </a:fld>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p:spPr>
        <p:txBody>
          <a:bodyPr/>
          <a:lstStyle/>
          <a:p>
            <a:endParaRPr lang="en-CA" altLang="en-US" dirty="0" smtClean="0"/>
          </a:p>
        </p:txBody>
      </p:sp>
      <p:sp>
        <p:nvSpPr>
          <p:cNvPr id="3891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52A7AE-EA49-46A0-922E-B4F0B2DF3788}" type="slidenum">
              <a:rPr lang="en-US" altLang="en-US" smtClean="0"/>
              <a:pPr eaLnBrk="1" hangingPunct="1">
                <a:spcBef>
                  <a:spcPct val="0"/>
                </a:spcBef>
              </a:pPr>
              <a:t>21</a:t>
            </a:fld>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7A93ED9-9DFB-4776-A235-781E803F9BE5}" type="slidenum">
              <a:rPr lang="en-US" smtClean="0"/>
              <a:pPr>
                <a:defRPr/>
              </a:pPr>
              <a:t>22</a:t>
            </a:fld>
            <a:endParaRPr lang="en-US" dirty="0"/>
          </a:p>
        </p:txBody>
      </p:sp>
    </p:spTree>
    <p:extLst>
      <p:ext uri="{BB962C8B-B14F-4D97-AF65-F5344CB8AC3E}">
        <p14:creationId xmlns:p14="http://schemas.microsoft.com/office/powerpoint/2010/main" val="196188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r-CA" dirty="0" smtClean="0"/>
          </a:p>
        </p:txBody>
      </p:sp>
      <p:sp>
        <p:nvSpPr>
          <p:cNvPr id="4" name="Slide Number Placeholder 3"/>
          <p:cNvSpPr>
            <a:spLocks noGrp="1"/>
          </p:cNvSpPr>
          <p:nvPr>
            <p:ph type="sldNum" sz="quarter" idx="10"/>
          </p:nvPr>
        </p:nvSpPr>
        <p:spPr/>
        <p:txBody>
          <a:bodyPr/>
          <a:lstStyle/>
          <a:p>
            <a:pPr>
              <a:defRPr/>
            </a:pPr>
            <a:fld id="{4CD4C900-209C-4DDC-830D-4A2084C1BC57}" type="slidenum">
              <a:rPr lang="en-CA" smtClean="0">
                <a:solidFill>
                  <a:prstClr val="black"/>
                </a:solidFill>
              </a:rPr>
              <a:pPr>
                <a:defRPr/>
              </a:pPr>
              <a:t>3</a:t>
            </a:fld>
            <a:endParaRPr lang="en-CA" dirty="0">
              <a:solidFill>
                <a:prstClr val="black"/>
              </a:solidFill>
            </a:endParaRPr>
          </a:p>
        </p:txBody>
      </p:sp>
    </p:spTree>
    <p:extLst>
      <p:ext uri="{BB962C8B-B14F-4D97-AF65-F5344CB8AC3E}">
        <p14:creationId xmlns:p14="http://schemas.microsoft.com/office/powerpoint/2010/main" val="202221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marL="171450" indent="-171450">
              <a:buFont typeface="Arial" panose="020B0604020202020204" pitchFamily="34" charset="0"/>
              <a:buChar char="•"/>
            </a:pPr>
            <a:endParaRPr lang="en-CA" altLang="en-US" dirty="0" smtClean="0"/>
          </a:p>
        </p:txBody>
      </p:sp>
      <p:sp>
        <p:nvSpPr>
          <p:cNvPr id="286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933108-E62E-4F2B-8A0B-0A80A932EF9F}" type="slidenum">
              <a:rPr lang="en-US" altLang="en-US" smtClean="0"/>
              <a:pPr eaLnBrk="1" hangingPunct="1">
                <a:spcBef>
                  <a:spcPct val="0"/>
                </a:spcBef>
              </a:pPr>
              <a:t>4</a:t>
            </a:fld>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1D9FDA-C79E-43EE-8133-04E57BD2D78D}" type="slidenum">
              <a:rPr lang="en-US" altLang="en-US" smtClean="0"/>
              <a:pPr eaLnBrk="1" hangingPunct="1">
                <a:spcBef>
                  <a:spcPct val="0"/>
                </a:spcBef>
              </a:pPr>
              <a:t>5</a:t>
            </a:fld>
            <a:endParaRPr lang="en-US" alt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CA" altLang="en-US" dirty="0" smtClean="0"/>
          </a:p>
          <a:p>
            <a:pPr eaLnBrk="1" hangingPunct="1"/>
            <a:endParaRPr lang="en-CA" altLang="en-US" dirty="0" smtClean="0"/>
          </a:p>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BE70E64-FE78-43F1-86D1-316AA3D02C5E}" type="slidenum">
              <a:rPr lang="en-US" altLang="en-US" smtClean="0"/>
              <a:pPr eaLnBrk="1" hangingPunct="1">
                <a:spcBef>
                  <a:spcPct val="0"/>
                </a:spcBef>
              </a:pPr>
              <a:t>6</a:t>
            </a:fld>
            <a:endParaRPr lang="en-US" alt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p:txBody>
          <a:bodyPr/>
          <a:lstStyle/>
          <a:p>
            <a:pPr eaLnBrk="1" hangingPunct="1">
              <a:defRPr/>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pPr marL="0" lvl="1" eaLnBrk="1" hangingPunct="1"/>
            <a:endParaRPr lang="en-CA" altLang="en-US" sz="1600" dirty="0" smtClean="0"/>
          </a:p>
        </p:txBody>
      </p:sp>
      <p:sp>
        <p:nvSpPr>
          <p:cNvPr id="31748" name="Slide Number Placeholder 3"/>
          <p:cNvSpPr>
            <a:spLocks noGrp="1"/>
          </p:cNvSpPr>
          <p:nvPr>
            <p:ph type="sldNum" sz="quarter" idx="5"/>
          </p:nvPr>
        </p:nvSpPr>
        <p:spPr>
          <a:noFill/>
        </p:spPr>
        <p:txBody>
          <a:bodyPr/>
          <a:lstStyle>
            <a:lvl1pPr defTabSz="912813" eaLnBrk="0" hangingPunct="0">
              <a:spcBef>
                <a:spcPct val="30000"/>
              </a:spcBef>
              <a:defRPr sz="1200">
                <a:solidFill>
                  <a:schemeClr val="tx1"/>
                </a:solidFill>
                <a:latin typeface="Arial" charset="0"/>
              </a:defRPr>
            </a:lvl1pPr>
            <a:lvl2pPr marL="735013" indent="-282575" defTabSz="912813" eaLnBrk="0" hangingPunct="0">
              <a:spcBef>
                <a:spcPct val="30000"/>
              </a:spcBef>
              <a:defRPr sz="1200">
                <a:solidFill>
                  <a:schemeClr val="tx1"/>
                </a:solidFill>
                <a:latin typeface="Arial" charset="0"/>
              </a:defRPr>
            </a:lvl2pPr>
            <a:lvl3pPr marL="1131888" indent="-225425" defTabSz="912813" eaLnBrk="0" hangingPunct="0">
              <a:spcBef>
                <a:spcPct val="30000"/>
              </a:spcBef>
              <a:defRPr sz="1200">
                <a:solidFill>
                  <a:schemeClr val="tx1"/>
                </a:solidFill>
                <a:latin typeface="Arial" charset="0"/>
              </a:defRPr>
            </a:lvl3pPr>
            <a:lvl4pPr marL="1584325" indent="-225425" defTabSz="912813" eaLnBrk="0" hangingPunct="0">
              <a:spcBef>
                <a:spcPct val="30000"/>
              </a:spcBef>
              <a:defRPr sz="1200">
                <a:solidFill>
                  <a:schemeClr val="tx1"/>
                </a:solidFill>
                <a:latin typeface="Arial" charset="0"/>
              </a:defRPr>
            </a:lvl4pPr>
            <a:lvl5pPr marL="2036763" indent="-225425" defTabSz="912813" eaLnBrk="0" hangingPunct="0">
              <a:spcBef>
                <a:spcPct val="30000"/>
              </a:spcBef>
              <a:defRPr sz="1200">
                <a:solidFill>
                  <a:schemeClr val="tx1"/>
                </a:solidFill>
                <a:latin typeface="Arial" charset="0"/>
              </a:defRPr>
            </a:lvl5pPr>
            <a:lvl6pPr marL="2493963" indent="-225425" defTabSz="912813" eaLnBrk="0" fontAlgn="base" hangingPunct="0">
              <a:spcBef>
                <a:spcPct val="30000"/>
              </a:spcBef>
              <a:spcAft>
                <a:spcPct val="0"/>
              </a:spcAft>
              <a:defRPr sz="1200">
                <a:solidFill>
                  <a:schemeClr val="tx1"/>
                </a:solidFill>
                <a:latin typeface="Arial" charset="0"/>
              </a:defRPr>
            </a:lvl6pPr>
            <a:lvl7pPr marL="2951163" indent="-225425" defTabSz="912813" eaLnBrk="0" fontAlgn="base" hangingPunct="0">
              <a:spcBef>
                <a:spcPct val="30000"/>
              </a:spcBef>
              <a:spcAft>
                <a:spcPct val="0"/>
              </a:spcAft>
              <a:defRPr sz="1200">
                <a:solidFill>
                  <a:schemeClr val="tx1"/>
                </a:solidFill>
                <a:latin typeface="Arial" charset="0"/>
              </a:defRPr>
            </a:lvl7pPr>
            <a:lvl8pPr marL="3408363" indent="-225425" defTabSz="912813" eaLnBrk="0" fontAlgn="base" hangingPunct="0">
              <a:spcBef>
                <a:spcPct val="30000"/>
              </a:spcBef>
              <a:spcAft>
                <a:spcPct val="0"/>
              </a:spcAft>
              <a:defRPr sz="1200">
                <a:solidFill>
                  <a:schemeClr val="tx1"/>
                </a:solidFill>
                <a:latin typeface="Arial" charset="0"/>
              </a:defRPr>
            </a:lvl8pPr>
            <a:lvl9pPr marL="3865563" indent="-225425" defTabSz="91281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5397126-73B4-4407-B3EA-6E10BC6EDEF2}" type="slidenum">
              <a:rPr lang="en-US" altLang="en-US" smtClean="0"/>
              <a:pPr eaLnBrk="1" hangingPunct="1">
                <a:spcBef>
                  <a:spcPct val="0"/>
                </a:spcBef>
              </a:pPr>
              <a:t>7</a:t>
            </a:fld>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A6EFF7-82FD-4BBE-B0C3-0DD161021B7C}" type="slidenum">
              <a:rPr lang="en-US" altLang="en-US" smtClean="0"/>
              <a:pPr eaLnBrk="1" hangingPunct="1"/>
              <a:t>8</a:t>
            </a:fld>
            <a:endParaRPr lang="en-US" alt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E53C0B-48AF-446F-92A4-0030E88F3B05}" type="slidenum">
              <a:rPr lang="en-US" altLang="en-US" smtClean="0"/>
              <a:pPr eaLnBrk="1" hangingPunct="1">
                <a:spcBef>
                  <a:spcPct val="0"/>
                </a:spcBef>
              </a:pPr>
              <a:t>9</a:t>
            </a:fld>
            <a:endParaRPr lang="en-US" alt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spcBef>
                <a:spcPts val="0"/>
              </a:spcBef>
            </a:pP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8" descr="PP Screen Cover Page-e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100" y="12700"/>
            <a:ext cx="8799513"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4678363" cy="1470025"/>
          </a:xfrm>
        </p:spPr>
        <p:txBody>
          <a:bodyPr/>
          <a:lstStyle>
            <a:lvl1pPr algn="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4213" y="3860800"/>
            <a:ext cx="4608512" cy="1752600"/>
          </a:xfrm>
        </p:spPr>
        <p:txBody>
          <a:bodyPr/>
          <a:lstStyle>
            <a:lvl1pPr marL="0" indent="0">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6F44E976-A446-4B87-BD92-A4B4DCD4D957}" type="slidenum">
              <a:rPr lang="en-US"/>
              <a:pPr>
                <a:defRPr/>
              </a:pPr>
              <a:t>‹#›</a:t>
            </a:fld>
            <a:endParaRPr lang="en-US" dirty="0"/>
          </a:p>
        </p:txBody>
      </p:sp>
    </p:spTree>
    <p:extLst>
      <p:ext uri="{BB962C8B-B14F-4D97-AF65-F5344CB8AC3E}">
        <p14:creationId xmlns:p14="http://schemas.microsoft.com/office/powerpoint/2010/main" val="3396627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3C7DCD-BEDF-4405-8FF3-2C23BE112DD4}" type="slidenum">
              <a:rPr lang="en-US"/>
              <a:pPr>
                <a:defRPr/>
              </a:pPr>
              <a:t>‹#›</a:t>
            </a:fld>
            <a:endParaRPr lang="en-US" dirty="0"/>
          </a:p>
        </p:txBody>
      </p:sp>
    </p:spTree>
    <p:extLst>
      <p:ext uri="{BB962C8B-B14F-4D97-AF65-F5344CB8AC3E}">
        <p14:creationId xmlns:p14="http://schemas.microsoft.com/office/powerpoint/2010/main" val="123903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613"/>
            <a:ext cx="2057400" cy="528955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836613"/>
            <a:ext cx="6019800" cy="52895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CFA04A9-C94D-4EB5-AD02-F8C6BC57072F}" type="slidenum">
              <a:rPr lang="en-US"/>
              <a:pPr>
                <a:defRPr/>
              </a:pPr>
              <a:t>‹#›</a:t>
            </a:fld>
            <a:endParaRPr lang="en-US" dirty="0"/>
          </a:p>
        </p:txBody>
      </p:sp>
    </p:spTree>
    <p:extLst>
      <p:ext uri="{BB962C8B-B14F-4D97-AF65-F5344CB8AC3E}">
        <p14:creationId xmlns:p14="http://schemas.microsoft.com/office/powerpoint/2010/main" val="1191389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6613"/>
            <a:ext cx="8229600" cy="5810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4853C76-24C0-40FB-B1E1-867F71D15A1F}" type="slidenum">
              <a:rPr lang="en-US"/>
              <a:pPr>
                <a:defRPr/>
              </a:pPr>
              <a:t>‹#›</a:t>
            </a:fld>
            <a:endParaRPr lang="en-US" dirty="0"/>
          </a:p>
        </p:txBody>
      </p:sp>
    </p:spTree>
    <p:extLst>
      <p:ext uri="{BB962C8B-B14F-4D97-AF65-F5344CB8AC3E}">
        <p14:creationId xmlns:p14="http://schemas.microsoft.com/office/powerpoint/2010/main" val="392863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2A45A0-8A27-4495-9685-1969F5317F95}" type="slidenum">
              <a:rPr lang="en-US"/>
              <a:pPr>
                <a:defRPr/>
              </a:pPr>
              <a:t>‹#›</a:t>
            </a:fld>
            <a:endParaRPr lang="en-US" dirty="0"/>
          </a:p>
        </p:txBody>
      </p:sp>
    </p:spTree>
    <p:extLst>
      <p:ext uri="{BB962C8B-B14F-4D97-AF65-F5344CB8AC3E}">
        <p14:creationId xmlns:p14="http://schemas.microsoft.com/office/powerpoint/2010/main" val="212231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49CB6ED-A6F5-4F4A-8705-52FCFC604E71}" type="slidenum">
              <a:rPr lang="en-US"/>
              <a:pPr>
                <a:defRPr/>
              </a:pPr>
              <a:t>‹#›</a:t>
            </a:fld>
            <a:endParaRPr lang="en-US" dirty="0"/>
          </a:p>
        </p:txBody>
      </p:sp>
    </p:spTree>
    <p:extLst>
      <p:ext uri="{BB962C8B-B14F-4D97-AF65-F5344CB8AC3E}">
        <p14:creationId xmlns:p14="http://schemas.microsoft.com/office/powerpoint/2010/main" val="2724017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492BA3E-0FAF-43BC-96FD-03ABB7899257}" type="slidenum">
              <a:rPr lang="en-US"/>
              <a:pPr>
                <a:defRPr/>
              </a:pPr>
              <a:t>‹#›</a:t>
            </a:fld>
            <a:endParaRPr lang="en-US" dirty="0"/>
          </a:p>
        </p:txBody>
      </p:sp>
    </p:spTree>
    <p:extLst>
      <p:ext uri="{BB962C8B-B14F-4D97-AF65-F5344CB8AC3E}">
        <p14:creationId xmlns:p14="http://schemas.microsoft.com/office/powerpoint/2010/main" val="3166575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35385EE-E57F-4F0E-A445-9CC127C4CB32}" type="slidenum">
              <a:rPr lang="en-US"/>
              <a:pPr>
                <a:defRPr/>
              </a:pPr>
              <a:t>‹#›</a:t>
            </a:fld>
            <a:endParaRPr lang="en-US" dirty="0"/>
          </a:p>
        </p:txBody>
      </p:sp>
    </p:spTree>
    <p:extLst>
      <p:ext uri="{BB962C8B-B14F-4D97-AF65-F5344CB8AC3E}">
        <p14:creationId xmlns:p14="http://schemas.microsoft.com/office/powerpoint/2010/main" val="2197684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936253B-EB3F-4504-B106-A4BA3EEE48F1}" type="slidenum">
              <a:rPr lang="en-US"/>
              <a:pPr>
                <a:defRPr/>
              </a:pPr>
              <a:t>‹#›</a:t>
            </a:fld>
            <a:endParaRPr lang="en-US" dirty="0"/>
          </a:p>
        </p:txBody>
      </p:sp>
    </p:spTree>
    <p:extLst>
      <p:ext uri="{BB962C8B-B14F-4D97-AF65-F5344CB8AC3E}">
        <p14:creationId xmlns:p14="http://schemas.microsoft.com/office/powerpoint/2010/main" val="153745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E4D0AF0-0A63-4D38-8284-4EDAFB258647}" type="slidenum">
              <a:rPr lang="en-US"/>
              <a:pPr>
                <a:defRPr/>
              </a:pPr>
              <a:t>‹#›</a:t>
            </a:fld>
            <a:endParaRPr lang="en-US" dirty="0"/>
          </a:p>
        </p:txBody>
      </p:sp>
    </p:spTree>
    <p:extLst>
      <p:ext uri="{BB962C8B-B14F-4D97-AF65-F5344CB8AC3E}">
        <p14:creationId xmlns:p14="http://schemas.microsoft.com/office/powerpoint/2010/main" val="401786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83A873E-66EF-423F-9315-ED1367A4C197}" type="slidenum">
              <a:rPr lang="en-US"/>
              <a:pPr>
                <a:defRPr/>
              </a:pPr>
              <a:t>‹#›</a:t>
            </a:fld>
            <a:endParaRPr lang="en-US" dirty="0"/>
          </a:p>
        </p:txBody>
      </p:sp>
    </p:spTree>
    <p:extLst>
      <p:ext uri="{BB962C8B-B14F-4D97-AF65-F5344CB8AC3E}">
        <p14:creationId xmlns:p14="http://schemas.microsoft.com/office/powerpoint/2010/main" val="1469755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CA44DB2-9750-4599-850A-BBA3951F441E}" type="slidenum">
              <a:rPr lang="en-US"/>
              <a:pPr>
                <a:defRPr/>
              </a:pPr>
              <a:t>‹#›</a:t>
            </a:fld>
            <a:endParaRPr lang="en-US" dirty="0"/>
          </a:p>
        </p:txBody>
      </p:sp>
    </p:spTree>
    <p:extLst>
      <p:ext uri="{BB962C8B-B14F-4D97-AF65-F5344CB8AC3E}">
        <p14:creationId xmlns:p14="http://schemas.microsoft.com/office/powerpoint/2010/main" val="414350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36613"/>
            <a:ext cx="8229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1028" name="Rectangle 4"/>
          <p:cNvSpPr>
            <a:spLocks noGrp="1" noChangeArrowheads="1"/>
          </p:cNvSpPr>
          <p:nvPr>
            <p:ph type="dt" sz="half" idx="2"/>
          </p:nvPr>
        </p:nvSpPr>
        <p:spPr bwMode="auto">
          <a:xfrm>
            <a:off x="457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1658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1658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2E87B339-B13E-4262-991C-1B374E7FD7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1"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p:titleStyle>
    <p:bodyStyle>
      <a:lvl1pPr marL="342900" indent="-342900" algn="l" rtl="0" eaLnBrk="0" fontAlgn="base" hangingPunct="0">
        <a:spcBef>
          <a:spcPct val="20000"/>
        </a:spcBef>
        <a:spcAft>
          <a:spcPct val="0"/>
        </a:spcAft>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a:solidFill>
            <a:srgbClr val="000066"/>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s-ES_tradnl" altLang="en-US" sz="3200" dirty="0" smtClean="0"/>
              <a:t>Tendencias de migración irregular</a:t>
            </a:r>
          </a:p>
        </p:txBody>
      </p:sp>
      <p:sp>
        <p:nvSpPr>
          <p:cNvPr id="3075" name="Rectangle 3"/>
          <p:cNvSpPr>
            <a:spLocks noGrp="1" noChangeArrowheads="1"/>
          </p:cNvSpPr>
          <p:nvPr>
            <p:ph type="subTitle" idx="1"/>
          </p:nvPr>
        </p:nvSpPr>
        <p:spPr>
          <a:xfrm>
            <a:off x="611560" y="3717032"/>
            <a:ext cx="4608512" cy="2232248"/>
          </a:xfrm>
        </p:spPr>
        <p:txBody>
          <a:bodyPr/>
          <a:lstStyle/>
          <a:p>
            <a:pPr eaLnBrk="1" hangingPunct="1">
              <a:spcBef>
                <a:spcPct val="0"/>
              </a:spcBef>
            </a:pPr>
            <a:r>
              <a:rPr lang="es-ES_tradnl" altLang="en-US" sz="2000" b="1" dirty="0"/>
              <a:t>Red de Funcionarios de Enlace para el Combate al Tráfico Ilícito de Migrantes y la Trata de Personas </a:t>
            </a:r>
            <a:endParaRPr lang="es-ES_tradnl" altLang="en-US" sz="2000" b="1" dirty="0" smtClean="0"/>
          </a:p>
          <a:p>
            <a:pPr eaLnBrk="1" hangingPunct="1">
              <a:spcBef>
                <a:spcPct val="0"/>
              </a:spcBef>
            </a:pPr>
            <a:endParaRPr lang="es-ES_tradnl" altLang="en-US" sz="2000" b="1" dirty="0" smtClean="0"/>
          </a:p>
          <a:p>
            <a:pPr eaLnBrk="1" hangingPunct="1">
              <a:spcBef>
                <a:spcPct val="0"/>
              </a:spcBef>
            </a:pPr>
            <a:r>
              <a:rPr lang="es-ES_tradnl" altLang="en-US" sz="1800" b="1" dirty="0" smtClean="0"/>
              <a:t>Conferencia Regional sobre Migración</a:t>
            </a:r>
          </a:p>
          <a:p>
            <a:pPr eaLnBrk="1" hangingPunct="1">
              <a:spcBef>
                <a:spcPct val="0"/>
              </a:spcBef>
            </a:pPr>
            <a:r>
              <a:rPr lang="es-ES_tradnl" altLang="en-US" sz="1800" b="1" dirty="0" smtClean="0"/>
              <a:t>Managua, Nicaragua</a:t>
            </a:r>
          </a:p>
          <a:p>
            <a:pPr eaLnBrk="1" hangingPunct="1">
              <a:spcBef>
                <a:spcPct val="0"/>
              </a:spcBef>
            </a:pPr>
            <a:r>
              <a:rPr lang="es-ES_tradnl" altLang="en-US" sz="1800" b="1" dirty="0" smtClean="0"/>
              <a:t>Del 24 al 27 de junio 2014</a:t>
            </a:r>
          </a:p>
          <a:p>
            <a:pPr eaLnBrk="1" hangingPunct="1">
              <a:spcBef>
                <a:spcPct val="0"/>
              </a:spcBef>
            </a:pPr>
            <a:endParaRPr lang="es-ES_tradnl" altLang="en-US" sz="1800" i="1" dirty="0" smtClean="0"/>
          </a:p>
          <a:p>
            <a:pPr eaLnBrk="1" hangingPunct="1"/>
            <a:endParaRPr lang="es-ES_tradnl"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s-ES_tradnl" altLang="en-US" sz="2400" dirty="0" smtClean="0"/>
              <a:t>Lugares de tránsito de solicitantes de la </a:t>
            </a:r>
            <a:br>
              <a:rPr lang="es-ES_tradnl" altLang="en-US" sz="2400" dirty="0" smtClean="0"/>
            </a:br>
            <a:r>
              <a:rPr lang="es-ES_tradnl" altLang="en-US" sz="2400" dirty="0" smtClean="0"/>
              <a:t>condición de refugiado que llegaron sin documentos apropiados, 2013</a:t>
            </a:r>
          </a:p>
        </p:txBody>
      </p:sp>
      <p:graphicFrame>
        <p:nvGraphicFramePr>
          <p:cNvPr id="4" name="Chart 3"/>
          <p:cNvGraphicFramePr>
            <a:graphicFrameLocks/>
          </p:cNvGraphicFramePr>
          <p:nvPr>
            <p:extLst>
              <p:ext uri="{D42A27DB-BD31-4B8C-83A1-F6EECF244321}">
                <p14:modId xmlns:p14="http://schemas.microsoft.com/office/powerpoint/2010/main" val="979824305"/>
              </p:ext>
            </p:extLst>
          </p:nvPr>
        </p:nvGraphicFramePr>
        <p:xfrm>
          <a:off x="683568" y="1916832"/>
          <a:ext cx="7848872"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20688"/>
            <a:ext cx="8229600" cy="581025"/>
          </a:xfrm>
        </p:spPr>
        <p:txBody>
          <a:bodyPr/>
          <a:lstStyle/>
          <a:p>
            <a:r>
              <a:rPr lang="es-ES_tradnl" altLang="en-US" dirty="0" smtClean="0"/>
              <a:t>Debilidades en la propia frontera</a:t>
            </a:r>
          </a:p>
        </p:txBody>
      </p:sp>
      <p:sp>
        <p:nvSpPr>
          <p:cNvPr id="14339" name="Content Placeholder 2"/>
          <p:cNvSpPr>
            <a:spLocks noGrp="1"/>
          </p:cNvSpPr>
          <p:nvPr>
            <p:ph idx="1"/>
          </p:nvPr>
        </p:nvSpPr>
        <p:spPr>
          <a:xfrm>
            <a:off x="251520" y="1268760"/>
            <a:ext cx="8640960" cy="5184576"/>
          </a:xfrm>
        </p:spPr>
        <p:txBody>
          <a:bodyPr/>
          <a:lstStyle/>
          <a:p>
            <a:pPr>
              <a:spcBef>
                <a:spcPts val="0"/>
              </a:spcBef>
            </a:pPr>
            <a:r>
              <a:rPr lang="es-ES_tradnl" altLang="en-US" b="1" dirty="0" smtClean="0"/>
              <a:t>País tercero seguro con los EEUU</a:t>
            </a:r>
            <a:r>
              <a:rPr lang="es-ES_tradnl" altLang="en-US" dirty="0" smtClean="0"/>
              <a:t>: La laguna jurídica de “familiar legal” </a:t>
            </a:r>
            <a:r>
              <a:rPr lang="es-ES_tradnl" altLang="en-US" dirty="0"/>
              <a:t>e</a:t>
            </a:r>
            <a:r>
              <a:rPr lang="es-ES_tradnl" altLang="en-US" dirty="0" smtClean="0"/>
              <a:t>n Canadá ha sido utilizada cada vez más por ciudadanos de diferentes países para ingresar a Canadá con el propósito de presentar una solicitud de la condición de refugiado. Aún más cuando se trata de “clanes” o “tribus”, donde en muchos casos los apellidos son iguales; por ejemplo, los romaníes y más recientemente, ciudadanos de Eritrea. </a:t>
            </a:r>
          </a:p>
          <a:p>
            <a:pPr>
              <a:spcBef>
                <a:spcPts val="0"/>
              </a:spcBef>
            </a:pPr>
            <a:endParaRPr lang="es-ES_tradnl" altLang="en-US" b="1" dirty="0" smtClean="0"/>
          </a:p>
          <a:p>
            <a:pPr>
              <a:spcBef>
                <a:spcPts val="0"/>
              </a:spcBef>
            </a:pPr>
            <a:r>
              <a:rPr lang="es-ES_tradnl" altLang="en-US" b="1" dirty="0" smtClean="0"/>
              <a:t>Reservas indígenas: </a:t>
            </a:r>
            <a:r>
              <a:rPr lang="es-ES_tradnl" altLang="en-US" dirty="0" smtClean="0"/>
              <a:t>La capacidad de trasladar bienes y personas por la frontera entre Canadá y los EEUU en reservas indígenas</a:t>
            </a:r>
            <a:r>
              <a:rPr lang="es-ES_tradnl" altLang="en-US" dirty="0"/>
              <a:t> </a:t>
            </a:r>
            <a:r>
              <a:rPr lang="es-ES_tradnl" altLang="en-US" dirty="0" smtClean="0"/>
              <a:t>(por ejemplo, Akwesasne o la Isla de Walpole</a:t>
            </a:r>
            <a:r>
              <a:rPr lang="es-ES_tradnl" altLang="en-US" dirty="0"/>
              <a:t>)</a:t>
            </a:r>
            <a:r>
              <a:rPr lang="es-ES_tradnl" altLang="en-US" dirty="0" smtClean="0"/>
              <a:t> no ha disminu</a:t>
            </a:r>
            <a:r>
              <a:rPr lang="es-ES_tradnl" altLang="en-US" dirty="0"/>
              <a:t>i</a:t>
            </a:r>
            <a:r>
              <a:rPr lang="es-ES_tradnl" altLang="en-US" dirty="0" smtClean="0"/>
              <a:t>do, y el efecto de las medidas de aplicación de la ley es mínimo.</a:t>
            </a:r>
          </a:p>
          <a:p>
            <a:pPr marL="0" indent="0">
              <a:buNone/>
            </a:pPr>
            <a:endParaRPr lang="es-ES_tradnl" altLang="en-US" dirty="0" smtClean="0"/>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48680"/>
            <a:ext cx="8229600" cy="581025"/>
          </a:xfrm>
        </p:spPr>
        <p:txBody>
          <a:bodyPr/>
          <a:lstStyle/>
          <a:p>
            <a:pPr eaLnBrk="1" hangingPunct="1"/>
            <a:r>
              <a:rPr lang="es-ES_tradnl" altLang="en-US" dirty="0" smtClean="0"/>
              <a:t>Ciudadanos iraníes</a:t>
            </a:r>
          </a:p>
        </p:txBody>
      </p:sp>
      <p:sp>
        <p:nvSpPr>
          <p:cNvPr id="15363" name="Rectangle 3"/>
          <p:cNvSpPr>
            <a:spLocks noGrp="1" noChangeArrowheads="1"/>
          </p:cNvSpPr>
          <p:nvPr>
            <p:ph idx="1"/>
          </p:nvPr>
        </p:nvSpPr>
        <p:spPr>
          <a:xfrm>
            <a:off x="395536" y="1268760"/>
            <a:ext cx="8424936" cy="4896544"/>
          </a:xfrm>
        </p:spPr>
        <p:txBody>
          <a:bodyPr/>
          <a:lstStyle/>
          <a:p>
            <a:pPr eaLnBrk="1" hangingPunct="1">
              <a:lnSpc>
                <a:spcPct val="90000"/>
              </a:lnSpc>
            </a:pPr>
            <a:r>
              <a:rPr lang="es-ES_tradnl" altLang="en-US" dirty="0" smtClean="0"/>
              <a:t>Los iraníes son los migrantes sin documentos apropiados que son detectados con mayor frecuencia cuando </a:t>
            </a:r>
            <a:r>
              <a:rPr lang="es-ES_tradnl" altLang="en-US" dirty="0"/>
              <a:t>llegan a Canadá </a:t>
            </a:r>
            <a:r>
              <a:rPr lang="es-ES_tradnl" altLang="en-US" dirty="0" smtClean="0"/>
              <a:t>desde diferentes lugares de las Américas.</a:t>
            </a:r>
          </a:p>
          <a:p>
            <a:pPr eaLnBrk="1" hangingPunct="1">
              <a:lnSpc>
                <a:spcPct val="90000"/>
              </a:lnSpc>
            </a:pPr>
            <a:r>
              <a:rPr lang="es-ES_tradnl" altLang="en-US" dirty="0" smtClean="0"/>
              <a:t>Los iraníes suelen solicitar pasaportes de países exentos de visa (con mayor frecuencia Canadá, Francia e Israel). </a:t>
            </a:r>
          </a:p>
          <a:p>
            <a:pPr eaLnBrk="1" hangingPunct="1">
              <a:lnSpc>
                <a:spcPct val="90000"/>
              </a:lnSpc>
            </a:pPr>
            <a:r>
              <a:rPr lang="es-ES_tradnl" altLang="en-US" dirty="0" smtClean="0"/>
              <a:t>Suelen llegar desde la ciudad de México, Caracas o la ciudad de Panamá. </a:t>
            </a:r>
          </a:p>
          <a:p>
            <a:pPr eaLnBrk="1" hangingPunct="1">
              <a:lnSpc>
                <a:spcPct val="90000"/>
              </a:lnSpc>
            </a:pPr>
            <a:r>
              <a:rPr lang="es-ES_tradnl" altLang="en-US" dirty="0" smtClean="0"/>
              <a:t>Muchos de ellos pasaron antes por Turquía.</a:t>
            </a:r>
          </a:p>
          <a:p>
            <a:pPr eaLnBrk="1" hangingPunct="1">
              <a:lnSpc>
                <a:spcPct val="90000"/>
              </a:lnSpc>
            </a:pPr>
            <a:r>
              <a:rPr lang="es-ES_tradnl" altLang="en-US" dirty="0" smtClean="0"/>
              <a:t>Muchos de ellos son hombres que viajan solos, comprendidos entre las edades de 20 a 35 años. </a:t>
            </a:r>
          </a:p>
          <a:p>
            <a:pPr eaLnBrk="1" hangingPunct="1">
              <a:lnSpc>
                <a:spcPct val="90000"/>
              </a:lnSpc>
            </a:pPr>
            <a:r>
              <a:rPr lang="es-ES_tradnl" altLang="en-US" dirty="0" smtClean="0"/>
              <a:t>Hay informes que indican que las personas traficadas o solicitantes de la condición de refugio son obligadas a apoyar actos delictivos. </a:t>
            </a:r>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395288" y="471711"/>
            <a:ext cx="8229600" cy="581025"/>
          </a:xfrm>
        </p:spPr>
        <p:txBody>
          <a:bodyPr/>
          <a:lstStyle/>
          <a:p>
            <a:pPr eaLnBrk="1" hangingPunct="1"/>
            <a:r>
              <a:rPr lang="es-ES_tradnl" altLang="en-US" dirty="0" smtClean="0"/>
              <a:t>Ciudadanos rumanos</a:t>
            </a:r>
          </a:p>
        </p:txBody>
      </p:sp>
      <p:sp>
        <p:nvSpPr>
          <p:cNvPr id="13315" name="Rectangle 5"/>
          <p:cNvSpPr>
            <a:spLocks noGrp="1" noChangeArrowheads="1"/>
          </p:cNvSpPr>
          <p:nvPr>
            <p:ph type="body" sz="half" idx="1"/>
          </p:nvPr>
        </p:nvSpPr>
        <p:spPr>
          <a:xfrm>
            <a:off x="468313" y="980728"/>
            <a:ext cx="8135937" cy="5472608"/>
          </a:xfrm>
        </p:spPr>
        <p:txBody>
          <a:bodyPr/>
          <a:lstStyle/>
          <a:p>
            <a:pPr eaLnBrk="1" hangingPunct="1">
              <a:lnSpc>
                <a:spcPct val="90000"/>
              </a:lnSpc>
              <a:spcBef>
                <a:spcPts val="0"/>
              </a:spcBef>
              <a:defRPr/>
            </a:pPr>
            <a:r>
              <a:rPr lang="es-ES_tradnl" sz="1800" dirty="0"/>
              <a:t>E</a:t>
            </a:r>
            <a:r>
              <a:rPr lang="es-ES_tradnl" sz="1800" dirty="0" smtClean="0"/>
              <a:t>n 2012, la CBSA identificó un movimiento organizado de ciudadanos rumanos que ingresaban a Canadá por vía aérea desde México y que luego entraban a pie a los Estados Unidos de manera clandestina. </a:t>
            </a:r>
          </a:p>
          <a:p>
            <a:pPr eaLnBrk="1" hangingPunct="1">
              <a:lnSpc>
                <a:spcPct val="90000"/>
              </a:lnSpc>
              <a:spcBef>
                <a:spcPts val="0"/>
              </a:spcBef>
              <a:defRPr/>
            </a:pPr>
            <a:endParaRPr lang="es-ES_tradnl" sz="1800" dirty="0" smtClean="0"/>
          </a:p>
          <a:p>
            <a:pPr eaLnBrk="1" hangingPunct="1">
              <a:lnSpc>
                <a:spcPct val="90000"/>
              </a:lnSpc>
              <a:spcBef>
                <a:spcPts val="0"/>
              </a:spcBef>
              <a:defRPr/>
            </a:pPr>
            <a:r>
              <a:rPr lang="es-ES_tradnl" sz="1800" dirty="0" smtClean="0"/>
              <a:t>En otoño de 2012, empezaron a viajar en vehículo entre Canadá y los puestos de ingreso hacia los Estados Unidos, y posteriormente se determinó que eran “llegadas designadas”. </a:t>
            </a:r>
          </a:p>
          <a:p>
            <a:pPr>
              <a:lnSpc>
                <a:spcPct val="90000"/>
              </a:lnSpc>
              <a:spcBef>
                <a:spcPts val="0"/>
              </a:spcBef>
              <a:defRPr/>
            </a:pPr>
            <a:endParaRPr lang="es-ES_tradnl" sz="1800" dirty="0" smtClean="0"/>
          </a:p>
          <a:p>
            <a:pPr>
              <a:lnSpc>
                <a:spcPct val="90000"/>
              </a:lnSpc>
              <a:spcBef>
                <a:spcPts val="0"/>
              </a:spcBef>
              <a:defRPr/>
            </a:pPr>
            <a:r>
              <a:rPr lang="es-ES_tradnl" sz="1800" dirty="0"/>
              <a:t>N</a:t>
            </a:r>
            <a:r>
              <a:rPr lang="es-ES_tradnl" sz="1800" dirty="0" smtClean="0"/>
              <a:t>umerosas medidas de aplicación de la ley demostraron ser exitosas para debilitar la capacidad de esta red de continuar con sus actividades ilegales en Canadá y en el extranjero. </a:t>
            </a:r>
          </a:p>
          <a:p>
            <a:pPr marL="0" indent="0">
              <a:lnSpc>
                <a:spcPct val="90000"/>
              </a:lnSpc>
              <a:spcBef>
                <a:spcPts val="0"/>
              </a:spcBef>
              <a:buNone/>
              <a:defRPr/>
            </a:pPr>
            <a:endParaRPr lang="es-ES_tradnl" sz="1800" dirty="0" smtClean="0"/>
          </a:p>
          <a:p>
            <a:pPr>
              <a:lnSpc>
                <a:spcPct val="90000"/>
              </a:lnSpc>
              <a:spcBef>
                <a:spcPts val="0"/>
              </a:spcBef>
              <a:defRPr/>
            </a:pPr>
            <a:r>
              <a:rPr lang="es-ES_tradnl" sz="1800" dirty="0" smtClean="0"/>
              <a:t>Se cree que en 2012, la red se trasladó al área de Vancouver, después de que los oficiales del orden público empezaron a tomar medidas enérgicas contra robos y fraude de distracción que implicaban a romaníes en las áreas de Ontario y Quebec. </a:t>
            </a:r>
          </a:p>
          <a:p>
            <a:pPr>
              <a:lnSpc>
                <a:spcPct val="90000"/>
              </a:lnSpc>
              <a:spcBef>
                <a:spcPts val="0"/>
              </a:spcBef>
              <a:defRPr/>
            </a:pPr>
            <a:endParaRPr lang="es-ES_tradnl" sz="1800" dirty="0" smtClean="0"/>
          </a:p>
          <a:p>
            <a:pPr>
              <a:lnSpc>
                <a:spcPct val="90000"/>
              </a:lnSpc>
              <a:spcBef>
                <a:spcPts val="0"/>
              </a:spcBef>
              <a:defRPr/>
            </a:pPr>
            <a:r>
              <a:rPr lang="es-ES_tradnl" sz="1800" dirty="0" smtClean="0"/>
              <a:t>Las autoridades de los Estados Unidos continúan aprehendiendo a romaníes rumanos a lo largo de la frontera sur con México. </a:t>
            </a:r>
          </a:p>
          <a:p>
            <a:pPr>
              <a:lnSpc>
                <a:spcPct val="90000"/>
              </a:lnSpc>
              <a:spcBef>
                <a:spcPts val="0"/>
              </a:spcBef>
              <a:defRPr/>
            </a:pPr>
            <a:endParaRPr lang="es-ES_tradnl" sz="1800" dirty="0" smtClean="0"/>
          </a:p>
          <a:p>
            <a:pPr>
              <a:lnSpc>
                <a:spcPct val="90000"/>
              </a:lnSpc>
              <a:spcBef>
                <a:spcPts val="0"/>
              </a:spcBef>
              <a:defRPr/>
            </a:pPr>
            <a:r>
              <a:rPr lang="es-ES_tradnl" sz="1800" dirty="0" smtClean="0"/>
              <a:t>Se espera que en un futuro cercano ocurrirá otro movimiento hacia el norte para ingresar a Canadá.</a:t>
            </a:r>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s-ES_tradnl" altLang="en-US" dirty="0" smtClean="0"/>
              <a:t/>
            </a:r>
            <a:br>
              <a:rPr lang="es-ES_tradnl" altLang="en-US" dirty="0" smtClean="0"/>
            </a:br>
            <a:r>
              <a:rPr lang="es-ES_tradnl" altLang="en-US" dirty="0"/>
              <a:t>C</a:t>
            </a:r>
            <a:r>
              <a:rPr lang="es-ES_tradnl" altLang="en-US" dirty="0" smtClean="0"/>
              <a:t>iudadanos chinos</a:t>
            </a:r>
            <a:br>
              <a:rPr lang="es-ES_tradnl" altLang="en-US" dirty="0" smtClean="0"/>
            </a:br>
            <a:r>
              <a:rPr lang="es-ES_tradnl" altLang="en-US" dirty="0" smtClean="0"/>
              <a:t/>
            </a:r>
            <a:br>
              <a:rPr lang="es-ES_tradnl" altLang="en-US" dirty="0" smtClean="0"/>
            </a:br>
            <a:endParaRPr lang="es-ES_tradnl" altLang="en-US" dirty="0" smtClean="0"/>
          </a:p>
        </p:txBody>
      </p:sp>
      <p:sp>
        <p:nvSpPr>
          <p:cNvPr id="3" name="Content Placeholder 2"/>
          <p:cNvSpPr>
            <a:spLocks noGrp="1"/>
          </p:cNvSpPr>
          <p:nvPr>
            <p:ph idx="1"/>
          </p:nvPr>
        </p:nvSpPr>
        <p:spPr>
          <a:xfrm>
            <a:off x="457200" y="1600200"/>
            <a:ext cx="8229600" cy="3484984"/>
          </a:xfrm>
        </p:spPr>
        <p:txBody>
          <a:bodyPr/>
          <a:lstStyle/>
          <a:p>
            <a:pPr>
              <a:defRPr/>
            </a:pPr>
            <a:r>
              <a:rPr lang="es-ES_tradnl" dirty="0" smtClean="0"/>
              <a:t>En 2013, se observó una nueva tendencia de ciudadanos chinos que utilizan la frontera terrestre entre el estado de Washington y Columbia Británica para ingresar a Canadá ilegalmente. Se sospecha que un traficante en los Estados Unidos está elaborando documentos de identidad falsos para personas a las que anteriormente les han denegado la visa para ingresar a los Estados Unidos y que desean ingresar a Canadá.</a:t>
            </a:r>
          </a:p>
          <a:p>
            <a:pPr marL="0" indent="0">
              <a:buFontTx/>
              <a:buNone/>
              <a:defRPr/>
            </a:pPr>
            <a:r>
              <a:rPr lang="es-ES_tradnl" dirty="0" smtClean="0"/>
              <a:t/>
            </a:r>
            <a:br>
              <a:rPr lang="es-ES_tradnl" dirty="0" smtClean="0"/>
            </a:br>
            <a:r>
              <a:rPr lang="es-ES_tradnl" dirty="0" smtClean="0"/>
              <a:t/>
            </a:r>
            <a:br>
              <a:rPr lang="es-ES_tradnl" dirty="0" smtClean="0"/>
            </a:br>
            <a:endParaRPr lang="es-ES_tradnl" dirty="0" smtClean="0"/>
          </a:p>
        </p:txBody>
      </p:sp>
      <p:sp>
        <p:nvSpPr>
          <p:cNvPr id="6"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620688"/>
            <a:ext cx="8229600" cy="581025"/>
          </a:xfrm>
        </p:spPr>
        <p:txBody>
          <a:bodyPr/>
          <a:lstStyle/>
          <a:p>
            <a:pPr eaLnBrk="1" hangingPunct="1"/>
            <a:r>
              <a:rPr lang="es-ES_tradnl" altLang="en-US" dirty="0" smtClean="0"/>
              <a:t>Ciudadanos de Sri Lanka</a:t>
            </a:r>
          </a:p>
        </p:txBody>
      </p:sp>
      <p:sp>
        <p:nvSpPr>
          <p:cNvPr id="21507" name="Rectangle 3"/>
          <p:cNvSpPr>
            <a:spLocks noGrp="1" noChangeArrowheads="1"/>
          </p:cNvSpPr>
          <p:nvPr>
            <p:ph idx="1"/>
          </p:nvPr>
        </p:nvSpPr>
        <p:spPr>
          <a:xfrm>
            <a:off x="457200" y="1340768"/>
            <a:ext cx="8229600" cy="5040560"/>
          </a:xfrm>
        </p:spPr>
        <p:txBody>
          <a:bodyPr/>
          <a:lstStyle/>
          <a:p>
            <a:pPr eaLnBrk="1" hangingPunct="1">
              <a:spcBef>
                <a:spcPts val="0"/>
              </a:spcBef>
            </a:pPr>
            <a:r>
              <a:rPr lang="es-ES_tradnl" altLang="en-US" sz="2000" dirty="0" smtClean="0"/>
              <a:t>Aunque en 2010 llegó un barco con casi 500 ciudadanos de Sri Lanka a Canadá, tradicionalmente los migrantes provenientes de Sri Lanka han ingresado a Canadá por la frontera terrestre entre Canadá y los Estados Unidos.</a:t>
            </a:r>
          </a:p>
          <a:p>
            <a:pPr eaLnBrk="1" hangingPunct="1">
              <a:lnSpc>
                <a:spcPct val="90000"/>
              </a:lnSpc>
            </a:pPr>
            <a:endParaRPr lang="es-ES_tradnl" altLang="en-US" sz="2000" dirty="0" smtClean="0"/>
          </a:p>
          <a:p>
            <a:pPr eaLnBrk="1" hangingPunct="1">
              <a:lnSpc>
                <a:spcPct val="90000"/>
              </a:lnSpc>
            </a:pPr>
            <a:r>
              <a:rPr lang="es-ES_tradnl" altLang="en-US" sz="2000" dirty="0" smtClean="0"/>
              <a:t>Con la introducción del acuerdo sobre terceros países seguros suscrito en 2004 entre Canadá y los Estados Unidos, este movimiento disminuyó significativamente. </a:t>
            </a:r>
          </a:p>
          <a:p>
            <a:pPr eaLnBrk="1" hangingPunct="1">
              <a:lnSpc>
                <a:spcPct val="90000"/>
              </a:lnSpc>
            </a:pPr>
            <a:endParaRPr lang="es-ES_tradnl" altLang="en-US" sz="2000" dirty="0" smtClean="0"/>
          </a:p>
          <a:p>
            <a:pPr eaLnBrk="1" hangingPunct="1">
              <a:lnSpc>
                <a:spcPct val="90000"/>
              </a:lnSpc>
            </a:pPr>
            <a:r>
              <a:rPr lang="es-ES_tradnl" altLang="en-US" sz="2000" dirty="0" smtClean="0"/>
              <a:t>El número de solicitudes de la condición de refugiado presentadas por ciudadanos de Sri Lanka en la frontera terrestre aumentó cada año a partir de 2007, y luego disminuyó en 2013. </a:t>
            </a:r>
          </a:p>
          <a:p>
            <a:pPr eaLnBrk="1" hangingPunct="1">
              <a:lnSpc>
                <a:spcPct val="90000"/>
              </a:lnSpc>
            </a:pPr>
            <a:endParaRPr lang="es-ES_tradnl" altLang="en-US" sz="2000" dirty="0" smtClean="0"/>
          </a:p>
          <a:p>
            <a:pPr eaLnBrk="1" hangingPunct="1">
              <a:lnSpc>
                <a:spcPct val="90000"/>
              </a:lnSpc>
            </a:pPr>
            <a:r>
              <a:rPr lang="es-ES_tradnl" altLang="en-US" sz="2000" dirty="0" smtClean="0"/>
              <a:t>Los informes indican que muchas personas llegan a Canadá después de pasar por varios lugares en Sudamérica, Centroamérica y el Caribe. </a:t>
            </a:r>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543719"/>
            <a:ext cx="8229600" cy="581025"/>
          </a:xfrm>
        </p:spPr>
        <p:txBody>
          <a:bodyPr/>
          <a:lstStyle/>
          <a:p>
            <a:r>
              <a:rPr lang="es-ES_tradnl" altLang="en-US" dirty="0" smtClean="0"/>
              <a:t>Ciudadanos de Somalia	</a:t>
            </a:r>
          </a:p>
        </p:txBody>
      </p:sp>
      <p:sp>
        <p:nvSpPr>
          <p:cNvPr id="17411" name="Content Placeholder 2"/>
          <p:cNvSpPr>
            <a:spLocks noGrp="1"/>
          </p:cNvSpPr>
          <p:nvPr>
            <p:ph idx="1"/>
          </p:nvPr>
        </p:nvSpPr>
        <p:spPr>
          <a:xfrm>
            <a:off x="323528" y="1196752"/>
            <a:ext cx="8424936" cy="5544616"/>
          </a:xfrm>
        </p:spPr>
        <p:txBody>
          <a:bodyPr/>
          <a:lstStyle/>
          <a:p>
            <a:pPr>
              <a:lnSpc>
                <a:spcPct val="90000"/>
              </a:lnSpc>
              <a:spcBef>
                <a:spcPts val="0"/>
              </a:spcBef>
              <a:defRPr/>
            </a:pPr>
            <a:r>
              <a:rPr lang="es-ES_tradnl" altLang="en-US" sz="1800" dirty="0" smtClean="0"/>
              <a:t>Los grupos de ciudadanos somalíes llegan de una de las siguientes tres formas:</a:t>
            </a:r>
          </a:p>
          <a:p>
            <a:pPr marL="857250" lvl="1" indent="-457200">
              <a:lnSpc>
                <a:spcPct val="90000"/>
              </a:lnSpc>
              <a:spcBef>
                <a:spcPts val="0"/>
              </a:spcBef>
              <a:buFont typeface="+mj-lt"/>
              <a:buAutoNum type="arabicParenR"/>
              <a:defRPr/>
            </a:pPr>
            <a:r>
              <a:rPr lang="es-ES_tradnl" altLang="en-US" sz="1800" dirty="0" smtClean="0"/>
              <a:t>Hombres indocumentados traficados por la ruta de Sudáfrica-Sudamérica-México-Estados Unidos</a:t>
            </a:r>
          </a:p>
          <a:p>
            <a:pPr marL="857250" lvl="1" indent="-457200">
              <a:lnSpc>
                <a:spcPct val="90000"/>
              </a:lnSpc>
              <a:spcBef>
                <a:spcPts val="0"/>
              </a:spcBef>
              <a:buFont typeface="+mj-lt"/>
              <a:buAutoNum type="arabicParenR"/>
              <a:defRPr/>
            </a:pPr>
            <a:r>
              <a:rPr lang="es-ES_tradnl" altLang="en-US" sz="1800" dirty="0" smtClean="0"/>
              <a:t>A través de Europa como impostores o</a:t>
            </a:r>
          </a:p>
          <a:p>
            <a:pPr marL="857250" lvl="1" indent="-457200">
              <a:lnSpc>
                <a:spcPct val="90000"/>
              </a:lnSpc>
              <a:spcBef>
                <a:spcPts val="0"/>
              </a:spcBef>
              <a:buFont typeface="+mj-lt"/>
              <a:buAutoNum type="arabicParenR"/>
              <a:defRPr/>
            </a:pPr>
            <a:r>
              <a:rPr lang="es-ES_tradnl" altLang="en-US" sz="1800" dirty="0" smtClean="0"/>
              <a:t>Ciudadanos europeos que visitan diferentes países en busca de un país donde vivir</a:t>
            </a:r>
          </a:p>
          <a:p>
            <a:pPr>
              <a:lnSpc>
                <a:spcPct val="90000"/>
              </a:lnSpc>
              <a:spcBef>
                <a:spcPts val="0"/>
              </a:spcBef>
              <a:defRPr/>
            </a:pPr>
            <a:endParaRPr lang="es-ES_tradnl" altLang="en-US" sz="1800" dirty="0" smtClean="0"/>
          </a:p>
          <a:p>
            <a:pPr>
              <a:lnSpc>
                <a:spcPct val="90000"/>
              </a:lnSpc>
              <a:spcBef>
                <a:spcPts val="0"/>
              </a:spcBef>
              <a:defRPr/>
            </a:pPr>
            <a:r>
              <a:rPr lang="es-ES_tradnl" altLang="en-US" sz="1800" dirty="0" smtClean="0"/>
              <a:t>Los hombres indocumentados pasan por Johannesburgo, Sudáfrica y luego Brasil y Panamá con pasaportes de Sudáfrica o Kenia falsos o expedidos indebidamente. </a:t>
            </a:r>
          </a:p>
          <a:p>
            <a:pPr>
              <a:lnSpc>
                <a:spcPct val="90000"/>
              </a:lnSpc>
              <a:spcBef>
                <a:spcPts val="0"/>
              </a:spcBef>
              <a:defRPr/>
            </a:pPr>
            <a:endParaRPr lang="es-ES_tradnl" altLang="en-US" sz="1800" dirty="0" smtClean="0"/>
          </a:p>
          <a:p>
            <a:pPr>
              <a:lnSpc>
                <a:spcPct val="90000"/>
              </a:lnSpc>
              <a:spcBef>
                <a:spcPts val="0"/>
              </a:spcBef>
              <a:defRPr/>
            </a:pPr>
            <a:r>
              <a:rPr lang="es-ES_tradnl" altLang="en-US" sz="1800" dirty="0" smtClean="0"/>
              <a:t>Atraviesan México y los Estados Unidos y llegan al puerto de ingreso Emerson en Manitoba y las zonas aledañas, donde son aprehendidos por las autoridades y presentan una solicitud de la condición de refugiado en la frontera terrestre, o bien ingresan a Canadá sin ser detectados y viajan a Toronto para presentar su solicitud de la condición de refugiado al interior del país. </a:t>
            </a:r>
          </a:p>
          <a:p>
            <a:pPr>
              <a:lnSpc>
                <a:spcPct val="90000"/>
              </a:lnSpc>
              <a:spcBef>
                <a:spcPts val="0"/>
              </a:spcBef>
              <a:defRPr/>
            </a:pPr>
            <a:endParaRPr lang="es-ES_tradnl" altLang="en-US" sz="1800" dirty="0" smtClean="0"/>
          </a:p>
          <a:p>
            <a:pPr>
              <a:lnSpc>
                <a:spcPct val="90000"/>
              </a:lnSpc>
              <a:spcBef>
                <a:spcPts val="0"/>
              </a:spcBef>
              <a:defRPr/>
            </a:pPr>
            <a:r>
              <a:rPr lang="es-ES_tradnl" altLang="en-US" sz="1800" dirty="0" smtClean="0"/>
              <a:t>Las mujeres y los niños utilizan los métodos 2 y 3. </a:t>
            </a:r>
          </a:p>
        </p:txBody>
      </p:sp>
      <p:sp>
        <p:nvSpPr>
          <p:cNvPr id="17412" name="Slide Number Placeholder 1"/>
          <p:cNvSpPr>
            <a:spLocks noGrp="1"/>
          </p:cNvSpPr>
          <p:nvPr>
            <p:ph type="sldNum" sz="quarter" idx="12"/>
          </p:nvPr>
        </p:nvSpPr>
        <p:spPr>
          <a:noFill/>
        </p:spPr>
        <p:txBody>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000">
                <a:solidFill>
                  <a:srgbClr val="000066"/>
                </a:solidFill>
                <a:latin typeface="Arial" charset="0"/>
              </a:defRPr>
            </a:lvl2pPr>
            <a:lvl3pPr marL="1143000" indent="-228600" eaLnBrk="0" hangingPunct="0">
              <a:spcBef>
                <a:spcPct val="20000"/>
              </a:spcBef>
              <a:buChar char="•"/>
              <a:defRPr>
                <a:solidFill>
                  <a:srgbClr val="000066"/>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E67831A-BBC9-4E82-A008-63F747E9BE4C}" type="slidenum">
              <a:rPr lang="es-ES_tradnl" altLang="en-US" sz="1400" smtClean="0">
                <a:solidFill>
                  <a:schemeClr val="tx1"/>
                </a:solidFill>
              </a:rPr>
              <a:pPr eaLnBrk="1" hangingPunct="1">
                <a:spcBef>
                  <a:spcPct val="0"/>
                </a:spcBef>
                <a:buFontTx/>
                <a:buNone/>
              </a:pPr>
              <a:t>16</a:t>
            </a:fld>
            <a:endParaRPr lang="es-ES_tradnl" altLang="en-US" sz="1400" dirty="0" smtClean="0">
              <a:solidFill>
                <a:schemeClr val="tx1"/>
              </a:solidFill>
            </a:endParaRPr>
          </a:p>
        </p:txBody>
      </p:sp>
      <p:sp>
        <p:nvSpPr>
          <p:cNvPr id="5"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836613"/>
            <a:ext cx="8507288" cy="581025"/>
          </a:xfrm>
        </p:spPr>
        <p:txBody>
          <a:bodyPr/>
          <a:lstStyle/>
          <a:p>
            <a:r>
              <a:rPr lang="es-ES_tradnl" dirty="0"/>
              <a:t>C</a:t>
            </a:r>
            <a:r>
              <a:rPr lang="es-ES_tradnl" dirty="0" smtClean="0"/>
              <a:t>iudadanos de Albania y Kosovo	</a:t>
            </a:r>
            <a:endParaRPr lang="es-ES_tradnl" dirty="0"/>
          </a:p>
        </p:txBody>
      </p:sp>
      <p:sp>
        <p:nvSpPr>
          <p:cNvPr id="3" name="Content Placeholder 2"/>
          <p:cNvSpPr>
            <a:spLocks noGrp="1"/>
          </p:cNvSpPr>
          <p:nvPr>
            <p:ph idx="1"/>
          </p:nvPr>
        </p:nvSpPr>
        <p:spPr/>
        <p:txBody>
          <a:bodyPr/>
          <a:lstStyle/>
          <a:p>
            <a:pPr>
              <a:spcBef>
                <a:spcPts val="0"/>
              </a:spcBef>
            </a:pPr>
            <a:r>
              <a:rPr lang="es-ES_tradnl" sz="2200" dirty="0" smtClean="0"/>
              <a:t>Movimiento reciente desde el Caribe, con llegadas de personas sin documentos apropiados provenientes de Curazao, la República Dominicana e intentos desde Haití.</a:t>
            </a:r>
          </a:p>
          <a:p>
            <a:pPr>
              <a:spcBef>
                <a:spcPts val="0"/>
              </a:spcBef>
            </a:pPr>
            <a:endParaRPr lang="es-ES_tradnl" sz="2200" dirty="0" smtClean="0"/>
          </a:p>
          <a:p>
            <a:pPr>
              <a:spcBef>
                <a:spcPts val="0"/>
              </a:spcBef>
            </a:pPr>
            <a:r>
              <a:rPr lang="es-ES_tradnl" sz="2200" dirty="0" smtClean="0"/>
              <a:t>Tratan de obtener pasaportes de países exentos de visa como Grecia e Italia.</a:t>
            </a:r>
          </a:p>
          <a:p>
            <a:pPr>
              <a:spcBef>
                <a:spcPts val="0"/>
              </a:spcBef>
            </a:pPr>
            <a:endParaRPr lang="es-ES_tradnl" sz="2200" dirty="0" smtClean="0"/>
          </a:p>
          <a:p>
            <a:pPr>
              <a:spcBef>
                <a:spcPts val="0"/>
              </a:spcBef>
            </a:pPr>
            <a:r>
              <a:rPr lang="es-ES_tradnl" sz="2200" dirty="0" smtClean="0"/>
              <a:t>Muchos de ellos han trabajado en Grecia por años y hablan el idioma y conocen el país, lo que dificulta la detección de casos de fraude. </a:t>
            </a:r>
          </a:p>
          <a:p>
            <a:pPr>
              <a:spcBef>
                <a:spcPts val="0"/>
              </a:spcBef>
            </a:pPr>
            <a:endParaRPr lang="es-ES_tradnl" sz="2200" dirty="0" smtClean="0"/>
          </a:p>
          <a:p>
            <a:pPr>
              <a:spcBef>
                <a:spcPts val="0"/>
              </a:spcBef>
            </a:pPr>
            <a:r>
              <a:rPr lang="es-ES_tradnl" sz="2200" dirty="0" smtClean="0"/>
              <a:t>Algunos ingresan a las Américas por la República Dominicana.</a:t>
            </a:r>
            <a:endParaRPr lang="es-ES_tradnl" sz="2200" dirty="0"/>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extLst>
      <p:ext uri="{BB962C8B-B14F-4D97-AF65-F5344CB8AC3E}">
        <p14:creationId xmlns:p14="http://schemas.microsoft.com/office/powerpoint/2010/main" val="430079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s-ES_tradnl" altLang="en-US" dirty="0" smtClean="0"/>
              <a:t>Ciudadanos de Nigeria	</a:t>
            </a:r>
          </a:p>
        </p:txBody>
      </p:sp>
      <p:sp>
        <p:nvSpPr>
          <p:cNvPr id="22531" name="Content Placeholder 2"/>
          <p:cNvSpPr>
            <a:spLocks noGrp="1"/>
          </p:cNvSpPr>
          <p:nvPr>
            <p:ph idx="1"/>
          </p:nvPr>
        </p:nvSpPr>
        <p:spPr/>
        <p:txBody>
          <a:bodyPr/>
          <a:lstStyle/>
          <a:p>
            <a:pPr>
              <a:spcBef>
                <a:spcPts val="0"/>
              </a:spcBef>
            </a:pPr>
            <a:r>
              <a:rPr lang="es-ES_tradnl" altLang="en-US" dirty="0" smtClean="0"/>
              <a:t>En muchos casos, los ciudadanos nigerianos dicen ser de Ghana, Costa de Marfil o Liberia para ocultar su identidad real.  </a:t>
            </a:r>
          </a:p>
          <a:p>
            <a:pPr>
              <a:spcBef>
                <a:spcPts val="0"/>
              </a:spcBef>
            </a:pPr>
            <a:endParaRPr lang="es-ES_tradnl" altLang="en-US" dirty="0" smtClean="0"/>
          </a:p>
          <a:p>
            <a:pPr>
              <a:spcBef>
                <a:spcPts val="0"/>
              </a:spcBef>
            </a:pPr>
            <a:r>
              <a:rPr lang="es-ES_tradnl" altLang="en-US" dirty="0" smtClean="0"/>
              <a:t>Hay muchos informes sobre laboratorios que elaboran</a:t>
            </a:r>
            <a:r>
              <a:rPr lang="es-ES_tradnl" altLang="en-US" dirty="0"/>
              <a:t> </a:t>
            </a:r>
            <a:r>
              <a:rPr lang="es-ES_tradnl" altLang="en-US" dirty="0" smtClean="0"/>
              <a:t>tarjetas de identidad canadiense falsas, que luego se utilizan para obtener pasaportes canadienses para legitimar más la identidad de los portadores.</a:t>
            </a:r>
          </a:p>
          <a:p>
            <a:pPr>
              <a:spcBef>
                <a:spcPts val="0"/>
              </a:spcBef>
            </a:pPr>
            <a:endParaRPr lang="es-ES_tradnl" altLang="en-US" dirty="0" smtClean="0"/>
          </a:p>
          <a:p>
            <a:pPr>
              <a:spcBef>
                <a:spcPts val="0"/>
              </a:spcBef>
            </a:pPr>
            <a:r>
              <a:rPr lang="es-ES_tradnl" altLang="en-US" dirty="0" smtClean="0"/>
              <a:t>Los actos delictivos en los Estados Unidos se ocultan al ingresar ya sea desde los Estados Unidos de manera subrepticia o a través de un tercer país. </a:t>
            </a:r>
          </a:p>
          <a:p>
            <a:endParaRPr lang="es-ES_tradnl" altLang="en-US" dirty="0" smtClean="0"/>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extLst>
      <p:ext uri="{BB962C8B-B14F-4D97-AF65-F5344CB8AC3E}">
        <p14:creationId xmlns:p14="http://schemas.microsoft.com/office/powerpoint/2010/main" val="21030543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7735"/>
            <a:ext cx="8229600" cy="581025"/>
          </a:xfrm>
        </p:spPr>
        <p:txBody>
          <a:bodyPr/>
          <a:lstStyle/>
          <a:p>
            <a:r>
              <a:rPr lang="es-ES_tradnl" dirty="0" smtClean="0"/>
              <a:t>Ciudadanos dominicanos</a:t>
            </a:r>
            <a:endParaRPr lang="es-ES_tradnl" dirty="0"/>
          </a:p>
        </p:txBody>
      </p:sp>
      <p:sp>
        <p:nvSpPr>
          <p:cNvPr id="3" name="Content Placeholder 2"/>
          <p:cNvSpPr>
            <a:spLocks noGrp="1"/>
          </p:cNvSpPr>
          <p:nvPr>
            <p:ph idx="1"/>
          </p:nvPr>
        </p:nvSpPr>
        <p:spPr>
          <a:xfrm>
            <a:off x="323528" y="1312168"/>
            <a:ext cx="8435280" cy="5069160"/>
          </a:xfrm>
        </p:spPr>
        <p:txBody>
          <a:bodyPr/>
          <a:lstStyle/>
          <a:p>
            <a:pPr>
              <a:lnSpc>
                <a:spcPct val="90000"/>
              </a:lnSpc>
              <a:spcBef>
                <a:spcPts val="0"/>
              </a:spcBef>
            </a:pPr>
            <a:r>
              <a:rPr lang="es-ES_tradnl" sz="2000" dirty="0" smtClean="0"/>
              <a:t>Los ciudadanos de la República Dominicana llegan a Canadá desde Costa Rica de forma irregular. Usualmente viajan a Nicaragua por vía aérea y luego ingresan a Costa Rica por tierra.</a:t>
            </a:r>
          </a:p>
          <a:p>
            <a:pPr>
              <a:lnSpc>
                <a:spcPct val="90000"/>
              </a:lnSpc>
              <a:spcBef>
                <a:spcPts val="0"/>
              </a:spcBef>
            </a:pPr>
            <a:endParaRPr lang="es-ES_tradnl" sz="2000" dirty="0" smtClean="0"/>
          </a:p>
          <a:p>
            <a:pPr>
              <a:lnSpc>
                <a:spcPct val="90000"/>
              </a:lnSpc>
              <a:spcBef>
                <a:spcPts val="0"/>
              </a:spcBef>
            </a:pPr>
            <a:r>
              <a:rPr lang="es-ES_tradnl" sz="2000" dirty="0" smtClean="0"/>
              <a:t>Se ha detectado que muchos de ellos tienen antecedentes penales o han sido deportados de los Estados Unidos. </a:t>
            </a:r>
          </a:p>
          <a:p>
            <a:pPr>
              <a:lnSpc>
                <a:spcPct val="90000"/>
              </a:lnSpc>
              <a:spcBef>
                <a:spcPts val="0"/>
              </a:spcBef>
            </a:pPr>
            <a:endParaRPr lang="es-ES_tradnl" sz="2000" dirty="0" smtClean="0"/>
          </a:p>
          <a:p>
            <a:pPr>
              <a:lnSpc>
                <a:spcPct val="90000"/>
              </a:lnSpc>
              <a:spcBef>
                <a:spcPts val="0"/>
              </a:spcBef>
            </a:pPr>
            <a:r>
              <a:rPr lang="es-ES_tradnl" sz="2000" dirty="0" smtClean="0"/>
              <a:t>Muchas veces, Estados Unidos es su destino final; Canadá sólo es una parada de tránsito para evitar los controles biométricos.</a:t>
            </a:r>
          </a:p>
          <a:p>
            <a:pPr>
              <a:lnSpc>
                <a:spcPct val="90000"/>
              </a:lnSpc>
              <a:spcBef>
                <a:spcPts val="0"/>
              </a:spcBef>
            </a:pPr>
            <a:endParaRPr lang="es-ES_tradnl" sz="2000" dirty="0" smtClean="0"/>
          </a:p>
          <a:p>
            <a:pPr>
              <a:lnSpc>
                <a:spcPct val="90000"/>
              </a:lnSpc>
              <a:spcBef>
                <a:spcPts val="0"/>
              </a:spcBef>
            </a:pPr>
            <a:r>
              <a:rPr lang="es-ES_tradnl" sz="2000" dirty="0" smtClean="0"/>
              <a:t>Al intentar ingresar, presentan uno de los siguientes documentos:</a:t>
            </a:r>
          </a:p>
          <a:p>
            <a:pPr lvl="1">
              <a:lnSpc>
                <a:spcPct val="90000"/>
              </a:lnSpc>
              <a:spcBef>
                <a:spcPts val="0"/>
              </a:spcBef>
            </a:pPr>
            <a:r>
              <a:rPr lang="es-ES_tradnl" dirty="0" smtClean="0"/>
              <a:t>Un pasaporte español con la página de datos personales sustituida</a:t>
            </a:r>
          </a:p>
          <a:p>
            <a:pPr lvl="1">
              <a:lnSpc>
                <a:spcPct val="90000"/>
              </a:lnSpc>
              <a:spcBef>
                <a:spcPts val="0"/>
              </a:spcBef>
            </a:pPr>
            <a:r>
              <a:rPr lang="es-ES_tradnl" dirty="0" smtClean="0"/>
              <a:t>Un pasaporte de los Estados Unidos obtenido de manera fraudulenta o</a:t>
            </a:r>
          </a:p>
          <a:p>
            <a:pPr lvl="1">
              <a:lnSpc>
                <a:spcPct val="90000"/>
              </a:lnSpc>
              <a:spcBef>
                <a:spcPts val="0"/>
              </a:spcBef>
            </a:pPr>
            <a:r>
              <a:rPr lang="es-ES_tradnl" dirty="0" smtClean="0"/>
              <a:t>Una tarjeta de residente permanente de los Estados Unidos (que ya no es válida después de que han sido deportados) y un pasaporte de la República Dominicana</a:t>
            </a:r>
            <a:endParaRPr lang="es-ES_tradnl" dirty="0"/>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extLst>
      <p:ext uri="{BB962C8B-B14F-4D97-AF65-F5344CB8AC3E}">
        <p14:creationId xmlns:p14="http://schemas.microsoft.com/office/powerpoint/2010/main" val="164614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34557" y="5003355"/>
            <a:ext cx="4357923" cy="1368152"/>
          </a:xfrm>
          <a:prstGeom prst="rect">
            <a:avLst/>
          </a:prstGeom>
          <a:solidFill>
            <a:sysClr val="window" lastClr="FFFFFF">
              <a:lumMod val="85000"/>
            </a:sys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sz="1000"/>
            </a:pPr>
            <a:r>
              <a:rPr kumimoji="0" lang="es-ES_tradnl" sz="1100" b="1" i="0" u="none" strike="noStrike" kern="0" cap="none" spc="0" normalizeH="0" baseline="0" dirty="0" smtClean="0">
                <a:ln>
                  <a:noFill/>
                </a:ln>
                <a:effectLst/>
                <a:uLnTx/>
                <a:uFillTx/>
                <a:latin typeface="Calibri"/>
                <a:cs typeface="Arial"/>
              </a:rPr>
              <a:t>2012-2013 comparados con 2011-2012 </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endParaRPr kumimoji="0" lang="es-ES_tradnl" sz="900" b="0" i="0" u="none" strike="noStrike" kern="0" cap="none" spc="0" normalizeH="0" baseline="0" dirty="0" smtClean="0">
              <a:ln>
                <a:noFill/>
              </a:ln>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050" b="0" i="0" u="none" strike="noStrike" kern="0" cap="none" spc="0" normalizeH="0" baseline="0" dirty="0" smtClean="0">
                <a:ln>
                  <a:noFill/>
                </a:ln>
                <a:effectLst/>
                <a:uLnTx/>
                <a:uFillTx/>
                <a:latin typeface="Calibri"/>
                <a:cs typeface="Arial"/>
              </a:rPr>
              <a:t>2.3 millones</a:t>
            </a:r>
            <a:r>
              <a:rPr kumimoji="0" lang="es-ES_tradnl" sz="1050" b="0" i="0" u="none" strike="noStrike" kern="0" cap="none" spc="0" normalizeH="0" dirty="0" smtClean="0">
                <a:ln>
                  <a:noFill/>
                </a:ln>
                <a:effectLst/>
                <a:uLnTx/>
                <a:uFillTx/>
                <a:latin typeface="Calibri"/>
                <a:cs typeface="Arial"/>
              </a:rPr>
              <a:t> más</a:t>
            </a:r>
            <a:r>
              <a:rPr kumimoji="0" lang="es-ES_tradnl" sz="1050" b="0" i="0" u="none" strike="noStrike" kern="0" cap="none" spc="0" normalizeH="0" baseline="0" dirty="0" smtClean="0">
                <a:ln>
                  <a:noFill/>
                </a:ln>
                <a:effectLst/>
                <a:uLnTx/>
                <a:uFillTx/>
                <a:latin typeface="Calibri"/>
                <a:cs typeface="Arial"/>
              </a:rPr>
              <a:t> de viajeros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050" b="0" i="0" u="none" strike="noStrike" kern="0" cap="none" spc="0" normalizeH="0" baseline="0" dirty="0" smtClean="0">
                <a:ln>
                  <a:noFill/>
                </a:ln>
                <a:effectLst/>
                <a:uLnTx/>
                <a:uFillTx/>
                <a:latin typeface="Calibri"/>
                <a:cs typeface="Arial"/>
              </a:rPr>
              <a:t>700 mil carros más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050" b="0" i="0" u="none" strike="noStrike" kern="0" cap="none" spc="0" normalizeH="0" baseline="0" dirty="0" smtClean="0">
                <a:ln>
                  <a:noFill/>
                </a:ln>
                <a:effectLst/>
                <a:uLnTx/>
                <a:uFillTx/>
                <a:latin typeface="Calibri"/>
                <a:cs typeface="Arial"/>
              </a:rPr>
              <a:t>500 mil pasajeros aéreos más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050" b="0" i="0" u="none" strike="noStrike" kern="0" cap="none" spc="0" normalizeH="0" baseline="0" dirty="0" smtClean="0">
                <a:ln>
                  <a:noFill/>
                </a:ln>
                <a:effectLst/>
                <a:uLnTx/>
                <a:uFillTx/>
                <a:latin typeface="Calibri"/>
                <a:cs typeface="Arial"/>
              </a:rPr>
              <a:t>500 mil productos comerciales más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050" b="0" i="0" u="none" strike="noStrike" kern="0" cap="none" spc="0" normalizeH="0" baseline="0" dirty="0" smtClean="0">
                <a:ln>
                  <a:noFill/>
                </a:ln>
                <a:effectLst/>
                <a:uLnTx/>
                <a:uFillTx/>
                <a:latin typeface="Calibri"/>
                <a:cs typeface="Arial"/>
              </a:rPr>
              <a:t>1.7 millones</a:t>
            </a:r>
            <a:r>
              <a:rPr kumimoji="0" lang="es-ES_tradnl" sz="1050" b="0" i="0" u="none" strike="noStrike" kern="0" cap="none" spc="0" normalizeH="0" dirty="0" smtClean="0">
                <a:ln>
                  <a:noFill/>
                </a:ln>
                <a:effectLst/>
                <a:uLnTx/>
                <a:uFillTx/>
                <a:latin typeface="Calibri"/>
                <a:cs typeface="Arial"/>
              </a:rPr>
              <a:t> m</a:t>
            </a:r>
            <a:r>
              <a:rPr lang="es-ES_tradnl" sz="1050" kern="0" dirty="0" smtClean="0">
                <a:latin typeface="Calibri"/>
                <a:cs typeface="Arial"/>
              </a:rPr>
              <a:t>enos</a:t>
            </a:r>
            <a:r>
              <a:rPr kumimoji="0" lang="es-ES_tradnl" sz="1050" b="0" i="0" u="none" strike="noStrike" kern="0" cap="none" spc="0" normalizeH="0" baseline="0" dirty="0" smtClean="0">
                <a:ln>
                  <a:noFill/>
                </a:ln>
                <a:effectLst/>
                <a:uLnTx/>
                <a:uFillTx/>
                <a:latin typeface="Calibri"/>
                <a:cs typeface="Arial"/>
              </a:rPr>
              <a:t> de envíos por mensajería</a:t>
            </a:r>
            <a:endParaRPr kumimoji="0" lang="es-ES_tradnl" sz="1050" b="0" i="0" u="none" strike="noStrike" kern="0" cap="none" spc="0" normalizeH="0" baseline="0" dirty="0">
              <a:ln>
                <a:noFill/>
              </a:ln>
              <a:effectLst/>
              <a:uLnTx/>
              <a:uFillTx/>
              <a:latin typeface="Calibri"/>
              <a:cs typeface="Arial"/>
            </a:endParaRPr>
          </a:p>
        </p:txBody>
      </p:sp>
      <p:sp>
        <p:nvSpPr>
          <p:cNvPr id="2" name="Slide Number Placeholder 1"/>
          <p:cNvSpPr>
            <a:spLocks noGrp="1"/>
          </p:cNvSpPr>
          <p:nvPr>
            <p:ph type="sldNum" sz="quarter" idx="12"/>
          </p:nvPr>
        </p:nvSpPr>
        <p:spPr/>
        <p:txBody>
          <a:bodyPr/>
          <a:lstStyle/>
          <a:p>
            <a:pPr>
              <a:defRPr/>
            </a:pPr>
            <a:fld id="{593E1828-8EFB-4EF9-A4C3-075CD4143503}" type="slidenum">
              <a:rPr lang="es-ES_tradnl" smtClean="0"/>
              <a:pPr>
                <a:defRPr/>
              </a:pPr>
              <a:t>2</a:t>
            </a:fld>
            <a:endParaRPr lang="es-ES_tradnl" dirty="0"/>
          </a:p>
        </p:txBody>
      </p:sp>
      <p:sp>
        <p:nvSpPr>
          <p:cNvPr id="3" name="Rectangle 2"/>
          <p:cNvSpPr/>
          <p:nvPr/>
        </p:nvSpPr>
        <p:spPr>
          <a:xfrm>
            <a:off x="4007545" y="826891"/>
            <a:ext cx="4392265" cy="1872207"/>
          </a:xfrm>
          <a:prstGeom prst="rect">
            <a:avLst/>
          </a:prstGeom>
          <a:solidFill>
            <a:srgbClr val="4F81BD">
              <a:lumMod val="40000"/>
              <a:lumOff val="60000"/>
            </a:srgbClr>
          </a:solidFill>
          <a:ln w="9525" cap="flat" cmpd="sng" algn="ctr">
            <a:no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sz="1000"/>
            </a:pPr>
            <a:r>
              <a:rPr kumimoji="0" lang="es-ES_tradnl" sz="1400" b="1" i="1" u="none" strike="noStrike" kern="0" cap="none" spc="0" normalizeH="0" baseline="0" dirty="0" smtClean="0">
                <a:ln>
                  <a:noFill/>
                </a:ln>
                <a:solidFill>
                  <a:srgbClr val="1F497D">
                    <a:lumMod val="75000"/>
                  </a:srgbClr>
                </a:solidFill>
                <a:effectLst/>
                <a:uLnTx/>
                <a:uFillTx/>
                <a:latin typeface="Calibri"/>
                <a:cs typeface="Arial"/>
              </a:rPr>
              <a:t>¡EN</a:t>
            </a:r>
            <a:r>
              <a:rPr kumimoji="0" lang="es-ES_tradnl" sz="1400" b="1" i="1" u="none" strike="noStrike" kern="0" cap="none" spc="0" normalizeH="0" dirty="0" smtClean="0">
                <a:ln>
                  <a:noFill/>
                </a:ln>
                <a:solidFill>
                  <a:srgbClr val="1F497D">
                    <a:lumMod val="75000"/>
                  </a:srgbClr>
                </a:solidFill>
                <a:effectLst/>
                <a:uLnTx/>
                <a:uFillTx/>
                <a:latin typeface="Calibri"/>
                <a:cs typeface="Arial"/>
              </a:rPr>
              <a:t> UN DÍA CUALQUIERA</a:t>
            </a:r>
            <a:r>
              <a:rPr kumimoji="0" lang="es-ES_tradnl" sz="1400" b="1" i="1" u="none" strike="noStrike" kern="0" cap="none" spc="0" normalizeH="0" baseline="0" dirty="0" smtClean="0">
                <a:ln>
                  <a:noFill/>
                </a:ln>
                <a:solidFill>
                  <a:srgbClr val="1F497D">
                    <a:lumMod val="75000"/>
                  </a:srgbClr>
                </a:solidFill>
                <a:effectLst/>
                <a:uLnTx/>
                <a:uFillTx/>
                <a:latin typeface="Calibri"/>
                <a:cs typeface="Arial"/>
              </a:rPr>
              <a:t>! </a:t>
            </a:r>
          </a:p>
          <a:p>
            <a:pPr marL="0" marR="0" lvl="0" indent="0" algn="ctr" defTabSz="914400" eaLnBrk="1" fontAlgn="auto" latinLnBrk="0" hangingPunct="1">
              <a:lnSpc>
                <a:spcPct val="100000"/>
              </a:lnSpc>
              <a:spcBef>
                <a:spcPts val="0"/>
              </a:spcBef>
              <a:spcAft>
                <a:spcPts val="0"/>
              </a:spcAft>
              <a:buClrTx/>
              <a:buSzTx/>
              <a:buFontTx/>
              <a:buNone/>
              <a:tabLst/>
              <a:defRPr sz="1000"/>
            </a:pPr>
            <a:endParaRPr kumimoji="0" lang="es-ES_tradnl" sz="1100" b="0" i="0" u="none" strike="noStrike" kern="0" cap="none" spc="0" normalizeH="0" baseline="0" dirty="0" smtClean="0">
              <a:ln>
                <a:noFill/>
              </a:ln>
              <a:solidFill>
                <a:srgbClr val="1F497D">
                  <a:lumMod val="75000"/>
                </a:srgbClr>
              </a:solidFill>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100" b="0" i="0" u="none" strike="noStrike" kern="0" cap="none" spc="0" normalizeH="0" baseline="0" dirty="0" smtClean="0">
                <a:ln>
                  <a:noFill/>
                </a:ln>
                <a:solidFill>
                  <a:srgbClr val="1F497D">
                    <a:lumMod val="75000"/>
                  </a:srgbClr>
                </a:solidFill>
                <a:effectLst/>
                <a:uLnTx/>
                <a:uFillTx/>
                <a:latin typeface="Calibri"/>
                <a:cs typeface="Arial"/>
              </a:rPr>
              <a:t>274,822 viajeros</a:t>
            </a:r>
            <a:r>
              <a:rPr kumimoji="0" lang="es-ES_tradnl" sz="1100" b="0" i="0" u="none" strike="noStrike" kern="0" cap="none" spc="0" normalizeH="0" dirty="0" smtClean="0">
                <a:ln>
                  <a:noFill/>
                </a:ln>
                <a:solidFill>
                  <a:srgbClr val="1F497D">
                    <a:lumMod val="75000"/>
                  </a:srgbClr>
                </a:solidFill>
                <a:effectLst/>
                <a:uLnTx/>
                <a:uFillTx/>
                <a:latin typeface="Calibri"/>
                <a:cs typeface="Arial"/>
              </a:rPr>
              <a:t> a Canadá procesados</a:t>
            </a:r>
            <a:r>
              <a:rPr kumimoji="0" lang="es-ES_tradnl" sz="1100" b="0" i="0" u="none" strike="noStrike" kern="0" cap="none" spc="0" normalizeH="0" baseline="0" dirty="0" smtClean="0">
                <a:ln>
                  <a:noFill/>
                </a:ln>
                <a:solidFill>
                  <a:srgbClr val="1F497D">
                    <a:lumMod val="75000"/>
                  </a:srgbClr>
                </a:solidFill>
                <a:effectLst/>
                <a:uLnTx/>
                <a:uFillTx/>
                <a:latin typeface="Calibri"/>
                <a:cs typeface="Arial"/>
              </a:rPr>
              <a:t/>
            </a:r>
            <a:br>
              <a:rPr kumimoji="0" lang="es-ES_tradnl" sz="1100" b="0" i="0" u="none" strike="noStrike" kern="0" cap="none" spc="0" normalizeH="0" baseline="0" dirty="0" smtClean="0">
                <a:ln>
                  <a:noFill/>
                </a:ln>
                <a:solidFill>
                  <a:srgbClr val="1F497D">
                    <a:lumMod val="75000"/>
                  </a:srgbClr>
                </a:solidFill>
                <a:effectLst/>
                <a:uLnTx/>
                <a:uFillTx/>
                <a:latin typeface="Calibri"/>
                <a:cs typeface="Arial"/>
              </a:rPr>
            </a:br>
            <a:endParaRPr kumimoji="0" lang="es-ES_tradnl" sz="1100" b="0" i="0" u="none" strike="noStrike" kern="0" cap="none" spc="0" normalizeH="0" baseline="0" dirty="0" smtClean="0">
              <a:ln>
                <a:noFill/>
              </a:ln>
              <a:solidFill>
                <a:srgbClr val="1F497D">
                  <a:lumMod val="75000"/>
                </a:srgbClr>
              </a:solidFill>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100" b="0" i="0" u="none" strike="noStrike" kern="0" cap="none" spc="0" normalizeH="0" baseline="0" dirty="0" smtClean="0">
                <a:ln>
                  <a:noFill/>
                </a:ln>
                <a:solidFill>
                  <a:srgbClr val="1F497D">
                    <a:lumMod val="75000"/>
                  </a:srgbClr>
                </a:solidFill>
                <a:effectLst/>
                <a:uLnTx/>
                <a:uFillTx/>
                <a:latin typeface="Calibri"/>
                <a:cs typeface="Arial"/>
              </a:rPr>
              <a:t>14,713 </a:t>
            </a:r>
            <a:r>
              <a:rPr lang="es-ES_tradnl" sz="1100" kern="0" dirty="0" smtClean="0">
                <a:solidFill>
                  <a:srgbClr val="1F497D">
                    <a:lumMod val="75000"/>
                  </a:srgbClr>
                </a:solidFill>
                <a:latin typeface="Calibri"/>
                <a:cs typeface="Arial"/>
              </a:rPr>
              <a:t>camiones ingresan a Canadá desde los EEUU</a:t>
            </a:r>
            <a:r>
              <a:rPr kumimoji="0" lang="es-ES_tradnl" sz="1100" b="0" i="0" u="none" strike="noStrike" kern="0" cap="none" spc="0" normalizeH="0" baseline="0" dirty="0" smtClean="0">
                <a:ln>
                  <a:noFill/>
                </a:ln>
                <a:solidFill>
                  <a:srgbClr val="1F497D">
                    <a:lumMod val="75000"/>
                  </a:srgbClr>
                </a:solidFill>
                <a:effectLst/>
                <a:uLnTx/>
                <a:uFillTx/>
                <a:latin typeface="Calibri"/>
                <a:cs typeface="Arial"/>
              </a:rPr>
              <a:t/>
            </a:r>
            <a:br>
              <a:rPr kumimoji="0" lang="es-ES_tradnl" sz="1100" b="0" i="0" u="none" strike="noStrike" kern="0" cap="none" spc="0" normalizeH="0" baseline="0" dirty="0" smtClean="0">
                <a:ln>
                  <a:noFill/>
                </a:ln>
                <a:solidFill>
                  <a:srgbClr val="1F497D">
                    <a:lumMod val="75000"/>
                  </a:srgbClr>
                </a:solidFill>
                <a:effectLst/>
                <a:uLnTx/>
                <a:uFillTx/>
                <a:latin typeface="Calibri"/>
                <a:cs typeface="Arial"/>
              </a:rPr>
            </a:br>
            <a:endParaRPr kumimoji="0" lang="es-ES_tradnl" sz="1100" b="0" i="0" u="none" strike="noStrike" kern="0" cap="none" spc="0" normalizeH="0" baseline="0" dirty="0" smtClean="0">
              <a:ln>
                <a:noFill/>
              </a:ln>
              <a:solidFill>
                <a:srgbClr val="1F497D">
                  <a:lumMod val="75000"/>
                </a:srgbClr>
              </a:solidFill>
              <a:effectLst/>
              <a:uLnTx/>
              <a:uFillTx/>
              <a:latin typeface="Calibri"/>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sz="1000"/>
            </a:pPr>
            <a:r>
              <a:rPr kumimoji="0" lang="es-ES_tradnl" sz="1100" b="0" i="0" u="none" strike="noStrike" kern="0" cap="none" spc="0" normalizeH="0" baseline="0" dirty="0" smtClean="0">
                <a:ln>
                  <a:noFill/>
                </a:ln>
                <a:solidFill>
                  <a:srgbClr val="1F497D">
                    <a:lumMod val="75000"/>
                  </a:srgbClr>
                </a:solidFill>
                <a:effectLst/>
                <a:uLnTx/>
                <a:uFillTx/>
                <a:latin typeface="Calibri"/>
                <a:cs typeface="Arial"/>
              </a:rPr>
              <a:t>94,314 envíos por mensajería procesados</a:t>
            </a:r>
            <a:endParaRPr kumimoji="0" lang="es-ES_tradnl" sz="1100" b="0" i="0" u="none" strike="noStrike" kern="0" cap="none" spc="0" normalizeH="0" baseline="0" dirty="0">
              <a:ln>
                <a:noFill/>
              </a:ln>
              <a:solidFill>
                <a:srgbClr val="1F497D">
                  <a:lumMod val="75000"/>
                </a:srgbClr>
              </a:solidFill>
              <a:effectLst/>
              <a:uLnTx/>
              <a:uFillTx/>
              <a:latin typeface="Calibri"/>
              <a:cs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3132624938"/>
              </p:ext>
            </p:extLst>
          </p:nvPr>
        </p:nvGraphicFramePr>
        <p:xfrm>
          <a:off x="261208" y="826892"/>
          <a:ext cx="3662720" cy="887754"/>
        </p:xfrm>
        <a:graphic>
          <a:graphicData uri="http://schemas.openxmlformats.org/drawingml/2006/table">
            <a:tbl>
              <a:tblPr firstRow="1" bandRow="1"/>
              <a:tblGrid>
                <a:gridCol w="2507822"/>
                <a:gridCol w="1154898"/>
              </a:tblGrid>
              <a:tr h="0">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s-ES_tradnl" sz="1000" b="1" i="0" u="none" strike="noStrike" noProof="0" dirty="0" smtClean="0">
                          <a:solidFill>
                            <a:schemeClr val="bg1"/>
                          </a:solidFill>
                          <a:effectLst/>
                          <a:latin typeface="Arial"/>
                        </a:rPr>
                        <a:t>Viajeros</a:t>
                      </a:r>
                      <a:endParaRPr lang="es-ES_tradnl" sz="1000" b="1" i="0" u="none" strike="noStrike" noProof="0" dirty="0">
                        <a:solidFill>
                          <a:schemeClr val="bg1"/>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Viajeros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 101 millones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Vehículos </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 32.1 millones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Pasajeros por vía aérea</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 26.3 millones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Inspecciones de viajeros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 5.3 millones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Trenes y barcos (de carga y de pasajeros)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181,178</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95294617"/>
              </p:ext>
            </p:extLst>
          </p:nvPr>
        </p:nvGraphicFramePr>
        <p:xfrm>
          <a:off x="251520" y="1835003"/>
          <a:ext cx="3672408" cy="935725"/>
        </p:xfrm>
        <a:graphic>
          <a:graphicData uri="http://schemas.openxmlformats.org/drawingml/2006/table">
            <a:tbl>
              <a:tblPr firstRow="1" bandRow="1"/>
              <a:tblGrid>
                <a:gridCol w="2666626"/>
                <a:gridCol w="1005782"/>
              </a:tblGrid>
              <a:tr h="169340">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s-ES_tradnl" sz="1000" b="1" i="0" u="none" strike="noStrike" noProof="0" dirty="0" smtClean="0">
                          <a:solidFill>
                            <a:schemeClr val="bg1"/>
                          </a:solidFill>
                          <a:effectLst/>
                          <a:latin typeface="Arial"/>
                        </a:rPr>
                        <a:t>Comercio</a:t>
                      </a:r>
                      <a:endParaRPr lang="es-ES_tradnl" sz="1000" b="1" i="0" u="none" strike="noStrike" noProof="0" dirty="0">
                        <a:solidFill>
                          <a:schemeClr val="bg1"/>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Productos comerciales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 14.2 millón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Inspecciones comerciales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          237,166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Envíos por mensajería</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 34.5 millón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Envíos por mensajería inspeccionados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628,871</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327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Impuestos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$25.6 mil millones</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75490148"/>
              </p:ext>
            </p:extLst>
          </p:nvPr>
        </p:nvGraphicFramePr>
        <p:xfrm>
          <a:off x="236340" y="5147371"/>
          <a:ext cx="4193473" cy="1377973"/>
        </p:xfrm>
        <a:graphic>
          <a:graphicData uri="http://schemas.openxmlformats.org/drawingml/2006/table">
            <a:tbl>
              <a:tblPr firstRow="1" bandRow="1"/>
              <a:tblGrid>
                <a:gridCol w="3471564"/>
                <a:gridCol w="721909"/>
              </a:tblGrid>
              <a:tr h="88651">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s-ES_tradnl" sz="1000" b="1" i="0" u="none" strike="noStrike" noProof="0" dirty="0" smtClean="0">
                          <a:solidFill>
                            <a:schemeClr val="bg1"/>
                          </a:solidFill>
                          <a:effectLst/>
                          <a:latin typeface="Arial" panose="020B0604020202020204" pitchFamily="34" charset="0"/>
                          <a:cs typeface="Arial" panose="020B0604020202020204" pitchFamily="34" charset="0"/>
                        </a:rPr>
                        <a:t>Administración </a:t>
                      </a:r>
                      <a:endParaRPr lang="es-ES_tradnl" sz="1000" b="1" i="0" u="none" strike="noStrike" noProof="0" dirty="0">
                        <a:solidFill>
                          <a:schemeClr val="bg1"/>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199381">
                <a:tc gridSpan="2">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1" i="0" u="none" strike="noStrike" noProof="0" dirty="0" smtClean="0">
                          <a:solidFill>
                            <a:srgbClr val="000000"/>
                          </a:solidFill>
                          <a:effectLst/>
                          <a:latin typeface="Arial"/>
                        </a:rPr>
                        <a:t>Puntos de servicio en Canadá</a:t>
                      </a:r>
                      <a:r>
                        <a:rPr lang="es-ES_tradnl" sz="900" b="0" i="0" u="none" strike="noStrike" noProof="0" dirty="0" smtClean="0">
                          <a:solidFill>
                            <a:srgbClr val="000000"/>
                          </a:solidFill>
                          <a:effectLst/>
                          <a:latin typeface="Arial"/>
                        </a:rPr>
                        <a:t> </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pPr algn="r" fontAlgn="b"/>
                      <a:endParaRPr lang="en-CA" sz="900" b="0" i="0" u="none" strike="noStrike" dirty="0">
                        <a:solidFill>
                          <a:srgbClr val="000000"/>
                        </a:solidFill>
                        <a:effectLst/>
                        <a:latin typeface="Arial"/>
                      </a:endParaRPr>
                    </a:p>
                  </a:txBody>
                  <a:tcPr marL="8259" marR="8259" marT="8259" marB="0" anchor="b"/>
                </a:tc>
              </a:tr>
              <a:tr h="1451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Todos</a:t>
                      </a:r>
                      <a:r>
                        <a:rPr lang="es-ES_tradnl" sz="900" b="0" i="0" u="none" strike="noStrike" baseline="0" noProof="0" dirty="0" smtClean="0">
                          <a:solidFill>
                            <a:srgbClr val="000000"/>
                          </a:solidFill>
                          <a:effectLst/>
                          <a:latin typeface="Arial"/>
                        </a:rPr>
                        <a:t> los puntos de servicio</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1,200</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451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Puestos</a:t>
                      </a:r>
                      <a:r>
                        <a:rPr lang="es-ES_tradnl" sz="900" b="0" i="0" u="none" strike="noStrike" baseline="0" noProof="0" dirty="0" smtClean="0">
                          <a:solidFill>
                            <a:srgbClr val="000000"/>
                          </a:solidFill>
                          <a:effectLst/>
                          <a:latin typeface="Arial"/>
                        </a:rPr>
                        <a:t> fronterizos terrestres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117</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45144">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Aeropuertos</a:t>
                      </a:r>
                      <a:r>
                        <a:rPr lang="es-ES_tradnl" sz="900" b="0" i="0" u="none" strike="noStrike" baseline="0" noProof="0" dirty="0" smtClean="0">
                          <a:solidFill>
                            <a:srgbClr val="000000"/>
                          </a:solidFill>
                          <a:effectLst/>
                          <a:latin typeface="Arial"/>
                        </a:rPr>
                        <a:t> internacionales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13</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Puertos para contenedores marinos grandes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5</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Centros</a:t>
                      </a:r>
                      <a:r>
                        <a:rPr lang="es-ES_tradnl" sz="900" b="0" i="0" u="none" strike="noStrike" baseline="0" noProof="0" dirty="0" smtClean="0">
                          <a:solidFill>
                            <a:srgbClr val="000000"/>
                          </a:solidFill>
                          <a:effectLst/>
                          <a:latin typeface="Arial"/>
                        </a:rPr>
                        <a:t> de correos</a:t>
                      </a:r>
                      <a:r>
                        <a:rPr lang="es-ES_tradnl" sz="900" b="0" i="0" u="none" strike="noStrike" noProof="0" dirty="0" smtClean="0">
                          <a:solidFill>
                            <a:srgbClr val="000000"/>
                          </a:solidFill>
                          <a:effectLst/>
                          <a:latin typeface="Arial"/>
                        </a:rPr>
                        <a:t>: Montreal, Toronto, Vancouver</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3</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Centros</a:t>
                      </a:r>
                      <a:r>
                        <a:rPr lang="es-ES_tradnl" sz="900" b="0" i="0" u="none" strike="noStrike" baseline="0" noProof="0" dirty="0" smtClean="0">
                          <a:solidFill>
                            <a:srgbClr val="000000"/>
                          </a:solidFill>
                          <a:effectLst/>
                          <a:latin typeface="Arial"/>
                        </a:rPr>
                        <a:t> de detención</a:t>
                      </a:r>
                      <a:r>
                        <a:rPr lang="es-ES_tradnl" sz="900" b="0" i="0" u="none" strike="noStrike" noProof="0" dirty="0" smtClean="0">
                          <a:solidFill>
                            <a:srgbClr val="000000"/>
                          </a:solidFill>
                          <a:effectLst/>
                          <a:latin typeface="Arial"/>
                        </a:rPr>
                        <a:t>: Laval, Toronto, Vancouver</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3</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07260">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Equipos integrados de</a:t>
                      </a:r>
                      <a:r>
                        <a:rPr lang="es-ES_tradnl" sz="900" b="0" i="0" u="none" strike="noStrike" baseline="0" noProof="0" dirty="0" smtClean="0">
                          <a:solidFill>
                            <a:srgbClr val="000000"/>
                          </a:solidFill>
                          <a:effectLst/>
                          <a:latin typeface="Arial"/>
                        </a:rPr>
                        <a:t> </a:t>
                      </a:r>
                      <a:r>
                        <a:rPr lang="es-ES_tradnl" sz="900" b="0" i="0" u="none" strike="noStrike" noProof="0" dirty="0" smtClean="0">
                          <a:solidFill>
                            <a:srgbClr val="000000"/>
                          </a:solidFill>
                          <a:effectLst/>
                          <a:latin typeface="Arial"/>
                        </a:rPr>
                        <a:t>policía fronteriza (IBET, siglas en inglés)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ctr"/>
                      <a:r>
                        <a:rPr lang="es-ES_tradnl" sz="900" b="0" i="0" u="none" strike="noStrike" noProof="0" dirty="0" smtClean="0">
                          <a:solidFill>
                            <a:srgbClr val="000000"/>
                          </a:solidFill>
                          <a:effectLst/>
                          <a:latin typeface="Arial"/>
                        </a:rPr>
                        <a:t>15</a:t>
                      </a:r>
                      <a:endParaRPr lang="es-ES_tradnl" sz="900" b="0" i="0" u="none" strike="noStrike" noProof="0" dirty="0">
                        <a:solidFill>
                          <a:srgbClr val="000000"/>
                        </a:solidFill>
                        <a:effectLst/>
                        <a:latin typeface="Arial"/>
                      </a:endParaRPr>
                    </a:p>
                  </a:txBody>
                  <a:tcPr marL="8259" marR="8259" marT="8259"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87524783"/>
              </p:ext>
            </p:extLst>
          </p:nvPr>
        </p:nvGraphicFramePr>
        <p:xfrm>
          <a:off x="251520" y="2915129"/>
          <a:ext cx="3672408" cy="2162821"/>
        </p:xfrm>
        <a:graphic>
          <a:graphicData uri="http://schemas.openxmlformats.org/drawingml/2006/table">
            <a:tbl>
              <a:tblPr firstRow="1" bandRow="1"/>
              <a:tblGrid>
                <a:gridCol w="2880320"/>
                <a:gridCol w="792088"/>
              </a:tblGrid>
              <a:tr h="170717">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s-ES_tradnl" sz="1000" u="none" strike="noStrike" noProof="0" dirty="0" smtClean="0">
                          <a:solidFill>
                            <a:schemeClr val="bg1"/>
                          </a:solidFill>
                          <a:effectLst/>
                          <a:latin typeface="Arial" panose="020B0604020202020204" pitchFamily="34" charset="0"/>
                          <a:cs typeface="Arial" panose="020B0604020202020204" pitchFamily="34" charset="0"/>
                        </a:rPr>
                        <a:t>Confiscaciones</a:t>
                      </a:r>
                      <a:r>
                        <a:rPr lang="es-ES_tradnl" sz="1000" u="none" strike="noStrike" baseline="0" noProof="0" dirty="0" smtClean="0">
                          <a:solidFill>
                            <a:schemeClr val="bg1"/>
                          </a:solidFill>
                          <a:effectLst/>
                          <a:latin typeface="Arial" panose="020B0604020202020204" pitchFamily="34" charset="0"/>
                          <a:cs typeface="Arial" panose="020B0604020202020204" pitchFamily="34" charset="0"/>
                        </a:rPr>
                        <a:t> </a:t>
                      </a:r>
                      <a:endParaRPr lang="es-ES_tradnl" sz="1000" b="1" i="0" u="none" strike="noStrike" noProof="0" dirty="0">
                        <a:solidFill>
                          <a:schemeClr val="bg1"/>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CA" sz="1000" b="0" i="0" u="none" strike="noStrike" dirty="0">
                        <a:solidFill>
                          <a:srgbClr val="000000"/>
                        </a:solidFill>
                        <a:effectLst/>
                        <a:latin typeface="Arial" panose="020B0604020202020204" pitchFamily="34" charset="0"/>
                        <a:cs typeface="Arial" panose="020B0604020202020204" pitchFamily="34" charset="0"/>
                      </a:endParaRPr>
                    </a:p>
                  </a:txBody>
                  <a:tcPr marL="8259" marR="8259" marT="8259" marB="0" anchor="b"/>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Confiscaciones</a:t>
                      </a:r>
                      <a:r>
                        <a:rPr lang="es-ES_tradnl" sz="900" u="none" strike="noStrike" baseline="0" noProof="0" dirty="0" smtClean="0">
                          <a:effectLst/>
                          <a:latin typeface="Arial" panose="020B0604020202020204" pitchFamily="34" charset="0"/>
                          <a:cs typeface="Arial" panose="020B0604020202020204" pitchFamily="34" charset="0"/>
                        </a:rPr>
                        <a:t> de drogas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10,624</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Valor de las confiscaciones de drogas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312 millones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Confiscaciones de dinero</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1,109</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Monto del dinero confiscado</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25 millones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01126">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Confiscaciones de fondos de</a:t>
                      </a:r>
                      <a:r>
                        <a:rPr lang="es-ES_tradnl" sz="900" u="none" strike="noStrike" baseline="0" noProof="0" dirty="0" smtClean="0">
                          <a:effectLst/>
                          <a:latin typeface="Arial" panose="020B0604020202020204" pitchFamily="34" charset="0"/>
                          <a:cs typeface="Arial" panose="020B0604020202020204" pitchFamily="34" charset="0"/>
                        </a:rPr>
                        <a:t> procedencia presuntamente delictiva</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83</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Valor de los fondos de proc. presuntamente delictiva</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9.2 millones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300271">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Armas</a:t>
                      </a:r>
                      <a:r>
                        <a:rPr lang="es-ES_tradnl" sz="900" u="none" strike="noStrike" baseline="0" noProof="0" dirty="0" smtClean="0">
                          <a:effectLst/>
                          <a:latin typeface="Arial" panose="020B0604020202020204" pitchFamily="34" charset="0"/>
                          <a:cs typeface="Arial" panose="020B0604020202020204" pitchFamily="34" charset="0"/>
                        </a:rPr>
                        <a:t> de fuego confiscadas </a:t>
                      </a:r>
                      <a:r>
                        <a:rPr lang="es-ES_tradnl" sz="900" u="none" strike="noStrike" noProof="0" dirty="0" smtClean="0">
                          <a:effectLst/>
                          <a:latin typeface="Arial" panose="020B0604020202020204" pitchFamily="34" charset="0"/>
                          <a:cs typeface="Arial" panose="020B0604020202020204" pitchFamily="34" charset="0"/>
                        </a:rPr>
                        <a:t>(restringidas, no restringidas y prohibidas)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499</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chemeClr val="tx1"/>
                          </a:solidFill>
                          <a:effectLst/>
                          <a:latin typeface="Arial" panose="020B0604020202020204" pitchFamily="34" charset="0"/>
                          <a:cs typeface="Arial" panose="020B0604020202020204" pitchFamily="34" charset="0"/>
                        </a:rPr>
                        <a:t>Armas</a:t>
                      </a:r>
                      <a:r>
                        <a:rPr lang="es-ES_tradnl" sz="900" b="0" i="0" u="none" strike="noStrike" baseline="0" noProof="0" dirty="0" smtClean="0">
                          <a:solidFill>
                            <a:schemeClr val="tx1"/>
                          </a:solidFill>
                          <a:effectLst/>
                          <a:latin typeface="Arial" panose="020B0604020202020204" pitchFamily="34" charset="0"/>
                          <a:cs typeface="Arial" panose="020B0604020202020204" pitchFamily="34" charset="0"/>
                        </a:rPr>
                        <a:t> prohibidas confiscadas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4,754</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Confiscaciones de tabaco</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2,551</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Confiscaciones de bienes prohibidos (excepto armas)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188</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r h="15452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u="none" strike="noStrike" noProof="0" dirty="0" smtClean="0">
                          <a:effectLst/>
                          <a:latin typeface="Arial" panose="020B0604020202020204" pitchFamily="34" charset="0"/>
                          <a:cs typeface="Arial" panose="020B0604020202020204" pitchFamily="34" charset="0"/>
                        </a:rPr>
                        <a:t>Artículos de pornografía infantil (confiscaciones)</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u="none" strike="noStrike" noProof="0" dirty="0" smtClean="0">
                          <a:effectLst/>
                          <a:latin typeface="Arial" panose="020B0604020202020204" pitchFamily="34" charset="0"/>
                          <a:cs typeface="Arial" panose="020B0604020202020204" pitchFamily="34" charset="0"/>
                        </a:rPr>
                        <a:t>102</a:t>
                      </a:r>
                      <a:endParaRPr lang="es-ES_tradnl" sz="900" b="0" i="0" u="none" strike="noStrike" noProof="0" dirty="0">
                        <a:solidFill>
                          <a:srgbClr val="000000"/>
                        </a:solidFill>
                        <a:effectLst/>
                        <a:latin typeface="Arial" panose="020B0604020202020204" pitchFamily="34" charset="0"/>
                        <a:cs typeface="Arial" panose="020B0604020202020204" pitchFamily="34" charset="0"/>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655392965"/>
              </p:ext>
            </p:extLst>
          </p:nvPr>
        </p:nvGraphicFramePr>
        <p:xfrm>
          <a:off x="4011340" y="2771107"/>
          <a:ext cx="2520280" cy="690677"/>
        </p:xfrm>
        <a:graphic>
          <a:graphicData uri="http://schemas.openxmlformats.org/drawingml/2006/table">
            <a:tbl>
              <a:tblPr firstRow="1" bandRow="1"/>
              <a:tblGrid>
                <a:gridCol w="1856804"/>
                <a:gridCol w="663476"/>
              </a:tblGrid>
              <a:tr h="190157">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s-ES_tradnl" sz="1000" b="1" i="0" u="none" strike="noStrike" noProof="0" dirty="0" smtClean="0">
                          <a:solidFill>
                            <a:schemeClr val="bg1"/>
                          </a:solidFill>
                          <a:effectLst/>
                          <a:latin typeface="Arial"/>
                        </a:rPr>
                        <a:t>Policía de Inmigración </a:t>
                      </a:r>
                      <a:endParaRPr lang="es-ES_tradnl" sz="1000" b="1" i="0" u="none" strike="noStrike" noProof="0" dirty="0">
                        <a:solidFill>
                          <a:schemeClr val="bg1"/>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endParaRPr lang="en-CA"/>
                    </a:p>
                  </a:txBody>
                  <a:tcPr/>
                </a:tc>
              </a:tr>
              <a:tr h="310363">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Remoción de personas inadmisibles a Canadá</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18,946</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r h="190157">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Criminales removidos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1,982</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60405293"/>
              </p:ext>
            </p:extLst>
          </p:nvPr>
        </p:nvGraphicFramePr>
        <p:xfrm>
          <a:off x="4013622" y="3563195"/>
          <a:ext cx="2520280" cy="441073"/>
        </p:xfrm>
        <a:graphic>
          <a:graphicData uri="http://schemas.openxmlformats.org/drawingml/2006/table">
            <a:tbl>
              <a:tblPr firstRow="1" bandRow="1"/>
              <a:tblGrid>
                <a:gridCol w="1854522"/>
                <a:gridCol w="665758"/>
              </a:tblGrid>
              <a:tr h="203448">
                <a:tc gridSpan="2">
                  <a:txBody>
                    <a:bodyPr/>
                    <a:lstStyle>
                      <a:lvl1pPr marL="0" algn="l" defTabSz="914400" rtl="0" eaLnBrk="1" latinLnBrk="0" hangingPunct="1">
                        <a:defRPr sz="18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fontAlgn="b"/>
                      <a:r>
                        <a:rPr lang="es-ES_tradnl" sz="1000" b="1" i="0" u="none" strike="noStrike" noProof="0" dirty="0" smtClean="0">
                          <a:solidFill>
                            <a:schemeClr val="bg1"/>
                          </a:solidFill>
                          <a:effectLst/>
                          <a:latin typeface="Arial"/>
                        </a:rPr>
                        <a:t>Programa de</a:t>
                      </a:r>
                      <a:r>
                        <a:rPr lang="es-ES_tradnl" sz="1000" b="1" i="0" u="none" strike="noStrike" baseline="0" noProof="0" dirty="0" smtClean="0">
                          <a:solidFill>
                            <a:schemeClr val="bg1"/>
                          </a:solidFill>
                          <a:effectLst/>
                          <a:latin typeface="Arial"/>
                        </a:rPr>
                        <a:t> niños desaparecidos</a:t>
                      </a:r>
                      <a:endParaRPr lang="es-ES_tradnl" sz="1000" b="1" i="0" u="none" strike="noStrike" noProof="0" dirty="0">
                        <a:solidFill>
                          <a:schemeClr val="bg1"/>
                        </a:solidFill>
                        <a:effectLst/>
                        <a:latin typeface="Arial"/>
                      </a:endParaRPr>
                    </a:p>
                  </a:txBody>
                  <a:tcPr marL="8259" marR="8259" marT="8259"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hMerge="1">
                  <a:txBody>
                    <a:bodyPr/>
                    <a:lstStyle/>
                    <a:p>
                      <a:pPr algn="l" fontAlgn="b"/>
                      <a:endParaRPr lang="en-CA" sz="900" b="1" i="0" u="none" strike="noStrike" dirty="0">
                        <a:solidFill>
                          <a:srgbClr val="000000"/>
                        </a:solidFill>
                        <a:effectLst/>
                        <a:latin typeface="Arial"/>
                      </a:endParaRPr>
                    </a:p>
                  </a:txBody>
                  <a:tcPr marL="8259" marR="8259" marT="8259" marB="0" anchor="b"/>
                </a:tc>
              </a:tr>
              <a:tr h="237625">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l" fontAlgn="b"/>
                      <a:r>
                        <a:rPr lang="es-ES_tradnl" sz="900" b="0" i="0" u="none" strike="noStrike" noProof="0" dirty="0" smtClean="0">
                          <a:solidFill>
                            <a:srgbClr val="000000"/>
                          </a:solidFill>
                          <a:effectLst/>
                          <a:latin typeface="Arial"/>
                        </a:rPr>
                        <a:t>Niños desaparecidos</a:t>
                      </a:r>
                      <a:r>
                        <a:rPr lang="es-ES_tradnl" sz="900" b="0" i="0" u="none" strike="noStrike" baseline="0" noProof="0" dirty="0" smtClean="0">
                          <a:solidFill>
                            <a:srgbClr val="000000"/>
                          </a:solidFill>
                          <a:effectLst/>
                          <a:latin typeface="Arial"/>
                        </a:rPr>
                        <a:t> recuperados</a:t>
                      </a:r>
                      <a:endParaRPr lang="es-ES_tradnl" sz="900" b="0" i="0" u="none" strike="noStrike" noProof="0" dirty="0">
                        <a:solidFill>
                          <a:srgbClr val="000000"/>
                        </a:solidFill>
                        <a:effectLst/>
                        <a:latin typeface="Arial"/>
                      </a:endParaRPr>
                    </a:p>
                  </a:txBody>
                  <a:tcPr marL="74332"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r" fontAlgn="b"/>
                      <a:r>
                        <a:rPr lang="es-ES_tradnl" sz="900" b="0" i="0" u="none" strike="noStrike" noProof="0" dirty="0" smtClean="0">
                          <a:solidFill>
                            <a:srgbClr val="000000"/>
                          </a:solidFill>
                          <a:effectLst/>
                          <a:latin typeface="Arial"/>
                        </a:rPr>
                        <a:t>18</a:t>
                      </a:r>
                      <a:endParaRPr lang="es-ES_tradnl" sz="900" b="0" i="0" u="none" strike="noStrike" noProof="0" dirty="0">
                        <a:solidFill>
                          <a:srgbClr val="000000"/>
                        </a:solidFill>
                        <a:effectLst/>
                        <a:latin typeface="Arial"/>
                      </a:endParaRPr>
                    </a:p>
                  </a:txBody>
                  <a:tcPr marL="8259" marR="8259" marT="8259"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r>
            </a:tbl>
          </a:graphicData>
        </a:graphic>
      </p:graphicFrame>
      <p:pic>
        <p:nvPicPr>
          <p:cNvPr id="11" name="Picture 10" descr="Operations Branch"/>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007545" y="4139259"/>
            <a:ext cx="4884935" cy="7920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0458" y="764704"/>
            <a:ext cx="2442022" cy="3168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3" name="Title 3"/>
          <p:cNvSpPr txBox="1">
            <a:spLocks/>
          </p:cNvSpPr>
          <p:nvPr/>
        </p:nvSpPr>
        <p:spPr>
          <a:xfrm>
            <a:off x="518864" y="72008"/>
            <a:ext cx="8229600" cy="404664"/>
          </a:xfrm>
          <a:prstGeom prst="rect">
            <a:avLst/>
          </a:prstGeom>
        </p:spPr>
        <p:txBody>
          <a:bodyPr>
            <a:normAutofit/>
          </a:bodyPr>
          <a:lstStyle>
            <a:lvl1pPr algn="ctr" rtl="0" eaLnBrk="1" fontAlgn="base" hangingPunct="1">
              <a:spcBef>
                <a:spcPct val="0"/>
              </a:spcBef>
              <a:spcAft>
                <a:spcPct val="0"/>
              </a:spcAft>
              <a:defRPr sz="2800" b="1">
                <a:solidFill>
                  <a:srgbClr val="000066"/>
                </a:solidFill>
                <a:latin typeface="+mj-lt"/>
                <a:ea typeface="+mj-ea"/>
                <a:cs typeface="+mj-cs"/>
              </a:defRPr>
            </a:lvl1pPr>
            <a:lvl2pPr algn="ctr" rtl="0" eaLnBrk="1" fontAlgn="base" hangingPunct="1">
              <a:spcBef>
                <a:spcPct val="0"/>
              </a:spcBef>
              <a:spcAft>
                <a:spcPct val="0"/>
              </a:spcAft>
              <a:defRPr sz="2800" b="1">
                <a:solidFill>
                  <a:srgbClr val="000066"/>
                </a:solidFill>
                <a:latin typeface="Arial" charset="0"/>
              </a:defRPr>
            </a:lvl2pPr>
            <a:lvl3pPr algn="ctr" rtl="0" eaLnBrk="1" fontAlgn="base" hangingPunct="1">
              <a:spcBef>
                <a:spcPct val="0"/>
              </a:spcBef>
              <a:spcAft>
                <a:spcPct val="0"/>
              </a:spcAft>
              <a:defRPr sz="2800" b="1">
                <a:solidFill>
                  <a:srgbClr val="000066"/>
                </a:solidFill>
                <a:latin typeface="Arial" charset="0"/>
              </a:defRPr>
            </a:lvl3pPr>
            <a:lvl4pPr algn="ctr" rtl="0" eaLnBrk="1" fontAlgn="base" hangingPunct="1">
              <a:spcBef>
                <a:spcPct val="0"/>
              </a:spcBef>
              <a:spcAft>
                <a:spcPct val="0"/>
              </a:spcAft>
              <a:defRPr sz="2800" b="1">
                <a:solidFill>
                  <a:srgbClr val="000066"/>
                </a:solidFill>
                <a:latin typeface="Arial" charset="0"/>
              </a:defRPr>
            </a:lvl4pPr>
            <a:lvl5pPr algn="ctr" rtl="0" eaLnBrk="1" fontAlgn="base" hangingPunct="1">
              <a:spcBef>
                <a:spcPct val="0"/>
              </a:spcBef>
              <a:spcAft>
                <a:spcPct val="0"/>
              </a:spcAft>
              <a:defRPr sz="2800" b="1">
                <a:solidFill>
                  <a:srgbClr val="000066"/>
                </a:solidFill>
                <a:latin typeface="Arial" charset="0"/>
              </a:defRPr>
            </a:lvl5pPr>
            <a:lvl6pPr marL="457200" algn="ctr" rtl="0" eaLnBrk="1" fontAlgn="base" hangingPunct="1">
              <a:spcBef>
                <a:spcPct val="0"/>
              </a:spcBef>
              <a:spcAft>
                <a:spcPct val="0"/>
              </a:spcAft>
              <a:defRPr sz="2800" b="1">
                <a:solidFill>
                  <a:srgbClr val="000066"/>
                </a:solidFill>
                <a:latin typeface="Arial" charset="0"/>
              </a:defRPr>
            </a:lvl6pPr>
            <a:lvl7pPr marL="914400" algn="ctr" rtl="0" eaLnBrk="1" fontAlgn="base" hangingPunct="1">
              <a:spcBef>
                <a:spcPct val="0"/>
              </a:spcBef>
              <a:spcAft>
                <a:spcPct val="0"/>
              </a:spcAft>
              <a:defRPr sz="2800" b="1">
                <a:solidFill>
                  <a:srgbClr val="000066"/>
                </a:solidFill>
                <a:latin typeface="Arial" charset="0"/>
              </a:defRPr>
            </a:lvl7pPr>
            <a:lvl8pPr marL="1371600" algn="ctr" rtl="0" eaLnBrk="1" fontAlgn="base" hangingPunct="1">
              <a:spcBef>
                <a:spcPct val="0"/>
              </a:spcBef>
              <a:spcAft>
                <a:spcPct val="0"/>
              </a:spcAft>
              <a:defRPr sz="2800" b="1">
                <a:solidFill>
                  <a:srgbClr val="000066"/>
                </a:solidFill>
                <a:latin typeface="Arial" charset="0"/>
              </a:defRPr>
            </a:lvl8pPr>
            <a:lvl9pPr marL="1828800" algn="ctr" rtl="0" eaLnBrk="1" fontAlgn="base" hangingPunct="1">
              <a:spcBef>
                <a:spcPct val="0"/>
              </a:spcBef>
              <a:spcAft>
                <a:spcPct val="0"/>
              </a:spcAft>
              <a:defRPr sz="2800" b="1">
                <a:solidFill>
                  <a:srgbClr val="000066"/>
                </a:solidFill>
                <a:latin typeface="Arial" charset="0"/>
              </a:defRPr>
            </a:lvl9pPr>
          </a:lstStyle>
          <a:p>
            <a:r>
              <a:rPr lang="es-ES_tradnl" sz="2000" kern="0" dirty="0" smtClean="0"/>
              <a:t>La CBSA de un vistazo: 2012-2013</a:t>
            </a:r>
            <a:endParaRPr lang="es-ES_tradnl" sz="2000" kern="0" dirty="0"/>
          </a:p>
        </p:txBody>
      </p:sp>
      <p:sp>
        <p:nvSpPr>
          <p:cNvPr id="1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extLst>
      <p:ext uri="{BB962C8B-B14F-4D97-AF65-F5344CB8AC3E}">
        <p14:creationId xmlns:p14="http://schemas.microsoft.com/office/powerpoint/2010/main" val="31533226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s-ES_tradnl" altLang="en-US" dirty="0" smtClean="0"/>
              <a:t>Ciudadanos cubanos</a:t>
            </a:r>
          </a:p>
        </p:txBody>
      </p:sp>
      <p:sp>
        <p:nvSpPr>
          <p:cNvPr id="19459" name="Content Placeholder 2"/>
          <p:cNvSpPr>
            <a:spLocks noGrp="1"/>
          </p:cNvSpPr>
          <p:nvPr>
            <p:ph idx="1"/>
          </p:nvPr>
        </p:nvSpPr>
        <p:spPr/>
        <p:txBody>
          <a:bodyPr/>
          <a:lstStyle/>
          <a:p>
            <a:pPr>
              <a:spcBef>
                <a:spcPts val="0"/>
              </a:spcBef>
              <a:defRPr/>
            </a:pPr>
            <a:r>
              <a:rPr lang="es-ES_tradnl" altLang="en-US" dirty="0" smtClean="0"/>
              <a:t>En 2014 se ha recibido un promedio de 12 solicitudes de ciudadanos cubanos por mes, con lo cual se espera recibir un total de 144 solicitudes durante todo el año. Esto significa una disminución, comparado con 2013, cuando se recibieron 199 solicitudes de ciudadanos cubanos. </a:t>
            </a:r>
            <a:endParaRPr lang="es-ES_tradnl" altLang="en-US" dirty="0"/>
          </a:p>
          <a:p>
            <a:pPr marL="0" indent="0">
              <a:spcBef>
                <a:spcPts val="0"/>
              </a:spcBef>
              <a:buNone/>
              <a:defRPr/>
            </a:pPr>
            <a:endParaRPr lang="es-ES_tradnl" altLang="en-US" dirty="0" smtClean="0"/>
          </a:p>
          <a:p>
            <a:pPr>
              <a:spcBef>
                <a:spcPts val="0"/>
              </a:spcBef>
              <a:defRPr/>
            </a:pPr>
            <a:r>
              <a:rPr lang="es-ES_tradnl" altLang="en-US" dirty="0"/>
              <a:t>E</a:t>
            </a:r>
            <a:r>
              <a:rPr lang="es-ES_tradnl" altLang="en-US" dirty="0" smtClean="0"/>
              <a:t>n 2013, el 74% de las solicitudes de la condición de refugiado se realizaron en el interior del país.</a:t>
            </a:r>
          </a:p>
          <a:p>
            <a:pPr>
              <a:spcBef>
                <a:spcPts val="0"/>
              </a:spcBef>
              <a:defRPr/>
            </a:pPr>
            <a:endParaRPr lang="es-ES_tradnl" altLang="en-US" dirty="0" smtClean="0"/>
          </a:p>
          <a:p>
            <a:pPr>
              <a:spcBef>
                <a:spcPts val="0"/>
              </a:spcBef>
              <a:defRPr/>
            </a:pPr>
            <a:r>
              <a:rPr lang="es-ES_tradnl" altLang="en-US" dirty="0" smtClean="0"/>
              <a:t>Esto indica que los migrantes cubanos logran burlar los controles fronterizos de inmigración.</a:t>
            </a:r>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s-ES_tradnl" altLang="en-US" dirty="0" smtClean="0"/>
              <a:t>Tráfico ilícito de migrantes en el corredor entre los Estados Unidos y México</a:t>
            </a:r>
          </a:p>
        </p:txBody>
      </p:sp>
      <p:sp>
        <p:nvSpPr>
          <p:cNvPr id="3" name="Content Placeholder 2"/>
          <p:cNvSpPr>
            <a:spLocks noGrp="1"/>
          </p:cNvSpPr>
          <p:nvPr>
            <p:ph idx="1"/>
          </p:nvPr>
        </p:nvSpPr>
        <p:spPr>
          <a:xfrm>
            <a:off x="457200" y="1711349"/>
            <a:ext cx="8229600" cy="4525963"/>
          </a:xfrm>
        </p:spPr>
        <p:txBody>
          <a:bodyPr/>
          <a:lstStyle/>
          <a:p>
            <a:pPr>
              <a:spcBef>
                <a:spcPts val="0"/>
              </a:spcBef>
              <a:defRPr/>
            </a:pPr>
            <a:r>
              <a:rPr lang="es-ES_tradnl" sz="2000" dirty="0" smtClean="0"/>
              <a:t>Aunque en Canadá ya no se recibe un número significativo de solicitudes de la condición de refugiado de ciudadanos mexicanos, México continúa siendo un centro de tránsito de migrantes provenientes de todo el mundo. </a:t>
            </a:r>
          </a:p>
          <a:p>
            <a:pPr>
              <a:spcBef>
                <a:spcPts val="0"/>
              </a:spcBef>
              <a:defRPr/>
            </a:pPr>
            <a:endParaRPr lang="es-ES_tradnl" sz="800" dirty="0" smtClean="0"/>
          </a:p>
          <a:p>
            <a:pPr lvl="1">
              <a:spcBef>
                <a:spcPts val="0"/>
              </a:spcBef>
              <a:buFont typeface="Courier New" panose="02070309020205020404" pitchFamily="49" charset="0"/>
              <a:buChar char="o"/>
              <a:defRPr/>
            </a:pPr>
            <a:r>
              <a:rPr lang="es-ES_tradnl" sz="1800" dirty="0" smtClean="0"/>
              <a:t>Se sabe que ciudadanos de Afganistán, Colombia, Irán, Pakistán, Rumanía, Sri Lanka y Somalia utilizan México como lugar de tránsito en su viaje hacia Canadá. </a:t>
            </a:r>
          </a:p>
          <a:p>
            <a:pPr lvl="1">
              <a:spcBef>
                <a:spcPts val="0"/>
              </a:spcBef>
              <a:buFont typeface="Courier New" panose="02070309020205020404" pitchFamily="49" charset="0"/>
              <a:buChar char="o"/>
              <a:defRPr/>
            </a:pPr>
            <a:r>
              <a:rPr lang="es-ES_tradnl" sz="1800" dirty="0" smtClean="0"/>
              <a:t>Sudamérica y Centroamérica – México – Estados Unidos – Canadá </a:t>
            </a:r>
          </a:p>
          <a:p>
            <a:pPr marL="457200" lvl="1" indent="0">
              <a:spcBef>
                <a:spcPts val="0"/>
              </a:spcBef>
              <a:buFontTx/>
              <a:buNone/>
              <a:defRPr/>
            </a:pPr>
            <a:endParaRPr lang="es-ES_tradnl" sz="800" dirty="0" smtClean="0"/>
          </a:p>
          <a:p>
            <a:pPr>
              <a:spcBef>
                <a:spcPts val="0"/>
              </a:spcBef>
              <a:defRPr/>
            </a:pPr>
            <a:r>
              <a:rPr lang="es-ES_tradnl" sz="2000" dirty="0" smtClean="0"/>
              <a:t>Las redes de tráfico ilícito de migrantes utilizan México como ruta de tránsito para los migrantes cuyo destino final es Canadá. </a:t>
            </a:r>
          </a:p>
          <a:p>
            <a:pPr marL="0" indent="0">
              <a:spcBef>
                <a:spcPts val="0"/>
              </a:spcBef>
              <a:buNone/>
              <a:defRPr/>
            </a:pPr>
            <a:endParaRPr lang="es-ES_tradnl" sz="800" dirty="0" smtClean="0"/>
          </a:p>
          <a:p>
            <a:pPr>
              <a:spcBef>
                <a:spcPts val="0"/>
              </a:spcBef>
              <a:defRPr/>
            </a:pPr>
            <a:r>
              <a:rPr lang="es-ES_tradnl" sz="2000" dirty="0" smtClean="0"/>
              <a:t>Los cárteles de drogas mexicanos se están diversificando y se están involucrando cada vez más en el tráfico ilícito de migrantes. </a:t>
            </a:r>
            <a:endParaRPr lang="es-ES_tradnl" sz="2000" dirty="0"/>
          </a:p>
        </p:txBody>
      </p:sp>
      <p:sp>
        <p:nvSpPr>
          <p:cNvPr id="18436" name="Slide Number Placeholder 3"/>
          <p:cNvSpPr>
            <a:spLocks noGrp="1"/>
          </p:cNvSpPr>
          <p:nvPr>
            <p:ph type="sldNum" sz="quarter" idx="12"/>
          </p:nvPr>
        </p:nvSpPr>
        <p:spPr>
          <a:noFill/>
        </p:spPr>
        <p:txBody>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000">
                <a:solidFill>
                  <a:srgbClr val="000066"/>
                </a:solidFill>
                <a:latin typeface="Arial" charset="0"/>
              </a:defRPr>
            </a:lvl2pPr>
            <a:lvl3pPr marL="1143000" indent="-228600" eaLnBrk="0" hangingPunct="0">
              <a:spcBef>
                <a:spcPct val="20000"/>
              </a:spcBef>
              <a:buChar char="•"/>
              <a:defRPr>
                <a:solidFill>
                  <a:srgbClr val="000066"/>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BF6D88C-674D-4322-B613-74642D27549D}" type="slidenum">
              <a:rPr lang="es-ES_tradnl" altLang="en-US" sz="1400" smtClean="0">
                <a:solidFill>
                  <a:schemeClr val="tx1"/>
                </a:solidFill>
              </a:rPr>
              <a:pPr eaLnBrk="1" hangingPunct="1">
                <a:spcBef>
                  <a:spcPct val="0"/>
                </a:spcBef>
                <a:buFontTx/>
                <a:buNone/>
              </a:pPr>
              <a:t>21</a:t>
            </a:fld>
            <a:endParaRPr lang="es-ES_tradnl" altLang="en-US" sz="1400" dirty="0" smtClean="0">
              <a:solidFill>
                <a:schemeClr val="tx1"/>
              </a:solidFill>
            </a:endParaRPr>
          </a:p>
        </p:txBody>
      </p:sp>
      <p:sp>
        <p:nvSpPr>
          <p:cNvPr id="5"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s-ES_tradnl" altLang="en-US" dirty="0" smtClean="0"/>
              <a:t>¿Preguntas?</a:t>
            </a:r>
          </a:p>
        </p:txBody>
      </p:sp>
      <p:sp>
        <p:nvSpPr>
          <p:cNvPr id="23555" name="Rectangle 3"/>
          <p:cNvSpPr>
            <a:spLocks noGrp="1" noChangeArrowheads="1"/>
          </p:cNvSpPr>
          <p:nvPr>
            <p:ph idx="1"/>
          </p:nvPr>
        </p:nvSpPr>
        <p:spPr/>
        <p:txBody>
          <a:bodyPr/>
          <a:lstStyle/>
          <a:p>
            <a:pPr marL="0" indent="0" algn="ctr" eaLnBrk="1" hangingPunct="1">
              <a:buFontTx/>
              <a:buNone/>
            </a:pPr>
            <a:endParaRPr lang="es-ES_tradnl" altLang="en-US" dirty="0" smtClean="0"/>
          </a:p>
          <a:p>
            <a:pPr marL="0" indent="0" algn="ctr" eaLnBrk="1" hangingPunct="1">
              <a:buFontTx/>
              <a:buNone/>
            </a:pPr>
            <a:endParaRPr lang="es-ES_tradnl" altLang="en-US" dirty="0" smtClean="0"/>
          </a:p>
          <a:p>
            <a:pPr marL="0" indent="0" algn="ctr" eaLnBrk="1" hangingPunct="1">
              <a:buFontTx/>
              <a:buNone/>
            </a:pPr>
            <a:endParaRPr lang="es-ES_tradnl" altLang="en-US" b="1" dirty="0" smtClean="0"/>
          </a:p>
          <a:p>
            <a:pPr marL="0" indent="0" algn="ctr" eaLnBrk="1" hangingPunct="1">
              <a:buFontTx/>
              <a:buNone/>
            </a:pPr>
            <a:endParaRPr lang="es-ES_tradnl" altLang="en-US" b="1" dirty="0" smtClean="0"/>
          </a:p>
          <a:p>
            <a:pPr marL="0" indent="0" algn="ctr" eaLnBrk="1" hangingPunct="1">
              <a:buFontTx/>
              <a:buNone/>
            </a:pPr>
            <a:endParaRPr lang="es-ES_tradnl" altLang="en-US" b="1" dirty="0" smtClean="0"/>
          </a:p>
          <a:p>
            <a:pPr marL="0" indent="0" algn="ctr" eaLnBrk="1" hangingPunct="1">
              <a:buFontTx/>
              <a:buNone/>
            </a:pPr>
            <a:endParaRPr lang="es-ES_tradnl" altLang="en-US" b="1" dirty="0" smtClean="0"/>
          </a:p>
          <a:p>
            <a:pPr marL="0" indent="0" algn="ctr" eaLnBrk="1" hangingPunct="1">
              <a:buFontTx/>
              <a:buNone/>
            </a:pPr>
            <a:endParaRPr lang="es-ES_tradnl" altLang="en-US" b="1" dirty="0" smtClean="0"/>
          </a:p>
          <a:p>
            <a:pPr marL="0" indent="0" algn="ctr" eaLnBrk="1" hangingPunct="1">
              <a:buFontTx/>
              <a:buNone/>
            </a:pPr>
            <a:r>
              <a:rPr lang="es-ES_tradnl" altLang="en-US" b="1" dirty="0" smtClean="0"/>
              <a:t>Agencia de Servicios Fronterizos de Canadá</a:t>
            </a:r>
          </a:p>
          <a:p>
            <a:pPr marL="0" indent="0" algn="ctr" eaLnBrk="1" hangingPunct="1">
              <a:buFontTx/>
              <a:buNone/>
            </a:pPr>
            <a:r>
              <a:rPr lang="es-ES_tradnl" altLang="en-US" b="1" dirty="0" smtClean="0"/>
              <a:t>www.cbsa-asfc.gc.ca</a:t>
            </a:r>
          </a:p>
        </p:txBody>
      </p:sp>
      <p:pic>
        <p:nvPicPr>
          <p:cNvPr id="2355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17913" y="2236788"/>
            <a:ext cx="190817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6" name="Picture 3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87828" y="4613380"/>
            <a:ext cx="7320989" cy="1626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 name="Rectangle 4"/>
          <p:cNvSpPr txBox="1">
            <a:spLocks noChangeArrowheads="1"/>
          </p:cNvSpPr>
          <p:nvPr/>
        </p:nvSpPr>
        <p:spPr>
          <a:xfrm>
            <a:off x="35496" y="125388"/>
            <a:ext cx="8856984" cy="495300"/>
          </a:xfrm>
          <a:prstGeom prst="rect">
            <a:avLst/>
          </a:prstGeom>
        </p:spPr>
        <p:txBody>
          <a:bodyPr/>
          <a:lstStyle>
            <a:lvl1pPr algn="ctr"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eaLnBrk="1" hangingPunct="1"/>
            <a:r>
              <a:rPr lang="es-ES_tradnl" sz="1600" dirty="0" smtClean="0"/>
              <a:t>Red Internacional de la CBSA 2013-2014</a:t>
            </a:r>
          </a:p>
        </p:txBody>
      </p:sp>
      <p:pic>
        <p:nvPicPr>
          <p:cNvPr id="201" name="Picture 1"/>
          <p:cNvPicPr>
            <a:picLocks noChangeAspect="1"/>
          </p:cNvPicPr>
          <p:nvPr/>
        </p:nvPicPr>
        <p:blipFill>
          <a:blip r:embed="rId4" cstate="email">
            <a:extLst>
              <a:ext uri="{28A0092B-C50C-407E-A947-70E740481C1C}">
                <a14:useLocalDpi xmlns:a14="http://schemas.microsoft.com/office/drawing/2010/main"/>
              </a:ext>
            </a:extLst>
          </a:blip>
          <a:srcRect t="18015"/>
          <a:stretch>
            <a:fillRect/>
          </a:stretch>
        </p:blipFill>
        <p:spPr bwMode="auto">
          <a:xfrm>
            <a:off x="9550" y="763719"/>
            <a:ext cx="9144000" cy="462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 name="TextBox 4"/>
          <p:cNvSpPr txBox="1">
            <a:spLocks noChangeArrowheads="1"/>
          </p:cNvSpPr>
          <p:nvPr/>
        </p:nvSpPr>
        <p:spPr bwMode="auto">
          <a:xfrm>
            <a:off x="1636712" y="2433769"/>
            <a:ext cx="4968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Los Ángeles</a:t>
            </a:r>
            <a:endParaRPr lang="es-ES_tradnl" sz="400" dirty="0">
              <a:solidFill>
                <a:srgbClr val="000000"/>
              </a:solidFill>
              <a:latin typeface="Calibri" pitchFamily="34" charset="0"/>
            </a:endParaRPr>
          </a:p>
        </p:txBody>
      </p:sp>
      <p:sp>
        <p:nvSpPr>
          <p:cNvPr id="203" name="TextBox 5"/>
          <p:cNvSpPr txBox="1">
            <a:spLocks noChangeArrowheads="1"/>
          </p:cNvSpPr>
          <p:nvPr/>
        </p:nvSpPr>
        <p:spPr bwMode="auto">
          <a:xfrm>
            <a:off x="2109787" y="2811594"/>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México City</a:t>
            </a:r>
            <a:endParaRPr lang="es-ES_tradnl" sz="400" dirty="0">
              <a:solidFill>
                <a:srgbClr val="000000"/>
              </a:solidFill>
              <a:latin typeface="Calibri" pitchFamily="34" charset="0"/>
            </a:endParaRPr>
          </a:p>
        </p:txBody>
      </p:sp>
      <p:sp>
        <p:nvSpPr>
          <p:cNvPr id="204" name="TextBox 6"/>
          <p:cNvSpPr txBox="1">
            <a:spLocks noChangeArrowheads="1"/>
          </p:cNvSpPr>
          <p:nvPr/>
        </p:nvSpPr>
        <p:spPr bwMode="auto">
          <a:xfrm>
            <a:off x="2573337" y="2657606"/>
            <a:ext cx="4556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Miami</a:t>
            </a:r>
            <a:endParaRPr lang="es-ES_tradnl" sz="400" dirty="0">
              <a:solidFill>
                <a:srgbClr val="000000"/>
              </a:solidFill>
              <a:latin typeface="Calibri" pitchFamily="34" charset="0"/>
            </a:endParaRPr>
          </a:p>
        </p:txBody>
      </p:sp>
      <p:sp>
        <p:nvSpPr>
          <p:cNvPr id="205" name="TextBox 7"/>
          <p:cNvSpPr txBox="1">
            <a:spLocks noChangeArrowheads="1"/>
          </p:cNvSpPr>
          <p:nvPr/>
        </p:nvSpPr>
        <p:spPr bwMode="auto">
          <a:xfrm>
            <a:off x="2755900" y="2219456"/>
            <a:ext cx="457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New York</a:t>
            </a:r>
            <a:endParaRPr lang="es-ES_tradnl" sz="400" dirty="0">
              <a:solidFill>
                <a:srgbClr val="000000"/>
              </a:solidFill>
              <a:latin typeface="Calibri" pitchFamily="34" charset="0"/>
            </a:endParaRPr>
          </a:p>
        </p:txBody>
      </p:sp>
      <p:sp>
        <p:nvSpPr>
          <p:cNvPr id="206" name="TextBox 8"/>
          <p:cNvSpPr txBox="1">
            <a:spLocks noChangeArrowheads="1"/>
          </p:cNvSpPr>
          <p:nvPr/>
        </p:nvSpPr>
        <p:spPr bwMode="auto">
          <a:xfrm>
            <a:off x="2617008" y="2310801"/>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Washington</a:t>
            </a:r>
            <a:endParaRPr lang="es-ES_tradnl" sz="400" dirty="0">
              <a:solidFill>
                <a:srgbClr val="000000"/>
              </a:solidFill>
              <a:latin typeface="Calibri" pitchFamily="34" charset="0"/>
            </a:endParaRPr>
          </a:p>
        </p:txBody>
      </p:sp>
      <p:sp>
        <p:nvSpPr>
          <p:cNvPr id="207" name="TextBox 9"/>
          <p:cNvSpPr txBox="1">
            <a:spLocks noChangeArrowheads="1"/>
          </p:cNvSpPr>
          <p:nvPr/>
        </p:nvSpPr>
        <p:spPr bwMode="auto">
          <a:xfrm>
            <a:off x="2578100" y="3113219"/>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Panamá</a:t>
            </a:r>
            <a:endParaRPr lang="es-ES_tradnl" sz="400" dirty="0">
              <a:solidFill>
                <a:srgbClr val="000000"/>
              </a:solidFill>
              <a:latin typeface="Calibri" pitchFamily="34" charset="0"/>
            </a:endParaRPr>
          </a:p>
        </p:txBody>
      </p:sp>
      <p:sp>
        <p:nvSpPr>
          <p:cNvPr id="208" name="TextBox 10"/>
          <p:cNvSpPr txBox="1">
            <a:spLocks noChangeArrowheads="1"/>
          </p:cNvSpPr>
          <p:nvPr/>
        </p:nvSpPr>
        <p:spPr bwMode="auto">
          <a:xfrm>
            <a:off x="2736850" y="3211644"/>
            <a:ext cx="4572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Bogotá</a:t>
            </a:r>
            <a:endParaRPr lang="es-ES_tradnl" sz="400" dirty="0">
              <a:solidFill>
                <a:srgbClr val="000000"/>
              </a:solidFill>
              <a:latin typeface="Calibri" pitchFamily="34" charset="0"/>
            </a:endParaRPr>
          </a:p>
        </p:txBody>
      </p:sp>
      <p:sp>
        <p:nvSpPr>
          <p:cNvPr id="209" name="TextBox 11"/>
          <p:cNvSpPr txBox="1">
            <a:spLocks noChangeArrowheads="1"/>
          </p:cNvSpPr>
          <p:nvPr/>
        </p:nvSpPr>
        <p:spPr bwMode="auto">
          <a:xfrm>
            <a:off x="2368550" y="2883031"/>
            <a:ext cx="4572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Kingston</a:t>
            </a:r>
            <a:endParaRPr lang="es-ES_tradnl" sz="400" dirty="0">
              <a:solidFill>
                <a:srgbClr val="000000"/>
              </a:solidFill>
              <a:latin typeface="Calibri" pitchFamily="34" charset="0"/>
            </a:endParaRPr>
          </a:p>
        </p:txBody>
      </p:sp>
      <p:sp>
        <p:nvSpPr>
          <p:cNvPr id="210" name="TextBox 12"/>
          <p:cNvSpPr txBox="1">
            <a:spLocks noChangeArrowheads="1"/>
          </p:cNvSpPr>
          <p:nvPr/>
        </p:nvSpPr>
        <p:spPr bwMode="auto">
          <a:xfrm>
            <a:off x="2690812" y="2943356"/>
            <a:ext cx="508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Port a Prince</a:t>
            </a:r>
            <a:endParaRPr lang="es-ES_tradnl" sz="400" dirty="0">
              <a:solidFill>
                <a:srgbClr val="000000"/>
              </a:solidFill>
              <a:latin typeface="Calibri" pitchFamily="34" charset="0"/>
            </a:endParaRPr>
          </a:p>
        </p:txBody>
      </p:sp>
      <p:sp>
        <p:nvSpPr>
          <p:cNvPr id="211" name="TextBox 13"/>
          <p:cNvSpPr txBox="1">
            <a:spLocks noChangeArrowheads="1"/>
          </p:cNvSpPr>
          <p:nvPr/>
        </p:nvSpPr>
        <p:spPr bwMode="auto">
          <a:xfrm>
            <a:off x="2846387" y="2822706"/>
            <a:ext cx="59055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Santo Domingo</a:t>
            </a:r>
            <a:endParaRPr lang="es-ES_tradnl" sz="400" dirty="0">
              <a:solidFill>
                <a:srgbClr val="000000"/>
              </a:solidFill>
              <a:latin typeface="Calibri" pitchFamily="34" charset="0"/>
            </a:endParaRPr>
          </a:p>
        </p:txBody>
      </p:sp>
      <p:sp>
        <p:nvSpPr>
          <p:cNvPr id="212" name="TextBox 14"/>
          <p:cNvSpPr txBox="1">
            <a:spLocks noChangeArrowheads="1"/>
          </p:cNvSpPr>
          <p:nvPr/>
        </p:nvSpPr>
        <p:spPr bwMode="auto">
          <a:xfrm>
            <a:off x="3035300" y="3090994"/>
            <a:ext cx="5064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Port of </a:t>
            </a:r>
            <a:r>
              <a:rPr lang="es-ES_tradnl" sz="400" dirty="0">
                <a:solidFill>
                  <a:srgbClr val="000000"/>
                </a:solidFill>
                <a:latin typeface="Calibri" pitchFamily="34" charset="0"/>
              </a:rPr>
              <a:t> </a:t>
            </a:r>
            <a:r>
              <a:rPr lang="es-ES_tradnl" sz="400" dirty="0" smtClean="0">
                <a:solidFill>
                  <a:srgbClr val="000000"/>
                </a:solidFill>
                <a:latin typeface="Calibri" pitchFamily="34" charset="0"/>
              </a:rPr>
              <a:t>Spain</a:t>
            </a:r>
            <a:endParaRPr lang="es-ES_tradnl" sz="400" dirty="0">
              <a:solidFill>
                <a:srgbClr val="000000"/>
              </a:solidFill>
              <a:latin typeface="Calibri" pitchFamily="34" charset="0"/>
            </a:endParaRPr>
          </a:p>
        </p:txBody>
      </p:sp>
      <p:sp>
        <p:nvSpPr>
          <p:cNvPr id="213" name="TextBox 15"/>
          <p:cNvSpPr txBox="1">
            <a:spLocks noChangeArrowheads="1"/>
          </p:cNvSpPr>
          <p:nvPr/>
        </p:nvSpPr>
        <p:spPr bwMode="auto">
          <a:xfrm>
            <a:off x="2649537" y="3625981"/>
            <a:ext cx="5064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Lima</a:t>
            </a:r>
            <a:endParaRPr lang="es-ES_tradnl" sz="400" dirty="0">
              <a:solidFill>
                <a:srgbClr val="000000"/>
              </a:solidFill>
              <a:latin typeface="Calibri" pitchFamily="34" charset="0"/>
            </a:endParaRPr>
          </a:p>
        </p:txBody>
      </p:sp>
      <p:sp>
        <p:nvSpPr>
          <p:cNvPr id="214" name="TextBox 16"/>
          <p:cNvSpPr txBox="1">
            <a:spLocks noChangeArrowheads="1"/>
          </p:cNvSpPr>
          <p:nvPr/>
        </p:nvSpPr>
        <p:spPr bwMode="auto">
          <a:xfrm>
            <a:off x="3370262" y="3932369"/>
            <a:ext cx="5064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Sao Paulo</a:t>
            </a:r>
            <a:endParaRPr lang="es-ES_tradnl" sz="400" dirty="0">
              <a:solidFill>
                <a:srgbClr val="000000"/>
              </a:solidFill>
              <a:latin typeface="Calibri" pitchFamily="34" charset="0"/>
            </a:endParaRPr>
          </a:p>
        </p:txBody>
      </p:sp>
      <p:sp>
        <p:nvSpPr>
          <p:cNvPr id="215" name="TextBox 17"/>
          <p:cNvSpPr txBox="1">
            <a:spLocks noChangeArrowheads="1"/>
          </p:cNvSpPr>
          <p:nvPr/>
        </p:nvSpPr>
        <p:spPr bwMode="auto">
          <a:xfrm>
            <a:off x="5284787" y="3976819"/>
            <a:ext cx="50641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Pretoria</a:t>
            </a:r>
            <a:endParaRPr lang="es-ES_tradnl" sz="400" dirty="0">
              <a:solidFill>
                <a:srgbClr val="000000"/>
              </a:solidFill>
              <a:latin typeface="Calibri" pitchFamily="34" charset="0"/>
            </a:endParaRPr>
          </a:p>
        </p:txBody>
      </p:sp>
      <p:sp>
        <p:nvSpPr>
          <p:cNvPr id="216" name="TextBox 18"/>
          <p:cNvSpPr txBox="1">
            <a:spLocks noChangeArrowheads="1"/>
          </p:cNvSpPr>
          <p:nvPr/>
        </p:nvSpPr>
        <p:spPr bwMode="auto">
          <a:xfrm>
            <a:off x="5486400" y="3365631"/>
            <a:ext cx="5080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Nairobi</a:t>
            </a:r>
            <a:endParaRPr lang="es-ES_tradnl" sz="400" dirty="0">
              <a:solidFill>
                <a:srgbClr val="000000"/>
              </a:solidFill>
              <a:latin typeface="Calibri" pitchFamily="34" charset="0"/>
            </a:endParaRPr>
          </a:p>
        </p:txBody>
      </p:sp>
      <p:sp>
        <p:nvSpPr>
          <p:cNvPr id="217" name="TextBox 19"/>
          <p:cNvSpPr txBox="1">
            <a:spLocks noChangeArrowheads="1"/>
          </p:cNvSpPr>
          <p:nvPr/>
        </p:nvSpPr>
        <p:spPr bwMode="auto">
          <a:xfrm>
            <a:off x="4549775" y="3198944"/>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Accra</a:t>
            </a:r>
            <a:endParaRPr lang="es-ES_tradnl" sz="400" dirty="0">
              <a:solidFill>
                <a:srgbClr val="000000"/>
              </a:solidFill>
              <a:latin typeface="Calibri" pitchFamily="34" charset="0"/>
            </a:endParaRPr>
          </a:p>
        </p:txBody>
      </p:sp>
      <p:sp>
        <p:nvSpPr>
          <p:cNvPr id="218" name="TextBox 20"/>
          <p:cNvSpPr txBox="1">
            <a:spLocks noChangeArrowheads="1"/>
          </p:cNvSpPr>
          <p:nvPr/>
        </p:nvSpPr>
        <p:spPr bwMode="auto">
          <a:xfrm>
            <a:off x="4687887" y="2373444"/>
            <a:ext cx="5064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Algiers</a:t>
            </a:r>
            <a:endParaRPr lang="es-ES_tradnl" sz="400" dirty="0">
              <a:solidFill>
                <a:srgbClr val="000000"/>
              </a:solidFill>
              <a:latin typeface="Calibri" pitchFamily="34" charset="0"/>
            </a:endParaRPr>
          </a:p>
        </p:txBody>
      </p:sp>
      <p:sp>
        <p:nvSpPr>
          <p:cNvPr id="220" name="TextBox 22"/>
          <p:cNvSpPr txBox="1">
            <a:spLocks noChangeArrowheads="1"/>
          </p:cNvSpPr>
          <p:nvPr/>
        </p:nvSpPr>
        <p:spPr bwMode="auto">
          <a:xfrm>
            <a:off x="6523037" y="3157669"/>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Colombo</a:t>
            </a:r>
            <a:endParaRPr lang="es-ES_tradnl" sz="400" dirty="0">
              <a:solidFill>
                <a:srgbClr val="000000"/>
              </a:solidFill>
              <a:latin typeface="Calibri" pitchFamily="34" charset="0"/>
            </a:endParaRPr>
          </a:p>
        </p:txBody>
      </p:sp>
      <p:sp>
        <p:nvSpPr>
          <p:cNvPr id="221" name="TextBox 23"/>
          <p:cNvSpPr txBox="1">
            <a:spLocks noChangeArrowheads="1"/>
          </p:cNvSpPr>
          <p:nvPr/>
        </p:nvSpPr>
        <p:spPr bwMode="auto">
          <a:xfrm>
            <a:off x="6515100" y="2683006"/>
            <a:ext cx="508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New Delhi</a:t>
            </a:r>
            <a:endParaRPr lang="es-ES_tradnl" sz="400" dirty="0">
              <a:solidFill>
                <a:srgbClr val="000000"/>
              </a:solidFill>
              <a:latin typeface="Calibri" pitchFamily="34" charset="0"/>
            </a:endParaRPr>
          </a:p>
        </p:txBody>
      </p:sp>
      <p:sp>
        <p:nvSpPr>
          <p:cNvPr id="222" name="TextBox 24"/>
          <p:cNvSpPr txBox="1">
            <a:spLocks noChangeArrowheads="1"/>
          </p:cNvSpPr>
          <p:nvPr/>
        </p:nvSpPr>
        <p:spPr bwMode="auto">
          <a:xfrm>
            <a:off x="6492875" y="2559181"/>
            <a:ext cx="50641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Chandigarh</a:t>
            </a:r>
            <a:endParaRPr lang="es-ES_tradnl" sz="400" dirty="0">
              <a:solidFill>
                <a:srgbClr val="000000"/>
              </a:solidFill>
              <a:latin typeface="Calibri" pitchFamily="34" charset="0"/>
            </a:endParaRPr>
          </a:p>
        </p:txBody>
      </p:sp>
      <p:sp>
        <p:nvSpPr>
          <p:cNvPr id="223" name="TextBox 25"/>
          <p:cNvSpPr txBox="1">
            <a:spLocks noChangeArrowheads="1"/>
          </p:cNvSpPr>
          <p:nvPr/>
        </p:nvSpPr>
        <p:spPr bwMode="auto">
          <a:xfrm>
            <a:off x="6375400" y="2443294"/>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Islamabad</a:t>
            </a:r>
            <a:endParaRPr lang="es-ES_tradnl" sz="400" dirty="0">
              <a:solidFill>
                <a:srgbClr val="000000"/>
              </a:solidFill>
              <a:latin typeface="Calibri" pitchFamily="34" charset="0"/>
            </a:endParaRPr>
          </a:p>
        </p:txBody>
      </p:sp>
      <p:sp>
        <p:nvSpPr>
          <p:cNvPr id="224" name="TextBox 26"/>
          <p:cNvSpPr txBox="1">
            <a:spLocks noChangeArrowheads="1"/>
          </p:cNvSpPr>
          <p:nvPr/>
        </p:nvSpPr>
        <p:spPr bwMode="auto">
          <a:xfrm>
            <a:off x="5541962" y="2741744"/>
            <a:ext cx="5080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Abu Dhabi</a:t>
            </a:r>
            <a:endParaRPr lang="es-ES_tradnl" sz="400" dirty="0">
              <a:solidFill>
                <a:srgbClr val="000000"/>
              </a:solidFill>
              <a:latin typeface="Calibri" pitchFamily="34" charset="0"/>
            </a:endParaRPr>
          </a:p>
        </p:txBody>
      </p:sp>
      <p:sp>
        <p:nvSpPr>
          <p:cNvPr id="225" name="TextBox 27"/>
          <p:cNvSpPr txBox="1">
            <a:spLocks noChangeArrowheads="1"/>
          </p:cNvSpPr>
          <p:nvPr/>
        </p:nvSpPr>
        <p:spPr bwMode="auto">
          <a:xfrm>
            <a:off x="5919787" y="2729044"/>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Dubái</a:t>
            </a:r>
            <a:endParaRPr lang="es-ES_tradnl" sz="400" dirty="0">
              <a:solidFill>
                <a:srgbClr val="000000"/>
              </a:solidFill>
              <a:latin typeface="Calibri" pitchFamily="34" charset="0"/>
            </a:endParaRPr>
          </a:p>
        </p:txBody>
      </p:sp>
      <p:sp>
        <p:nvSpPr>
          <p:cNvPr id="226" name="TextBox 28"/>
          <p:cNvSpPr txBox="1">
            <a:spLocks noChangeArrowheads="1"/>
          </p:cNvSpPr>
          <p:nvPr/>
        </p:nvSpPr>
        <p:spPr bwMode="auto">
          <a:xfrm>
            <a:off x="5362575" y="2297244"/>
            <a:ext cx="3762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Ankara</a:t>
            </a:r>
            <a:endParaRPr lang="es-ES_tradnl" sz="400" dirty="0">
              <a:solidFill>
                <a:srgbClr val="000000"/>
              </a:solidFill>
              <a:latin typeface="Calibri" pitchFamily="34" charset="0"/>
            </a:endParaRPr>
          </a:p>
        </p:txBody>
      </p:sp>
      <p:sp>
        <p:nvSpPr>
          <p:cNvPr id="227" name="TextBox 29"/>
          <p:cNvSpPr txBox="1">
            <a:spLocks noChangeArrowheads="1"/>
          </p:cNvSpPr>
          <p:nvPr/>
        </p:nvSpPr>
        <p:spPr bwMode="auto">
          <a:xfrm>
            <a:off x="5456237" y="2532194"/>
            <a:ext cx="50641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Amman</a:t>
            </a:r>
            <a:endParaRPr lang="es-ES_tradnl" sz="400" dirty="0">
              <a:solidFill>
                <a:srgbClr val="000000"/>
              </a:solidFill>
              <a:latin typeface="Calibri" pitchFamily="34" charset="0"/>
            </a:endParaRPr>
          </a:p>
        </p:txBody>
      </p:sp>
      <p:sp>
        <p:nvSpPr>
          <p:cNvPr id="228" name="TextBox 30"/>
          <p:cNvSpPr txBox="1">
            <a:spLocks noChangeArrowheads="1"/>
          </p:cNvSpPr>
          <p:nvPr/>
        </p:nvSpPr>
        <p:spPr bwMode="auto">
          <a:xfrm>
            <a:off x="5000625" y="2224219"/>
            <a:ext cx="377825"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Estambul</a:t>
            </a:r>
            <a:endParaRPr lang="es-ES_tradnl" sz="400" dirty="0">
              <a:solidFill>
                <a:srgbClr val="000000"/>
              </a:solidFill>
              <a:latin typeface="Calibri" pitchFamily="34" charset="0"/>
            </a:endParaRPr>
          </a:p>
        </p:txBody>
      </p:sp>
      <p:sp>
        <p:nvSpPr>
          <p:cNvPr id="229" name="TextBox 31"/>
          <p:cNvSpPr txBox="1">
            <a:spLocks noChangeArrowheads="1"/>
          </p:cNvSpPr>
          <p:nvPr/>
        </p:nvSpPr>
        <p:spPr bwMode="auto">
          <a:xfrm>
            <a:off x="4286250" y="1846394"/>
            <a:ext cx="457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London</a:t>
            </a:r>
            <a:endParaRPr lang="es-ES_tradnl" sz="400" dirty="0">
              <a:solidFill>
                <a:srgbClr val="000000"/>
              </a:solidFill>
              <a:latin typeface="Calibri" pitchFamily="34" charset="0"/>
            </a:endParaRPr>
          </a:p>
        </p:txBody>
      </p:sp>
      <p:sp>
        <p:nvSpPr>
          <p:cNvPr id="230" name="TextBox 32"/>
          <p:cNvSpPr txBox="1">
            <a:spLocks noChangeArrowheads="1"/>
          </p:cNvSpPr>
          <p:nvPr/>
        </p:nvSpPr>
        <p:spPr bwMode="auto">
          <a:xfrm>
            <a:off x="4422775" y="1981331"/>
            <a:ext cx="457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Paris</a:t>
            </a:r>
            <a:endParaRPr lang="es-ES_tradnl" sz="400" dirty="0">
              <a:solidFill>
                <a:srgbClr val="000000"/>
              </a:solidFill>
              <a:latin typeface="Calibri" pitchFamily="34" charset="0"/>
            </a:endParaRPr>
          </a:p>
        </p:txBody>
      </p:sp>
      <p:sp>
        <p:nvSpPr>
          <p:cNvPr id="231" name="TextBox 33"/>
          <p:cNvSpPr txBox="1">
            <a:spLocks noChangeArrowheads="1"/>
          </p:cNvSpPr>
          <p:nvPr/>
        </p:nvSpPr>
        <p:spPr bwMode="auto">
          <a:xfrm>
            <a:off x="4665662" y="1859094"/>
            <a:ext cx="457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Bruselas</a:t>
            </a:r>
            <a:endParaRPr lang="es-ES_tradnl" sz="400" dirty="0">
              <a:solidFill>
                <a:srgbClr val="000000"/>
              </a:solidFill>
              <a:latin typeface="Calibri" pitchFamily="34" charset="0"/>
            </a:endParaRPr>
          </a:p>
        </p:txBody>
      </p:sp>
      <p:sp>
        <p:nvSpPr>
          <p:cNvPr id="232" name="TextBox 34"/>
          <p:cNvSpPr txBox="1">
            <a:spLocks noChangeArrowheads="1"/>
          </p:cNvSpPr>
          <p:nvPr/>
        </p:nvSpPr>
        <p:spPr bwMode="auto">
          <a:xfrm>
            <a:off x="4694237" y="1797181"/>
            <a:ext cx="457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The Hague</a:t>
            </a:r>
            <a:endParaRPr lang="es-ES_tradnl" sz="400" dirty="0">
              <a:solidFill>
                <a:srgbClr val="000000"/>
              </a:solidFill>
              <a:latin typeface="Calibri" pitchFamily="34" charset="0"/>
            </a:endParaRPr>
          </a:p>
        </p:txBody>
      </p:sp>
      <p:sp>
        <p:nvSpPr>
          <p:cNvPr id="233" name="TextBox 35"/>
          <p:cNvSpPr txBox="1">
            <a:spLocks noChangeArrowheads="1"/>
          </p:cNvSpPr>
          <p:nvPr/>
        </p:nvSpPr>
        <p:spPr bwMode="auto">
          <a:xfrm>
            <a:off x="4767262" y="1927356"/>
            <a:ext cx="4572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Frankfurt</a:t>
            </a:r>
            <a:endParaRPr lang="es-ES_tradnl" sz="400" dirty="0">
              <a:solidFill>
                <a:srgbClr val="000000"/>
              </a:solidFill>
              <a:latin typeface="Calibri" pitchFamily="34" charset="0"/>
            </a:endParaRPr>
          </a:p>
        </p:txBody>
      </p:sp>
      <p:sp>
        <p:nvSpPr>
          <p:cNvPr id="234" name="TextBox 36"/>
          <p:cNvSpPr txBox="1">
            <a:spLocks noChangeArrowheads="1"/>
          </p:cNvSpPr>
          <p:nvPr/>
        </p:nvSpPr>
        <p:spPr bwMode="auto">
          <a:xfrm>
            <a:off x="4657725" y="2132144"/>
            <a:ext cx="3635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Rome</a:t>
            </a:r>
            <a:endParaRPr lang="es-ES_tradnl" sz="400" dirty="0">
              <a:solidFill>
                <a:srgbClr val="000000"/>
              </a:solidFill>
              <a:latin typeface="Calibri" pitchFamily="34" charset="0"/>
            </a:endParaRPr>
          </a:p>
        </p:txBody>
      </p:sp>
      <p:sp>
        <p:nvSpPr>
          <p:cNvPr id="235" name="TextBox 37"/>
          <p:cNvSpPr txBox="1">
            <a:spLocks noChangeArrowheads="1"/>
          </p:cNvSpPr>
          <p:nvPr/>
        </p:nvSpPr>
        <p:spPr bwMode="auto">
          <a:xfrm>
            <a:off x="4891087" y="1994031"/>
            <a:ext cx="3635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Viena</a:t>
            </a:r>
            <a:endParaRPr lang="es-ES_tradnl" sz="400" dirty="0">
              <a:solidFill>
                <a:srgbClr val="000000"/>
              </a:solidFill>
              <a:latin typeface="Calibri" pitchFamily="34" charset="0"/>
            </a:endParaRPr>
          </a:p>
        </p:txBody>
      </p:sp>
      <p:sp>
        <p:nvSpPr>
          <p:cNvPr id="236" name="TextBox 38"/>
          <p:cNvSpPr txBox="1">
            <a:spLocks noChangeArrowheads="1"/>
          </p:cNvSpPr>
          <p:nvPr/>
        </p:nvSpPr>
        <p:spPr bwMode="auto">
          <a:xfrm>
            <a:off x="5318125" y="1917831"/>
            <a:ext cx="363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Kiev</a:t>
            </a:r>
            <a:endParaRPr lang="es-ES_tradnl" sz="400" dirty="0">
              <a:solidFill>
                <a:srgbClr val="000000"/>
              </a:solidFill>
              <a:latin typeface="Calibri" pitchFamily="34" charset="0"/>
            </a:endParaRPr>
          </a:p>
        </p:txBody>
      </p:sp>
      <p:sp>
        <p:nvSpPr>
          <p:cNvPr id="237" name="TextBox 39"/>
          <p:cNvSpPr txBox="1">
            <a:spLocks noChangeArrowheads="1"/>
          </p:cNvSpPr>
          <p:nvPr/>
        </p:nvSpPr>
        <p:spPr bwMode="auto">
          <a:xfrm>
            <a:off x="5499100" y="1613031"/>
            <a:ext cx="4206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Moscú</a:t>
            </a:r>
            <a:endParaRPr lang="es-ES_tradnl" sz="400" dirty="0">
              <a:solidFill>
                <a:srgbClr val="000000"/>
              </a:solidFill>
              <a:latin typeface="Calibri" pitchFamily="34" charset="0"/>
            </a:endParaRPr>
          </a:p>
        </p:txBody>
      </p:sp>
      <p:sp>
        <p:nvSpPr>
          <p:cNvPr id="238" name="TextBox 40"/>
          <p:cNvSpPr txBox="1">
            <a:spLocks noChangeArrowheads="1"/>
          </p:cNvSpPr>
          <p:nvPr/>
        </p:nvSpPr>
        <p:spPr bwMode="auto">
          <a:xfrm>
            <a:off x="7177087" y="2273431"/>
            <a:ext cx="3635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Beijing</a:t>
            </a:r>
            <a:endParaRPr lang="es-ES_tradnl" sz="400" dirty="0">
              <a:solidFill>
                <a:srgbClr val="000000"/>
              </a:solidFill>
              <a:latin typeface="Calibri" pitchFamily="34" charset="0"/>
            </a:endParaRPr>
          </a:p>
        </p:txBody>
      </p:sp>
      <p:sp>
        <p:nvSpPr>
          <p:cNvPr id="239" name="TextBox 41"/>
          <p:cNvSpPr txBox="1">
            <a:spLocks noChangeArrowheads="1"/>
          </p:cNvSpPr>
          <p:nvPr/>
        </p:nvSpPr>
        <p:spPr bwMode="auto">
          <a:xfrm>
            <a:off x="7483475" y="2359156"/>
            <a:ext cx="36353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Seúl</a:t>
            </a:r>
            <a:endParaRPr lang="es-ES_tradnl" sz="400" dirty="0">
              <a:solidFill>
                <a:srgbClr val="000000"/>
              </a:solidFill>
              <a:latin typeface="Calibri" pitchFamily="34" charset="0"/>
            </a:endParaRPr>
          </a:p>
        </p:txBody>
      </p:sp>
      <p:sp>
        <p:nvSpPr>
          <p:cNvPr id="240" name="TextBox 42"/>
          <p:cNvSpPr txBox="1">
            <a:spLocks noChangeArrowheads="1"/>
          </p:cNvSpPr>
          <p:nvPr/>
        </p:nvSpPr>
        <p:spPr bwMode="auto">
          <a:xfrm>
            <a:off x="8002587" y="2403606"/>
            <a:ext cx="363538"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Tokio</a:t>
            </a:r>
            <a:endParaRPr lang="es-ES_tradnl" sz="400" dirty="0">
              <a:solidFill>
                <a:srgbClr val="000000"/>
              </a:solidFill>
              <a:latin typeface="Calibri" pitchFamily="34" charset="0"/>
            </a:endParaRPr>
          </a:p>
        </p:txBody>
      </p:sp>
      <p:sp>
        <p:nvSpPr>
          <p:cNvPr id="241" name="TextBox 43"/>
          <p:cNvSpPr txBox="1">
            <a:spLocks noChangeArrowheads="1"/>
          </p:cNvSpPr>
          <p:nvPr/>
        </p:nvSpPr>
        <p:spPr bwMode="auto">
          <a:xfrm>
            <a:off x="7253287" y="2492506"/>
            <a:ext cx="45402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Shanghái</a:t>
            </a:r>
            <a:endParaRPr lang="es-ES_tradnl" sz="400" dirty="0">
              <a:solidFill>
                <a:srgbClr val="000000"/>
              </a:solidFill>
              <a:latin typeface="Calibri" pitchFamily="34" charset="0"/>
            </a:endParaRPr>
          </a:p>
        </p:txBody>
      </p:sp>
      <p:sp>
        <p:nvSpPr>
          <p:cNvPr id="242" name="TextBox 44"/>
          <p:cNvSpPr txBox="1">
            <a:spLocks noChangeArrowheads="1"/>
          </p:cNvSpPr>
          <p:nvPr/>
        </p:nvSpPr>
        <p:spPr bwMode="auto">
          <a:xfrm>
            <a:off x="7559675" y="2711581"/>
            <a:ext cx="3810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Taipéi</a:t>
            </a:r>
            <a:endParaRPr lang="es-ES_tradnl" sz="400" dirty="0">
              <a:solidFill>
                <a:srgbClr val="000000"/>
              </a:solidFill>
              <a:latin typeface="Calibri" pitchFamily="34" charset="0"/>
            </a:endParaRPr>
          </a:p>
        </p:txBody>
      </p:sp>
      <p:sp>
        <p:nvSpPr>
          <p:cNvPr id="243" name="TextBox 45"/>
          <p:cNvSpPr txBox="1">
            <a:spLocks noChangeArrowheads="1"/>
          </p:cNvSpPr>
          <p:nvPr/>
        </p:nvSpPr>
        <p:spPr bwMode="auto">
          <a:xfrm>
            <a:off x="7369175" y="2765556"/>
            <a:ext cx="50165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Hong Kong</a:t>
            </a:r>
            <a:endParaRPr lang="es-ES_tradnl" sz="400" dirty="0">
              <a:solidFill>
                <a:srgbClr val="000000"/>
              </a:solidFill>
              <a:latin typeface="Calibri" pitchFamily="34" charset="0"/>
            </a:endParaRPr>
          </a:p>
        </p:txBody>
      </p:sp>
      <p:sp>
        <p:nvSpPr>
          <p:cNvPr id="244" name="TextBox 46"/>
          <p:cNvSpPr txBox="1">
            <a:spLocks noChangeArrowheads="1"/>
          </p:cNvSpPr>
          <p:nvPr/>
        </p:nvSpPr>
        <p:spPr bwMode="auto">
          <a:xfrm>
            <a:off x="7546975" y="2979869"/>
            <a:ext cx="4191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Manila</a:t>
            </a:r>
            <a:endParaRPr lang="es-ES_tradnl" sz="400" dirty="0">
              <a:solidFill>
                <a:srgbClr val="000000"/>
              </a:solidFill>
              <a:latin typeface="Calibri" pitchFamily="34" charset="0"/>
            </a:endParaRPr>
          </a:p>
        </p:txBody>
      </p:sp>
      <p:sp>
        <p:nvSpPr>
          <p:cNvPr id="245" name="TextBox 47"/>
          <p:cNvSpPr txBox="1">
            <a:spLocks noChangeArrowheads="1"/>
          </p:cNvSpPr>
          <p:nvPr/>
        </p:nvSpPr>
        <p:spPr bwMode="auto">
          <a:xfrm>
            <a:off x="6859587" y="2770319"/>
            <a:ext cx="5381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Guangzhou</a:t>
            </a:r>
            <a:endParaRPr lang="es-ES_tradnl" sz="400" dirty="0">
              <a:solidFill>
                <a:srgbClr val="000000"/>
              </a:solidFill>
              <a:latin typeface="Calibri" pitchFamily="34" charset="0"/>
            </a:endParaRPr>
          </a:p>
        </p:txBody>
      </p:sp>
      <p:sp>
        <p:nvSpPr>
          <p:cNvPr id="246" name="TextBox 48"/>
          <p:cNvSpPr txBox="1">
            <a:spLocks noChangeArrowheads="1"/>
          </p:cNvSpPr>
          <p:nvPr/>
        </p:nvSpPr>
        <p:spPr bwMode="auto">
          <a:xfrm>
            <a:off x="7061200" y="3139702"/>
            <a:ext cx="48101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Ho Chi Minh </a:t>
            </a:r>
            <a:endParaRPr lang="es-ES_tradnl" sz="400" dirty="0">
              <a:solidFill>
                <a:srgbClr val="000000"/>
              </a:solidFill>
              <a:latin typeface="Calibri" pitchFamily="34" charset="0"/>
            </a:endParaRPr>
          </a:p>
        </p:txBody>
      </p:sp>
      <p:sp>
        <p:nvSpPr>
          <p:cNvPr id="247" name="TextBox 49"/>
          <p:cNvSpPr txBox="1">
            <a:spLocks noChangeArrowheads="1"/>
          </p:cNvSpPr>
          <p:nvPr/>
        </p:nvSpPr>
        <p:spPr bwMode="auto">
          <a:xfrm>
            <a:off x="7093743" y="3249743"/>
            <a:ext cx="4810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Singapur</a:t>
            </a:r>
            <a:endParaRPr lang="es-ES_tradnl" sz="400" dirty="0">
              <a:solidFill>
                <a:srgbClr val="000000"/>
              </a:solidFill>
              <a:latin typeface="Calibri" pitchFamily="34" charset="0"/>
            </a:endParaRPr>
          </a:p>
        </p:txBody>
      </p:sp>
      <p:sp>
        <p:nvSpPr>
          <p:cNvPr id="248" name="TextBox 50"/>
          <p:cNvSpPr txBox="1">
            <a:spLocks noChangeArrowheads="1"/>
          </p:cNvSpPr>
          <p:nvPr/>
        </p:nvSpPr>
        <p:spPr bwMode="auto">
          <a:xfrm>
            <a:off x="6772275" y="2986219"/>
            <a:ext cx="481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Bangkok</a:t>
            </a:r>
            <a:endParaRPr lang="es-ES_tradnl" sz="400" dirty="0">
              <a:solidFill>
                <a:srgbClr val="000000"/>
              </a:solidFill>
              <a:latin typeface="Calibri" pitchFamily="34" charset="0"/>
            </a:endParaRPr>
          </a:p>
        </p:txBody>
      </p:sp>
      <p:sp>
        <p:nvSpPr>
          <p:cNvPr id="249" name="TextBox 53"/>
          <p:cNvSpPr txBox="1">
            <a:spLocks noChangeArrowheads="1"/>
          </p:cNvSpPr>
          <p:nvPr/>
        </p:nvSpPr>
        <p:spPr bwMode="auto">
          <a:xfrm>
            <a:off x="8216900" y="4294319"/>
            <a:ext cx="481012"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solidFill>
                  <a:srgbClr val="000000"/>
                </a:solidFill>
                <a:latin typeface="Calibri" pitchFamily="34" charset="0"/>
              </a:rPr>
              <a:t>Canberra</a:t>
            </a:r>
            <a:endParaRPr lang="es-ES_tradnl" sz="400" dirty="0">
              <a:solidFill>
                <a:srgbClr val="000000"/>
              </a:solidFill>
              <a:latin typeface="Calibri" pitchFamily="34" charset="0"/>
            </a:endParaRPr>
          </a:p>
        </p:txBody>
      </p:sp>
      <p:sp>
        <p:nvSpPr>
          <p:cNvPr id="250" name="Hexagon 249"/>
          <p:cNvSpPr>
            <a:spLocks noChangeArrowheads="1"/>
          </p:cNvSpPr>
          <p:nvPr/>
        </p:nvSpPr>
        <p:spPr bwMode="auto">
          <a:xfrm>
            <a:off x="5500687" y="3403731"/>
            <a:ext cx="60325" cy="68263"/>
          </a:xfrm>
          <a:prstGeom prst="hexagon">
            <a:avLst>
              <a:gd name="adj" fmla="val 25000"/>
              <a:gd name="vf" fmla="val 115470"/>
            </a:avLst>
          </a:prstGeom>
          <a:solidFill>
            <a:srgbClr val="F6801E"/>
          </a:solidFill>
          <a:ln w="28575" algn="ctr">
            <a:solidFill>
              <a:srgbClr val="2DF340"/>
            </a:solidFill>
            <a:miter lim="800000"/>
            <a:headEnd/>
            <a:tailEnd/>
          </a:ln>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51" name="Hexagon 250"/>
          <p:cNvSpPr>
            <a:spLocks noChangeArrowheads="1"/>
          </p:cNvSpPr>
          <p:nvPr/>
        </p:nvSpPr>
        <p:spPr bwMode="auto">
          <a:xfrm>
            <a:off x="6378575" y="2482981"/>
            <a:ext cx="60325" cy="76200"/>
          </a:xfrm>
          <a:prstGeom prst="hexagon">
            <a:avLst>
              <a:gd name="adj" fmla="val 25000"/>
              <a:gd name="vf" fmla="val 115470"/>
            </a:avLst>
          </a:prstGeom>
          <a:solidFill>
            <a:srgbClr val="F6801E"/>
          </a:solidFill>
          <a:ln w="25400" algn="ctr">
            <a:solidFill>
              <a:srgbClr val="2DF340"/>
            </a:solidFill>
            <a:miter lim="800000"/>
            <a:headEnd/>
            <a:tailEnd/>
          </a:ln>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52" name="Hexagon 251"/>
          <p:cNvSpPr>
            <a:spLocks noChangeArrowheads="1"/>
          </p:cNvSpPr>
          <p:nvPr/>
        </p:nvSpPr>
        <p:spPr bwMode="auto">
          <a:xfrm>
            <a:off x="6518275" y="2741744"/>
            <a:ext cx="60325" cy="63500"/>
          </a:xfrm>
          <a:prstGeom prst="hexagon">
            <a:avLst>
              <a:gd name="adj" fmla="val 25000"/>
              <a:gd name="vf" fmla="val 115470"/>
            </a:avLst>
          </a:prstGeom>
          <a:solidFill>
            <a:srgbClr val="F6801E"/>
          </a:solidFill>
          <a:ln w="25400" algn="ctr">
            <a:solidFill>
              <a:srgbClr val="2DF340"/>
            </a:solidFill>
            <a:miter lim="800000"/>
            <a:headEnd/>
            <a:tailEnd/>
          </a:ln>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53" name="Hexagon 252"/>
          <p:cNvSpPr>
            <a:spLocks noChangeArrowheads="1"/>
          </p:cNvSpPr>
          <p:nvPr/>
        </p:nvSpPr>
        <p:spPr bwMode="auto">
          <a:xfrm>
            <a:off x="2103437" y="2871919"/>
            <a:ext cx="61913" cy="63500"/>
          </a:xfrm>
          <a:prstGeom prst="hexagon">
            <a:avLst>
              <a:gd name="adj" fmla="val 25000"/>
              <a:gd name="vf" fmla="val 115470"/>
            </a:avLst>
          </a:prstGeom>
          <a:solidFill>
            <a:srgbClr val="F6801E"/>
          </a:solidFill>
          <a:ln w="25400" algn="ctr">
            <a:solidFill>
              <a:srgbClr val="2DF340"/>
            </a:solidFill>
            <a:miter lim="800000"/>
            <a:headEnd/>
            <a:tailEnd/>
          </a:ln>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54" name="Hexagon 253"/>
          <p:cNvSpPr/>
          <p:nvPr/>
        </p:nvSpPr>
        <p:spPr bwMode="auto">
          <a:xfrm>
            <a:off x="4567237" y="1894019"/>
            <a:ext cx="61913" cy="68262"/>
          </a:xfrm>
          <a:prstGeom prst="hexagon">
            <a:avLst/>
          </a:prstGeom>
          <a:solidFill>
            <a:srgbClr val="FF0000"/>
          </a:solidFill>
          <a:ln w="28575">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56" name="Hexagon 255"/>
          <p:cNvSpPr/>
          <p:nvPr/>
        </p:nvSpPr>
        <p:spPr bwMode="auto">
          <a:xfrm>
            <a:off x="8226425" y="4334006"/>
            <a:ext cx="61912" cy="63500"/>
          </a:xfrm>
          <a:prstGeom prst="hexagon">
            <a:avLst/>
          </a:prstGeom>
          <a:solidFill>
            <a:srgbClr val="FF0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57" name="Regular Pentagon 256"/>
          <p:cNvSpPr/>
          <p:nvPr/>
        </p:nvSpPr>
        <p:spPr bwMode="auto">
          <a:xfrm>
            <a:off x="2597150" y="2717931"/>
            <a:ext cx="46037"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58" name="Regular Pentagon 257"/>
          <p:cNvSpPr/>
          <p:nvPr/>
        </p:nvSpPr>
        <p:spPr bwMode="auto">
          <a:xfrm>
            <a:off x="1655762" y="2489331"/>
            <a:ext cx="46038"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59" name="Regular Pentagon 258"/>
          <p:cNvSpPr/>
          <p:nvPr/>
        </p:nvSpPr>
        <p:spPr bwMode="auto">
          <a:xfrm>
            <a:off x="2667000" y="2935419"/>
            <a:ext cx="46037" cy="46037"/>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60" name="Regular Pentagon 259"/>
          <p:cNvSpPr/>
          <p:nvPr/>
        </p:nvSpPr>
        <p:spPr bwMode="auto">
          <a:xfrm>
            <a:off x="2871787" y="2919544"/>
            <a:ext cx="46038"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61" name="Regular Pentagon 260"/>
          <p:cNvSpPr>
            <a:spLocks noChangeArrowheads="1"/>
          </p:cNvSpPr>
          <p:nvPr/>
        </p:nvSpPr>
        <p:spPr bwMode="auto">
          <a:xfrm>
            <a:off x="2608262" y="3165606"/>
            <a:ext cx="46038" cy="46038"/>
          </a:xfrm>
          <a:prstGeom prst="pentagon">
            <a:avLst/>
          </a:prstGeom>
          <a:solidFill>
            <a:srgbClr val="00B0F0"/>
          </a:solidFill>
          <a:ln w="25400" algn="ctr">
            <a:solidFill>
              <a:srgbClr val="00B0F0"/>
            </a:solidFill>
            <a:miter lim="800000"/>
            <a:headEnd/>
            <a:tailEnd/>
          </a:ln>
          <a:effectLst/>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62" name="Regular Pentagon 261"/>
          <p:cNvSpPr/>
          <p:nvPr/>
        </p:nvSpPr>
        <p:spPr bwMode="auto">
          <a:xfrm>
            <a:off x="2755900" y="2278194"/>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63" name="Regular Pentagon 262"/>
          <p:cNvSpPr/>
          <p:nvPr/>
        </p:nvSpPr>
        <p:spPr bwMode="auto">
          <a:xfrm>
            <a:off x="2773362" y="2929069"/>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64" name="Regular Pentagon 263"/>
          <p:cNvSpPr/>
          <p:nvPr/>
        </p:nvSpPr>
        <p:spPr bwMode="auto">
          <a:xfrm>
            <a:off x="2674937" y="3679956"/>
            <a:ext cx="46038"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65" name="Regular Pentagon 264"/>
          <p:cNvSpPr/>
          <p:nvPr/>
        </p:nvSpPr>
        <p:spPr bwMode="auto">
          <a:xfrm>
            <a:off x="3403600" y="3983169"/>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66" name="Regular Pentagon 265"/>
          <p:cNvSpPr>
            <a:spLocks noChangeArrowheads="1"/>
          </p:cNvSpPr>
          <p:nvPr/>
        </p:nvSpPr>
        <p:spPr bwMode="auto">
          <a:xfrm>
            <a:off x="2760662" y="3265619"/>
            <a:ext cx="46038" cy="46037"/>
          </a:xfrm>
          <a:prstGeom prst="pentagon">
            <a:avLst/>
          </a:prstGeom>
          <a:solidFill>
            <a:srgbClr val="F6801E"/>
          </a:solidFill>
          <a:ln w="25400" algn="ctr">
            <a:solidFill>
              <a:srgbClr val="F6801E"/>
            </a:solidFill>
            <a:miter lim="800000"/>
            <a:headEnd/>
            <a:tailEnd/>
          </a:ln>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67" name="Regular Pentagon 266"/>
          <p:cNvSpPr>
            <a:spLocks noChangeArrowheads="1"/>
          </p:cNvSpPr>
          <p:nvPr/>
        </p:nvSpPr>
        <p:spPr bwMode="auto">
          <a:xfrm>
            <a:off x="3059112" y="3133856"/>
            <a:ext cx="46038"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68" name="Regular Pentagon 267"/>
          <p:cNvSpPr/>
          <p:nvPr/>
        </p:nvSpPr>
        <p:spPr bwMode="auto">
          <a:xfrm>
            <a:off x="4568825" y="3240219"/>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69" name="Regular Pentagon 268"/>
          <p:cNvSpPr/>
          <p:nvPr/>
        </p:nvSpPr>
        <p:spPr bwMode="auto">
          <a:xfrm>
            <a:off x="4699000" y="2427419"/>
            <a:ext cx="44450"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1" name="Regular Pentagon 270"/>
          <p:cNvSpPr/>
          <p:nvPr/>
        </p:nvSpPr>
        <p:spPr bwMode="auto">
          <a:xfrm>
            <a:off x="5302250" y="4016506"/>
            <a:ext cx="46037"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2" name="Regular Pentagon 271"/>
          <p:cNvSpPr/>
          <p:nvPr/>
        </p:nvSpPr>
        <p:spPr bwMode="auto">
          <a:xfrm>
            <a:off x="6554787" y="3205294"/>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3" name="Regular Pentagon 272"/>
          <p:cNvSpPr/>
          <p:nvPr/>
        </p:nvSpPr>
        <p:spPr bwMode="auto">
          <a:xfrm>
            <a:off x="5483225" y="2573469"/>
            <a:ext cx="46037" cy="46037"/>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4" name="Regular Pentagon 273"/>
          <p:cNvSpPr/>
          <p:nvPr/>
        </p:nvSpPr>
        <p:spPr bwMode="auto">
          <a:xfrm>
            <a:off x="5294312" y="2275019"/>
            <a:ext cx="44450"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5" name="Regular Pentagon 274"/>
          <p:cNvSpPr/>
          <p:nvPr/>
        </p:nvSpPr>
        <p:spPr bwMode="auto">
          <a:xfrm>
            <a:off x="5943600" y="2752856"/>
            <a:ext cx="44450"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6" name="Regular Pentagon 275"/>
          <p:cNvSpPr>
            <a:spLocks noChangeArrowheads="1"/>
          </p:cNvSpPr>
          <p:nvPr/>
        </p:nvSpPr>
        <p:spPr bwMode="auto">
          <a:xfrm>
            <a:off x="4799012" y="1965456"/>
            <a:ext cx="46038" cy="46038"/>
          </a:xfrm>
          <a:prstGeom prst="pentagon">
            <a:avLst/>
          </a:prstGeom>
          <a:solidFill>
            <a:srgbClr val="00B0F0"/>
          </a:solidFill>
          <a:ln w="25400" algn="ctr">
            <a:solidFill>
              <a:srgbClr val="00B0F0"/>
            </a:solidFill>
            <a:miter lim="800000"/>
            <a:headEnd/>
            <a:tailEnd/>
          </a:ln>
          <a:effectLst/>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77" name="Regular Pentagon 276"/>
          <p:cNvSpPr/>
          <p:nvPr/>
        </p:nvSpPr>
        <p:spPr bwMode="auto">
          <a:xfrm>
            <a:off x="4722812" y="1844806"/>
            <a:ext cx="44450"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8" name="Regular Pentagon 277"/>
          <p:cNvSpPr/>
          <p:nvPr/>
        </p:nvSpPr>
        <p:spPr bwMode="auto">
          <a:xfrm>
            <a:off x="4684712" y="1941644"/>
            <a:ext cx="46038" cy="46037"/>
          </a:xfrm>
          <a:prstGeom prst="pentagon">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79" name="Regular Pentagon 278"/>
          <p:cNvSpPr/>
          <p:nvPr/>
        </p:nvSpPr>
        <p:spPr bwMode="auto">
          <a:xfrm>
            <a:off x="4656137" y="2009906"/>
            <a:ext cx="46038"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80" name="Regular Pentagon 279"/>
          <p:cNvSpPr/>
          <p:nvPr/>
        </p:nvSpPr>
        <p:spPr bwMode="auto">
          <a:xfrm>
            <a:off x="4879975" y="2246444"/>
            <a:ext cx="44450"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81" name="Regular Pentagon 280"/>
          <p:cNvSpPr/>
          <p:nvPr/>
        </p:nvSpPr>
        <p:spPr bwMode="auto">
          <a:xfrm>
            <a:off x="4913312" y="2049594"/>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82" name="Regular Pentagon 281"/>
          <p:cNvSpPr/>
          <p:nvPr/>
        </p:nvSpPr>
        <p:spPr bwMode="auto">
          <a:xfrm>
            <a:off x="5522912" y="1659069"/>
            <a:ext cx="46038"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83" name="Regular Pentagon 282"/>
          <p:cNvSpPr>
            <a:spLocks noChangeArrowheads="1"/>
          </p:cNvSpPr>
          <p:nvPr/>
        </p:nvSpPr>
        <p:spPr bwMode="auto">
          <a:xfrm>
            <a:off x="5341937" y="1959106"/>
            <a:ext cx="46038"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84" name="Regular Pentagon 283"/>
          <p:cNvSpPr>
            <a:spLocks noChangeArrowheads="1"/>
          </p:cNvSpPr>
          <p:nvPr/>
        </p:nvSpPr>
        <p:spPr bwMode="auto">
          <a:xfrm>
            <a:off x="5889625" y="2794131"/>
            <a:ext cx="46037"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85" name="Regular Pentagon 284"/>
          <p:cNvSpPr>
            <a:spLocks noChangeArrowheads="1"/>
          </p:cNvSpPr>
          <p:nvPr/>
        </p:nvSpPr>
        <p:spPr bwMode="auto">
          <a:xfrm>
            <a:off x="6497637" y="2621094"/>
            <a:ext cx="46038" cy="46037"/>
          </a:xfrm>
          <a:prstGeom prst="pentagon">
            <a:avLst/>
          </a:prstGeom>
          <a:solidFill>
            <a:srgbClr val="F6801E"/>
          </a:solidFill>
          <a:ln w="25400" algn="ctr">
            <a:solidFill>
              <a:srgbClr val="F6801E"/>
            </a:solidFill>
            <a:miter lim="800000"/>
            <a:headEnd/>
            <a:tailEnd/>
          </a:ln>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86" name="Regular Pentagon 285"/>
          <p:cNvSpPr>
            <a:spLocks noChangeArrowheads="1"/>
          </p:cNvSpPr>
          <p:nvPr/>
        </p:nvSpPr>
        <p:spPr bwMode="auto">
          <a:xfrm>
            <a:off x="7262812" y="3108456"/>
            <a:ext cx="46038" cy="46038"/>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87" name="Regular Pentagon 286"/>
          <p:cNvSpPr/>
          <p:nvPr/>
        </p:nvSpPr>
        <p:spPr bwMode="auto">
          <a:xfrm>
            <a:off x="7591425" y="2749681"/>
            <a:ext cx="46037" cy="46038"/>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88" name="Regular Pentagon 287"/>
          <p:cNvSpPr>
            <a:spLocks noChangeArrowheads="1"/>
          </p:cNvSpPr>
          <p:nvPr/>
        </p:nvSpPr>
        <p:spPr bwMode="auto">
          <a:xfrm>
            <a:off x="5391150" y="2328994"/>
            <a:ext cx="44450" cy="46037"/>
          </a:xfrm>
          <a:prstGeom prst="pentagon">
            <a:avLst/>
          </a:prstGeom>
          <a:solidFill>
            <a:srgbClr val="F6801E"/>
          </a:solidFill>
          <a:ln w="25400" algn="ctr">
            <a:solidFill>
              <a:srgbClr val="F6801E"/>
            </a:solidFill>
            <a:miter lim="800000"/>
            <a:headEnd/>
            <a:tailEnd/>
          </a:ln>
          <a:effectLst/>
        </p:spPr>
        <p:txBody>
          <a:bodyPr anchor="ctr"/>
          <a:lstStyle/>
          <a:p>
            <a:pPr algn="ctr" fontAlgn="auto">
              <a:spcBef>
                <a:spcPts val="0"/>
              </a:spcBef>
              <a:spcAft>
                <a:spcPts val="0"/>
              </a:spcAft>
              <a:defRPr/>
            </a:pPr>
            <a:endParaRPr lang="es-ES_tradnl" dirty="0">
              <a:solidFill>
                <a:srgbClr val="FFFFFF"/>
              </a:solidFill>
              <a:latin typeface="Arial"/>
              <a:cs typeface="+mn-cs"/>
            </a:endParaRPr>
          </a:p>
        </p:txBody>
      </p:sp>
      <p:sp>
        <p:nvSpPr>
          <p:cNvPr id="290" name="Regular Pentagon 289"/>
          <p:cNvSpPr/>
          <p:nvPr/>
        </p:nvSpPr>
        <p:spPr bwMode="auto">
          <a:xfrm>
            <a:off x="8035925" y="2451231"/>
            <a:ext cx="46037" cy="44450"/>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91" name="Regular Pentagon 290"/>
          <p:cNvSpPr/>
          <p:nvPr/>
        </p:nvSpPr>
        <p:spPr bwMode="auto">
          <a:xfrm>
            <a:off x="7445375" y="2322644"/>
            <a:ext cx="46037" cy="44450"/>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92" name="Regular Pentagon 291"/>
          <p:cNvSpPr/>
          <p:nvPr/>
        </p:nvSpPr>
        <p:spPr bwMode="auto">
          <a:xfrm>
            <a:off x="7721600" y="2406781"/>
            <a:ext cx="46037"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93" name="Regular Pentagon 292"/>
          <p:cNvSpPr/>
          <p:nvPr/>
        </p:nvSpPr>
        <p:spPr bwMode="auto">
          <a:xfrm>
            <a:off x="7556500" y="2597281"/>
            <a:ext cx="44450" cy="46038"/>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94" name="Regular Pentagon 293"/>
          <p:cNvSpPr/>
          <p:nvPr/>
        </p:nvSpPr>
        <p:spPr bwMode="auto">
          <a:xfrm>
            <a:off x="7150100" y="2754444"/>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95" name="Regular Pentagon 294"/>
          <p:cNvSpPr/>
          <p:nvPr/>
        </p:nvSpPr>
        <p:spPr bwMode="auto">
          <a:xfrm>
            <a:off x="7397750" y="2808419"/>
            <a:ext cx="44450"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96" name="Regular Pentagon 295"/>
          <p:cNvSpPr/>
          <p:nvPr/>
        </p:nvSpPr>
        <p:spPr bwMode="auto">
          <a:xfrm>
            <a:off x="7578725" y="3021144"/>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297" name="Regular Pentagon 296"/>
          <p:cNvSpPr/>
          <p:nvPr/>
        </p:nvSpPr>
        <p:spPr bwMode="auto">
          <a:xfrm>
            <a:off x="7075487" y="3046544"/>
            <a:ext cx="46038" cy="46037"/>
          </a:xfrm>
          <a:prstGeom prst="pent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308" name="Regular Pentagon 307"/>
          <p:cNvSpPr/>
          <p:nvPr/>
        </p:nvSpPr>
        <p:spPr bwMode="auto">
          <a:xfrm>
            <a:off x="7103625" y="3326737"/>
            <a:ext cx="69493" cy="62642"/>
          </a:xfrm>
          <a:prstGeom prst="pentagon">
            <a:avLst/>
          </a:prstGeom>
          <a:solidFill>
            <a:srgbClr val="FF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114" name="Regular Pentagon 113"/>
          <p:cNvSpPr/>
          <p:nvPr/>
        </p:nvSpPr>
        <p:spPr bwMode="auto">
          <a:xfrm>
            <a:off x="5295467" y="2620506"/>
            <a:ext cx="46037" cy="46037"/>
          </a:xfrm>
          <a:prstGeom prst="pentagon">
            <a:avLst/>
          </a:prstGeom>
          <a:solidFill>
            <a:srgbClr val="2DF340"/>
          </a:solidFill>
          <a:ln>
            <a:solidFill>
              <a:srgbClr val="2DF34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p>
        </p:txBody>
      </p:sp>
      <p:sp>
        <p:nvSpPr>
          <p:cNvPr id="115" name="TextBox 19"/>
          <p:cNvSpPr txBox="1">
            <a:spLocks noChangeArrowheads="1"/>
          </p:cNvSpPr>
          <p:nvPr/>
        </p:nvSpPr>
        <p:spPr bwMode="auto">
          <a:xfrm>
            <a:off x="5265434" y="2595720"/>
            <a:ext cx="5080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_tradnl" sz="400" dirty="0" smtClean="0">
                <a:latin typeface="Calibri" pitchFamily="34" charset="0"/>
              </a:rPr>
              <a:t>Cairo</a:t>
            </a:r>
            <a:endParaRPr lang="es-ES_tradnl" sz="400" dirty="0">
              <a:latin typeface="Calibri" pitchFamily="34" charset="0"/>
            </a:endParaRPr>
          </a:p>
        </p:txBody>
      </p:sp>
      <p:pic>
        <p:nvPicPr>
          <p:cNvPr id="1055" name="Picture 31"/>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603218" y="6237807"/>
            <a:ext cx="3930651" cy="191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 name="Regular Pentagon 143"/>
          <p:cNvSpPr/>
          <p:nvPr/>
        </p:nvSpPr>
        <p:spPr bwMode="auto">
          <a:xfrm>
            <a:off x="2635865" y="2354318"/>
            <a:ext cx="46038" cy="46037"/>
          </a:xfrm>
          <a:prstGeom prst="pentagon">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dirty="0">
              <a:solidFill>
                <a:srgbClr val="FFFFFF"/>
              </a:solidFill>
            </a:endParaRPr>
          </a:p>
        </p:txBody>
      </p:sp>
      <p:sp>
        <p:nvSpPr>
          <p:cNvPr id="103"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extLst>
      <p:ext uri="{BB962C8B-B14F-4D97-AF65-F5344CB8AC3E}">
        <p14:creationId xmlns:p14="http://schemas.microsoft.com/office/powerpoint/2010/main" val="23203188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s-ES_tradnl" altLang="en-US" dirty="0" smtClean="0"/>
              <a:t>Mandato de los Oficiales de Enlace de la CBSA</a:t>
            </a:r>
          </a:p>
        </p:txBody>
      </p:sp>
      <p:sp>
        <p:nvSpPr>
          <p:cNvPr id="3" name="Content Placeholder 2"/>
          <p:cNvSpPr>
            <a:spLocks noGrp="1"/>
          </p:cNvSpPr>
          <p:nvPr>
            <p:ph idx="1"/>
          </p:nvPr>
        </p:nvSpPr>
        <p:spPr/>
        <p:txBody>
          <a:bodyPr/>
          <a:lstStyle/>
          <a:p>
            <a:pPr marL="0" indent="0">
              <a:buFontTx/>
              <a:buNone/>
              <a:defRPr/>
            </a:pPr>
            <a:r>
              <a:rPr lang="es-ES_tradnl" dirty="0" smtClean="0"/>
              <a:t>Proteger la integridad y seguridad de la frontera de Canadá a través de diversas actividades de inteligencia, interdicción, investigación y enlace relacionadas con lo siguiente:</a:t>
            </a:r>
          </a:p>
          <a:p>
            <a:pPr marL="0" indent="0">
              <a:buFontTx/>
              <a:buNone/>
              <a:defRPr/>
            </a:pPr>
            <a:endParaRPr lang="es-ES_tradnl" dirty="0" smtClean="0"/>
          </a:p>
          <a:p>
            <a:pPr>
              <a:defRPr/>
            </a:pPr>
            <a:r>
              <a:rPr lang="es-ES_tradnl" sz="2000" dirty="0" smtClean="0"/>
              <a:t>Prevención e interrupción de la migración irregular</a:t>
            </a:r>
          </a:p>
          <a:p>
            <a:pPr>
              <a:defRPr/>
            </a:pPr>
            <a:r>
              <a:rPr lang="es-ES_tradnl" sz="2000" dirty="0" smtClean="0"/>
              <a:t>Tráfico ilegal de migrantes y trata de personas</a:t>
            </a:r>
          </a:p>
          <a:p>
            <a:pPr>
              <a:defRPr/>
            </a:pPr>
            <a:r>
              <a:rPr lang="es-ES_tradnl" sz="2000" dirty="0" smtClean="0"/>
              <a:t>Seguridad de la cadena de suministro</a:t>
            </a:r>
          </a:p>
          <a:p>
            <a:pPr>
              <a:defRPr/>
            </a:pPr>
            <a:r>
              <a:rPr lang="es-ES_tradnl" sz="2000" dirty="0" smtClean="0"/>
              <a:t>Contrabando</a:t>
            </a:r>
          </a:p>
          <a:p>
            <a:pPr>
              <a:defRPr/>
            </a:pPr>
            <a:r>
              <a:rPr lang="es-ES_tradnl" sz="2000" dirty="0" smtClean="0"/>
              <a:t>Seguridad de alimentos, plantas y animales</a:t>
            </a:r>
          </a:p>
          <a:p>
            <a:pPr>
              <a:defRPr/>
            </a:pPr>
            <a:r>
              <a:rPr lang="es-ES_tradnl" sz="2000" dirty="0" smtClean="0"/>
              <a:t>Seguridad nacional</a:t>
            </a:r>
          </a:p>
          <a:p>
            <a:pPr>
              <a:defRPr/>
            </a:pPr>
            <a:r>
              <a:rPr lang="es-ES_tradnl" sz="2000" dirty="0" smtClean="0"/>
              <a:t>Respuesta a las crisis</a:t>
            </a:r>
            <a:endParaRPr lang="es-ES_tradnl" sz="2000" dirty="0"/>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903759"/>
            <a:ext cx="8229600" cy="581025"/>
          </a:xfrm>
        </p:spPr>
        <p:txBody>
          <a:bodyPr/>
          <a:lstStyle/>
          <a:p>
            <a:pPr eaLnBrk="1" hangingPunct="1"/>
            <a:r>
              <a:rPr lang="es-ES_tradnl" altLang="en-US" sz="2600" dirty="0" smtClean="0"/>
              <a:t>Migración irregular:</a:t>
            </a:r>
            <a:br>
              <a:rPr lang="es-ES_tradnl" altLang="en-US" sz="2600" dirty="0" smtClean="0"/>
            </a:br>
            <a:r>
              <a:rPr lang="es-ES_tradnl" altLang="en-US" sz="2600" dirty="0" smtClean="0"/>
              <a:t>estadísticas y tendencias recientes</a:t>
            </a:r>
          </a:p>
        </p:txBody>
      </p:sp>
      <p:sp>
        <p:nvSpPr>
          <p:cNvPr id="96259" name="Rectangle 3"/>
          <p:cNvSpPr>
            <a:spLocks noGrp="1" noChangeArrowheads="1"/>
          </p:cNvSpPr>
          <p:nvPr>
            <p:ph idx="1"/>
          </p:nvPr>
        </p:nvSpPr>
        <p:spPr>
          <a:xfrm>
            <a:off x="457200" y="1783357"/>
            <a:ext cx="8229600" cy="4525963"/>
          </a:xfrm>
        </p:spPr>
        <p:txBody>
          <a:bodyPr/>
          <a:lstStyle/>
          <a:p>
            <a:pPr eaLnBrk="1" hangingPunct="1">
              <a:defRPr/>
            </a:pPr>
            <a:r>
              <a:rPr lang="es-ES" sz="2000" dirty="0" smtClean="0"/>
              <a:t>Migración irregular se cuantifica en el numero de solicitudes de condición de refugiado y de</a:t>
            </a:r>
            <a:r>
              <a:rPr lang="es-ES" altLang="en-US" sz="2000" dirty="0" smtClean="0"/>
              <a:t> llegadas en la frontera canadiense de personas sin documentos apropiados. Aunque esos grupos están diferentes, las estadísticas nos ayuden a cuantificar irregular migrantes.</a:t>
            </a:r>
            <a:endParaRPr lang="es-ES" sz="2000" dirty="0" smtClean="0"/>
          </a:p>
          <a:p>
            <a:pPr eaLnBrk="1" hangingPunct="1">
              <a:defRPr/>
            </a:pPr>
            <a:r>
              <a:rPr lang="es-ES_tradnl" sz="2000" dirty="0" smtClean="0"/>
              <a:t>En Canadá, en 2013 el número de solicitudes de la condición de refugiado disminuyó considerablemente. China es el país de origen del 7.3% de todas las personas que presentaron solicitudes de la condición de refugiado en Canadá, seguido por Pakistán, con 4.5%. </a:t>
            </a:r>
          </a:p>
          <a:p>
            <a:pPr eaLnBrk="1" hangingPunct="1">
              <a:defRPr/>
            </a:pPr>
            <a:r>
              <a:rPr lang="es-ES_tradnl" sz="2000" dirty="0" smtClean="0"/>
              <a:t>En 2013, las solicitudes de la condición de refugiado de países exentos de visa (como Hungría, Croacia y la República Checa), que anteriormente eran significativas, dejaron de estar entre los 20 países principales. Movimientos organizados: ciudadanos de Irán, Rumanía, China y Sri Lanka.</a:t>
            </a:r>
          </a:p>
          <a:p>
            <a:pPr marL="0" indent="0" eaLnBrk="1" hangingPunct="1">
              <a:buFontTx/>
              <a:buNone/>
              <a:defRPr/>
            </a:pPr>
            <a:r>
              <a:rPr lang="es-ES_tradnl" dirty="0" smtClean="0"/>
              <a:t> </a:t>
            </a:r>
          </a:p>
        </p:txBody>
      </p:sp>
      <p:sp>
        <p:nvSpPr>
          <p:cNvPr id="4"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s-ES_tradnl" altLang="en-US" dirty="0" smtClean="0"/>
              <a:t>Migración irregular: solicitudes de la condición de refugiado en Canadá</a:t>
            </a:r>
          </a:p>
        </p:txBody>
      </p:sp>
      <p:graphicFrame>
        <p:nvGraphicFramePr>
          <p:cNvPr id="4" name="Chart 3"/>
          <p:cNvGraphicFramePr>
            <a:graphicFrameLocks/>
          </p:cNvGraphicFramePr>
          <p:nvPr>
            <p:extLst>
              <p:ext uri="{D42A27DB-BD31-4B8C-83A1-F6EECF244321}">
                <p14:modId xmlns:p14="http://schemas.microsoft.com/office/powerpoint/2010/main" val="1768938692"/>
              </p:ext>
            </p:extLst>
          </p:nvPr>
        </p:nvGraphicFramePr>
        <p:xfrm>
          <a:off x="395536" y="1628800"/>
          <a:ext cx="8496944" cy="4608511"/>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759743"/>
            <a:ext cx="8229600" cy="581025"/>
          </a:xfrm>
        </p:spPr>
        <p:txBody>
          <a:bodyPr/>
          <a:lstStyle/>
          <a:p>
            <a:r>
              <a:rPr lang="es-ES_tradnl" altLang="en-US" sz="2400" dirty="0" smtClean="0"/>
              <a:t>Migración irregular: </a:t>
            </a:r>
            <a:br>
              <a:rPr lang="es-ES_tradnl" altLang="en-US" sz="2400" dirty="0" smtClean="0"/>
            </a:br>
            <a:r>
              <a:rPr lang="es-ES_tradnl" altLang="en-US" sz="2400" dirty="0" smtClean="0"/>
              <a:t>principales países de origen en 2013</a:t>
            </a: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57901103"/>
              </p:ext>
            </p:extLst>
          </p:nvPr>
        </p:nvGraphicFramePr>
        <p:xfrm>
          <a:off x="468313" y="1541463"/>
          <a:ext cx="4689476" cy="4911728"/>
        </p:xfrm>
        <a:graphic>
          <a:graphicData uri="http://schemas.openxmlformats.org/drawingml/2006/table">
            <a:tbl>
              <a:tblPr firstRow="1" bandRow="1">
                <a:tableStyleId>{5C22544A-7EE6-4342-B048-85BDC9FD1C3A}</a:tableStyleId>
              </a:tblPr>
              <a:tblGrid>
                <a:gridCol w="2447503"/>
                <a:gridCol w="2241973"/>
              </a:tblGrid>
              <a:tr h="3962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noProof="0" dirty="0" smtClean="0">
                          <a:ln>
                            <a:noFill/>
                          </a:ln>
                          <a:solidFill>
                            <a:schemeClr val="bg1"/>
                          </a:solidFill>
                          <a:effectLst/>
                          <a:latin typeface="+mn-lt"/>
                        </a:rPr>
                        <a:t>País</a:t>
                      </a: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noProof="0" dirty="0" smtClean="0">
                          <a:ln>
                            <a:noFill/>
                          </a:ln>
                          <a:solidFill>
                            <a:schemeClr val="bg1"/>
                          </a:solidFill>
                          <a:effectLst/>
                          <a:latin typeface="+mn-lt"/>
                        </a:rPr>
                        <a:t>No. de solicitudes</a:t>
                      </a: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000066"/>
                    </a:solidFill>
                  </a:tcPr>
                </a:tc>
              </a:tr>
              <a:tr h="619126">
                <a:tc>
                  <a:txBody>
                    <a:bodyPr/>
                    <a:lstStyle/>
                    <a:p>
                      <a:pPr algn="l" fontAlgn="b"/>
                      <a:r>
                        <a:rPr lang="es-ES_tradnl" sz="2000" b="0" i="0" u="none" strike="noStrike" noProof="0" dirty="0" smtClean="0">
                          <a:solidFill>
                            <a:srgbClr val="002060"/>
                          </a:solidFill>
                          <a:effectLst/>
                          <a:latin typeface="+mn-lt"/>
                        </a:rPr>
                        <a:t>República Popular</a:t>
                      </a:r>
                      <a:r>
                        <a:rPr lang="es-ES_tradnl" sz="2000" b="0" i="0" u="none" strike="noStrike" baseline="0" noProof="0" dirty="0" smtClean="0">
                          <a:solidFill>
                            <a:srgbClr val="002060"/>
                          </a:solidFill>
                          <a:effectLst/>
                          <a:latin typeface="+mn-lt"/>
                        </a:rPr>
                        <a:t> </a:t>
                      </a:r>
                      <a:r>
                        <a:rPr lang="es-ES_tradnl" sz="2000" b="0" i="0" u="none" strike="noStrike" noProof="0" dirty="0" smtClean="0">
                          <a:solidFill>
                            <a:srgbClr val="002060"/>
                          </a:solidFill>
                          <a:effectLst/>
                          <a:latin typeface="+mn-lt"/>
                        </a:rPr>
                        <a:t>China</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s-ES_tradnl" sz="2000" b="0" i="0" u="none" strike="noStrike" noProof="0" dirty="0" smtClean="0">
                          <a:solidFill>
                            <a:srgbClr val="002060"/>
                          </a:solidFill>
                          <a:effectLst/>
                          <a:latin typeface="+mn-lt"/>
                        </a:rPr>
                        <a:t>761</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Pakistán</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s-ES_tradnl" sz="2000" b="0" i="0" u="none" strike="noStrike" noProof="0" dirty="0" smtClean="0">
                          <a:solidFill>
                            <a:srgbClr val="002060"/>
                          </a:solidFill>
                          <a:effectLst/>
                          <a:latin typeface="+mn-lt"/>
                        </a:rPr>
                        <a:t>630</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Colombia</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s-ES_tradnl" sz="2000" b="0" i="0" u="none" strike="noStrike" noProof="0" dirty="0" smtClean="0">
                          <a:solidFill>
                            <a:srgbClr val="002060"/>
                          </a:solidFill>
                          <a:effectLst/>
                          <a:latin typeface="+mn-lt"/>
                        </a:rPr>
                        <a:t>597</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Siria</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FF0000">
                        <a:alpha val="48000"/>
                      </a:srgbClr>
                    </a:solidFill>
                  </a:tcPr>
                </a:tc>
                <a:tc>
                  <a:txBody>
                    <a:bodyPr/>
                    <a:lstStyle/>
                    <a:p>
                      <a:pPr algn="ctr" fontAlgn="b"/>
                      <a:r>
                        <a:rPr lang="es-ES_tradnl" sz="2000" b="0" i="0" u="none" strike="noStrike" noProof="0" dirty="0" smtClean="0">
                          <a:solidFill>
                            <a:srgbClr val="002060"/>
                          </a:solidFill>
                          <a:effectLst/>
                          <a:latin typeface="+mn-lt"/>
                        </a:rPr>
                        <a:t>493</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Nigeria</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s-ES_tradnl" sz="2000" b="0" i="0" u="none" strike="noStrike" noProof="0" dirty="0" smtClean="0">
                          <a:solidFill>
                            <a:srgbClr val="002060"/>
                          </a:solidFill>
                          <a:effectLst/>
                          <a:latin typeface="+mn-lt"/>
                        </a:rPr>
                        <a:t>468</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Afganistán</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FF0000">
                        <a:alpha val="48000"/>
                      </a:srgbClr>
                    </a:solidFill>
                  </a:tcPr>
                </a:tc>
                <a:tc>
                  <a:txBody>
                    <a:bodyPr/>
                    <a:lstStyle/>
                    <a:p>
                      <a:pPr algn="ctr" fontAlgn="b"/>
                      <a:r>
                        <a:rPr lang="es-ES_tradnl" sz="2000" b="0" i="0" u="none" strike="noStrike" noProof="0" dirty="0" smtClean="0">
                          <a:solidFill>
                            <a:srgbClr val="002060"/>
                          </a:solidFill>
                          <a:effectLst/>
                          <a:latin typeface="+mn-lt"/>
                        </a:rPr>
                        <a:t>386</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Haití</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s-ES_tradnl" sz="2000" b="0" i="0" u="none" strike="noStrike" noProof="0" dirty="0" smtClean="0">
                          <a:solidFill>
                            <a:srgbClr val="002060"/>
                          </a:solidFill>
                          <a:effectLst/>
                          <a:latin typeface="+mn-lt"/>
                        </a:rPr>
                        <a:t>329</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619126">
                <a:tc>
                  <a:txBody>
                    <a:bodyPr/>
                    <a:lstStyle/>
                    <a:p>
                      <a:pPr algn="l" fontAlgn="b"/>
                      <a:r>
                        <a:rPr lang="es-ES_tradnl" sz="2000" b="0" i="0" u="none" strike="noStrike" noProof="0" dirty="0" smtClean="0">
                          <a:solidFill>
                            <a:srgbClr val="002060"/>
                          </a:solidFill>
                          <a:effectLst/>
                          <a:latin typeface="+mn-lt"/>
                        </a:rPr>
                        <a:t>Rep. Democrática del Congo (RDC)</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s-ES_tradnl" sz="2000" b="0" i="0" u="none" strike="noStrike" noProof="0" dirty="0" smtClean="0">
                          <a:solidFill>
                            <a:srgbClr val="002060"/>
                          </a:solidFill>
                          <a:effectLst/>
                          <a:latin typeface="+mn-lt"/>
                        </a:rPr>
                        <a:t>308</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Somalia</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92D050">
                        <a:alpha val="48000"/>
                      </a:srgbClr>
                    </a:solidFill>
                  </a:tcPr>
                </a:tc>
                <a:tc>
                  <a:txBody>
                    <a:bodyPr/>
                    <a:lstStyle/>
                    <a:p>
                      <a:pPr algn="ctr" fontAlgn="b"/>
                      <a:r>
                        <a:rPr lang="es-ES_tradnl" sz="2000" b="0" i="0" u="none" strike="noStrike" noProof="0" dirty="0" smtClean="0">
                          <a:solidFill>
                            <a:srgbClr val="002060"/>
                          </a:solidFill>
                          <a:effectLst/>
                          <a:latin typeface="+mn-lt"/>
                        </a:rPr>
                        <a:t>290</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60128">
                <a:tc>
                  <a:txBody>
                    <a:bodyPr/>
                    <a:lstStyle/>
                    <a:p>
                      <a:pPr algn="l" fontAlgn="b"/>
                      <a:r>
                        <a:rPr lang="es-ES_tradnl" sz="2000" b="0" i="0" u="none" strike="noStrike" noProof="0" dirty="0" smtClean="0">
                          <a:solidFill>
                            <a:srgbClr val="002060"/>
                          </a:solidFill>
                          <a:effectLst/>
                          <a:latin typeface="+mn-lt"/>
                        </a:rPr>
                        <a:t>Egipto</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solidFill>
                      <a:srgbClr val="FF0000">
                        <a:alpha val="48000"/>
                      </a:srgbClr>
                    </a:solidFill>
                  </a:tcPr>
                </a:tc>
                <a:tc>
                  <a:txBody>
                    <a:bodyPr/>
                    <a:lstStyle/>
                    <a:p>
                      <a:pPr algn="ctr" fontAlgn="b"/>
                      <a:r>
                        <a:rPr lang="es-ES_tradnl" sz="2000" b="0" i="0" u="none" strike="noStrike" noProof="0" dirty="0" smtClean="0">
                          <a:solidFill>
                            <a:srgbClr val="002060"/>
                          </a:solidFill>
                          <a:effectLst/>
                          <a:latin typeface="+mn-lt"/>
                        </a:rPr>
                        <a:t>255</a:t>
                      </a:r>
                      <a:endParaRPr lang="es-ES_tradnl" sz="2000" b="0" i="0" u="none" strike="noStrike" noProof="0" dirty="0">
                        <a:solidFill>
                          <a:srgbClr val="002060"/>
                        </a:solidFill>
                        <a:effectLst/>
                        <a:latin typeface="+mn-lt"/>
                      </a:endParaRPr>
                    </a:p>
                  </a:txBody>
                  <a:tcPr marL="9522" marR="9522" marT="9526" marB="0" anchor="b">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r h="39622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noProof="0" dirty="0" smtClean="0">
                          <a:ln>
                            <a:noFill/>
                          </a:ln>
                          <a:solidFill>
                            <a:srgbClr val="000066"/>
                          </a:solidFill>
                          <a:effectLst/>
                          <a:latin typeface="+mn-lt"/>
                        </a:rPr>
                        <a:t>Total</a:t>
                      </a: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s-ES_tradnl" sz="2000" b="1" i="0" u="none" strike="noStrike" kern="1200" noProof="0" dirty="0" smtClean="0">
                          <a:solidFill>
                            <a:srgbClr val="002060"/>
                          </a:solidFill>
                          <a:effectLst/>
                          <a:latin typeface="+mn-lt"/>
                          <a:ea typeface="+mn-ea"/>
                          <a:cs typeface="+mn-cs"/>
                        </a:rPr>
                        <a:t>10,375</a:t>
                      </a:r>
                    </a:p>
                  </a:txBody>
                  <a:tcPr marL="91416" marR="91416" marT="45713" marB="45713" horzOverflow="overflow">
                    <a:lnL w="12700" cap="flat" cmpd="sng" algn="ctr">
                      <a:solidFill>
                        <a:srgbClr val="000066"/>
                      </a:solidFill>
                      <a:prstDash val="solid"/>
                      <a:round/>
                      <a:headEnd type="none" w="med" len="med"/>
                      <a:tailEnd type="none" w="med" len="med"/>
                    </a:lnL>
                    <a:lnR w="12700" cap="flat" cmpd="sng" algn="ctr">
                      <a:solidFill>
                        <a:srgbClr val="000066"/>
                      </a:solidFill>
                      <a:prstDash val="solid"/>
                      <a:round/>
                      <a:headEnd type="none" w="med" len="med"/>
                      <a:tailEnd type="none" w="med" len="med"/>
                    </a:lnR>
                    <a:lnT w="12700" cap="flat" cmpd="sng" algn="ctr">
                      <a:solidFill>
                        <a:srgbClr val="000066"/>
                      </a:solidFill>
                      <a:prstDash val="solid"/>
                      <a:round/>
                      <a:headEnd type="none" w="med" len="med"/>
                      <a:tailEnd type="none" w="med" len="med"/>
                    </a:lnT>
                    <a:lnB w="12700" cap="flat" cmpd="sng" algn="ctr">
                      <a:solidFill>
                        <a:srgbClr val="000066"/>
                      </a:solidFill>
                      <a:prstDash val="solid"/>
                      <a:round/>
                      <a:headEnd type="none" w="med" len="med"/>
                      <a:tailEnd type="none" w="med" len="med"/>
                    </a:lnB>
                    <a:noFill/>
                  </a:tcPr>
                </a:tc>
              </a:tr>
            </a:tbl>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588543863"/>
              </p:ext>
            </p:extLst>
          </p:nvPr>
        </p:nvGraphicFramePr>
        <p:xfrm>
          <a:off x="5435600" y="5373688"/>
          <a:ext cx="3384872" cy="741362"/>
        </p:xfrm>
        <a:graphic>
          <a:graphicData uri="http://schemas.openxmlformats.org/drawingml/2006/table">
            <a:tbl>
              <a:tblPr firstRow="1" bandRow="1">
                <a:tableStyleId>{5C22544A-7EE6-4342-B048-85BDC9FD1C3A}</a:tableStyleId>
              </a:tblPr>
              <a:tblGrid>
                <a:gridCol w="3384872"/>
              </a:tblGrid>
              <a:tr h="370681">
                <a:tc>
                  <a:txBody>
                    <a:bodyPr/>
                    <a:lstStyle/>
                    <a:p>
                      <a:r>
                        <a:rPr lang="es-ES_tradnl" sz="1600" b="0" baseline="0" noProof="0" dirty="0" smtClean="0">
                          <a:solidFill>
                            <a:srgbClr val="000066"/>
                          </a:solidFill>
                        </a:rPr>
                        <a:t>Aumento, comparado con 2012</a:t>
                      </a:r>
                      <a:endParaRPr lang="es-ES_tradnl" sz="1600" b="0" noProof="0" dirty="0">
                        <a:solidFill>
                          <a:srgbClr val="000066"/>
                        </a:solidFill>
                      </a:endParaRPr>
                    </a:p>
                  </a:txBody>
                  <a:tcPr marT="45700" marB="45700">
                    <a:solidFill>
                      <a:srgbClr val="FF0000">
                        <a:alpha val="48000"/>
                      </a:srgbClr>
                    </a:solidFill>
                  </a:tcPr>
                </a:tc>
              </a:tr>
              <a:tr h="370681">
                <a:tc>
                  <a:txBody>
                    <a:bodyPr/>
                    <a:lstStyle/>
                    <a:p>
                      <a:r>
                        <a:rPr lang="es-ES_tradnl" sz="1600" b="0" noProof="0" dirty="0" smtClean="0">
                          <a:solidFill>
                            <a:srgbClr val="000066"/>
                          </a:solidFill>
                        </a:rPr>
                        <a:t>Disminución,</a:t>
                      </a:r>
                      <a:r>
                        <a:rPr lang="es-ES_tradnl" sz="1600" b="0" baseline="0" noProof="0" dirty="0" smtClean="0">
                          <a:solidFill>
                            <a:srgbClr val="000066"/>
                          </a:solidFill>
                        </a:rPr>
                        <a:t> </a:t>
                      </a:r>
                      <a:r>
                        <a:rPr lang="es-ES_tradnl" sz="1600" b="0" noProof="0" dirty="0" smtClean="0">
                          <a:solidFill>
                            <a:srgbClr val="000066"/>
                          </a:solidFill>
                        </a:rPr>
                        <a:t>comparado</a:t>
                      </a:r>
                      <a:r>
                        <a:rPr lang="es-ES_tradnl" sz="1600" b="0" baseline="0" noProof="0" dirty="0" smtClean="0">
                          <a:solidFill>
                            <a:srgbClr val="000066"/>
                          </a:solidFill>
                        </a:rPr>
                        <a:t> con 2012</a:t>
                      </a:r>
                      <a:endParaRPr lang="es-ES_tradnl" sz="1600" b="0" noProof="0" dirty="0">
                        <a:solidFill>
                          <a:srgbClr val="000066"/>
                        </a:solidFill>
                      </a:endParaRPr>
                    </a:p>
                  </a:txBody>
                  <a:tcPr marT="45700" marB="45700">
                    <a:solidFill>
                      <a:srgbClr val="92D050">
                        <a:alpha val="48000"/>
                      </a:srgbClr>
                    </a:solidFill>
                  </a:tcPr>
                </a:tc>
              </a:tr>
            </a:tbl>
          </a:graphicData>
        </a:graphic>
      </p:graphicFrame>
      <p:sp>
        <p:nvSpPr>
          <p:cNvPr id="11316" name="Slide Number Placeholder 4"/>
          <p:cNvSpPr>
            <a:spLocks noGrp="1"/>
          </p:cNvSpPr>
          <p:nvPr>
            <p:ph type="sldNum" sz="quarter" idx="12"/>
          </p:nvPr>
        </p:nvSpPr>
        <p:spPr>
          <a:noFill/>
        </p:spPr>
        <p:txBody>
          <a:bodyPr/>
          <a:lstStyle>
            <a:lvl1pPr eaLnBrk="0" hangingPunct="0">
              <a:spcBef>
                <a:spcPct val="20000"/>
              </a:spcBef>
              <a:buChar char="•"/>
              <a:defRPr sz="2400">
                <a:solidFill>
                  <a:srgbClr val="000066"/>
                </a:solidFill>
                <a:latin typeface="Arial" charset="0"/>
              </a:defRPr>
            </a:lvl1pPr>
            <a:lvl2pPr marL="742950" indent="-285750" eaLnBrk="0" hangingPunct="0">
              <a:spcBef>
                <a:spcPct val="20000"/>
              </a:spcBef>
              <a:buChar char="–"/>
              <a:defRPr sz="2000">
                <a:solidFill>
                  <a:srgbClr val="000066"/>
                </a:solidFill>
                <a:latin typeface="Arial" charset="0"/>
              </a:defRPr>
            </a:lvl2pPr>
            <a:lvl3pPr marL="1143000" indent="-228600" eaLnBrk="0" hangingPunct="0">
              <a:spcBef>
                <a:spcPct val="20000"/>
              </a:spcBef>
              <a:buChar char="•"/>
              <a:defRPr>
                <a:solidFill>
                  <a:srgbClr val="000066"/>
                </a:solidFill>
                <a:latin typeface="Arial" charset="0"/>
              </a:defRPr>
            </a:lvl3pPr>
            <a:lvl4pPr marL="1600200" indent="-228600" eaLnBrk="0" hangingPunct="0">
              <a:spcBef>
                <a:spcPct val="20000"/>
              </a:spcBef>
              <a:buChar char="–"/>
              <a:defRPr sz="16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04E2B062-ADB7-4C81-9831-6C0E3E2057F5}" type="slidenum">
              <a:rPr lang="es-ES_tradnl" altLang="en-US" sz="1400" smtClean="0">
                <a:solidFill>
                  <a:schemeClr val="tx1"/>
                </a:solidFill>
              </a:rPr>
              <a:pPr eaLnBrk="1" hangingPunct="1">
                <a:spcBef>
                  <a:spcPct val="0"/>
                </a:spcBef>
                <a:buFontTx/>
                <a:buNone/>
              </a:pPr>
              <a:t>7</a:t>
            </a:fld>
            <a:endParaRPr lang="es-ES_tradnl" altLang="en-US" sz="1400" dirty="0" smtClean="0">
              <a:solidFill>
                <a:schemeClr val="tx1"/>
              </a:solidFill>
            </a:endParaRPr>
          </a:p>
        </p:txBody>
      </p:sp>
      <p:sp>
        <p:nvSpPr>
          <p:cNvPr id="8" name="TextBox 7"/>
          <p:cNvSpPr txBox="1"/>
          <p:nvPr/>
        </p:nvSpPr>
        <p:spPr>
          <a:xfrm>
            <a:off x="5435600" y="1557338"/>
            <a:ext cx="3240088" cy="4278095"/>
          </a:xfrm>
          <a:prstGeom prst="rect">
            <a:avLst/>
          </a:prstGeom>
          <a:noFill/>
        </p:spPr>
        <p:txBody>
          <a:bodyPr>
            <a:spAutoFit/>
          </a:bodyPr>
          <a:lstStyle/>
          <a:p>
            <a:pPr>
              <a:defRPr/>
            </a:pPr>
            <a:r>
              <a:rPr lang="es-ES_tradnl" altLang="en-US" dirty="0" smtClean="0">
                <a:solidFill>
                  <a:srgbClr val="000066"/>
                </a:solidFill>
              </a:rPr>
              <a:t>Cambios significativos en la lista de los 10 principales, de 2012 a 2013</a:t>
            </a:r>
          </a:p>
          <a:p>
            <a:pPr>
              <a:defRPr/>
            </a:pPr>
            <a:endParaRPr lang="es-ES_tradnl" altLang="en-US" dirty="0" smtClean="0">
              <a:solidFill>
                <a:srgbClr val="000066"/>
              </a:solidFill>
            </a:endParaRPr>
          </a:p>
          <a:p>
            <a:pPr>
              <a:defRPr/>
            </a:pPr>
            <a:r>
              <a:rPr lang="es-ES_tradnl" altLang="en-US" dirty="0" smtClean="0">
                <a:solidFill>
                  <a:srgbClr val="000066"/>
                </a:solidFill>
              </a:rPr>
              <a:t>Nuevos países de origen principales: </a:t>
            </a:r>
          </a:p>
          <a:p>
            <a:pPr marL="285750" indent="-285750">
              <a:buFont typeface="Arial" panose="020B0604020202020204" pitchFamily="34" charset="0"/>
              <a:buChar char="•"/>
              <a:defRPr/>
            </a:pPr>
            <a:r>
              <a:rPr lang="es-ES_tradnl" altLang="en-US" sz="1600" dirty="0" smtClean="0">
                <a:solidFill>
                  <a:srgbClr val="000066"/>
                </a:solidFill>
              </a:rPr>
              <a:t>Siria, Egipto, República Democrática del Congo, Afganistán, Haití</a:t>
            </a:r>
          </a:p>
          <a:p>
            <a:pPr>
              <a:defRPr/>
            </a:pPr>
            <a:endParaRPr lang="es-ES_tradnl" altLang="en-US" sz="1600" dirty="0" smtClean="0">
              <a:solidFill>
                <a:srgbClr val="000066"/>
              </a:solidFill>
            </a:endParaRPr>
          </a:p>
          <a:p>
            <a:pPr>
              <a:defRPr/>
            </a:pPr>
            <a:r>
              <a:rPr lang="es-ES_tradnl" altLang="en-US" dirty="0" smtClean="0">
                <a:solidFill>
                  <a:srgbClr val="000066"/>
                </a:solidFill>
              </a:rPr>
              <a:t>Países que continúan siendo de interés:</a:t>
            </a:r>
          </a:p>
          <a:p>
            <a:pPr marL="285750" indent="-285750">
              <a:buFont typeface="Arial" panose="020B0604020202020204" pitchFamily="34" charset="0"/>
              <a:buChar char="•"/>
              <a:defRPr/>
            </a:pPr>
            <a:r>
              <a:rPr lang="es-ES_tradnl" altLang="en-US" sz="1600" dirty="0" smtClean="0">
                <a:solidFill>
                  <a:srgbClr val="000066"/>
                </a:solidFill>
              </a:rPr>
              <a:t>India, Corea del Norte</a:t>
            </a:r>
          </a:p>
          <a:p>
            <a:pPr marL="285750" indent="-285750">
              <a:buFont typeface="Arial" panose="020B0604020202020204" pitchFamily="34" charset="0"/>
              <a:buChar char="•"/>
              <a:defRPr/>
            </a:pPr>
            <a:endParaRPr lang="es-ES_tradnl" altLang="en-US" sz="1600" dirty="0" smtClean="0">
              <a:solidFill>
                <a:srgbClr val="000066"/>
              </a:solidFill>
            </a:endParaRPr>
          </a:p>
          <a:p>
            <a:pPr marL="285750" indent="-285750">
              <a:buFont typeface="Arial" panose="020B0604020202020204" pitchFamily="34" charset="0"/>
              <a:buChar char="•"/>
              <a:defRPr/>
            </a:pPr>
            <a:endParaRPr lang="es-ES_tradnl" altLang="en-US" sz="1600" dirty="0" smtClean="0">
              <a:solidFill>
                <a:srgbClr val="000066"/>
              </a:solidFill>
            </a:endParaRPr>
          </a:p>
          <a:p>
            <a:pPr>
              <a:defRPr/>
            </a:pPr>
            <a:endParaRPr lang="es-ES_tradnl" altLang="en-US" sz="1600" dirty="0">
              <a:solidFill>
                <a:srgbClr val="000066"/>
              </a:solidFill>
            </a:endParaRPr>
          </a:p>
        </p:txBody>
      </p:sp>
      <p:sp>
        <p:nvSpPr>
          <p:cNvPr id="9"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457200" y="764704"/>
            <a:ext cx="8229600" cy="581025"/>
          </a:xfrm>
        </p:spPr>
        <p:txBody>
          <a:bodyPr/>
          <a:lstStyle/>
          <a:p>
            <a:pPr eaLnBrk="1" hangingPunct="1"/>
            <a:r>
              <a:rPr lang="es-ES_tradnl" altLang="en-US" sz="2400" dirty="0" smtClean="0"/>
              <a:t>Migración irregular: </a:t>
            </a:r>
            <a:br>
              <a:rPr lang="es-ES_tradnl" altLang="en-US" sz="2400" dirty="0" smtClean="0"/>
            </a:br>
            <a:r>
              <a:rPr lang="es-ES_tradnl" altLang="en-US" sz="2400" dirty="0" smtClean="0"/>
              <a:t>principales países de origen en 2012</a:t>
            </a:r>
          </a:p>
        </p:txBody>
      </p:sp>
      <p:graphicFrame>
        <p:nvGraphicFramePr>
          <p:cNvPr id="42062" name="Group 78"/>
          <p:cNvGraphicFramePr>
            <a:graphicFrameLocks noGrp="1"/>
          </p:cNvGraphicFramePr>
          <p:nvPr>
            <p:ph sz="half" idx="1"/>
            <p:extLst>
              <p:ext uri="{D42A27DB-BD31-4B8C-83A1-F6EECF244321}">
                <p14:modId xmlns:p14="http://schemas.microsoft.com/office/powerpoint/2010/main" val="2839006466"/>
              </p:ext>
            </p:extLst>
          </p:nvPr>
        </p:nvGraphicFramePr>
        <p:xfrm>
          <a:off x="457200" y="1600200"/>
          <a:ext cx="6419850" cy="4781591"/>
        </p:xfrm>
        <a:graphic>
          <a:graphicData uri="http://schemas.openxmlformats.org/drawingml/2006/table">
            <a:tbl>
              <a:tblPr/>
              <a:tblGrid>
                <a:gridCol w="4114800"/>
                <a:gridCol w="2305050"/>
              </a:tblGrid>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noProof="0" dirty="0" smtClean="0">
                          <a:ln>
                            <a:noFill/>
                          </a:ln>
                          <a:solidFill>
                            <a:srgbClr val="000066"/>
                          </a:solidFill>
                          <a:effectLst/>
                          <a:latin typeface="Arial" charset="0"/>
                        </a:rPr>
                        <a:t>País</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1" i="0" u="none" strike="noStrike" cap="none" normalizeH="0" baseline="0" noProof="0" dirty="0" smtClean="0">
                          <a:ln>
                            <a:noFill/>
                          </a:ln>
                          <a:solidFill>
                            <a:srgbClr val="000066"/>
                          </a:solidFill>
                          <a:effectLst/>
                          <a:latin typeface="Arial" charset="0"/>
                        </a:rPr>
                        <a:t>No. de solicitudes</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chemeClr val="tx1"/>
                          </a:solidFill>
                          <a:effectLst/>
                          <a:latin typeface="Arial" charset="0"/>
                        </a:rPr>
                        <a:t>Hungría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1880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China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1664</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Croacia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893</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Pakistán</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862</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35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Corea del Norte</a:t>
                      </a:r>
                      <a:endParaRPr kumimoji="0" lang="es-ES_tradnl" sz="1800" b="0" i="0" u="none" strike="noStrike" cap="none" normalizeH="0" baseline="0" noProof="0" dirty="0" smtClean="0">
                        <a:ln>
                          <a:noFill/>
                        </a:ln>
                        <a:solidFill>
                          <a:srgbClr val="000066"/>
                        </a:solidFill>
                        <a:effectLst/>
                        <a:latin typeface="Arial" charset="0"/>
                      </a:endParaRP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723</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Nigeria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709</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Colombia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695</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India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686</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República Eslovaca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444</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Rep. Democrática de Somalia</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0" i="0" u="none" strike="noStrike" cap="none" normalizeH="0" baseline="0" noProof="0" dirty="0" smtClean="0">
                          <a:ln>
                            <a:noFill/>
                          </a:ln>
                          <a:solidFill>
                            <a:srgbClr val="000066"/>
                          </a:solidFill>
                          <a:effectLst/>
                          <a:latin typeface="Arial" charset="0"/>
                        </a:rPr>
                        <a:t>430</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noProof="0" dirty="0" smtClean="0">
                          <a:ln>
                            <a:noFill/>
                          </a:ln>
                          <a:solidFill>
                            <a:srgbClr val="000066"/>
                          </a:solidFill>
                          <a:effectLst/>
                          <a:latin typeface="Arial" charset="0"/>
                        </a:rPr>
                        <a:t>Total</a:t>
                      </a:r>
                    </a:p>
                  </a:txBody>
                  <a:tcPr marT="45692" marB="4569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2000" b="1" i="0" u="none" strike="noStrike" cap="none" normalizeH="0" baseline="0" noProof="0" dirty="0" smtClean="0">
                          <a:ln>
                            <a:noFill/>
                          </a:ln>
                          <a:solidFill>
                            <a:srgbClr val="000066"/>
                          </a:solidFill>
                          <a:effectLst/>
                          <a:latin typeface="Arial" charset="0"/>
                        </a:rPr>
                        <a:t>20,507</a:t>
                      </a:r>
                    </a:p>
                  </a:txBody>
                  <a:tcPr marT="45692" marB="4569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42048" name="Group 64"/>
          <p:cNvGraphicFramePr>
            <a:graphicFrameLocks noGrp="1"/>
          </p:cNvGraphicFramePr>
          <p:nvPr>
            <p:ph sz="half" idx="2"/>
            <p:extLst>
              <p:ext uri="{D42A27DB-BD31-4B8C-83A1-F6EECF244321}">
                <p14:modId xmlns:p14="http://schemas.microsoft.com/office/powerpoint/2010/main" val="763063220"/>
              </p:ext>
            </p:extLst>
          </p:nvPr>
        </p:nvGraphicFramePr>
        <p:xfrm>
          <a:off x="7164388" y="2708275"/>
          <a:ext cx="1522412" cy="936625"/>
        </p:xfrm>
        <a:graphic>
          <a:graphicData uri="http://schemas.openxmlformats.org/drawingml/2006/table">
            <a:tbl>
              <a:tblPr/>
              <a:tblGrid>
                <a:gridCol w="1522412"/>
              </a:tblGrid>
              <a:tr h="50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noProof="0" dirty="0" smtClean="0">
                          <a:ln>
                            <a:noFill/>
                          </a:ln>
                          <a:solidFill>
                            <a:srgbClr val="000066"/>
                          </a:solidFill>
                          <a:effectLst/>
                          <a:latin typeface="Arial" charset="0"/>
                        </a:rPr>
                        <a:t>Aumento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431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noProof="0" dirty="0" smtClean="0">
                          <a:ln>
                            <a:noFill/>
                          </a:ln>
                          <a:solidFill>
                            <a:srgbClr val="000066"/>
                          </a:solidFill>
                          <a:effectLst/>
                          <a:latin typeface="Arial" charset="0"/>
                        </a:rPr>
                        <a:t>Disminución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60000"/>
                        <a:lumOff val="40000"/>
                      </a:schemeClr>
                    </a:solidFill>
                  </a:tcPr>
                </a:tc>
              </a:tr>
            </a:tbl>
          </a:graphicData>
        </a:graphic>
      </p:graphicFrame>
      <p:sp>
        <p:nvSpPr>
          <p:cNvPr id="5"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extLst>
      <p:ext uri="{BB962C8B-B14F-4D97-AF65-F5344CB8AC3E}">
        <p14:creationId xmlns:p14="http://schemas.microsoft.com/office/powerpoint/2010/main" val="3765383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s-ES_tradnl" altLang="en-US" sz="2400" dirty="0" smtClean="0"/>
              <a:t>Llegadas de personas sin documentos apropiados, </a:t>
            </a:r>
            <a:br>
              <a:rPr lang="es-ES_tradnl" altLang="en-US" sz="2400" dirty="0" smtClean="0"/>
            </a:br>
            <a:r>
              <a:rPr lang="es-ES_tradnl" altLang="en-US" sz="2400" dirty="0" smtClean="0"/>
              <a:t>por ciudadanía, 2013</a:t>
            </a:r>
            <a:br>
              <a:rPr lang="es-ES_tradnl" altLang="en-US" sz="2400" dirty="0" smtClean="0"/>
            </a:br>
            <a:r>
              <a:rPr lang="es-ES_tradnl" altLang="en-US" sz="2400" dirty="0" smtClean="0"/>
              <a:t>Por aire, tierra y mar</a:t>
            </a:r>
          </a:p>
        </p:txBody>
      </p:sp>
      <p:graphicFrame>
        <p:nvGraphicFramePr>
          <p:cNvPr id="6" name="Chart 5"/>
          <p:cNvGraphicFramePr>
            <a:graphicFrameLocks/>
          </p:cNvGraphicFramePr>
          <p:nvPr>
            <p:extLst>
              <p:ext uri="{D42A27DB-BD31-4B8C-83A1-F6EECF244321}">
                <p14:modId xmlns:p14="http://schemas.microsoft.com/office/powerpoint/2010/main" val="52818549"/>
              </p:ext>
            </p:extLst>
          </p:nvPr>
        </p:nvGraphicFramePr>
        <p:xfrm>
          <a:off x="755576" y="1628800"/>
          <a:ext cx="7344816" cy="4464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614221739"/>
              </p:ext>
            </p:extLst>
          </p:nvPr>
        </p:nvGraphicFramePr>
        <p:xfrm>
          <a:off x="395536" y="1772816"/>
          <a:ext cx="8208912"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2"/>
          <p:cNvSpPr txBox="1">
            <a:spLocks noChangeArrowheads="1"/>
          </p:cNvSpPr>
          <p:nvPr/>
        </p:nvSpPr>
        <p:spPr bwMode="auto">
          <a:xfrm>
            <a:off x="3430488" y="6525344"/>
            <a:ext cx="2221632" cy="144016"/>
          </a:xfrm>
          <a:prstGeom prst="rect">
            <a:avLst/>
          </a:prstGeom>
          <a:solidFill>
            <a:schemeClr val="bg1">
              <a:lumMod val="65000"/>
            </a:schemeClr>
          </a:solidFill>
          <a:ln>
            <a:noFill/>
          </a:ln>
          <a:effectLs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800" b="1">
                <a:solidFill>
                  <a:srgbClr val="000066"/>
                </a:solidFill>
                <a:latin typeface="+mj-lt"/>
                <a:ea typeface="+mj-ea"/>
                <a:cs typeface="+mj-cs"/>
              </a:defRPr>
            </a:lvl1pPr>
            <a:lvl2pPr algn="ctr" rtl="0" eaLnBrk="0" fontAlgn="base" hangingPunct="0">
              <a:spcBef>
                <a:spcPct val="0"/>
              </a:spcBef>
              <a:spcAft>
                <a:spcPct val="0"/>
              </a:spcAft>
              <a:defRPr sz="2800" b="1">
                <a:solidFill>
                  <a:srgbClr val="000066"/>
                </a:solidFill>
                <a:latin typeface="Arial" charset="0"/>
              </a:defRPr>
            </a:lvl2pPr>
            <a:lvl3pPr algn="ctr" rtl="0" eaLnBrk="0" fontAlgn="base" hangingPunct="0">
              <a:spcBef>
                <a:spcPct val="0"/>
              </a:spcBef>
              <a:spcAft>
                <a:spcPct val="0"/>
              </a:spcAft>
              <a:defRPr sz="2800" b="1">
                <a:solidFill>
                  <a:srgbClr val="000066"/>
                </a:solidFill>
                <a:latin typeface="Arial" charset="0"/>
              </a:defRPr>
            </a:lvl3pPr>
            <a:lvl4pPr algn="ctr" rtl="0" eaLnBrk="0" fontAlgn="base" hangingPunct="0">
              <a:spcBef>
                <a:spcPct val="0"/>
              </a:spcBef>
              <a:spcAft>
                <a:spcPct val="0"/>
              </a:spcAft>
              <a:defRPr sz="2800" b="1">
                <a:solidFill>
                  <a:srgbClr val="000066"/>
                </a:solidFill>
                <a:latin typeface="Arial" charset="0"/>
              </a:defRPr>
            </a:lvl4pPr>
            <a:lvl5pPr algn="ctr" rtl="0" eaLnBrk="0" fontAlgn="base" hangingPunct="0">
              <a:spcBef>
                <a:spcPct val="0"/>
              </a:spcBef>
              <a:spcAft>
                <a:spcPct val="0"/>
              </a:spcAft>
              <a:defRPr sz="2800" b="1">
                <a:solidFill>
                  <a:srgbClr val="000066"/>
                </a:solidFill>
                <a:latin typeface="Arial" charset="0"/>
              </a:defRPr>
            </a:lvl5pPr>
            <a:lvl6pPr marL="457200" algn="ctr" rtl="0" fontAlgn="base">
              <a:spcBef>
                <a:spcPct val="0"/>
              </a:spcBef>
              <a:spcAft>
                <a:spcPct val="0"/>
              </a:spcAft>
              <a:defRPr sz="2800" b="1">
                <a:solidFill>
                  <a:srgbClr val="000066"/>
                </a:solidFill>
                <a:latin typeface="Arial" charset="0"/>
              </a:defRPr>
            </a:lvl6pPr>
            <a:lvl7pPr marL="914400" algn="ctr" rtl="0" fontAlgn="base">
              <a:spcBef>
                <a:spcPct val="0"/>
              </a:spcBef>
              <a:spcAft>
                <a:spcPct val="0"/>
              </a:spcAft>
              <a:defRPr sz="2800" b="1">
                <a:solidFill>
                  <a:srgbClr val="000066"/>
                </a:solidFill>
                <a:latin typeface="Arial" charset="0"/>
              </a:defRPr>
            </a:lvl7pPr>
            <a:lvl8pPr marL="1371600" algn="ctr" rtl="0" fontAlgn="base">
              <a:spcBef>
                <a:spcPct val="0"/>
              </a:spcBef>
              <a:spcAft>
                <a:spcPct val="0"/>
              </a:spcAft>
              <a:defRPr sz="2800" b="1">
                <a:solidFill>
                  <a:srgbClr val="000066"/>
                </a:solidFill>
                <a:latin typeface="Arial" charset="0"/>
              </a:defRPr>
            </a:lvl8pPr>
            <a:lvl9pPr marL="1828800" algn="ctr" rtl="0" fontAlgn="base">
              <a:spcBef>
                <a:spcPct val="0"/>
              </a:spcBef>
              <a:spcAft>
                <a:spcPct val="0"/>
              </a:spcAft>
              <a:defRPr sz="2800" b="1">
                <a:solidFill>
                  <a:srgbClr val="000066"/>
                </a:solidFill>
                <a:latin typeface="Arial" charset="0"/>
              </a:defRPr>
            </a:lvl9pPr>
          </a:lstStyle>
          <a:p>
            <a:pPr algn="ctr" eaLnBrk="1" hangingPunct="1"/>
            <a:r>
              <a:rPr lang="es-ES_tradnl" altLang="en-US" sz="800" dirty="0" smtClean="0"/>
              <a:t>PROTECCIÓN · SERVICIO · INTEGRIDAD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12325</TotalTime>
  <Words>2194</Words>
  <Application>Microsoft Office PowerPoint</Application>
  <PresentationFormat>On-screen Show (4:3)</PresentationFormat>
  <Paragraphs>361</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Design</vt:lpstr>
      <vt:lpstr>Tendencias de migración irregular</vt:lpstr>
      <vt:lpstr>PowerPoint Presentation</vt:lpstr>
      <vt:lpstr>PowerPoint Presentation</vt:lpstr>
      <vt:lpstr>Mandato de los Oficiales de Enlace de la CBSA</vt:lpstr>
      <vt:lpstr>Migración irregular: estadísticas y tendencias recientes</vt:lpstr>
      <vt:lpstr>Migración irregular: solicitudes de la condición de refugiado en Canadá</vt:lpstr>
      <vt:lpstr>Migración irregular:  principales países de origen en 2013</vt:lpstr>
      <vt:lpstr>Migración irregular:  principales países de origen en 2012</vt:lpstr>
      <vt:lpstr>Llegadas de personas sin documentos apropiados,  por ciudadanía, 2013 Por aire, tierra y mar</vt:lpstr>
      <vt:lpstr>Lugares de tránsito de solicitantes de la  condición de refugiado que llegaron sin documentos apropiados, 2013</vt:lpstr>
      <vt:lpstr>Debilidades en la propia frontera</vt:lpstr>
      <vt:lpstr>Ciudadanos iraníes</vt:lpstr>
      <vt:lpstr>Ciudadanos rumanos</vt:lpstr>
      <vt:lpstr> Ciudadanos chinos  </vt:lpstr>
      <vt:lpstr>Ciudadanos de Sri Lanka</vt:lpstr>
      <vt:lpstr>Ciudadanos de Somalia </vt:lpstr>
      <vt:lpstr>Ciudadanos de Albania y Kosovo </vt:lpstr>
      <vt:lpstr>Ciudadanos de Nigeria </vt:lpstr>
      <vt:lpstr>Ciudadanos dominicanos</vt:lpstr>
      <vt:lpstr>Ciudadanos cubanos</vt:lpstr>
      <vt:lpstr>Tráfico ilícito de migrantes en el corredor entre los Estados Unidos y México</vt:lpstr>
      <vt:lpstr>¿Preguntas?</vt:lpstr>
    </vt:vector>
  </TitlesOfParts>
  <Company>Government of Canada / Gouvernement du Canada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jxb706</dc:creator>
  <cp:lastModifiedBy>RODAS Renán</cp:lastModifiedBy>
  <cp:revision>277</cp:revision>
  <dcterms:created xsi:type="dcterms:W3CDTF">2010-04-08T19:11:20Z</dcterms:created>
  <dcterms:modified xsi:type="dcterms:W3CDTF">2014-06-27T07:22:40Z</dcterms:modified>
</cp:coreProperties>
</file>