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364" r:id="rId3"/>
    <p:sldId id="343" r:id="rId4"/>
    <p:sldId id="366" r:id="rId5"/>
    <p:sldId id="374" r:id="rId6"/>
    <p:sldId id="391" r:id="rId7"/>
    <p:sldId id="312" r:id="rId8"/>
    <p:sldId id="402" r:id="rId9"/>
    <p:sldId id="347" r:id="rId10"/>
    <p:sldId id="401" r:id="rId11"/>
    <p:sldId id="349" r:id="rId12"/>
  </p:sldIdLst>
  <p:sldSz cx="9144000" cy="6858000" type="screen4x3"/>
  <p:notesSz cx="7010400" cy="92964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0066"/>
    <a:srgbClr val="FFFFCC"/>
    <a:srgbClr val="3333CC"/>
    <a:srgbClr val="0000FF"/>
    <a:srgbClr val="C0C0C0"/>
    <a:srgbClr val="777777"/>
    <a:srgbClr val="808080"/>
    <a:srgbClr val="CCECF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19" autoAdjust="0"/>
    <p:restoredTop sz="89876" autoAdjust="0"/>
  </p:normalViewPr>
  <p:slideViewPr>
    <p:cSldViewPr>
      <p:cViewPr>
        <p:scale>
          <a:sx n="80" d="100"/>
          <a:sy n="80" d="100"/>
        </p:scale>
        <p:origin x="-85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32"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2300" tIns="46150" rIns="92300" bIns="46150" rtlCol="0"/>
          <a:lstStyle>
            <a:lvl1pPr algn="l">
              <a:defRPr sz="1200">
                <a:latin typeface="Arial" charset="0"/>
              </a:defRPr>
            </a:lvl1pPr>
          </a:lstStyle>
          <a:p>
            <a:pPr>
              <a:defRPr/>
            </a:pPr>
            <a:endParaRPr lang="en-CA"/>
          </a:p>
        </p:txBody>
      </p:sp>
      <p:sp>
        <p:nvSpPr>
          <p:cNvPr id="3" name="Date Placeholder 2"/>
          <p:cNvSpPr>
            <a:spLocks noGrp="1"/>
          </p:cNvSpPr>
          <p:nvPr>
            <p:ph type="dt" idx="1"/>
          </p:nvPr>
        </p:nvSpPr>
        <p:spPr>
          <a:xfrm>
            <a:off x="3970338" y="0"/>
            <a:ext cx="3038475" cy="463550"/>
          </a:xfrm>
          <a:prstGeom prst="rect">
            <a:avLst/>
          </a:prstGeom>
        </p:spPr>
        <p:txBody>
          <a:bodyPr vert="horz" lIns="92300" tIns="46150" rIns="92300" bIns="46150" rtlCol="0"/>
          <a:lstStyle>
            <a:lvl1pPr algn="r">
              <a:defRPr sz="1200">
                <a:latin typeface="Arial" charset="0"/>
              </a:defRPr>
            </a:lvl1pPr>
          </a:lstStyle>
          <a:p>
            <a:pPr>
              <a:defRPr/>
            </a:pPr>
            <a:fld id="{F34F8829-DA56-4CEB-986E-13A5C2C1C1C8}" type="datetimeFigureOut">
              <a:rPr lang="en-CA"/>
              <a:pPr>
                <a:defRPr/>
              </a:pPr>
              <a:t>27/06/2014</a:t>
            </a:fld>
            <a:endParaRPr lang="en-CA"/>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2300" tIns="46150" rIns="92300" bIns="46150" rtlCol="0" anchor="ctr"/>
          <a:lstStyle/>
          <a:p>
            <a:pPr lvl="0"/>
            <a:endParaRPr lang="en-CA" noProof="0" smtClean="0"/>
          </a:p>
        </p:txBody>
      </p:sp>
      <p:sp>
        <p:nvSpPr>
          <p:cNvPr id="5" name="Notes Placeholder 4"/>
          <p:cNvSpPr>
            <a:spLocks noGrp="1"/>
          </p:cNvSpPr>
          <p:nvPr>
            <p:ph type="body" sz="quarter" idx="3"/>
          </p:nvPr>
        </p:nvSpPr>
        <p:spPr>
          <a:xfrm>
            <a:off x="701675" y="4416425"/>
            <a:ext cx="5607050" cy="4181475"/>
          </a:xfrm>
          <a:prstGeom prst="rect">
            <a:avLst/>
          </a:prstGeom>
        </p:spPr>
        <p:txBody>
          <a:bodyPr vert="horz" wrap="square" lIns="92300" tIns="46150" rIns="92300" bIns="46150"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6" name="Footer Placeholder 5"/>
          <p:cNvSpPr>
            <a:spLocks noGrp="1"/>
          </p:cNvSpPr>
          <p:nvPr>
            <p:ph type="ftr" sz="quarter" idx="4"/>
          </p:nvPr>
        </p:nvSpPr>
        <p:spPr>
          <a:xfrm>
            <a:off x="0" y="8831263"/>
            <a:ext cx="3038475" cy="463550"/>
          </a:xfrm>
          <a:prstGeom prst="rect">
            <a:avLst/>
          </a:prstGeom>
        </p:spPr>
        <p:txBody>
          <a:bodyPr vert="horz" lIns="92300" tIns="46150" rIns="92300" bIns="46150" rtlCol="0" anchor="b"/>
          <a:lstStyle>
            <a:lvl1pPr algn="l">
              <a:defRPr sz="1200">
                <a:latin typeface="Arial" charset="0"/>
              </a:defRPr>
            </a:lvl1pPr>
          </a:lstStyle>
          <a:p>
            <a:pPr>
              <a:defRPr/>
            </a:pPr>
            <a:endParaRPr lang="en-CA"/>
          </a:p>
        </p:txBody>
      </p:sp>
      <p:sp>
        <p:nvSpPr>
          <p:cNvPr id="7" name="Slide Number Placeholder 6"/>
          <p:cNvSpPr>
            <a:spLocks noGrp="1"/>
          </p:cNvSpPr>
          <p:nvPr>
            <p:ph type="sldNum" sz="quarter" idx="5"/>
          </p:nvPr>
        </p:nvSpPr>
        <p:spPr>
          <a:xfrm>
            <a:off x="3970338" y="8831263"/>
            <a:ext cx="3038475" cy="463550"/>
          </a:xfrm>
          <a:prstGeom prst="rect">
            <a:avLst/>
          </a:prstGeom>
        </p:spPr>
        <p:txBody>
          <a:bodyPr vert="horz" lIns="92300" tIns="46150" rIns="92300" bIns="46150" rtlCol="0" anchor="b"/>
          <a:lstStyle>
            <a:lvl1pPr algn="r">
              <a:defRPr sz="1200">
                <a:latin typeface="Arial" charset="0"/>
              </a:defRPr>
            </a:lvl1pPr>
          </a:lstStyle>
          <a:p>
            <a:pPr>
              <a:defRPr/>
            </a:pPr>
            <a:fld id="{171E6645-7C5C-4800-B4B9-AF6301F3A760}" type="slidenum">
              <a:rPr lang="en-CA"/>
              <a:pPr>
                <a:defRPr/>
              </a:pPr>
              <a:t>‹#›</a:t>
            </a:fld>
            <a:endParaRPr lang="en-CA"/>
          </a:p>
        </p:txBody>
      </p:sp>
    </p:spTree>
    <p:extLst>
      <p:ext uri="{BB962C8B-B14F-4D97-AF65-F5344CB8AC3E}">
        <p14:creationId xmlns:p14="http://schemas.microsoft.com/office/powerpoint/2010/main" val="2257294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171E6645-7C5C-4800-B4B9-AF6301F3A760}" type="slidenum">
              <a:rPr lang="en-CA" smtClean="0"/>
              <a:pPr>
                <a:defRPr/>
              </a:pPr>
              <a:t>1</a:t>
            </a:fld>
            <a:endParaRPr lang="en-CA"/>
          </a:p>
        </p:txBody>
      </p:sp>
    </p:spTree>
    <p:extLst>
      <p:ext uri="{BB962C8B-B14F-4D97-AF65-F5344CB8AC3E}">
        <p14:creationId xmlns:p14="http://schemas.microsoft.com/office/powerpoint/2010/main" val="3404876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8713" y="615950"/>
            <a:ext cx="4648200" cy="3486150"/>
          </a:xfrm>
        </p:spPr>
      </p:sp>
      <p:sp>
        <p:nvSpPr>
          <p:cNvPr id="3" name="Notes Placeholder 2"/>
          <p:cNvSpPr>
            <a:spLocks noGrp="1"/>
          </p:cNvSpPr>
          <p:nvPr>
            <p:ph type="body" idx="1"/>
          </p:nvPr>
        </p:nvSpPr>
        <p:spPr>
          <a:xfrm>
            <a:off x="696888" y="4216152"/>
            <a:ext cx="5607050" cy="4824536"/>
          </a:xfrm>
        </p:spPr>
        <p:txBody>
          <a:bodyPr/>
          <a:lstStyle/>
          <a:p>
            <a:endParaRPr lang="en-CA" dirty="0"/>
          </a:p>
        </p:txBody>
      </p:sp>
      <p:sp>
        <p:nvSpPr>
          <p:cNvPr id="4" name="Slide Number Placeholder 3"/>
          <p:cNvSpPr>
            <a:spLocks noGrp="1"/>
          </p:cNvSpPr>
          <p:nvPr>
            <p:ph type="sldNum" sz="quarter" idx="10"/>
          </p:nvPr>
        </p:nvSpPr>
        <p:spPr/>
        <p:txBody>
          <a:bodyPr/>
          <a:lstStyle/>
          <a:p>
            <a:pPr>
              <a:defRPr/>
            </a:pPr>
            <a:fld id="{171E6645-7C5C-4800-B4B9-AF6301F3A760}" type="slidenum">
              <a:rPr lang="en-CA" smtClean="0"/>
              <a:pPr>
                <a:defRPr/>
              </a:pPr>
              <a:t>10</a:t>
            </a:fld>
            <a:endParaRPr lang="en-CA"/>
          </a:p>
        </p:txBody>
      </p:sp>
    </p:spTree>
    <p:extLst>
      <p:ext uri="{BB962C8B-B14F-4D97-AF65-F5344CB8AC3E}">
        <p14:creationId xmlns:p14="http://schemas.microsoft.com/office/powerpoint/2010/main" val="1503052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xfrm>
            <a:off x="701675" y="4416424"/>
            <a:ext cx="5607050" cy="440823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 typeface="Arial" panose="020B0604020202020204" pitchFamily="34" charset="0"/>
              <a:buChar char="•"/>
            </a:pPr>
            <a:endParaRPr lang="en-CA" altLang="en-US" sz="1100" dirty="0"/>
          </a:p>
          <a:p>
            <a:endParaRPr lang="en-US" sz="900" dirty="0" smtClean="0">
              <a:solidFill>
                <a:srgbClr val="FF0000"/>
              </a:solidFill>
            </a:endParaRPr>
          </a:p>
        </p:txBody>
      </p:sp>
      <p:sp>
        <p:nvSpPr>
          <p:cNvPr id="55300" name="Slide Number Placeholder 1"/>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1600">
                <a:solidFill>
                  <a:schemeClr val="tx1"/>
                </a:solidFill>
                <a:latin typeface="Arial" charset="0"/>
              </a:defRPr>
            </a:lvl1pPr>
            <a:lvl2pPr marL="742950" indent="-285750" defTabSz="915988" eaLnBrk="0" hangingPunct="0">
              <a:defRPr sz="1600">
                <a:solidFill>
                  <a:schemeClr val="tx1"/>
                </a:solidFill>
                <a:latin typeface="Arial" charset="0"/>
              </a:defRPr>
            </a:lvl2pPr>
            <a:lvl3pPr marL="1143000" indent="-228600" defTabSz="915988" eaLnBrk="0" hangingPunct="0">
              <a:defRPr sz="1600">
                <a:solidFill>
                  <a:schemeClr val="tx1"/>
                </a:solidFill>
                <a:latin typeface="Arial" charset="0"/>
              </a:defRPr>
            </a:lvl3pPr>
            <a:lvl4pPr marL="1600200" indent="-228600" defTabSz="915988" eaLnBrk="0" hangingPunct="0">
              <a:defRPr sz="1600">
                <a:solidFill>
                  <a:schemeClr val="tx1"/>
                </a:solidFill>
                <a:latin typeface="Arial" charset="0"/>
              </a:defRPr>
            </a:lvl4pPr>
            <a:lvl5pPr marL="2057400" indent="-228600" defTabSz="915988" eaLnBrk="0" hangingPunct="0">
              <a:defRPr sz="1600">
                <a:solidFill>
                  <a:schemeClr val="tx1"/>
                </a:solidFill>
                <a:latin typeface="Arial" charset="0"/>
              </a:defRPr>
            </a:lvl5pPr>
            <a:lvl6pPr marL="2514600" indent="-228600" defTabSz="915988" eaLnBrk="0" fontAlgn="base" hangingPunct="0">
              <a:lnSpc>
                <a:spcPct val="80000"/>
              </a:lnSpc>
              <a:spcBef>
                <a:spcPct val="20000"/>
              </a:spcBef>
              <a:spcAft>
                <a:spcPct val="0"/>
              </a:spcAft>
              <a:buChar char="•"/>
              <a:defRPr sz="1600">
                <a:solidFill>
                  <a:schemeClr val="tx1"/>
                </a:solidFill>
                <a:latin typeface="Arial" charset="0"/>
              </a:defRPr>
            </a:lvl6pPr>
            <a:lvl7pPr marL="2971800" indent="-228600" defTabSz="915988" eaLnBrk="0" fontAlgn="base" hangingPunct="0">
              <a:lnSpc>
                <a:spcPct val="80000"/>
              </a:lnSpc>
              <a:spcBef>
                <a:spcPct val="20000"/>
              </a:spcBef>
              <a:spcAft>
                <a:spcPct val="0"/>
              </a:spcAft>
              <a:buChar char="•"/>
              <a:defRPr sz="1600">
                <a:solidFill>
                  <a:schemeClr val="tx1"/>
                </a:solidFill>
                <a:latin typeface="Arial" charset="0"/>
              </a:defRPr>
            </a:lvl7pPr>
            <a:lvl8pPr marL="3429000" indent="-228600" defTabSz="915988" eaLnBrk="0" fontAlgn="base" hangingPunct="0">
              <a:lnSpc>
                <a:spcPct val="80000"/>
              </a:lnSpc>
              <a:spcBef>
                <a:spcPct val="20000"/>
              </a:spcBef>
              <a:spcAft>
                <a:spcPct val="0"/>
              </a:spcAft>
              <a:buChar char="•"/>
              <a:defRPr sz="1600">
                <a:solidFill>
                  <a:schemeClr val="tx1"/>
                </a:solidFill>
                <a:latin typeface="Arial" charset="0"/>
              </a:defRPr>
            </a:lvl8pPr>
            <a:lvl9pPr marL="3886200" indent="-228600" defTabSz="915988" eaLnBrk="0" fontAlgn="base" hangingPunct="0">
              <a:lnSpc>
                <a:spcPct val="80000"/>
              </a:lnSpc>
              <a:spcBef>
                <a:spcPct val="20000"/>
              </a:spcBef>
              <a:spcAft>
                <a:spcPct val="0"/>
              </a:spcAft>
              <a:buChar char="•"/>
              <a:defRPr sz="1600">
                <a:solidFill>
                  <a:schemeClr val="tx1"/>
                </a:solidFill>
                <a:latin typeface="Arial" charset="0"/>
              </a:defRPr>
            </a:lvl9pPr>
          </a:lstStyle>
          <a:p>
            <a:pPr eaLnBrk="1" hangingPunct="1"/>
            <a:fld id="{5E4A3F09-6D95-4ABC-AE6F-71EE8C8879C0}" type="slidenum">
              <a:rPr lang="en-US" sz="1200" smtClean="0"/>
              <a:pPr eaLnBrk="1" hangingPunct="1"/>
              <a:t>11</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pPr lvl="0"/>
            <a:endParaRPr lang="en-CA" dirty="0" smtClean="0"/>
          </a:p>
          <a:p>
            <a:endParaRPr lang="en-CA" dirty="0" smtClean="0"/>
          </a:p>
          <a:p>
            <a:pPr lvl="0"/>
            <a:endParaRPr lang="en-CA" dirty="0"/>
          </a:p>
          <a:p>
            <a:pPr lvl="0"/>
            <a:endParaRPr lang="en-CA" dirty="0"/>
          </a:p>
          <a:p>
            <a:r>
              <a:rPr lang="en-CA" dirty="0"/>
              <a:t> </a:t>
            </a:r>
          </a:p>
          <a:p>
            <a:endParaRPr lang="en-CA" dirty="0"/>
          </a:p>
        </p:txBody>
      </p:sp>
      <p:sp>
        <p:nvSpPr>
          <p:cNvPr id="4" name="Slide Number Placeholder 3"/>
          <p:cNvSpPr>
            <a:spLocks noGrp="1"/>
          </p:cNvSpPr>
          <p:nvPr>
            <p:ph type="sldNum" sz="quarter" idx="10"/>
          </p:nvPr>
        </p:nvSpPr>
        <p:spPr/>
        <p:txBody>
          <a:bodyPr/>
          <a:lstStyle/>
          <a:p>
            <a:pPr>
              <a:defRPr/>
            </a:pPr>
            <a:fld id="{171E6645-7C5C-4800-B4B9-AF6301F3A760}" type="slidenum">
              <a:rPr lang="en-CA" smtClean="0"/>
              <a:pPr>
                <a:defRPr/>
              </a:pPr>
              <a:t>2</a:t>
            </a:fld>
            <a:endParaRPr lang="en-CA"/>
          </a:p>
        </p:txBody>
      </p:sp>
    </p:spTree>
    <p:extLst>
      <p:ext uri="{BB962C8B-B14F-4D97-AF65-F5344CB8AC3E}">
        <p14:creationId xmlns:p14="http://schemas.microsoft.com/office/powerpoint/2010/main" val="2790400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xfrm>
            <a:off x="701675" y="4416425"/>
            <a:ext cx="5607050" cy="44084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CA" sz="900" dirty="0" smtClean="0"/>
              <a:t>.</a:t>
            </a:r>
            <a:endParaRPr lang="en-CA" sz="900" u="sng" dirty="0" smtClean="0">
              <a:solidFill>
                <a:srgbClr val="FF0000"/>
              </a:solidFill>
            </a:endParaRPr>
          </a:p>
        </p:txBody>
      </p:sp>
      <p:sp>
        <p:nvSpPr>
          <p:cNvPr id="4096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1600">
                <a:solidFill>
                  <a:schemeClr val="tx1"/>
                </a:solidFill>
                <a:latin typeface="Arial" charset="0"/>
              </a:defRPr>
            </a:lvl1pPr>
            <a:lvl2pPr marL="742950" indent="-285750" defTabSz="915988" eaLnBrk="0" hangingPunct="0">
              <a:defRPr sz="1600">
                <a:solidFill>
                  <a:schemeClr val="tx1"/>
                </a:solidFill>
                <a:latin typeface="Arial" charset="0"/>
              </a:defRPr>
            </a:lvl2pPr>
            <a:lvl3pPr marL="1143000" indent="-228600" defTabSz="915988" eaLnBrk="0" hangingPunct="0">
              <a:defRPr sz="1600">
                <a:solidFill>
                  <a:schemeClr val="tx1"/>
                </a:solidFill>
                <a:latin typeface="Arial" charset="0"/>
              </a:defRPr>
            </a:lvl3pPr>
            <a:lvl4pPr marL="1600200" indent="-228600" defTabSz="915988" eaLnBrk="0" hangingPunct="0">
              <a:defRPr sz="1600">
                <a:solidFill>
                  <a:schemeClr val="tx1"/>
                </a:solidFill>
                <a:latin typeface="Arial" charset="0"/>
              </a:defRPr>
            </a:lvl4pPr>
            <a:lvl5pPr marL="2057400" indent="-228600" defTabSz="915988" eaLnBrk="0" hangingPunct="0">
              <a:defRPr sz="1600">
                <a:solidFill>
                  <a:schemeClr val="tx1"/>
                </a:solidFill>
                <a:latin typeface="Arial" charset="0"/>
              </a:defRPr>
            </a:lvl5pPr>
            <a:lvl6pPr marL="2514600" indent="-228600" defTabSz="915988" eaLnBrk="0" fontAlgn="base" hangingPunct="0">
              <a:lnSpc>
                <a:spcPct val="80000"/>
              </a:lnSpc>
              <a:spcBef>
                <a:spcPct val="20000"/>
              </a:spcBef>
              <a:spcAft>
                <a:spcPct val="0"/>
              </a:spcAft>
              <a:buChar char="•"/>
              <a:defRPr sz="1600">
                <a:solidFill>
                  <a:schemeClr val="tx1"/>
                </a:solidFill>
                <a:latin typeface="Arial" charset="0"/>
              </a:defRPr>
            </a:lvl6pPr>
            <a:lvl7pPr marL="2971800" indent="-228600" defTabSz="915988" eaLnBrk="0" fontAlgn="base" hangingPunct="0">
              <a:lnSpc>
                <a:spcPct val="80000"/>
              </a:lnSpc>
              <a:spcBef>
                <a:spcPct val="20000"/>
              </a:spcBef>
              <a:spcAft>
                <a:spcPct val="0"/>
              </a:spcAft>
              <a:buChar char="•"/>
              <a:defRPr sz="1600">
                <a:solidFill>
                  <a:schemeClr val="tx1"/>
                </a:solidFill>
                <a:latin typeface="Arial" charset="0"/>
              </a:defRPr>
            </a:lvl7pPr>
            <a:lvl8pPr marL="3429000" indent="-228600" defTabSz="915988" eaLnBrk="0" fontAlgn="base" hangingPunct="0">
              <a:lnSpc>
                <a:spcPct val="80000"/>
              </a:lnSpc>
              <a:spcBef>
                <a:spcPct val="20000"/>
              </a:spcBef>
              <a:spcAft>
                <a:spcPct val="0"/>
              </a:spcAft>
              <a:buChar char="•"/>
              <a:defRPr sz="1600">
                <a:solidFill>
                  <a:schemeClr val="tx1"/>
                </a:solidFill>
                <a:latin typeface="Arial" charset="0"/>
              </a:defRPr>
            </a:lvl8pPr>
            <a:lvl9pPr marL="3886200" indent="-228600" defTabSz="915988" eaLnBrk="0" fontAlgn="base" hangingPunct="0">
              <a:lnSpc>
                <a:spcPct val="80000"/>
              </a:lnSpc>
              <a:spcBef>
                <a:spcPct val="20000"/>
              </a:spcBef>
              <a:spcAft>
                <a:spcPct val="0"/>
              </a:spcAft>
              <a:buChar char="•"/>
              <a:defRPr sz="1600">
                <a:solidFill>
                  <a:schemeClr val="tx1"/>
                </a:solidFill>
                <a:latin typeface="Arial" charset="0"/>
              </a:defRPr>
            </a:lvl9pPr>
          </a:lstStyle>
          <a:p>
            <a:pPr eaLnBrk="1" hangingPunct="1"/>
            <a:fld id="{7825BAE9-081B-4786-8ECE-4FABDB5A2777}" type="slidenum">
              <a:rPr lang="en-US" sz="1200" smtClean="0"/>
              <a:pPr eaLnBrk="1" hangingPunct="1"/>
              <a:t>3</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171E6645-7C5C-4800-B4B9-AF6301F3A760}" type="slidenum">
              <a:rPr lang="en-CA" smtClean="0"/>
              <a:pPr>
                <a:defRPr/>
              </a:pPr>
              <a:t>4</a:t>
            </a:fld>
            <a:endParaRPr lang="en-CA"/>
          </a:p>
        </p:txBody>
      </p:sp>
    </p:spTree>
    <p:extLst>
      <p:ext uri="{BB962C8B-B14F-4D97-AF65-F5344CB8AC3E}">
        <p14:creationId xmlns:p14="http://schemas.microsoft.com/office/powerpoint/2010/main" val="2745846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xfrm>
            <a:off x="696913" y="4360864"/>
            <a:ext cx="5607050" cy="41830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41" indent="-171441">
              <a:lnSpc>
                <a:spcPct val="80000"/>
              </a:lnSpc>
              <a:buFontTx/>
              <a:buChar char="•"/>
            </a:pPr>
            <a:endParaRPr lang="en-CA" sz="1400" dirty="0"/>
          </a:p>
        </p:txBody>
      </p:sp>
      <p:sp>
        <p:nvSpPr>
          <p:cNvPr id="4198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37" eaLnBrk="0" hangingPunct="0">
              <a:defRPr sz="1600">
                <a:solidFill>
                  <a:schemeClr val="tx1"/>
                </a:solidFill>
                <a:latin typeface="Arial" charset="0"/>
              </a:defRPr>
            </a:lvl1pPr>
            <a:lvl2pPr marL="742909" indent="-285734" defTabSz="915937" eaLnBrk="0" hangingPunct="0">
              <a:defRPr sz="1600">
                <a:solidFill>
                  <a:schemeClr val="tx1"/>
                </a:solidFill>
                <a:latin typeface="Arial" charset="0"/>
              </a:defRPr>
            </a:lvl2pPr>
            <a:lvl3pPr marL="1142937" indent="-228587" defTabSz="915937" eaLnBrk="0" hangingPunct="0">
              <a:defRPr sz="1600">
                <a:solidFill>
                  <a:schemeClr val="tx1"/>
                </a:solidFill>
                <a:latin typeface="Arial" charset="0"/>
              </a:defRPr>
            </a:lvl3pPr>
            <a:lvl4pPr marL="1600111" indent="-228587" defTabSz="915937" eaLnBrk="0" hangingPunct="0">
              <a:defRPr sz="1600">
                <a:solidFill>
                  <a:schemeClr val="tx1"/>
                </a:solidFill>
                <a:latin typeface="Arial" charset="0"/>
              </a:defRPr>
            </a:lvl4pPr>
            <a:lvl5pPr marL="2057287" indent="-228587" defTabSz="915937" eaLnBrk="0" hangingPunct="0">
              <a:defRPr sz="1600">
                <a:solidFill>
                  <a:schemeClr val="tx1"/>
                </a:solidFill>
                <a:latin typeface="Arial" charset="0"/>
              </a:defRPr>
            </a:lvl5pPr>
            <a:lvl6pPr marL="2514461" indent="-228587" defTabSz="915937" eaLnBrk="0" fontAlgn="base" hangingPunct="0">
              <a:lnSpc>
                <a:spcPct val="80000"/>
              </a:lnSpc>
              <a:spcBef>
                <a:spcPct val="20000"/>
              </a:spcBef>
              <a:spcAft>
                <a:spcPct val="0"/>
              </a:spcAft>
              <a:buChar char="•"/>
              <a:defRPr sz="1600">
                <a:solidFill>
                  <a:schemeClr val="tx1"/>
                </a:solidFill>
                <a:latin typeface="Arial" charset="0"/>
              </a:defRPr>
            </a:lvl6pPr>
            <a:lvl7pPr marL="2971635" indent="-228587" defTabSz="915937" eaLnBrk="0" fontAlgn="base" hangingPunct="0">
              <a:lnSpc>
                <a:spcPct val="80000"/>
              </a:lnSpc>
              <a:spcBef>
                <a:spcPct val="20000"/>
              </a:spcBef>
              <a:spcAft>
                <a:spcPct val="0"/>
              </a:spcAft>
              <a:buChar char="•"/>
              <a:defRPr sz="1600">
                <a:solidFill>
                  <a:schemeClr val="tx1"/>
                </a:solidFill>
                <a:latin typeface="Arial" charset="0"/>
              </a:defRPr>
            </a:lvl7pPr>
            <a:lvl8pPr marL="3428811" indent="-228587" defTabSz="915937" eaLnBrk="0" fontAlgn="base" hangingPunct="0">
              <a:lnSpc>
                <a:spcPct val="80000"/>
              </a:lnSpc>
              <a:spcBef>
                <a:spcPct val="20000"/>
              </a:spcBef>
              <a:spcAft>
                <a:spcPct val="0"/>
              </a:spcAft>
              <a:buChar char="•"/>
              <a:defRPr sz="1600">
                <a:solidFill>
                  <a:schemeClr val="tx1"/>
                </a:solidFill>
                <a:latin typeface="Arial" charset="0"/>
              </a:defRPr>
            </a:lvl8pPr>
            <a:lvl9pPr marL="3885985" indent="-228587" defTabSz="915937" eaLnBrk="0" fontAlgn="base" hangingPunct="0">
              <a:lnSpc>
                <a:spcPct val="80000"/>
              </a:lnSpc>
              <a:spcBef>
                <a:spcPct val="20000"/>
              </a:spcBef>
              <a:spcAft>
                <a:spcPct val="0"/>
              </a:spcAft>
              <a:buChar char="•"/>
              <a:defRPr sz="1600">
                <a:solidFill>
                  <a:schemeClr val="tx1"/>
                </a:solidFill>
                <a:latin typeface="Arial" charset="0"/>
              </a:defRPr>
            </a:lvl9pPr>
          </a:lstStyle>
          <a:p>
            <a:pPr eaLnBrk="1" hangingPunct="1"/>
            <a:fld id="{3E9858D4-EB18-4C79-BB2E-6B9D05B70741}" type="slidenum">
              <a:rPr lang="en-US" sz="1200">
                <a:solidFill>
                  <a:srgbClr val="000000"/>
                </a:solidFill>
              </a:rPr>
              <a:pPr eaLnBrk="1" hangingPunct="1"/>
              <a:t>5</a:t>
            </a:fld>
            <a:endParaRPr lang="en-US" sz="120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171E6645-7C5C-4800-B4B9-AF6301F3A760}" type="slidenum">
              <a:rPr lang="en-CA" smtClean="0"/>
              <a:pPr>
                <a:defRPr/>
              </a:pPr>
              <a:t>6</a:t>
            </a:fld>
            <a:endParaRPr lang="en-CA"/>
          </a:p>
        </p:txBody>
      </p:sp>
    </p:spTree>
    <p:extLst>
      <p:ext uri="{BB962C8B-B14F-4D97-AF65-F5344CB8AC3E}">
        <p14:creationId xmlns:p14="http://schemas.microsoft.com/office/powerpoint/2010/main" val="3072564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600" dirty="0" smtClean="0"/>
              <a:t> </a:t>
            </a:r>
            <a:endParaRPr lang="en-CA" sz="1600" dirty="0"/>
          </a:p>
          <a:p>
            <a:endParaRPr lang="en-CA" sz="1600" b="1" dirty="0"/>
          </a:p>
        </p:txBody>
      </p:sp>
      <p:sp>
        <p:nvSpPr>
          <p:cNvPr id="4" name="Slide Number Placeholder 3"/>
          <p:cNvSpPr>
            <a:spLocks noGrp="1"/>
          </p:cNvSpPr>
          <p:nvPr>
            <p:ph type="sldNum" sz="quarter" idx="10"/>
          </p:nvPr>
        </p:nvSpPr>
        <p:spPr/>
        <p:txBody>
          <a:bodyPr/>
          <a:lstStyle/>
          <a:p>
            <a:pPr>
              <a:defRPr/>
            </a:pPr>
            <a:fld id="{171E6645-7C5C-4800-B4B9-AF6301F3A760}" type="slidenum">
              <a:rPr lang="en-CA" smtClean="0"/>
              <a:pPr>
                <a:defRPr/>
              </a:pPr>
              <a:t>7</a:t>
            </a:fld>
            <a:endParaRPr lang="en-CA"/>
          </a:p>
        </p:txBody>
      </p:sp>
    </p:spTree>
    <p:extLst>
      <p:ext uri="{BB962C8B-B14F-4D97-AF65-F5344CB8AC3E}">
        <p14:creationId xmlns:p14="http://schemas.microsoft.com/office/powerpoint/2010/main" val="3782409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171E6645-7C5C-4800-B4B9-AF6301F3A760}" type="slidenum">
              <a:rPr lang="en-CA" smtClean="0"/>
              <a:pPr>
                <a:defRPr/>
              </a:pPr>
              <a:t>8</a:t>
            </a:fld>
            <a:endParaRPr lang="en-CA"/>
          </a:p>
        </p:txBody>
      </p:sp>
    </p:spTree>
    <p:extLst>
      <p:ext uri="{BB962C8B-B14F-4D97-AF65-F5344CB8AC3E}">
        <p14:creationId xmlns:p14="http://schemas.microsoft.com/office/powerpoint/2010/main" val="3253783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spcBef>
                <a:spcPct val="0"/>
              </a:spcBef>
            </a:pPr>
            <a:endParaRPr lang="en-CA" smtClean="0"/>
          </a:p>
          <a:p>
            <a:pPr marL="171450" indent="-171450"/>
            <a:endParaRPr lang="en-CA" smtClean="0"/>
          </a:p>
          <a:p>
            <a:pPr marL="171450" indent="-171450"/>
            <a:endParaRPr lang="en-CA" smtClean="0"/>
          </a:p>
        </p:txBody>
      </p:sp>
      <p:sp>
        <p:nvSpPr>
          <p:cNvPr id="5325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1600">
                <a:solidFill>
                  <a:schemeClr val="tx1"/>
                </a:solidFill>
                <a:latin typeface="Arial" charset="0"/>
              </a:defRPr>
            </a:lvl1pPr>
            <a:lvl2pPr marL="742950" indent="-285750" defTabSz="915988" eaLnBrk="0" hangingPunct="0">
              <a:defRPr sz="1600">
                <a:solidFill>
                  <a:schemeClr val="tx1"/>
                </a:solidFill>
                <a:latin typeface="Arial" charset="0"/>
              </a:defRPr>
            </a:lvl2pPr>
            <a:lvl3pPr marL="1143000" indent="-228600" defTabSz="915988" eaLnBrk="0" hangingPunct="0">
              <a:defRPr sz="1600">
                <a:solidFill>
                  <a:schemeClr val="tx1"/>
                </a:solidFill>
                <a:latin typeface="Arial" charset="0"/>
              </a:defRPr>
            </a:lvl3pPr>
            <a:lvl4pPr marL="1600200" indent="-228600" defTabSz="915988" eaLnBrk="0" hangingPunct="0">
              <a:defRPr sz="1600">
                <a:solidFill>
                  <a:schemeClr val="tx1"/>
                </a:solidFill>
                <a:latin typeface="Arial" charset="0"/>
              </a:defRPr>
            </a:lvl4pPr>
            <a:lvl5pPr marL="2057400" indent="-228600" defTabSz="915988" eaLnBrk="0" hangingPunct="0">
              <a:defRPr sz="1600">
                <a:solidFill>
                  <a:schemeClr val="tx1"/>
                </a:solidFill>
                <a:latin typeface="Arial" charset="0"/>
              </a:defRPr>
            </a:lvl5pPr>
            <a:lvl6pPr marL="2514600" indent="-228600" defTabSz="915988" eaLnBrk="0" fontAlgn="base" hangingPunct="0">
              <a:lnSpc>
                <a:spcPct val="80000"/>
              </a:lnSpc>
              <a:spcBef>
                <a:spcPct val="20000"/>
              </a:spcBef>
              <a:spcAft>
                <a:spcPct val="0"/>
              </a:spcAft>
              <a:buChar char="•"/>
              <a:defRPr sz="1600">
                <a:solidFill>
                  <a:schemeClr val="tx1"/>
                </a:solidFill>
                <a:latin typeface="Arial" charset="0"/>
              </a:defRPr>
            </a:lvl6pPr>
            <a:lvl7pPr marL="2971800" indent="-228600" defTabSz="915988" eaLnBrk="0" fontAlgn="base" hangingPunct="0">
              <a:lnSpc>
                <a:spcPct val="80000"/>
              </a:lnSpc>
              <a:spcBef>
                <a:spcPct val="20000"/>
              </a:spcBef>
              <a:spcAft>
                <a:spcPct val="0"/>
              </a:spcAft>
              <a:buChar char="•"/>
              <a:defRPr sz="1600">
                <a:solidFill>
                  <a:schemeClr val="tx1"/>
                </a:solidFill>
                <a:latin typeface="Arial" charset="0"/>
              </a:defRPr>
            </a:lvl7pPr>
            <a:lvl8pPr marL="3429000" indent="-228600" defTabSz="915988" eaLnBrk="0" fontAlgn="base" hangingPunct="0">
              <a:lnSpc>
                <a:spcPct val="80000"/>
              </a:lnSpc>
              <a:spcBef>
                <a:spcPct val="20000"/>
              </a:spcBef>
              <a:spcAft>
                <a:spcPct val="0"/>
              </a:spcAft>
              <a:buChar char="•"/>
              <a:defRPr sz="1600">
                <a:solidFill>
                  <a:schemeClr val="tx1"/>
                </a:solidFill>
                <a:latin typeface="Arial" charset="0"/>
              </a:defRPr>
            </a:lvl8pPr>
            <a:lvl9pPr marL="3886200" indent="-228600" defTabSz="915988" eaLnBrk="0" fontAlgn="base" hangingPunct="0">
              <a:lnSpc>
                <a:spcPct val="80000"/>
              </a:lnSpc>
              <a:spcBef>
                <a:spcPct val="20000"/>
              </a:spcBef>
              <a:spcAft>
                <a:spcPct val="0"/>
              </a:spcAft>
              <a:buChar char="•"/>
              <a:defRPr sz="1600">
                <a:solidFill>
                  <a:schemeClr val="tx1"/>
                </a:solidFill>
                <a:latin typeface="Arial" charset="0"/>
              </a:defRPr>
            </a:lvl9pPr>
          </a:lstStyle>
          <a:p>
            <a:pPr eaLnBrk="1" hangingPunct="1"/>
            <a:fld id="{D9F53AEB-AC20-4967-AEAD-D0A2B4079DA4}" type="slidenum">
              <a:rPr lang="en-US" sz="1200" smtClean="0"/>
              <a:pPr eaLnBrk="1" hangingPunct="1"/>
              <a:t>9</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1450" y="12700"/>
            <a:ext cx="8858250" cy="684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6"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53F5BCF3-D000-4FBD-B0D7-1DC9907C8B36}" type="slidenum">
              <a:rPr lang="en-US"/>
              <a:pPr>
                <a:defRPr/>
              </a:pPr>
              <a:t>‹#›</a:t>
            </a:fld>
            <a:endParaRPr lang="en-US"/>
          </a:p>
        </p:txBody>
      </p:sp>
    </p:spTree>
    <p:extLst>
      <p:ext uri="{BB962C8B-B14F-4D97-AF65-F5344CB8AC3E}">
        <p14:creationId xmlns:p14="http://schemas.microsoft.com/office/powerpoint/2010/main" val="177324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65C8D7-62F7-40BC-BFDB-3DC3522B1E25}" type="slidenum">
              <a:rPr lang="en-US"/>
              <a:pPr>
                <a:defRPr/>
              </a:pPr>
              <a:t>‹#›</a:t>
            </a:fld>
            <a:endParaRPr lang="en-US"/>
          </a:p>
        </p:txBody>
      </p:sp>
    </p:spTree>
    <p:extLst>
      <p:ext uri="{BB962C8B-B14F-4D97-AF65-F5344CB8AC3E}">
        <p14:creationId xmlns:p14="http://schemas.microsoft.com/office/powerpoint/2010/main" val="3554862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2A7583B-1B3D-4946-B0B5-606966D6DD18}" type="slidenum">
              <a:rPr lang="en-US"/>
              <a:pPr>
                <a:defRPr/>
              </a:pPr>
              <a:t>‹#›</a:t>
            </a:fld>
            <a:endParaRPr lang="en-US"/>
          </a:p>
        </p:txBody>
      </p:sp>
    </p:spTree>
    <p:extLst>
      <p:ext uri="{BB962C8B-B14F-4D97-AF65-F5344CB8AC3E}">
        <p14:creationId xmlns:p14="http://schemas.microsoft.com/office/powerpoint/2010/main" val="160646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300F48-5859-462E-9649-4030D0504328}" type="slidenum">
              <a:rPr lang="en-US"/>
              <a:pPr>
                <a:defRPr/>
              </a:pPr>
              <a:t>‹#›</a:t>
            </a:fld>
            <a:endParaRPr lang="en-US"/>
          </a:p>
        </p:txBody>
      </p:sp>
    </p:spTree>
    <p:extLst>
      <p:ext uri="{BB962C8B-B14F-4D97-AF65-F5344CB8AC3E}">
        <p14:creationId xmlns:p14="http://schemas.microsoft.com/office/powerpoint/2010/main" val="1037598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B21898-294B-4300-BE5D-548B9777D5B6}" type="slidenum">
              <a:rPr lang="en-US"/>
              <a:pPr>
                <a:defRPr/>
              </a:pPr>
              <a:t>‹#›</a:t>
            </a:fld>
            <a:endParaRPr lang="en-US"/>
          </a:p>
        </p:txBody>
      </p:sp>
    </p:spTree>
    <p:extLst>
      <p:ext uri="{BB962C8B-B14F-4D97-AF65-F5344CB8AC3E}">
        <p14:creationId xmlns:p14="http://schemas.microsoft.com/office/powerpoint/2010/main" val="3427736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8879881-2A4D-466B-8C34-F318E3324016}" type="slidenum">
              <a:rPr lang="en-US"/>
              <a:pPr>
                <a:defRPr/>
              </a:pPr>
              <a:t>‹#›</a:t>
            </a:fld>
            <a:endParaRPr lang="en-US"/>
          </a:p>
        </p:txBody>
      </p:sp>
    </p:spTree>
    <p:extLst>
      <p:ext uri="{BB962C8B-B14F-4D97-AF65-F5344CB8AC3E}">
        <p14:creationId xmlns:p14="http://schemas.microsoft.com/office/powerpoint/2010/main" val="958108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AC11849-3924-4E3A-AD7F-7A8E4469D92D}" type="slidenum">
              <a:rPr lang="en-US"/>
              <a:pPr>
                <a:defRPr/>
              </a:pPr>
              <a:t>‹#›</a:t>
            </a:fld>
            <a:endParaRPr lang="en-US"/>
          </a:p>
        </p:txBody>
      </p:sp>
    </p:spTree>
    <p:extLst>
      <p:ext uri="{BB962C8B-B14F-4D97-AF65-F5344CB8AC3E}">
        <p14:creationId xmlns:p14="http://schemas.microsoft.com/office/powerpoint/2010/main" val="1254045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D4AB403-6BB4-4DC5-AE82-AAB59E65D0F4}" type="slidenum">
              <a:rPr lang="en-US"/>
              <a:pPr>
                <a:defRPr/>
              </a:pPr>
              <a:t>‹#›</a:t>
            </a:fld>
            <a:endParaRPr lang="en-US"/>
          </a:p>
        </p:txBody>
      </p:sp>
    </p:spTree>
    <p:extLst>
      <p:ext uri="{BB962C8B-B14F-4D97-AF65-F5344CB8AC3E}">
        <p14:creationId xmlns:p14="http://schemas.microsoft.com/office/powerpoint/2010/main" val="767168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93E1828-8EFB-4EF9-A4C3-075CD4143503}" type="slidenum">
              <a:rPr lang="en-US"/>
              <a:pPr>
                <a:defRPr/>
              </a:pPr>
              <a:t>‹#›</a:t>
            </a:fld>
            <a:endParaRPr lang="en-US"/>
          </a:p>
        </p:txBody>
      </p:sp>
    </p:spTree>
    <p:extLst>
      <p:ext uri="{BB962C8B-B14F-4D97-AF65-F5344CB8AC3E}">
        <p14:creationId xmlns:p14="http://schemas.microsoft.com/office/powerpoint/2010/main" val="2068457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08BEDC-3EC1-428D-BCB9-DF2487E1D6D3}" type="slidenum">
              <a:rPr lang="en-US"/>
              <a:pPr>
                <a:defRPr/>
              </a:pPr>
              <a:t>‹#›</a:t>
            </a:fld>
            <a:endParaRPr lang="en-US"/>
          </a:p>
        </p:txBody>
      </p:sp>
    </p:spTree>
    <p:extLst>
      <p:ext uri="{BB962C8B-B14F-4D97-AF65-F5344CB8AC3E}">
        <p14:creationId xmlns:p14="http://schemas.microsoft.com/office/powerpoint/2010/main" val="2411423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315E0A-511B-462C-8624-AA76023CE369}" type="slidenum">
              <a:rPr lang="en-US"/>
              <a:pPr>
                <a:defRPr/>
              </a:pPr>
              <a:t>‹#›</a:t>
            </a:fld>
            <a:endParaRPr lang="en-US"/>
          </a:p>
        </p:txBody>
      </p:sp>
    </p:spTree>
    <p:extLst>
      <p:ext uri="{BB962C8B-B14F-4D97-AF65-F5344CB8AC3E}">
        <p14:creationId xmlns:p14="http://schemas.microsoft.com/office/powerpoint/2010/main" val="3112467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E22E08EF-493A-4855-BEF9-E7AC79018C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51"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2800" b="1">
          <a:solidFill>
            <a:srgbClr val="000066"/>
          </a:solidFill>
          <a:latin typeface="+mj-lt"/>
          <a:ea typeface="+mj-ea"/>
          <a:cs typeface="+mj-cs"/>
        </a:defRPr>
      </a:lvl1pPr>
      <a:lvl2pPr algn="ctr" rtl="0" eaLnBrk="1" fontAlgn="base" hangingPunct="1">
        <a:spcBef>
          <a:spcPct val="0"/>
        </a:spcBef>
        <a:spcAft>
          <a:spcPct val="0"/>
        </a:spcAft>
        <a:defRPr sz="2800" b="1">
          <a:solidFill>
            <a:srgbClr val="000066"/>
          </a:solidFill>
          <a:latin typeface="Arial" charset="0"/>
        </a:defRPr>
      </a:lvl2pPr>
      <a:lvl3pPr algn="ctr" rtl="0" eaLnBrk="1" fontAlgn="base" hangingPunct="1">
        <a:spcBef>
          <a:spcPct val="0"/>
        </a:spcBef>
        <a:spcAft>
          <a:spcPct val="0"/>
        </a:spcAft>
        <a:defRPr sz="2800" b="1">
          <a:solidFill>
            <a:srgbClr val="000066"/>
          </a:solidFill>
          <a:latin typeface="Arial" charset="0"/>
        </a:defRPr>
      </a:lvl3pPr>
      <a:lvl4pPr algn="ctr" rtl="0" eaLnBrk="1" fontAlgn="base" hangingPunct="1">
        <a:spcBef>
          <a:spcPct val="0"/>
        </a:spcBef>
        <a:spcAft>
          <a:spcPct val="0"/>
        </a:spcAft>
        <a:defRPr sz="2800" b="1">
          <a:solidFill>
            <a:srgbClr val="000066"/>
          </a:solidFill>
          <a:latin typeface="Arial" charset="0"/>
        </a:defRPr>
      </a:lvl4pPr>
      <a:lvl5pPr algn="ctr" rtl="0" eaLnBrk="1" fontAlgn="base" hangingPunct="1">
        <a:spcBef>
          <a:spcPct val="0"/>
        </a:spcBef>
        <a:spcAft>
          <a:spcPct val="0"/>
        </a:spcAft>
        <a:defRPr sz="2800" b="1">
          <a:solidFill>
            <a:srgbClr val="000066"/>
          </a:solidFill>
          <a:latin typeface="Arial" charset="0"/>
        </a:defRPr>
      </a:lvl5pPr>
      <a:lvl6pPr marL="457200" algn="ctr" rtl="0" eaLnBrk="1" fontAlgn="base" hangingPunct="1">
        <a:spcBef>
          <a:spcPct val="0"/>
        </a:spcBef>
        <a:spcAft>
          <a:spcPct val="0"/>
        </a:spcAft>
        <a:defRPr sz="2800" b="1">
          <a:solidFill>
            <a:srgbClr val="000066"/>
          </a:solidFill>
          <a:latin typeface="Arial" charset="0"/>
        </a:defRPr>
      </a:lvl6pPr>
      <a:lvl7pPr marL="914400" algn="ctr" rtl="0" eaLnBrk="1" fontAlgn="base" hangingPunct="1">
        <a:spcBef>
          <a:spcPct val="0"/>
        </a:spcBef>
        <a:spcAft>
          <a:spcPct val="0"/>
        </a:spcAft>
        <a:defRPr sz="2800" b="1">
          <a:solidFill>
            <a:srgbClr val="000066"/>
          </a:solidFill>
          <a:latin typeface="Arial" charset="0"/>
        </a:defRPr>
      </a:lvl7pPr>
      <a:lvl8pPr marL="1371600" algn="ctr" rtl="0" eaLnBrk="1" fontAlgn="base" hangingPunct="1">
        <a:spcBef>
          <a:spcPct val="0"/>
        </a:spcBef>
        <a:spcAft>
          <a:spcPct val="0"/>
        </a:spcAft>
        <a:defRPr sz="2800" b="1">
          <a:solidFill>
            <a:srgbClr val="000066"/>
          </a:solidFill>
          <a:latin typeface="Arial" charset="0"/>
        </a:defRPr>
      </a:lvl8pPr>
      <a:lvl9pPr marL="1828800" algn="ctr" rtl="0" eaLnBrk="1" fontAlgn="base" hangingPunct="1">
        <a:spcBef>
          <a:spcPct val="0"/>
        </a:spcBef>
        <a:spcAft>
          <a:spcPct val="0"/>
        </a:spcAft>
        <a:defRPr sz="2800" b="1">
          <a:solidFill>
            <a:srgbClr val="000066"/>
          </a:solidFill>
          <a:latin typeface="Arial" charset="0"/>
        </a:defRPr>
      </a:lvl9pPr>
    </p:titleStyle>
    <p:bodyStyle>
      <a:lvl1pPr marL="342900" indent="-342900" algn="l" rtl="0" eaLnBrk="1" fontAlgn="base" hangingPunct="1">
        <a:spcBef>
          <a:spcPct val="20000"/>
        </a:spcBef>
        <a:spcAft>
          <a:spcPct val="0"/>
        </a:spcAft>
        <a:buChar char="•"/>
        <a:defRPr sz="24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a:solidFill>
            <a:srgbClr val="000066"/>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323528" y="4653136"/>
            <a:ext cx="4824536"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Tx/>
              <a:buNone/>
              <a:defRPr sz="24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a:solidFill>
                  <a:srgbClr val="000066"/>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CA" sz="2000" b="1" dirty="0" smtClean="0"/>
              <a:t>Regional Conference on Migration</a:t>
            </a:r>
          </a:p>
          <a:p>
            <a:r>
              <a:rPr lang="en-CA" sz="1800" kern="0" dirty="0" smtClean="0"/>
              <a:t>Managua, Nicaragua</a:t>
            </a:r>
          </a:p>
          <a:p>
            <a:r>
              <a:rPr lang="en-CA" sz="1600" kern="0" dirty="0" smtClean="0"/>
              <a:t>June 24-27, 2014</a:t>
            </a:r>
          </a:p>
        </p:txBody>
      </p:sp>
      <p:sp>
        <p:nvSpPr>
          <p:cNvPr id="4" name="Rectangle 2"/>
          <p:cNvSpPr txBox="1">
            <a:spLocks noChangeArrowheads="1"/>
          </p:cNvSpPr>
          <p:nvPr/>
        </p:nvSpPr>
        <p:spPr bwMode="auto">
          <a:xfrm>
            <a:off x="467544" y="2030983"/>
            <a:ext cx="4680520" cy="1830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a:solidFill>
                  <a:srgbClr val="000066"/>
                </a:solidFill>
                <a:latin typeface="+mj-lt"/>
                <a:ea typeface="+mj-ea"/>
                <a:cs typeface="+mj-cs"/>
              </a:defRPr>
            </a:lvl1pPr>
            <a:lvl2pPr algn="ctr" rtl="0" eaLnBrk="1" fontAlgn="base" hangingPunct="1">
              <a:spcBef>
                <a:spcPct val="0"/>
              </a:spcBef>
              <a:spcAft>
                <a:spcPct val="0"/>
              </a:spcAft>
              <a:defRPr sz="2800" b="1">
                <a:solidFill>
                  <a:srgbClr val="000066"/>
                </a:solidFill>
                <a:latin typeface="Arial" charset="0"/>
              </a:defRPr>
            </a:lvl2pPr>
            <a:lvl3pPr algn="ctr" rtl="0" eaLnBrk="1" fontAlgn="base" hangingPunct="1">
              <a:spcBef>
                <a:spcPct val="0"/>
              </a:spcBef>
              <a:spcAft>
                <a:spcPct val="0"/>
              </a:spcAft>
              <a:defRPr sz="2800" b="1">
                <a:solidFill>
                  <a:srgbClr val="000066"/>
                </a:solidFill>
                <a:latin typeface="Arial" charset="0"/>
              </a:defRPr>
            </a:lvl3pPr>
            <a:lvl4pPr algn="ctr" rtl="0" eaLnBrk="1" fontAlgn="base" hangingPunct="1">
              <a:spcBef>
                <a:spcPct val="0"/>
              </a:spcBef>
              <a:spcAft>
                <a:spcPct val="0"/>
              </a:spcAft>
              <a:defRPr sz="2800" b="1">
                <a:solidFill>
                  <a:srgbClr val="000066"/>
                </a:solidFill>
                <a:latin typeface="Arial" charset="0"/>
              </a:defRPr>
            </a:lvl4pPr>
            <a:lvl5pPr algn="ctr" rtl="0" eaLnBrk="1" fontAlgn="base" hangingPunct="1">
              <a:spcBef>
                <a:spcPct val="0"/>
              </a:spcBef>
              <a:spcAft>
                <a:spcPct val="0"/>
              </a:spcAft>
              <a:defRPr sz="2800" b="1">
                <a:solidFill>
                  <a:srgbClr val="000066"/>
                </a:solidFill>
                <a:latin typeface="Arial" charset="0"/>
              </a:defRPr>
            </a:lvl5pPr>
            <a:lvl6pPr marL="457200" algn="ctr" rtl="0" eaLnBrk="1" fontAlgn="base" hangingPunct="1">
              <a:spcBef>
                <a:spcPct val="0"/>
              </a:spcBef>
              <a:spcAft>
                <a:spcPct val="0"/>
              </a:spcAft>
              <a:defRPr sz="2800" b="1">
                <a:solidFill>
                  <a:srgbClr val="000066"/>
                </a:solidFill>
                <a:latin typeface="Arial" charset="0"/>
              </a:defRPr>
            </a:lvl6pPr>
            <a:lvl7pPr marL="914400" algn="ctr" rtl="0" eaLnBrk="1" fontAlgn="base" hangingPunct="1">
              <a:spcBef>
                <a:spcPct val="0"/>
              </a:spcBef>
              <a:spcAft>
                <a:spcPct val="0"/>
              </a:spcAft>
              <a:defRPr sz="2800" b="1">
                <a:solidFill>
                  <a:srgbClr val="000066"/>
                </a:solidFill>
                <a:latin typeface="Arial" charset="0"/>
              </a:defRPr>
            </a:lvl7pPr>
            <a:lvl8pPr marL="1371600" algn="ctr" rtl="0" eaLnBrk="1" fontAlgn="base" hangingPunct="1">
              <a:spcBef>
                <a:spcPct val="0"/>
              </a:spcBef>
              <a:spcAft>
                <a:spcPct val="0"/>
              </a:spcAft>
              <a:defRPr sz="2800" b="1">
                <a:solidFill>
                  <a:srgbClr val="000066"/>
                </a:solidFill>
                <a:latin typeface="Arial" charset="0"/>
              </a:defRPr>
            </a:lvl8pPr>
            <a:lvl9pPr marL="1828800" algn="ctr" rtl="0" eaLnBrk="1" fontAlgn="base" hangingPunct="1">
              <a:spcBef>
                <a:spcPct val="0"/>
              </a:spcBef>
              <a:spcAft>
                <a:spcPct val="0"/>
              </a:spcAft>
              <a:defRPr sz="2800" b="1">
                <a:solidFill>
                  <a:srgbClr val="000066"/>
                </a:solidFill>
                <a:latin typeface="Arial" charset="0"/>
              </a:defRPr>
            </a:lvl9pPr>
          </a:lstStyle>
          <a:p>
            <a:r>
              <a:rPr lang="en-US" sz="3600" kern="0" dirty="0" smtClean="0"/>
              <a:t>Border Modernization</a:t>
            </a:r>
            <a:br>
              <a:rPr lang="en-US" sz="3600" kern="0" dirty="0" smtClean="0"/>
            </a:br>
            <a:endParaRPr lang="en-US" sz="3600" kern="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A300F48-5859-462E-9649-4030D0504328}" type="slidenum">
              <a:rPr lang="en-US" smtClean="0"/>
              <a:pPr>
                <a:defRPr/>
              </a:pPr>
              <a:t>10</a:t>
            </a:fld>
            <a:endParaRPr lang="en-US"/>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25" y="131490"/>
            <a:ext cx="9144000" cy="5887938"/>
          </a:xfrm>
          <a:prstGeom prst="rect">
            <a:avLst/>
          </a:prstGeom>
        </p:spPr>
      </p:pic>
    </p:spTree>
    <p:extLst>
      <p:ext uri="{BB962C8B-B14F-4D97-AF65-F5344CB8AC3E}">
        <p14:creationId xmlns:p14="http://schemas.microsoft.com/office/powerpoint/2010/main" val="3058331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68313" y="765175"/>
            <a:ext cx="8229600" cy="581025"/>
          </a:xfrm>
        </p:spPr>
        <p:txBody>
          <a:bodyPr/>
          <a:lstStyle/>
          <a:p>
            <a:r>
              <a:rPr lang="en-CA" dirty="0" smtClean="0"/>
              <a:t>Summary</a:t>
            </a:r>
          </a:p>
        </p:txBody>
      </p:sp>
      <p:sp>
        <p:nvSpPr>
          <p:cNvPr id="34819" name="Content Placeholder 2"/>
          <p:cNvSpPr>
            <a:spLocks noGrp="1"/>
          </p:cNvSpPr>
          <p:nvPr>
            <p:ph idx="1"/>
          </p:nvPr>
        </p:nvSpPr>
        <p:spPr>
          <a:xfrm>
            <a:off x="468313" y="1484313"/>
            <a:ext cx="8229600" cy="4525962"/>
          </a:xfrm>
        </p:spPr>
        <p:txBody>
          <a:bodyPr/>
          <a:lstStyle/>
          <a:p>
            <a:r>
              <a:rPr lang="en-CA" sz="1600" b="1" i="1" dirty="0">
                <a:solidFill>
                  <a:schemeClr val="tx1"/>
                </a:solidFill>
              </a:rPr>
              <a:t>Transformation means enhanced border security for Canada, simpler and more efficient border services, and increased facilitation of legitimate goods and </a:t>
            </a:r>
            <a:r>
              <a:rPr lang="en-CA" sz="1600" b="1" i="1" dirty="0" smtClean="0">
                <a:solidFill>
                  <a:schemeClr val="tx1"/>
                </a:solidFill>
              </a:rPr>
              <a:t>people. </a:t>
            </a:r>
          </a:p>
          <a:p>
            <a:endParaRPr lang="en-CA" sz="1600" b="1" i="1" dirty="0">
              <a:solidFill>
                <a:schemeClr val="tx1"/>
              </a:solidFill>
            </a:endParaRPr>
          </a:p>
          <a:p>
            <a:r>
              <a:rPr lang="en-CA" sz="1600" dirty="0" smtClean="0">
                <a:solidFill>
                  <a:schemeClr val="tx1"/>
                </a:solidFill>
              </a:rPr>
              <a:t>Our efforts to transform will enable us to realign resources and make the critical investments that will modernize our business.  </a:t>
            </a:r>
          </a:p>
          <a:p>
            <a:endParaRPr lang="en-CA" sz="1600" dirty="0">
              <a:solidFill>
                <a:schemeClr val="tx1"/>
              </a:solidFill>
            </a:endParaRPr>
          </a:p>
          <a:p>
            <a:r>
              <a:rPr lang="en-CA" sz="1600" dirty="0" smtClean="0">
                <a:solidFill>
                  <a:schemeClr val="tx1"/>
                </a:solidFill>
              </a:rPr>
              <a:t>Investing in, and getting enforcement right, will ensure faster flow of people and goods through our borders.</a:t>
            </a:r>
          </a:p>
          <a:p>
            <a:endParaRPr lang="en-CA" sz="1600" dirty="0" smtClean="0">
              <a:solidFill>
                <a:schemeClr val="tx1"/>
              </a:solidFill>
            </a:endParaRPr>
          </a:p>
          <a:p>
            <a:r>
              <a:rPr lang="en-CA" sz="1600" dirty="0" smtClean="0">
                <a:solidFill>
                  <a:schemeClr val="tx1"/>
                </a:solidFill>
              </a:rPr>
              <a:t>Applied business analysis and workflow process management will better enable us to adapt, adjust and meet evolving domestic and international expectations.</a:t>
            </a:r>
          </a:p>
          <a:p>
            <a:endParaRPr lang="en-CA" sz="1600" dirty="0" smtClean="0">
              <a:solidFill>
                <a:schemeClr val="tx1"/>
              </a:solidFill>
            </a:endParaRPr>
          </a:p>
          <a:p>
            <a:r>
              <a:rPr lang="en-CA" sz="1600" dirty="0" smtClean="0">
                <a:solidFill>
                  <a:schemeClr val="tx1"/>
                </a:solidFill>
              </a:rPr>
              <a:t>Our workforce </a:t>
            </a:r>
            <a:r>
              <a:rPr lang="en-CA" sz="1600" dirty="0">
                <a:solidFill>
                  <a:schemeClr val="tx1"/>
                </a:solidFill>
              </a:rPr>
              <a:t>will be impacted by the increasing use of technological solutions. The nature of the work of the CBSA will evolve significantly over the next 5-10 </a:t>
            </a:r>
            <a:r>
              <a:rPr lang="en-CA" sz="1600" dirty="0" smtClean="0">
                <a:solidFill>
                  <a:schemeClr val="tx1"/>
                </a:solidFill>
              </a:rPr>
              <a:t>years.</a:t>
            </a:r>
          </a:p>
        </p:txBody>
      </p:sp>
      <p:sp>
        <p:nvSpPr>
          <p:cNvPr id="34820"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lnSpc>
                <a:spcPct val="80000"/>
              </a:lnSpc>
              <a:spcBef>
                <a:spcPct val="20000"/>
              </a:spcBef>
              <a:spcAft>
                <a:spcPct val="0"/>
              </a:spcAft>
              <a:buChar char="•"/>
              <a:defRPr sz="1600">
                <a:solidFill>
                  <a:schemeClr val="tx1"/>
                </a:solidFill>
                <a:latin typeface="Arial" charset="0"/>
              </a:defRPr>
            </a:lvl6pPr>
            <a:lvl7pPr marL="2971800" indent="-228600" eaLnBrk="0" fontAlgn="base" hangingPunct="0">
              <a:lnSpc>
                <a:spcPct val="80000"/>
              </a:lnSpc>
              <a:spcBef>
                <a:spcPct val="20000"/>
              </a:spcBef>
              <a:spcAft>
                <a:spcPct val="0"/>
              </a:spcAft>
              <a:buChar char="•"/>
              <a:defRPr sz="1600">
                <a:solidFill>
                  <a:schemeClr val="tx1"/>
                </a:solidFill>
                <a:latin typeface="Arial" charset="0"/>
              </a:defRPr>
            </a:lvl7pPr>
            <a:lvl8pPr marL="3429000" indent="-228600" eaLnBrk="0" fontAlgn="base" hangingPunct="0">
              <a:lnSpc>
                <a:spcPct val="80000"/>
              </a:lnSpc>
              <a:spcBef>
                <a:spcPct val="20000"/>
              </a:spcBef>
              <a:spcAft>
                <a:spcPct val="0"/>
              </a:spcAft>
              <a:buChar char="•"/>
              <a:defRPr sz="1600">
                <a:solidFill>
                  <a:schemeClr val="tx1"/>
                </a:solidFill>
                <a:latin typeface="Arial" charset="0"/>
              </a:defRPr>
            </a:lvl8pPr>
            <a:lvl9pPr marL="3886200" indent="-228600" eaLnBrk="0" fontAlgn="base" hangingPunct="0">
              <a:lnSpc>
                <a:spcPct val="80000"/>
              </a:lnSpc>
              <a:spcBef>
                <a:spcPct val="20000"/>
              </a:spcBef>
              <a:spcAft>
                <a:spcPct val="0"/>
              </a:spcAft>
              <a:buChar char="•"/>
              <a:defRPr sz="1600">
                <a:solidFill>
                  <a:schemeClr val="tx1"/>
                </a:solidFill>
                <a:latin typeface="Arial" charset="0"/>
              </a:defRPr>
            </a:lvl9pPr>
          </a:lstStyle>
          <a:p>
            <a:pPr eaLnBrk="1" hangingPunct="1"/>
            <a:fld id="{91F9F9DD-9D5F-46A5-95BA-413AE488B8AC}" type="slidenum">
              <a:rPr lang="en-US" sz="1400" smtClean="0">
                <a:solidFill>
                  <a:srgbClr val="000000"/>
                </a:solidFill>
              </a:rPr>
              <a:pPr eaLnBrk="1" hangingPunct="1"/>
              <a:t>11</a:t>
            </a:fld>
            <a:endParaRPr lang="en-US" sz="1400" smtClean="0">
              <a:solidFill>
                <a:srgbClr val="000000"/>
              </a:solidFill>
            </a:endParaRPr>
          </a:p>
        </p:txBody>
      </p:sp>
    </p:spTree>
    <p:extLst>
      <p:ext uri="{BB962C8B-B14F-4D97-AF65-F5344CB8AC3E}">
        <p14:creationId xmlns:p14="http://schemas.microsoft.com/office/powerpoint/2010/main" val="32970657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4" name="Text Box 2"/>
          <p:cNvSpPr>
            <a:spLocks noChangeArrowheads="1"/>
          </p:cNvSpPr>
          <p:nvPr/>
        </p:nvSpPr>
        <p:spPr bwMode="auto">
          <a:xfrm>
            <a:off x="179512" y="276225"/>
            <a:ext cx="3456384" cy="504000"/>
          </a:xfrm>
          <a:prstGeom prst="homePlate">
            <a:avLst>
              <a:gd name="adj" fmla="val 190892"/>
            </a:avLst>
          </a:prstGeom>
          <a:solidFill>
            <a:schemeClr val="accent6">
              <a:lumMod val="50000"/>
            </a:schemeClr>
          </a:solidFill>
          <a:ln w="19050">
            <a:noFill/>
          </a:ln>
          <a:scene3d>
            <a:camera prst="orthographicFront"/>
            <a:lightRig rig="threePt" dir="t"/>
          </a:scene3d>
          <a:sp3d>
            <a:bevelT/>
          </a:sp3d>
          <a:extLst/>
        </p:spPr>
        <p:txBody>
          <a:bodyPr anchor="ctr"/>
          <a:lstStyle/>
          <a:p>
            <a:pPr marL="0" lvl="1">
              <a:spcAft>
                <a:spcPts val="1200"/>
              </a:spcAft>
              <a:buClr>
                <a:srgbClr val="000000"/>
              </a:buClr>
            </a:pPr>
            <a:r>
              <a:rPr lang="en-CA" sz="2000" b="1" dirty="0" smtClean="0">
                <a:solidFill>
                  <a:schemeClr val="bg1"/>
                </a:solidFill>
                <a:latin typeface="+mn-lt"/>
              </a:rPr>
              <a:t>CBSA Overview</a:t>
            </a:r>
            <a:endParaRPr lang="en-US" sz="2800" dirty="0">
              <a:solidFill>
                <a:schemeClr val="bg1"/>
              </a:solidFill>
              <a:latin typeface="+mn-lt"/>
            </a:endParaRPr>
          </a:p>
        </p:txBody>
      </p:sp>
      <p:sp>
        <p:nvSpPr>
          <p:cNvPr id="2" name="Rectangle 1"/>
          <p:cNvSpPr/>
          <p:nvPr/>
        </p:nvSpPr>
        <p:spPr>
          <a:xfrm>
            <a:off x="323528" y="1231007"/>
            <a:ext cx="5544616" cy="4832092"/>
          </a:xfrm>
          <a:prstGeom prst="rect">
            <a:avLst/>
          </a:prstGeom>
        </p:spPr>
        <p:txBody>
          <a:bodyPr wrap="square">
            <a:spAutoFit/>
          </a:bodyPr>
          <a:lstStyle/>
          <a:p>
            <a:r>
              <a:rPr lang="en-CA" sz="1400" b="1" dirty="0" smtClean="0">
                <a:solidFill>
                  <a:srgbClr val="000066"/>
                </a:solidFill>
              </a:rPr>
              <a:t>Mission:</a:t>
            </a:r>
            <a:r>
              <a:rPr lang="en-CA" sz="1400" dirty="0"/>
              <a:t/>
            </a:r>
            <a:br>
              <a:rPr lang="en-CA" sz="1400" dirty="0"/>
            </a:br>
            <a:endParaRPr lang="en-CA" sz="1400" dirty="0" smtClean="0"/>
          </a:p>
          <a:p>
            <a:r>
              <a:rPr lang="en-CA" sz="1400" dirty="0" smtClean="0"/>
              <a:t>The </a:t>
            </a:r>
            <a:r>
              <a:rPr lang="en-CA" sz="1400" dirty="0"/>
              <a:t>Canada Border Services Agency works to ensure Canada's security and prosperity by managing the access of people and goods to and from Canada.</a:t>
            </a:r>
          </a:p>
          <a:p>
            <a:endParaRPr lang="en-CA" sz="1400" b="1" dirty="0" smtClean="0"/>
          </a:p>
          <a:p>
            <a:r>
              <a:rPr lang="en-CA" sz="1400" b="1" dirty="0" smtClean="0">
                <a:solidFill>
                  <a:srgbClr val="000066"/>
                </a:solidFill>
              </a:rPr>
              <a:t>Vision:</a:t>
            </a:r>
            <a:r>
              <a:rPr lang="en-CA" sz="1400" dirty="0"/>
              <a:t/>
            </a:r>
            <a:br>
              <a:rPr lang="en-CA" sz="1400" dirty="0"/>
            </a:br>
            <a:endParaRPr lang="en-CA" sz="1400" dirty="0" smtClean="0"/>
          </a:p>
          <a:p>
            <a:r>
              <a:rPr lang="en-CA" sz="1400" dirty="0" smtClean="0"/>
              <a:t>An </a:t>
            </a:r>
            <a:r>
              <a:rPr lang="en-CA" sz="1400" dirty="0"/>
              <a:t>integrated border agency that is recognized for service excellence in ensuring Canada's security and prosperity.</a:t>
            </a:r>
          </a:p>
          <a:p>
            <a:endParaRPr lang="en-CA" sz="1400" b="1" dirty="0" smtClean="0"/>
          </a:p>
          <a:p>
            <a:r>
              <a:rPr lang="en-CA" sz="1400" b="1" dirty="0" smtClean="0">
                <a:solidFill>
                  <a:srgbClr val="000066"/>
                </a:solidFill>
              </a:rPr>
              <a:t>Mandate:</a:t>
            </a:r>
            <a:r>
              <a:rPr lang="en-CA" sz="1400" dirty="0"/>
              <a:t/>
            </a:r>
            <a:br>
              <a:rPr lang="en-CA" sz="1400" dirty="0"/>
            </a:br>
            <a:endParaRPr lang="en-CA" sz="1400" dirty="0" smtClean="0"/>
          </a:p>
          <a:p>
            <a:r>
              <a:rPr lang="en-CA" sz="1400" dirty="0" smtClean="0"/>
              <a:t>The </a:t>
            </a:r>
            <a:r>
              <a:rPr lang="en-CA" sz="1400" dirty="0"/>
              <a:t>Agency is responsible for providing integrated border services that support national security and public safety priorities and facilitate the free flow of persons and goods, including animals and plants, that meet all requirements under the program legislation</a:t>
            </a:r>
            <a:r>
              <a:rPr lang="en-CA" sz="1400" dirty="0" smtClean="0"/>
              <a:t>.</a:t>
            </a:r>
          </a:p>
          <a:p>
            <a:endParaRPr lang="en-CA" sz="1400" b="1" dirty="0" smtClean="0"/>
          </a:p>
          <a:p>
            <a:r>
              <a:rPr lang="en-CA" sz="1400" b="1" dirty="0" smtClean="0">
                <a:solidFill>
                  <a:srgbClr val="000066"/>
                </a:solidFill>
              </a:rPr>
              <a:t>Agency Values: </a:t>
            </a:r>
            <a:r>
              <a:rPr lang="en-CA" sz="1400" b="1" dirty="0" smtClean="0"/>
              <a:t>	</a:t>
            </a:r>
            <a:r>
              <a:rPr lang="en-CA" sz="1400" dirty="0" smtClean="0"/>
              <a:t>Integrity - Respect - Professionalism </a:t>
            </a:r>
            <a:endParaRPr lang="en-CA" sz="1400" dirty="0"/>
          </a:p>
          <a:p>
            <a:endParaRPr lang="en-CA" sz="1400" b="1" dirty="0" smtClean="0"/>
          </a:p>
          <a:p>
            <a:r>
              <a:rPr lang="en-CA" sz="1400" b="1" dirty="0" smtClean="0">
                <a:solidFill>
                  <a:srgbClr val="000066"/>
                </a:solidFill>
              </a:rPr>
              <a:t>Agency Motto: </a:t>
            </a:r>
            <a:r>
              <a:rPr lang="en-CA" sz="1400" b="1" dirty="0" smtClean="0"/>
              <a:t>	</a:t>
            </a:r>
            <a:r>
              <a:rPr lang="en-CA" sz="1400" dirty="0" smtClean="0"/>
              <a:t>Protection - Service - Integrity </a:t>
            </a:r>
          </a:p>
          <a:p>
            <a:endParaRPr lang="en-CA" sz="1400" b="1" dirty="0" smtClean="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85185991-6982-4EFC-A9B0-99BA6A47F29E}" type="slidenum">
              <a:rPr lang="en-CA" smtClean="0"/>
              <a:pPr>
                <a:defRPr/>
              </a:pPr>
              <a:t>2</a:t>
            </a:fld>
            <a:endParaRPr lang="en-CA" dirty="0"/>
          </a:p>
        </p:txBody>
      </p:sp>
      <p:pic>
        <p:nvPicPr>
          <p:cNvPr id="5" name="Picture 5"/>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353047" y="1016913"/>
            <a:ext cx="1946185" cy="2301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6"/>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652120" y="3177153"/>
            <a:ext cx="3348038"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197786" y="4011173"/>
            <a:ext cx="2256707" cy="21541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39855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3423" y="1420609"/>
            <a:ext cx="8201025" cy="4570482"/>
          </a:xfrm>
          <a:prstGeom prst="rect">
            <a:avLst/>
          </a:prstGeom>
          <a:noFill/>
        </p:spPr>
        <p:txBody>
          <a:bodyPr wrap="square">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lnSpc>
                <a:spcPct val="80000"/>
              </a:lnSpc>
              <a:spcBef>
                <a:spcPct val="20000"/>
              </a:spcBef>
              <a:spcAft>
                <a:spcPct val="0"/>
              </a:spcAft>
              <a:buChar char="•"/>
              <a:defRPr sz="1600">
                <a:solidFill>
                  <a:schemeClr val="tx1"/>
                </a:solidFill>
                <a:latin typeface="Arial" charset="0"/>
              </a:defRPr>
            </a:lvl6pPr>
            <a:lvl7pPr marL="2971800" indent="-228600" eaLnBrk="0" fontAlgn="base" hangingPunct="0">
              <a:lnSpc>
                <a:spcPct val="80000"/>
              </a:lnSpc>
              <a:spcBef>
                <a:spcPct val="20000"/>
              </a:spcBef>
              <a:spcAft>
                <a:spcPct val="0"/>
              </a:spcAft>
              <a:buChar char="•"/>
              <a:defRPr sz="1600">
                <a:solidFill>
                  <a:schemeClr val="tx1"/>
                </a:solidFill>
                <a:latin typeface="Arial" charset="0"/>
              </a:defRPr>
            </a:lvl7pPr>
            <a:lvl8pPr marL="3429000" indent="-228600" eaLnBrk="0" fontAlgn="base" hangingPunct="0">
              <a:lnSpc>
                <a:spcPct val="80000"/>
              </a:lnSpc>
              <a:spcBef>
                <a:spcPct val="20000"/>
              </a:spcBef>
              <a:spcAft>
                <a:spcPct val="0"/>
              </a:spcAft>
              <a:buChar char="•"/>
              <a:defRPr sz="1600">
                <a:solidFill>
                  <a:schemeClr val="tx1"/>
                </a:solidFill>
                <a:latin typeface="Arial" charset="0"/>
              </a:defRPr>
            </a:lvl8pPr>
            <a:lvl9pPr marL="3886200" indent="-228600" eaLnBrk="0" fontAlgn="base" hangingPunct="0">
              <a:lnSpc>
                <a:spcPct val="80000"/>
              </a:lnSpc>
              <a:spcBef>
                <a:spcPct val="20000"/>
              </a:spcBef>
              <a:spcAft>
                <a:spcPct val="0"/>
              </a:spcAft>
              <a:buChar char="•"/>
              <a:defRPr sz="1600">
                <a:solidFill>
                  <a:schemeClr val="tx1"/>
                </a:solidFill>
                <a:latin typeface="Arial" charset="0"/>
              </a:defRPr>
            </a:lvl9pPr>
          </a:lstStyle>
          <a:p>
            <a:pPr eaLnBrk="1" hangingPunct="1">
              <a:lnSpc>
                <a:spcPct val="100000"/>
              </a:lnSpc>
              <a:spcBef>
                <a:spcPct val="0"/>
              </a:spcBef>
              <a:buFontTx/>
              <a:buNone/>
              <a:defRPr/>
            </a:pPr>
            <a:r>
              <a:rPr lang="en-CA" sz="1700" b="1" dirty="0" smtClean="0">
                <a:solidFill>
                  <a:srgbClr val="000066"/>
                </a:solidFill>
              </a:rPr>
              <a:t>2003-2006:  Integration</a:t>
            </a:r>
          </a:p>
          <a:p>
            <a:pPr marL="285750" indent="-285750" eaLnBrk="1" hangingPunct="1">
              <a:lnSpc>
                <a:spcPct val="100000"/>
              </a:lnSpc>
              <a:spcBef>
                <a:spcPct val="0"/>
              </a:spcBef>
              <a:defRPr/>
            </a:pPr>
            <a:endParaRPr lang="en-CA" dirty="0" smtClean="0"/>
          </a:p>
          <a:p>
            <a:pPr marL="285750" indent="-285750" eaLnBrk="1" hangingPunct="1">
              <a:lnSpc>
                <a:spcPct val="100000"/>
              </a:lnSpc>
              <a:spcBef>
                <a:spcPct val="0"/>
              </a:spcBef>
              <a:buFont typeface="Arial" panose="020B0604020202020204" pitchFamily="34" charset="0"/>
              <a:buChar char="•"/>
              <a:defRPr/>
            </a:pPr>
            <a:r>
              <a:rPr lang="en-CA" dirty="0" smtClean="0"/>
              <a:t>Significant energy and resources devoted to functions from three Agencies </a:t>
            </a:r>
            <a:br>
              <a:rPr lang="en-CA" dirty="0" smtClean="0"/>
            </a:br>
            <a:r>
              <a:rPr lang="en-CA" dirty="0" smtClean="0"/>
              <a:t>that shaped the CBSA.</a:t>
            </a:r>
          </a:p>
          <a:p>
            <a:pPr marL="285750" indent="-285750" eaLnBrk="1" hangingPunct="1">
              <a:lnSpc>
                <a:spcPct val="100000"/>
              </a:lnSpc>
              <a:spcBef>
                <a:spcPct val="0"/>
              </a:spcBef>
              <a:buFont typeface="Arial" panose="020B0604020202020204" pitchFamily="34" charset="0"/>
              <a:buChar char="•"/>
              <a:defRPr/>
            </a:pPr>
            <a:r>
              <a:rPr lang="en-CA" dirty="0" smtClean="0"/>
              <a:t>Integrating cultures, people, infrastructure and IT into a cohesive organization.</a:t>
            </a:r>
          </a:p>
          <a:p>
            <a:pPr eaLnBrk="1" hangingPunct="1">
              <a:lnSpc>
                <a:spcPct val="100000"/>
              </a:lnSpc>
              <a:spcBef>
                <a:spcPct val="0"/>
              </a:spcBef>
              <a:buFontTx/>
              <a:buNone/>
              <a:defRPr/>
            </a:pPr>
            <a:endParaRPr lang="en-CA" dirty="0" smtClean="0"/>
          </a:p>
          <a:p>
            <a:pPr eaLnBrk="1" hangingPunct="1">
              <a:lnSpc>
                <a:spcPct val="100000"/>
              </a:lnSpc>
              <a:spcBef>
                <a:spcPct val="0"/>
              </a:spcBef>
              <a:buFontTx/>
              <a:buNone/>
              <a:defRPr/>
            </a:pPr>
            <a:r>
              <a:rPr lang="en-CA" sz="1700" b="1" dirty="0" smtClean="0">
                <a:solidFill>
                  <a:srgbClr val="000066"/>
                </a:solidFill>
              </a:rPr>
              <a:t>2006-2010:  Consolidation</a:t>
            </a:r>
          </a:p>
          <a:p>
            <a:pPr eaLnBrk="1" hangingPunct="1">
              <a:lnSpc>
                <a:spcPct val="100000"/>
              </a:lnSpc>
              <a:spcBef>
                <a:spcPct val="0"/>
              </a:spcBef>
              <a:buFontTx/>
              <a:buNone/>
              <a:defRPr/>
            </a:pPr>
            <a:endParaRPr lang="en-CA" dirty="0" smtClean="0"/>
          </a:p>
          <a:p>
            <a:pPr marL="285750" indent="-285750" eaLnBrk="1" hangingPunct="1">
              <a:lnSpc>
                <a:spcPct val="100000"/>
              </a:lnSpc>
              <a:spcBef>
                <a:spcPct val="0"/>
              </a:spcBef>
              <a:buFont typeface="Arial" panose="020B0604020202020204" pitchFamily="34" charset="0"/>
              <a:buChar char="•"/>
              <a:defRPr/>
            </a:pPr>
            <a:r>
              <a:rPr lang="en-CA" dirty="0" smtClean="0"/>
              <a:t>Emphasis on arming frontline border officers and building a law enforcement culture.</a:t>
            </a:r>
          </a:p>
          <a:p>
            <a:pPr marL="285750" indent="-285750" eaLnBrk="1" hangingPunct="1">
              <a:lnSpc>
                <a:spcPct val="100000"/>
              </a:lnSpc>
              <a:spcBef>
                <a:spcPct val="0"/>
              </a:spcBef>
              <a:buFont typeface="Arial" panose="020B0604020202020204" pitchFamily="34" charset="0"/>
              <a:buChar char="•"/>
              <a:defRPr/>
            </a:pPr>
            <a:r>
              <a:rPr lang="en-CA" dirty="0" smtClean="0"/>
              <a:t>Focus on improving internal management through “Change Agenda”.</a:t>
            </a:r>
            <a:endParaRPr lang="en-CA" dirty="0" smtClean="0">
              <a:solidFill>
                <a:srgbClr val="FF0000"/>
              </a:solidFill>
            </a:endParaRPr>
          </a:p>
          <a:p>
            <a:pPr marL="285750" indent="-285750" eaLnBrk="1" hangingPunct="1">
              <a:lnSpc>
                <a:spcPct val="100000"/>
              </a:lnSpc>
              <a:spcBef>
                <a:spcPct val="0"/>
              </a:spcBef>
              <a:buFont typeface="Arial" panose="020B0604020202020204" pitchFamily="34" charset="0"/>
              <a:buChar char="•"/>
              <a:defRPr/>
            </a:pPr>
            <a:r>
              <a:rPr lang="en-CA" dirty="0" smtClean="0"/>
              <a:t>Beginning to move forward on transformational change with numerous initiatives.</a:t>
            </a:r>
          </a:p>
          <a:p>
            <a:pPr eaLnBrk="1" hangingPunct="1">
              <a:lnSpc>
                <a:spcPct val="100000"/>
              </a:lnSpc>
              <a:spcBef>
                <a:spcPct val="0"/>
              </a:spcBef>
              <a:buFontTx/>
              <a:buNone/>
              <a:defRPr/>
            </a:pPr>
            <a:endParaRPr lang="en-CA" dirty="0" smtClean="0"/>
          </a:p>
          <a:p>
            <a:pPr eaLnBrk="1" hangingPunct="1">
              <a:lnSpc>
                <a:spcPct val="100000"/>
              </a:lnSpc>
              <a:spcBef>
                <a:spcPct val="0"/>
              </a:spcBef>
              <a:buFontTx/>
              <a:buNone/>
              <a:defRPr/>
            </a:pPr>
            <a:r>
              <a:rPr lang="en-CA" sz="1700" b="1" dirty="0" smtClean="0">
                <a:solidFill>
                  <a:srgbClr val="000066"/>
                </a:solidFill>
              </a:rPr>
              <a:t>2010-Current:  Transformation</a:t>
            </a:r>
          </a:p>
          <a:p>
            <a:pPr marL="285750" indent="-285750" eaLnBrk="1" hangingPunct="1">
              <a:lnSpc>
                <a:spcPct val="100000"/>
              </a:lnSpc>
              <a:spcBef>
                <a:spcPct val="0"/>
              </a:spcBef>
              <a:defRPr/>
            </a:pPr>
            <a:endParaRPr lang="en-CA" dirty="0" smtClean="0"/>
          </a:p>
          <a:p>
            <a:pPr marL="285750" indent="-285750" eaLnBrk="1" hangingPunct="1">
              <a:lnSpc>
                <a:spcPct val="100000"/>
              </a:lnSpc>
              <a:spcBef>
                <a:spcPct val="0"/>
              </a:spcBef>
              <a:buFont typeface="Arial" panose="020B0604020202020204" pitchFamily="34" charset="0"/>
              <a:buChar char="•"/>
              <a:defRPr/>
            </a:pPr>
            <a:r>
              <a:rPr lang="en-CA" dirty="0" smtClean="0"/>
              <a:t>The implementation Beyond the Border initiatives position the Agency to modernize and meet the challenges of the future.  </a:t>
            </a:r>
          </a:p>
          <a:p>
            <a:pPr marL="285750" indent="-285750" eaLnBrk="1" hangingPunct="1">
              <a:lnSpc>
                <a:spcPct val="100000"/>
              </a:lnSpc>
              <a:spcBef>
                <a:spcPct val="0"/>
              </a:spcBef>
              <a:buFont typeface="Arial" panose="020B0604020202020204" pitchFamily="34" charset="0"/>
              <a:buChar char="•"/>
              <a:defRPr/>
            </a:pPr>
            <a:r>
              <a:rPr lang="en-CA" dirty="0" smtClean="0"/>
              <a:t>Leveraging investments in IT and building enterprise solutions.</a:t>
            </a:r>
          </a:p>
          <a:p>
            <a:pPr marL="285750" indent="-285750" eaLnBrk="1" hangingPunct="1">
              <a:lnSpc>
                <a:spcPct val="100000"/>
              </a:lnSpc>
              <a:spcBef>
                <a:spcPct val="0"/>
              </a:spcBef>
              <a:buFont typeface="Arial" panose="020B0604020202020204" pitchFamily="34" charset="0"/>
              <a:buChar char="•"/>
              <a:defRPr/>
            </a:pPr>
            <a:r>
              <a:rPr lang="en-CA" dirty="0" smtClean="0"/>
              <a:t>Transform the work culture of the CBSA.</a:t>
            </a:r>
          </a:p>
        </p:txBody>
      </p:sp>
      <p:sp>
        <p:nvSpPr>
          <p:cNvPr id="20484" name="Slide Number Placeholder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lnSpc>
                <a:spcPct val="80000"/>
              </a:lnSpc>
              <a:spcBef>
                <a:spcPct val="20000"/>
              </a:spcBef>
              <a:spcAft>
                <a:spcPct val="0"/>
              </a:spcAft>
              <a:buChar char="•"/>
              <a:defRPr sz="1600">
                <a:solidFill>
                  <a:schemeClr val="tx1"/>
                </a:solidFill>
                <a:latin typeface="Arial" charset="0"/>
              </a:defRPr>
            </a:lvl6pPr>
            <a:lvl7pPr marL="2971800" indent="-228600" eaLnBrk="0" fontAlgn="base" hangingPunct="0">
              <a:lnSpc>
                <a:spcPct val="80000"/>
              </a:lnSpc>
              <a:spcBef>
                <a:spcPct val="20000"/>
              </a:spcBef>
              <a:spcAft>
                <a:spcPct val="0"/>
              </a:spcAft>
              <a:buChar char="•"/>
              <a:defRPr sz="1600">
                <a:solidFill>
                  <a:schemeClr val="tx1"/>
                </a:solidFill>
                <a:latin typeface="Arial" charset="0"/>
              </a:defRPr>
            </a:lvl7pPr>
            <a:lvl8pPr marL="3429000" indent="-228600" eaLnBrk="0" fontAlgn="base" hangingPunct="0">
              <a:lnSpc>
                <a:spcPct val="80000"/>
              </a:lnSpc>
              <a:spcBef>
                <a:spcPct val="20000"/>
              </a:spcBef>
              <a:spcAft>
                <a:spcPct val="0"/>
              </a:spcAft>
              <a:buChar char="•"/>
              <a:defRPr sz="1600">
                <a:solidFill>
                  <a:schemeClr val="tx1"/>
                </a:solidFill>
                <a:latin typeface="Arial" charset="0"/>
              </a:defRPr>
            </a:lvl8pPr>
            <a:lvl9pPr marL="3886200" indent="-228600" eaLnBrk="0" fontAlgn="base" hangingPunct="0">
              <a:lnSpc>
                <a:spcPct val="80000"/>
              </a:lnSpc>
              <a:spcBef>
                <a:spcPct val="20000"/>
              </a:spcBef>
              <a:spcAft>
                <a:spcPct val="0"/>
              </a:spcAft>
              <a:buChar char="•"/>
              <a:defRPr sz="1600">
                <a:solidFill>
                  <a:schemeClr val="tx1"/>
                </a:solidFill>
                <a:latin typeface="Arial" charset="0"/>
              </a:defRPr>
            </a:lvl9pPr>
          </a:lstStyle>
          <a:p>
            <a:pPr eaLnBrk="1" hangingPunct="1"/>
            <a:fld id="{C9E4290C-18E7-4AF3-A338-A3D3D8F5BBCD}" type="slidenum">
              <a:rPr lang="en-US" sz="1400" smtClean="0"/>
              <a:pPr eaLnBrk="1" hangingPunct="1"/>
              <a:t>3</a:t>
            </a:fld>
            <a:endParaRPr lang="en-US" sz="1400" smtClean="0"/>
          </a:p>
        </p:txBody>
      </p:sp>
      <p:sp>
        <p:nvSpPr>
          <p:cNvPr id="5" name="Title 1"/>
          <p:cNvSpPr>
            <a:spLocks noGrp="1"/>
          </p:cNvSpPr>
          <p:nvPr>
            <p:ph type="title"/>
          </p:nvPr>
        </p:nvSpPr>
        <p:spPr>
          <a:xfrm>
            <a:off x="457200" y="687735"/>
            <a:ext cx="8229600" cy="581025"/>
          </a:xfrm>
        </p:spPr>
        <p:txBody>
          <a:bodyPr/>
          <a:lstStyle/>
          <a:p>
            <a:r>
              <a:rPr lang="en-CA" dirty="0" smtClean="0"/>
              <a:t>Evolution of the CBSA</a:t>
            </a:r>
          </a:p>
        </p:txBody>
      </p:sp>
    </p:spTree>
    <p:extLst>
      <p:ext uri="{BB962C8B-B14F-4D97-AF65-F5344CB8AC3E}">
        <p14:creationId xmlns:p14="http://schemas.microsoft.com/office/powerpoint/2010/main" val="2624370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4" name="Text Box 2"/>
          <p:cNvSpPr>
            <a:spLocks noChangeArrowheads="1"/>
          </p:cNvSpPr>
          <p:nvPr/>
        </p:nvSpPr>
        <p:spPr bwMode="auto">
          <a:xfrm>
            <a:off x="179512" y="276225"/>
            <a:ext cx="4176464" cy="504000"/>
          </a:xfrm>
          <a:prstGeom prst="homePlate">
            <a:avLst>
              <a:gd name="adj" fmla="val 190892"/>
            </a:avLst>
          </a:prstGeom>
          <a:solidFill>
            <a:schemeClr val="accent6">
              <a:lumMod val="50000"/>
            </a:schemeClr>
          </a:solidFill>
          <a:ln w="19050">
            <a:noFill/>
          </a:ln>
          <a:scene3d>
            <a:camera prst="orthographicFront"/>
            <a:lightRig rig="threePt" dir="t"/>
          </a:scene3d>
          <a:sp3d>
            <a:bevelT/>
          </a:sp3d>
          <a:extLst/>
        </p:spPr>
        <p:txBody>
          <a:bodyPr anchor="ctr"/>
          <a:lstStyle/>
          <a:p>
            <a:pPr marL="0" lvl="1">
              <a:spcAft>
                <a:spcPts val="1200"/>
              </a:spcAft>
              <a:buClr>
                <a:srgbClr val="000000"/>
              </a:buClr>
            </a:pPr>
            <a:r>
              <a:rPr lang="en-CA" sz="2000" b="1" dirty="0" smtClean="0">
                <a:solidFill>
                  <a:schemeClr val="bg1"/>
                </a:solidFill>
                <a:latin typeface="+mn-lt"/>
              </a:rPr>
              <a:t>Border Modernization</a:t>
            </a:r>
            <a:endParaRPr lang="en-US" sz="2800" dirty="0">
              <a:solidFill>
                <a:schemeClr val="bg1"/>
              </a:solidFill>
              <a:latin typeface="+mn-lt"/>
            </a:endParaRPr>
          </a:p>
        </p:txBody>
      </p:sp>
      <p:sp>
        <p:nvSpPr>
          <p:cNvPr id="2" name="Rectangle 1"/>
          <p:cNvSpPr/>
          <p:nvPr/>
        </p:nvSpPr>
        <p:spPr>
          <a:xfrm>
            <a:off x="539552" y="1269335"/>
            <a:ext cx="8208912" cy="4801314"/>
          </a:xfrm>
          <a:prstGeom prst="rect">
            <a:avLst/>
          </a:prstGeom>
        </p:spPr>
        <p:txBody>
          <a:bodyPr wrap="square">
            <a:spAutoFit/>
          </a:bodyPr>
          <a:lstStyle/>
          <a:p>
            <a:r>
              <a:rPr lang="en-CA" b="1" dirty="0">
                <a:solidFill>
                  <a:srgbClr val="333399"/>
                </a:solidFill>
              </a:rPr>
              <a:t>Border Modernization (BM) refers to the consolidated efforts of the </a:t>
            </a:r>
            <a:r>
              <a:rPr lang="en-CA" b="1" dirty="0" smtClean="0">
                <a:solidFill>
                  <a:srgbClr val="333399"/>
                </a:solidFill>
              </a:rPr>
              <a:t>CBSA </a:t>
            </a:r>
            <a:r>
              <a:rPr lang="en-CA" b="1" dirty="0">
                <a:solidFill>
                  <a:srgbClr val="333399"/>
                </a:solidFill>
              </a:rPr>
              <a:t>to transform its current border management policies, practices, and technologies to bring about and sustain a modern and advanced future state. </a:t>
            </a:r>
          </a:p>
          <a:p>
            <a:pPr lvl="0"/>
            <a:endParaRPr lang="en-CA" b="1" i="1" dirty="0" smtClean="0">
              <a:solidFill>
                <a:srgbClr val="C00000"/>
              </a:solidFill>
            </a:endParaRPr>
          </a:p>
          <a:p>
            <a:pPr lvl="0"/>
            <a:r>
              <a:rPr lang="en-CA" b="1" dirty="0" smtClean="0"/>
              <a:t>Border </a:t>
            </a:r>
            <a:r>
              <a:rPr lang="en-CA" b="1" dirty="0"/>
              <a:t>Modernization establishes the Agency’s trajectory </a:t>
            </a:r>
            <a:r>
              <a:rPr lang="en-CA" b="1" dirty="0" smtClean="0"/>
              <a:t>for </a:t>
            </a:r>
            <a:r>
              <a:rPr lang="en-CA" b="1" dirty="0"/>
              <a:t>the next five to seven years</a:t>
            </a:r>
            <a:r>
              <a:rPr lang="en-CA" dirty="0"/>
              <a:t>. It shows how the CBSA will be managing the Canadian border after the full implementation of the Canada-US Beyond-the-Border Action Plan and other large transformational projects and initiatives. </a:t>
            </a:r>
            <a:endParaRPr lang="en-CA" dirty="0">
              <a:cs typeface="Times New Roman" panose="02020603050405020304" pitchFamily="18" charset="0"/>
            </a:endParaRPr>
          </a:p>
          <a:p>
            <a:endParaRPr lang="en-CA" dirty="0" smtClean="0">
              <a:cs typeface="Times New Roman" panose="02020603050405020304" pitchFamily="18" charset="0"/>
            </a:endParaRPr>
          </a:p>
          <a:p>
            <a:r>
              <a:rPr lang="en-CA" dirty="0" smtClean="0">
                <a:cs typeface="Times New Roman" panose="02020603050405020304" pitchFamily="18" charset="0"/>
              </a:rPr>
              <a:t>The </a:t>
            </a:r>
            <a:r>
              <a:rPr lang="en-CA" dirty="0">
                <a:cs typeface="Times New Roman" panose="02020603050405020304" pitchFamily="18" charset="0"/>
              </a:rPr>
              <a:t>CBSA </a:t>
            </a:r>
            <a:r>
              <a:rPr lang="en-CA" dirty="0" smtClean="0">
                <a:cs typeface="Times New Roman" panose="02020603050405020304" pitchFamily="18" charset="0"/>
              </a:rPr>
              <a:t>does not view the </a:t>
            </a:r>
            <a:r>
              <a:rPr lang="en-CA" dirty="0">
                <a:cs typeface="Times New Roman" panose="02020603050405020304" pitchFamily="18" charset="0"/>
              </a:rPr>
              <a:t>border as a fixed point, but rather a continuum where threats are addressed as early as possible and risk is managed throughout. </a:t>
            </a:r>
            <a:endParaRPr lang="en-CA" dirty="0" smtClean="0">
              <a:cs typeface="Times New Roman" panose="02020603050405020304" pitchFamily="18" charset="0"/>
            </a:endParaRPr>
          </a:p>
          <a:p>
            <a:endParaRPr lang="en-CA" dirty="0">
              <a:cs typeface="Times New Roman" panose="02020603050405020304" pitchFamily="18" charset="0"/>
            </a:endParaRPr>
          </a:p>
          <a:p>
            <a:r>
              <a:rPr lang="en-CA" dirty="0" smtClean="0">
                <a:cs typeface="Times New Roman" panose="02020603050405020304" pitchFamily="18" charset="0"/>
              </a:rPr>
              <a:t>Our </a:t>
            </a:r>
            <a:r>
              <a:rPr lang="en-CA" dirty="0">
                <a:cs typeface="Times New Roman" panose="02020603050405020304" pitchFamily="18" charset="0"/>
              </a:rPr>
              <a:t>modernization initiatives cross both the </a:t>
            </a:r>
            <a:r>
              <a:rPr lang="en-CA" b="1" dirty="0">
                <a:cs typeface="Times New Roman" panose="02020603050405020304" pitchFamily="18" charset="0"/>
              </a:rPr>
              <a:t>Traveller and Commercial Continuums</a:t>
            </a:r>
            <a:r>
              <a:rPr lang="en-CA" dirty="0">
                <a:cs typeface="Times New Roman" panose="02020603050405020304" pitchFamily="18" charset="0"/>
              </a:rPr>
              <a:t> and align with the six strategic principles that guide the Agency’s modernization agenda.</a:t>
            </a:r>
          </a:p>
        </p:txBody>
      </p:sp>
      <p:sp>
        <p:nvSpPr>
          <p:cNvPr id="3" name="Slide Number Placeholder 2"/>
          <p:cNvSpPr>
            <a:spLocks noGrp="1"/>
          </p:cNvSpPr>
          <p:nvPr>
            <p:ph type="sldNum" sz="quarter" idx="12"/>
          </p:nvPr>
        </p:nvSpPr>
        <p:spPr/>
        <p:txBody>
          <a:bodyPr/>
          <a:lstStyle/>
          <a:p>
            <a:pPr>
              <a:defRPr/>
            </a:pPr>
            <a:fld id="{85185991-6982-4EFC-A9B0-99BA6A47F29E}" type="slidenum">
              <a:rPr lang="en-CA" smtClean="0"/>
              <a:pPr>
                <a:defRPr/>
              </a:pPr>
              <a:t>4</a:t>
            </a:fld>
            <a:endParaRPr lang="en-CA" dirty="0"/>
          </a:p>
        </p:txBody>
      </p:sp>
    </p:spTree>
    <p:extLst>
      <p:ext uri="{BB962C8B-B14F-4D97-AF65-F5344CB8AC3E}">
        <p14:creationId xmlns:p14="http://schemas.microsoft.com/office/powerpoint/2010/main" val="2758500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687735"/>
            <a:ext cx="8229600" cy="581025"/>
          </a:xfrm>
        </p:spPr>
        <p:txBody>
          <a:bodyPr/>
          <a:lstStyle/>
          <a:p>
            <a:r>
              <a:rPr lang="en-CA" sz="2400" dirty="0" smtClean="0"/>
              <a:t>Border Modernization Drivers</a:t>
            </a:r>
          </a:p>
        </p:txBody>
      </p:sp>
      <p:sp>
        <p:nvSpPr>
          <p:cNvPr id="21507"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lnSpc>
                <a:spcPct val="80000"/>
              </a:lnSpc>
              <a:spcBef>
                <a:spcPct val="20000"/>
              </a:spcBef>
              <a:spcAft>
                <a:spcPct val="0"/>
              </a:spcAft>
              <a:buChar char="•"/>
              <a:defRPr sz="1600">
                <a:solidFill>
                  <a:schemeClr val="tx1"/>
                </a:solidFill>
                <a:latin typeface="Arial" charset="0"/>
              </a:defRPr>
            </a:lvl6pPr>
            <a:lvl7pPr marL="2971800" indent="-228600" eaLnBrk="0" fontAlgn="base" hangingPunct="0">
              <a:lnSpc>
                <a:spcPct val="80000"/>
              </a:lnSpc>
              <a:spcBef>
                <a:spcPct val="20000"/>
              </a:spcBef>
              <a:spcAft>
                <a:spcPct val="0"/>
              </a:spcAft>
              <a:buChar char="•"/>
              <a:defRPr sz="1600">
                <a:solidFill>
                  <a:schemeClr val="tx1"/>
                </a:solidFill>
                <a:latin typeface="Arial" charset="0"/>
              </a:defRPr>
            </a:lvl7pPr>
            <a:lvl8pPr marL="3429000" indent="-228600" eaLnBrk="0" fontAlgn="base" hangingPunct="0">
              <a:lnSpc>
                <a:spcPct val="80000"/>
              </a:lnSpc>
              <a:spcBef>
                <a:spcPct val="20000"/>
              </a:spcBef>
              <a:spcAft>
                <a:spcPct val="0"/>
              </a:spcAft>
              <a:buChar char="•"/>
              <a:defRPr sz="1600">
                <a:solidFill>
                  <a:schemeClr val="tx1"/>
                </a:solidFill>
                <a:latin typeface="Arial" charset="0"/>
              </a:defRPr>
            </a:lvl8pPr>
            <a:lvl9pPr marL="3886200" indent="-228600" eaLnBrk="0" fontAlgn="base" hangingPunct="0">
              <a:lnSpc>
                <a:spcPct val="80000"/>
              </a:lnSpc>
              <a:spcBef>
                <a:spcPct val="20000"/>
              </a:spcBef>
              <a:spcAft>
                <a:spcPct val="0"/>
              </a:spcAft>
              <a:buChar char="•"/>
              <a:defRPr sz="1600">
                <a:solidFill>
                  <a:schemeClr val="tx1"/>
                </a:solidFill>
                <a:latin typeface="Arial" charset="0"/>
              </a:defRPr>
            </a:lvl9pPr>
          </a:lstStyle>
          <a:p>
            <a:pPr eaLnBrk="1" hangingPunct="1"/>
            <a:fld id="{73752A97-B26A-4AFB-84E7-7B2EC7BAC3D8}" type="slidenum">
              <a:rPr lang="en-US" sz="1400" smtClean="0">
                <a:solidFill>
                  <a:srgbClr val="000000"/>
                </a:solidFill>
              </a:rPr>
              <a:pPr eaLnBrk="1" hangingPunct="1"/>
              <a:t>5</a:t>
            </a:fld>
            <a:endParaRPr lang="en-US" sz="1400" smtClean="0">
              <a:solidFill>
                <a:srgbClr val="000000"/>
              </a:solidFill>
            </a:endParaRPr>
          </a:p>
        </p:txBody>
      </p:sp>
      <p:sp>
        <p:nvSpPr>
          <p:cNvPr id="9222" name="Text Box 6"/>
          <p:cNvSpPr txBox="1">
            <a:spLocks noChangeArrowheads="1"/>
          </p:cNvSpPr>
          <p:nvPr/>
        </p:nvSpPr>
        <p:spPr bwMode="auto">
          <a:xfrm>
            <a:off x="251520" y="1340768"/>
            <a:ext cx="8856984" cy="5386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1600">
                <a:solidFill>
                  <a:schemeClr val="tx1"/>
                </a:solidFill>
                <a:latin typeface="Arial" pitchFamily="34" charset="0"/>
              </a:defRPr>
            </a:lvl1pPr>
            <a:lvl2pPr eaLnBrk="0" hangingPunct="0">
              <a:defRPr sz="1600">
                <a:solidFill>
                  <a:schemeClr val="tx1"/>
                </a:solidFill>
                <a:latin typeface="Arial" pitchFamily="34" charset="0"/>
              </a:defRPr>
            </a:lvl2pPr>
            <a:lvl3pPr eaLnBrk="0" hangingPunct="0">
              <a:defRPr sz="1600">
                <a:solidFill>
                  <a:schemeClr val="tx1"/>
                </a:solidFill>
                <a:latin typeface="Arial" pitchFamily="34" charset="0"/>
              </a:defRPr>
            </a:lvl3pPr>
            <a:lvl4pPr eaLnBrk="0" hangingPunct="0">
              <a:defRPr sz="1600">
                <a:solidFill>
                  <a:schemeClr val="tx1"/>
                </a:solidFill>
                <a:latin typeface="Arial" pitchFamily="34" charset="0"/>
              </a:defRPr>
            </a:lvl4pPr>
            <a:lvl5pPr eaLnBrk="0" hangingPunct="0">
              <a:defRPr sz="1600">
                <a:solidFill>
                  <a:schemeClr val="tx1"/>
                </a:solidFill>
                <a:latin typeface="Arial" pitchFamily="34" charset="0"/>
              </a:defRPr>
            </a:lvl5pPr>
            <a:lvl6pPr eaLnBrk="0" fontAlgn="base" hangingPunct="0">
              <a:lnSpc>
                <a:spcPct val="80000"/>
              </a:lnSpc>
              <a:spcBef>
                <a:spcPct val="20000"/>
              </a:spcBef>
              <a:spcAft>
                <a:spcPct val="0"/>
              </a:spcAft>
              <a:buChar char="•"/>
              <a:defRPr sz="1600">
                <a:solidFill>
                  <a:schemeClr val="tx1"/>
                </a:solidFill>
                <a:latin typeface="Arial" pitchFamily="34" charset="0"/>
              </a:defRPr>
            </a:lvl6pPr>
            <a:lvl7pPr eaLnBrk="0" fontAlgn="base" hangingPunct="0">
              <a:lnSpc>
                <a:spcPct val="80000"/>
              </a:lnSpc>
              <a:spcBef>
                <a:spcPct val="20000"/>
              </a:spcBef>
              <a:spcAft>
                <a:spcPct val="0"/>
              </a:spcAft>
              <a:buChar char="•"/>
              <a:defRPr sz="1600">
                <a:solidFill>
                  <a:schemeClr val="tx1"/>
                </a:solidFill>
                <a:latin typeface="Arial" pitchFamily="34" charset="0"/>
              </a:defRPr>
            </a:lvl7pPr>
            <a:lvl8pPr eaLnBrk="0" fontAlgn="base" hangingPunct="0">
              <a:lnSpc>
                <a:spcPct val="80000"/>
              </a:lnSpc>
              <a:spcBef>
                <a:spcPct val="20000"/>
              </a:spcBef>
              <a:spcAft>
                <a:spcPct val="0"/>
              </a:spcAft>
              <a:buChar char="•"/>
              <a:defRPr sz="1600">
                <a:solidFill>
                  <a:schemeClr val="tx1"/>
                </a:solidFill>
                <a:latin typeface="Arial" pitchFamily="34" charset="0"/>
              </a:defRPr>
            </a:lvl8pPr>
            <a:lvl9pPr eaLnBrk="0" fontAlgn="base" hangingPunct="0">
              <a:lnSpc>
                <a:spcPct val="80000"/>
              </a:lnSpc>
              <a:spcBef>
                <a:spcPct val="20000"/>
              </a:spcBef>
              <a:spcAft>
                <a:spcPct val="0"/>
              </a:spcAft>
              <a:buChar char="•"/>
              <a:defRPr sz="1600">
                <a:solidFill>
                  <a:schemeClr val="tx1"/>
                </a:solidFill>
                <a:latin typeface="Arial" pitchFamily="34" charset="0"/>
              </a:defRPr>
            </a:lvl9pPr>
          </a:lstStyle>
          <a:p>
            <a:pPr marL="0" indent="0" eaLnBrk="1" fontAlgn="base" hangingPunct="1">
              <a:spcBef>
                <a:spcPct val="0"/>
              </a:spcBef>
              <a:spcAft>
                <a:spcPct val="0"/>
              </a:spcAft>
              <a:defRPr/>
            </a:pPr>
            <a:r>
              <a:rPr lang="en-CA" sz="1800" b="1" dirty="0" smtClean="0">
                <a:solidFill>
                  <a:srgbClr val="000000"/>
                </a:solidFill>
                <a:latin typeface="Arial"/>
              </a:rPr>
              <a:t>Increasing Volumes: </a:t>
            </a:r>
            <a:r>
              <a:rPr lang="en-CA" sz="1800" dirty="0" smtClean="0">
                <a:solidFill>
                  <a:srgbClr val="000000"/>
                </a:solidFill>
                <a:latin typeface="Arial"/>
              </a:rPr>
              <a:t>More </a:t>
            </a:r>
            <a:r>
              <a:rPr lang="en-CA" sz="1800" dirty="0">
                <a:solidFill>
                  <a:srgbClr val="000000"/>
                </a:solidFill>
                <a:latin typeface="Arial"/>
              </a:rPr>
              <a:t>people and goods cross the Canadian </a:t>
            </a:r>
            <a:r>
              <a:rPr lang="en-CA" sz="1800" dirty="0" smtClean="0">
                <a:solidFill>
                  <a:srgbClr val="000000"/>
                </a:solidFill>
                <a:latin typeface="Arial"/>
              </a:rPr>
              <a:t>border every year</a:t>
            </a:r>
          </a:p>
          <a:p>
            <a:pPr marL="0" indent="0" eaLnBrk="1" hangingPunct="1">
              <a:defRPr/>
            </a:pPr>
            <a:r>
              <a:rPr lang="en-CA" sz="1800" dirty="0" smtClean="0">
                <a:solidFill>
                  <a:srgbClr val="000000"/>
                </a:solidFill>
                <a:latin typeface="Arial"/>
              </a:rPr>
              <a:t>- 22% increase in commercial shipments, 18% increase in travellers, over four years.</a:t>
            </a:r>
          </a:p>
          <a:p>
            <a:pPr eaLnBrk="1" fontAlgn="base" hangingPunct="1">
              <a:spcBef>
                <a:spcPct val="0"/>
              </a:spcBef>
              <a:spcAft>
                <a:spcPct val="0"/>
              </a:spcAft>
              <a:defRPr/>
            </a:pPr>
            <a:endParaRPr lang="en-CA" sz="1800" dirty="0">
              <a:solidFill>
                <a:srgbClr val="000000"/>
              </a:solidFill>
              <a:latin typeface="Arial"/>
            </a:endParaRPr>
          </a:p>
          <a:p>
            <a:pPr marL="0" indent="0" eaLnBrk="1" fontAlgn="base" hangingPunct="1">
              <a:spcBef>
                <a:spcPct val="0"/>
              </a:spcBef>
              <a:spcAft>
                <a:spcPct val="0"/>
              </a:spcAft>
              <a:defRPr/>
            </a:pPr>
            <a:r>
              <a:rPr lang="en-CA" sz="1800" b="1" dirty="0" smtClean="0">
                <a:solidFill>
                  <a:srgbClr val="000000"/>
                </a:solidFill>
                <a:latin typeface="Arial"/>
              </a:rPr>
              <a:t>Changing Risk Environment: </a:t>
            </a:r>
            <a:r>
              <a:rPr lang="en-CA" sz="1800" dirty="0" smtClean="0">
                <a:solidFill>
                  <a:srgbClr val="000000"/>
                </a:solidFill>
                <a:latin typeface="Arial"/>
              </a:rPr>
              <a:t>Fast-evolving </a:t>
            </a:r>
            <a:r>
              <a:rPr lang="en-CA" sz="1800" dirty="0">
                <a:solidFill>
                  <a:srgbClr val="000000"/>
                </a:solidFill>
                <a:latin typeface="Arial"/>
              </a:rPr>
              <a:t>security threats are challenging our enforcement and control systems: international terrorism, transnational </a:t>
            </a:r>
            <a:r>
              <a:rPr lang="en-CA" sz="1800" dirty="0" smtClean="0">
                <a:solidFill>
                  <a:srgbClr val="000000"/>
                </a:solidFill>
                <a:latin typeface="Arial"/>
              </a:rPr>
              <a:t>organized crime</a:t>
            </a:r>
            <a:r>
              <a:rPr lang="en-CA" sz="1800" dirty="0">
                <a:solidFill>
                  <a:srgbClr val="000000"/>
                </a:solidFill>
                <a:latin typeface="Arial"/>
              </a:rPr>
              <a:t>, </a:t>
            </a:r>
            <a:r>
              <a:rPr lang="en-CA" sz="1800" dirty="0" smtClean="0">
                <a:solidFill>
                  <a:srgbClr val="000000"/>
                </a:solidFill>
                <a:latin typeface="Arial"/>
              </a:rPr>
              <a:t>migrant smuggling and trafficking, irregular </a:t>
            </a:r>
            <a:r>
              <a:rPr lang="en-CA" sz="1800" dirty="0">
                <a:solidFill>
                  <a:srgbClr val="000000"/>
                </a:solidFill>
                <a:latin typeface="Arial"/>
              </a:rPr>
              <a:t>migration, nuclear proliferation, etc. </a:t>
            </a:r>
            <a:endParaRPr lang="en-CA" sz="1800" dirty="0" smtClean="0">
              <a:solidFill>
                <a:srgbClr val="000000"/>
              </a:solidFill>
              <a:latin typeface="Arial"/>
            </a:endParaRPr>
          </a:p>
          <a:p>
            <a:pPr marL="0" indent="0" eaLnBrk="1" fontAlgn="base" hangingPunct="1">
              <a:spcBef>
                <a:spcPct val="0"/>
              </a:spcBef>
              <a:spcAft>
                <a:spcPct val="0"/>
              </a:spcAft>
              <a:defRPr/>
            </a:pPr>
            <a:endParaRPr lang="en-CA" sz="1800" dirty="0">
              <a:solidFill>
                <a:srgbClr val="000000"/>
              </a:solidFill>
              <a:latin typeface="Arial"/>
            </a:endParaRPr>
          </a:p>
          <a:p>
            <a:pPr marL="0" indent="0" eaLnBrk="1" fontAlgn="base" hangingPunct="1">
              <a:spcBef>
                <a:spcPct val="0"/>
              </a:spcBef>
              <a:spcAft>
                <a:spcPct val="0"/>
              </a:spcAft>
              <a:defRPr/>
            </a:pPr>
            <a:r>
              <a:rPr lang="en-CA" sz="1800" b="1" dirty="0" smtClean="0">
                <a:solidFill>
                  <a:srgbClr val="000000"/>
                </a:solidFill>
                <a:latin typeface="Arial"/>
              </a:rPr>
              <a:t>Program Performance: </a:t>
            </a:r>
            <a:r>
              <a:rPr lang="en-CA" sz="1800" dirty="0" smtClean="0">
                <a:solidFill>
                  <a:srgbClr val="000000"/>
                </a:solidFill>
                <a:latin typeface="Arial"/>
              </a:rPr>
              <a:t>Canadian </a:t>
            </a:r>
            <a:r>
              <a:rPr lang="en-CA" sz="1800" dirty="0">
                <a:solidFill>
                  <a:srgbClr val="000000"/>
                </a:solidFill>
                <a:latin typeface="Arial"/>
              </a:rPr>
              <a:t>public and business expect the CBSA to provide highest quality of service, including rapid adoption of advanced technological </a:t>
            </a:r>
            <a:r>
              <a:rPr lang="en-CA" sz="1800" dirty="0" smtClean="0">
                <a:solidFill>
                  <a:srgbClr val="000000"/>
                </a:solidFill>
                <a:latin typeface="Arial"/>
              </a:rPr>
              <a:t>solutions.</a:t>
            </a:r>
          </a:p>
          <a:p>
            <a:pPr eaLnBrk="1" fontAlgn="base" hangingPunct="1">
              <a:spcBef>
                <a:spcPct val="0"/>
              </a:spcBef>
              <a:spcAft>
                <a:spcPct val="0"/>
              </a:spcAft>
              <a:defRPr/>
            </a:pPr>
            <a:endParaRPr lang="en-CA" sz="1800" dirty="0">
              <a:solidFill>
                <a:srgbClr val="000000"/>
              </a:solidFill>
              <a:latin typeface="Arial"/>
            </a:endParaRPr>
          </a:p>
          <a:p>
            <a:pPr eaLnBrk="1" fontAlgn="base" hangingPunct="1">
              <a:spcBef>
                <a:spcPct val="0"/>
              </a:spcBef>
              <a:spcAft>
                <a:spcPct val="0"/>
              </a:spcAft>
              <a:defRPr/>
            </a:pPr>
            <a:r>
              <a:rPr lang="en-CA" sz="1800" b="1" dirty="0" smtClean="0">
                <a:solidFill>
                  <a:srgbClr val="000000"/>
                </a:solidFill>
                <a:latin typeface="Arial"/>
              </a:rPr>
              <a:t>Operating in Fiscal Constraint and Increasing </a:t>
            </a:r>
            <a:r>
              <a:rPr lang="en-CA" sz="1800" b="1" dirty="0">
                <a:solidFill>
                  <a:srgbClr val="000000"/>
                </a:solidFill>
                <a:latin typeface="Arial"/>
              </a:rPr>
              <a:t>C</a:t>
            </a:r>
            <a:r>
              <a:rPr lang="en-CA" sz="1800" b="1" dirty="0" smtClean="0">
                <a:solidFill>
                  <a:srgbClr val="000000"/>
                </a:solidFill>
                <a:latin typeface="Arial"/>
              </a:rPr>
              <a:t>osts.</a:t>
            </a:r>
          </a:p>
          <a:p>
            <a:pPr eaLnBrk="1" fontAlgn="base" hangingPunct="1">
              <a:spcBef>
                <a:spcPct val="0"/>
              </a:spcBef>
              <a:spcAft>
                <a:spcPct val="0"/>
              </a:spcAft>
              <a:defRPr/>
            </a:pPr>
            <a:endParaRPr lang="en-CA" sz="1800" dirty="0">
              <a:solidFill>
                <a:srgbClr val="000000"/>
              </a:solidFill>
              <a:latin typeface="Arial"/>
            </a:endParaRPr>
          </a:p>
          <a:p>
            <a:pPr eaLnBrk="1" fontAlgn="base" hangingPunct="1">
              <a:spcBef>
                <a:spcPct val="0"/>
              </a:spcBef>
              <a:spcAft>
                <a:spcPct val="0"/>
              </a:spcAft>
              <a:defRPr/>
            </a:pPr>
            <a:r>
              <a:rPr lang="en-CA" sz="1800" b="1" dirty="0" smtClean="0">
                <a:solidFill>
                  <a:srgbClr val="000000"/>
                </a:solidFill>
                <a:latin typeface="Arial"/>
              </a:rPr>
              <a:t>Increased Coordination </a:t>
            </a:r>
            <a:r>
              <a:rPr lang="en-CA" sz="1800" b="1" dirty="0">
                <a:solidFill>
                  <a:srgbClr val="000000"/>
                </a:solidFill>
                <a:latin typeface="Arial"/>
              </a:rPr>
              <a:t>with the United </a:t>
            </a:r>
            <a:r>
              <a:rPr lang="en-CA" sz="1800" b="1" dirty="0" smtClean="0">
                <a:solidFill>
                  <a:srgbClr val="000000"/>
                </a:solidFill>
                <a:latin typeface="Arial"/>
              </a:rPr>
              <a:t>States</a:t>
            </a:r>
            <a:r>
              <a:rPr lang="en-CA" sz="1800" dirty="0" smtClean="0">
                <a:solidFill>
                  <a:srgbClr val="000000"/>
                </a:solidFill>
                <a:latin typeface="Arial"/>
              </a:rPr>
              <a:t>.</a:t>
            </a:r>
          </a:p>
          <a:p>
            <a:pPr eaLnBrk="1" fontAlgn="base" hangingPunct="1">
              <a:spcBef>
                <a:spcPct val="0"/>
              </a:spcBef>
              <a:spcAft>
                <a:spcPct val="0"/>
              </a:spcAft>
              <a:defRPr/>
            </a:pPr>
            <a:endParaRPr lang="en-CA" sz="1800" dirty="0">
              <a:solidFill>
                <a:srgbClr val="000000"/>
              </a:solidFill>
              <a:latin typeface="Arial"/>
            </a:endParaRPr>
          </a:p>
          <a:p>
            <a:pPr eaLnBrk="1" fontAlgn="base" hangingPunct="1">
              <a:spcBef>
                <a:spcPct val="0"/>
              </a:spcBef>
              <a:spcAft>
                <a:spcPct val="0"/>
              </a:spcAft>
              <a:defRPr/>
            </a:pPr>
            <a:r>
              <a:rPr lang="en-CA" sz="1800" b="1" dirty="0" smtClean="0">
                <a:solidFill>
                  <a:srgbClr val="000000"/>
                </a:solidFill>
                <a:latin typeface="Arial"/>
              </a:rPr>
              <a:t>Adopting International Standards </a:t>
            </a:r>
            <a:r>
              <a:rPr lang="en-CA" sz="1800" dirty="0">
                <a:solidFill>
                  <a:srgbClr val="000000"/>
                </a:solidFill>
                <a:latin typeface="Arial"/>
              </a:rPr>
              <a:t>of </a:t>
            </a:r>
            <a:r>
              <a:rPr lang="en-CA" sz="1800" dirty="0" smtClean="0">
                <a:solidFill>
                  <a:srgbClr val="000000"/>
                </a:solidFill>
                <a:latin typeface="Arial"/>
              </a:rPr>
              <a:t>Border Management</a:t>
            </a:r>
            <a:r>
              <a:rPr lang="en-CA" sz="2000" dirty="0" smtClean="0">
                <a:solidFill>
                  <a:srgbClr val="000000"/>
                </a:solidFill>
                <a:latin typeface="Arial"/>
              </a:rPr>
              <a:t>.</a:t>
            </a:r>
          </a:p>
          <a:p>
            <a:pPr eaLnBrk="1" fontAlgn="base" hangingPunct="1">
              <a:spcBef>
                <a:spcPct val="0"/>
              </a:spcBef>
              <a:spcAft>
                <a:spcPct val="0"/>
              </a:spcAft>
              <a:defRPr/>
            </a:pPr>
            <a:endParaRPr lang="en-CA" sz="2000" dirty="0">
              <a:solidFill>
                <a:srgbClr val="000000"/>
              </a:solidFill>
              <a:latin typeface="Arial"/>
            </a:endParaRPr>
          </a:p>
          <a:p>
            <a:pPr eaLnBrk="1" fontAlgn="base" hangingPunct="1">
              <a:spcBef>
                <a:spcPct val="0"/>
              </a:spcBef>
              <a:spcAft>
                <a:spcPct val="0"/>
              </a:spcAft>
              <a:defRPr/>
            </a:pPr>
            <a:r>
              <a:rPr lang="en-US" sz="1800" b="1" dirty="0" smtClean="0">
                <a:solidFill>
                  <a:srgbClr val="000000"/>
                </a:solidFill>
              </a:rPr>
              <a:t>Increasing Levels of Immigration </a:t>
            </a:r>
            <a:r>
              <a:rPr lang="en-US" sz="1800" b="1" dirty="0">
                <a:solidFill>
                  <a:srgbClr val="000000"/>
                </a:solidFill>
              </a:rPr>
              <a:t>to </a:t>
            </a:r>
            <a:r>
              <a:rPr lang="en-US" sz="1800" b="1" dirty="0" smtClean="0">
                <a:solidFill>
                  <a:srgbClr val="000000"/>
                </a:solidFill>
              </a:rPr>
              <a:t>Canada</a:t>
            </a:r>
            <a:r>
              <a:rPr lang="en-US" b="1" dirty="0">
                <a:solidFill>
                  <a:srgbClr val="000000"/>
                </a:solidFill>
              </a:rPr>
              <a:t>.</a:t>
            </a:r>
          </a:p>
          <a:p>
            <a:pPr eaLnBrk="1" fontAlgn="base" hangingPunct="1">
              <a:spcBef>
                <a:spcPct val="0"/>
              </a:spcBef>
              <a:spcAft>
                <a:spcPct val="0"/>
              </a:spcAft>
              <a:defRPr/>
            </a:pPr>
            <a:endParaRPr lang="en-US" dirty="0">
              <a:solidFill>
                <a:srgbClr val="000000"/>
              </a:solidFill>
            </a:endParaRPr>
          </a:p>
        </p:txBody>
      </p:sp>
    </p:spTree>
    <p:extLst>
      <p:ext uri="{BB962C8B-B14F-4D97-AF65-F5344CB8AC3E}">
        <p14:creationId xmlns:p14="http://schemas.microsoft.com/office/powerpoint/2010/main" val="2825280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68313" y="620688"/>
            <a:ext cx="8229600" cy="581025"/>
          </a:xfrm>
        </p:spPr>
        <p:txBody>
          <a:bodyPr/>
          <a:lstStyle/>
          <a:p>
            <a:r>
              <a:rPr lang="en-CA" sz="2400" dirty="0" smtClean="0"/>
              <a:t>Key Priorities – Beyond the Border Action Plan</a:t>
            </a:r>
          </a:p>
        </p:txBody>
      </p:sp>
      <p:sp>
        <p:nvSpPr>
          <p:cNvPr id="7171" name="Content Placeholder 2"/>
          <p:cNvSpPr>
            <a:spLocks noGrp="1"/>
          </p:cNvSpPr>
          <p:nvPr>
            <p:ph idx="1"/>
          </p:nvPr>
        </p:nvSpPr>
        <p:spPr>
          <a:xfrm>
            <a:off x="395288" y="1412776"/>
            <a:ext cx="8497192" cy="4525963"/>
          </a:xfrm>
        </p:spPr>
        <p:txBody>
          <a:bodyPr/>
          <a:lstStyle/>
          <a:p>
            <a:r>
              <a:rPr lang="en-CA" sz="1600" dirty="0">
                <a:solidFill>
                  <a:schemeClr val="tx1"/>
                </a:solidFill>
              </a:rPr>
              <a:t>In partnership with the </a:t>
            </a:r>
            <a:r>
              <a:rPr lang="en-CA" sz="1600" dirty="0" smtClean="0">
                <a:solidFill>
                  <a:schemeClr val="tx1"/>
                </a:solidFill>
              </a:rPr>
              <a:t>US, </a:t>
            </a:r>
            <a:r>
              <a:rPr lang="en-CA" sz="1600" dirty="0">
                <a:solidFill>
                  <a:schemeClr val="tx1"/>
                </a:solidFill>
              </a:rPr>
              <a:t>the CBSA will strengthen border security and promote economic competitiveness by developing, implementing, managing, and monitoring security and facilitation initiatives.</a:t>
            </a:r>
          </a:p>
          <a:p>
            <a:endParaRPr lang="en-CA" sz="1600" dirty="0" smtClean="0">
              <a:solidFill>
                <a:schemeClr val="tx1"/>
              </a:solidFill>
            </a:endParaRPr>
          </a:p>
          <a:p>
            <a:r>
              <a:rPr lang="en-CA" sz="1600" dirty="0" smtClean="0">
                <a:solidFill>
                  <a:schemeClr val="tx1"/>
                </a:solidFill>
              </a:rPr>
              <a:t>The </a:t>
            </a:r>
            <a:r>
              <a:rPr lang="en-CA" sz="1600" dirty="0">
                <a:solidFill>
                  <a:schemeClr val="tx1"/>
                </a:solidFill>
              </a:rPr>
              <a:t>Action Plan will enhance and modernize our integrated border management approach with our US counterparts and Canadian partners.</a:t>
            </a:r>
          </a:p>
          <a:p>
            <a:endParaRPr lang="en-CA" sz="1600" dirty="0" smtClean="0">
              <a:solidFill>
                <a:schemeClr val="tx1"/>
              </a:solidFill>
            </a:endParaRPr>
          </a:p>
          <a:p>
            <a:r>
              <a:rPr lang="en-CA" sz="1600" dirty="0" smtClean="0">
                <a:solidFill>
                  <a:schemeClr val="tx1"/>
                </a:solidFill>
              </a:rPr>
              <a:t>In </a:t>
            </a:r>
            <a:r>
              <a:rPr lang="en-CA" sz="1600" dirty="0">
                <a:solidFill>
                  <a:schemeClr val="tx1"/>
                </a:solidFill>
              </a:rPr>
              <a:t>particular:</a:t>
            </a:r>
          </a:p>
          <a:p>
            <a:pPr lvl="1"/>
            <a:r>
              <a:rPr lang="en-CA" sz="1600" dirty="0">
                <a:solidFill>
                  <a:schemeClr val="tx1"/>
                </a:solidFill>
              </a:rPr>
              <a:t>The CBSA leads on 10 of the 32 Action Plan </a:t>
            </a:r>
            <a:r>
              <a:rPr lang="en-CA" sz="1600" dirty="0" smtClean="0">
                <a:solidFill>
                  <a:schemeClr val="tx1"/>
                </a:solidFill>
              </a:rPr>
              <a:t>initiatives. </a:t>
            </a:r>
            <a:r>
              <a:rPr lang="en-CA" sz="1600" dirty="0">
                <a:solidFill>
                  <a:schemeClr val="tx1"/>
                </a:solidFill>
              </a:rPr>
              <a:t>These initiatives cover the core objectives of the Action Plan and address key Government of Canada priorities.</a:t>
            </a:r>
          </a:p>
          <a:p>
            <a:pPr lvl="1"/>
            <a:r>
              <a:rPr lang="en-CA" sz="1600" dirty="0" smtClean="0">
                <a:solidFill>
                  <a:schemeClr val="tx1"/>
                </a:solidFill>
              </a:rPr>
              <a:t>Industry </a:t>
            </a:r>
            <a:r>
              <a:rPr lang="en-CA" sz="1600" dirty="0">
                <a:solidFill>
                  <a:schemeClr val="tx1"/>
                </a:solidFill>
              </a:rPr>
              <a:t>stakeholders, with whom the CBSA is actively engaged, is highly supportive of the Action Plan and its goal of promoting economic competitiveness.</a:t>
            </a:r>
          </a:p>
        </p:txBody>
      </p:sp>
      <p:sp>
        <p:nvSpPr>
          <p:cNvPr id="7172"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74F8499-4FCC-463B-8389-8666C2BED185}" type="slidenum">
              <a:rPr lang="en-US" smtClean="0"/>
              <a:pPr eaLnBrk="1" hangingPunct="1"/>
              <a:t>6</a:t>
            </a:fld>
            <a:endParaRPr lang="en-US" smtClean="0"/>
          </a:p>
        </p:txBody>
      </p:sp>
    </p:spTree>
    <p:extLst>
      <p:ext uri="{BB962C8B-B14F-4D97-AF65-F5344CB8AC3E}">
        <p14:creationId xmlns:p14="http://schemas.microsoft.com/office/powerpoint/2010/main" val="4028366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467544" y="836712"/>
            <a:ext cx="8280920" cy="5328592"/>
          </a:xfrm>
          <a:prstGeom prst="rect">
            <a:avLst/>
          </a:prstGeom>
          <a:gradFill flip="none" rotWithShape="1">
            <a:gsLst>
              <a:gs pos="0">
                <a:schemeClr val="accent6">
                  <a:lumMod val="20000"/>
                  <a:lumOff val="80000"/>
                </a:schemeClr>
              </a:gs>
              <a:gs pos="58000">
                <a:srgbClr val="003049"/>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6" name="Title 1"/>
          <p:cNvSpPr txBox="1">
            <a:spLocks/>
          </p:cNvSpPr>
          <p:nvPr/>
        </p:nvSpPr>
        <p:spPr bwMode="auto">
          <a:xfrm>
            <a:off x="556969" y="868925"/>
            <a:ext cx="476287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2800" b="1">
                <a:solidFill>
                  <a:srgbClr val="000066"/>
                </a:solidFill>
                <a:latin typeface="+mj-lt"/>
                <a:ea typeface="+mj-ea"/>
                <a:cs typeface="+mj-cs"/>
              </a:defRPr>
            </a:lvl1pPr>
            <a:lvl2pPr algn="ctr" rtl="0" eaLnBrk="1" fontAlgn="base" hangingPunct="1">
              <a:spcBef>
                <a:spcPct val="0"/>
              </a:spcBef>
              <a:spcAft>
                <a:spcPct val="0"/>
              </a:spcAft>
              <a:defRPr sz="2800" b="1">
                <a:solidFill>
                  <a:srgbClr val="000066"/>
                </a:solidFill>
                <a:latin typeface="Arial" charset="0"/>
              </a:defRPr>
            </a:lvl2pPr>
            <a:lvl3pPr algn="ctr" rtl="0" eaLnBrk="1" fontAlgn="base" hangingPunct="1">
              <a:spcBef>
                <a:spcPct val="0"/>
              </a:spcBef>
              <a:spcAft>
                <a:spcPct val="0"/>
              </a:spcAft>
              <a:defRPr sz="2800" b="1">
                <a:solidFill>
                  <a:srgbClr val="000066"/>
                </a:solidFill>
                <a:latin typeface="Arial" charset="0"/>
              </a:defRPr>
            </a:lvl3pPr>
            <a:lvl4pPr algn="ctr" rtl="0" eaLnBrk="1" fontAlgn="base" hangingPunct="1">
              <a:spcBef>
                <a:spcPct val="0"/>
              </a:spcBef>
              <a:spcAft>
                <a:spcPct val="0"/>
              </a:spcAft>
              <a:defRPr sz="2800" b="1">
                <a:solidFill>
                  <a:srgbClr val="000066"/>
                </a:solidFill>
                <a:latin typeface="Arial" charset="0"/>
              </a:defRPr>
            </a:lvl4pPr>
            <a:lvl5pPr algn="ctr" rtl="0" eaLnBrk="1" fontAlgn="base" hangingPunct="1">
              <a:spcBef>
                <a:spcPct val="0"/>
              </a:spcBef>
              <a:spcAft>
                <a:spcPct val="0"/>
              </a:spcAft>
              <a:defRPr sz="2800" b="1">
                <a:solidFill>
                  <a:srgbClr val="000066"/>
                </a:solidFill>
                <a:latin typeface="Arial" charset="0"/>
              </a:defRPr>
            </a:lvl5pPr>
            <a:lvl6pPr marL="457200" algn="ctr" rtl="0" eaLnBrk="1" fontAlgn="base" hangingPunct="1">
              <a:spcBef>
                <a:spcPct val="0"/>
              </a:spcBef>
              <a:spcAft>
                <a:spcPct val="0"/>
              </a:spcAft>
              <a:defRPr sz="2800" b="1">
                <a:solidFill>
                  <a:srgbClr val="000066"/>
                </a:solidFill>
                <a:latin typeface="Arial" charset="0"/>
              </a:defRPr>
            </a:lvl6pPr>
            <a:lvl7pPr marL="914400" algn="ctr" rtl="0" eaLnBrk="1" fontAlgn="base" hangingPunct="1">
              <a:spcBef>
                <a:spcPct val="0"/>
              </a:spcBef>
              <a:spcAft>
                <a:spcPct val="0"/>
              </a:spcAft>
              <a:defRPr sz="2800" b="1">
                <a:solidFill>
                  <a:srgbClr val="000066"/>
                </a:solidFill>
                <a:latin typeface="Arial" charset="0"/>
              </a:defRPr>
            </a:lvl7pPr>
            <a:lvl8pPr marL="1371600" algn="ctr" rtl="0" eaLnBrk="1" fontAlgn="base" hangingPunct="1">
              <a:spcBef>
                <a:spcPct val="0"/>
              </a:spcBef>
              <a:spcAft>
                <a:spcPct val="0"/>
              </a:spcAft>
              <a:defRPr sz="2800" b="1">
                <a:solidFill>
                  <a:srgbClr val="000066"/>
                </a:solidFill>
                <a:latin typeface="Arial" charset="0"/>
              </a:defRPr>
            </a:lvl8pPr>
            <a:lvl9pPr marL="1828800" algn="ctr" rtl="0" eaLnBrk="1" fontAlgn="base" hangingPunct="1">
              <a:spcBef>
                <a:spcPct val="0"/>
              </a:spcBef>
              <a:spcAft>
                <a:spcPct val="0"/>
              </a:spcAft>
              <a:defRPr sz="2800" b="1">
                <a:solidFill>
                  <a:srgbClr val="000066"/>
                </a:solidFill>
                <a:latin typeface="Arial" charset="0"/>
              </a:defRPr>
            </a:lvl9pPr>
          </a:lstStyle>
          <a:p>
            <a:r>
              <a:rPr lang="en-CA" sz="2400" kern="0" dirty="0" smtClean="0">
                <a:solidFill>
                  <a:schemeClr val="tx1"/>
                </a:solidFill>
              </a:rPr>
              <a:t>CBSA Strategic Principles</a:t>
            </a:r>
            <a:endParaRPr lang="en-CA" sz="2400" kern="0" dirty="0">
              <a:solidFill>
                <a:schemeClr val="tx1"/>
              </a:solidFill>
            </a:endParaRPr>
          </a:p>
        </p:txBody>
      </p:sp>
      <p:sp>
        <p:nvSpPr>
          <p:cNvPr id="2" name="Title 1"/>
          <p:cNvSpPr>
            <a:spLocks noGrp="1"/>
          </p:cNvSpPr>
          <p:nvPr>
            <p:ph type="title"/>
          </p:nvPr>
        </p:nvSpPr>
        <p:spPr>
          <a:xfrm>
            <a:off x="539552" y="836712"/>
            <a:ext cx="4762872" cy="581025"/>
          </a:xfrm>
          <a:ln>
            <a:noFill/>
          </a:ln>
        </p:spPr>
        <p:txBody>
          <a:bodyPr/>
          <a:lstStyle/>
          <a:p>
            <a:r>
              <a:rPr lang="en-CA" sz="2400" dirty="0" smtClean="0">
                <a:solidFill>
                  <a:schemeClr val="bg1"/>
                </a:solidFill>
              </a:rPr>
              <a:t>CBSA Strategic </a:t>
            </a:r>
            <a:r>
              <a:rPr lang="en-CA" sz="2400" dirty="0">
                <a:solidFill>
                  <a:schemeClr val="bg1"/>
                </a:solidFill>
              </a:rPr>
              <a:t>Principles</a:t>
            </a:r>
          </a:p>
        </p:txBody>
      </p:sp>
      <p:sp>
        <p:nvSpPr>
          <p:cNvPr id="4" name="Slide Number Placeholder 3"/>
          <p:cNvSpPr>
            <a:spLocks noGrp="1"/>
          </p:cNvSpPr>
          <p:nvPr>
            <p:ph type="sldNum" sz="quarter" idx="12"/>
          </p:nvPr>
        </p:nvSpPr>
        <p:spPr/>
        <p:txBody>
          <a:bodyPr/>
          <a:lstStyle/>
          <a:p>
            <a:pPr>
              <a:defRPr/>
            </a:pPr>
            <a:fld id="{9A300F48-5859-462E-9649-4030D0504328}" type="slidenum">
              <a:rPr lang="en-US" smtClean="0"/>
              <a:pPr>
                <a:defRPr/>
              </a:pPr>
              <a:t>7</a:t>
            </a:fld>
            <a:endParaRPr lang="en-US"/>
          </a:p>
        </p:txBody>
      </p:sp>
      <p:grpSp>
        <p:nvGrpSpPr>
          <p:cNvPr id="23" name="Group 22"/>
          <p:cNvGrpSpPr/>
          <p:nvPr/>
        </p:nvGrpSpPr>
        <p:grpSpPr>
          <a:xfrm>
            <a:off x="755576" y="1471694"/>
            <a:ext cx="4211249" cy="4405577"/>
            <a:chOff x="6426200" y="4019550"/>
            <a:chExt cx="2717800" cy="2843213"/>
          </a:xfrm>
        </p:grpSpPr>
        <p:sp>
          <p:nvSpPr>
            <p:cNvPr id="5" name="AutoShape 2"/>
            <p:cNvSpPr>
              <a:spLocks noChangeArrowheads="1"/>
            </p:cNvSpPr>
            <p:nvPr/>
          </p:nvSpPr>
          <p:spPr bwMode="auto">
            <a:xfrm>
              <a:off x="6653213" y="4346575"/>
              <a:ext cx="2357437" cy="2355850"/>
            </a:xfrm>
            <a:custGeom>
              <a:avLst/>
              <a:gdLst>
                <a:gd name="G0" fmla="+- 1210 0 0"/>
                <a:gd name="G1" fmla="+- 21600 0 1210"/>
                <a:gd name="G2" fmla="+- 21600 0 121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210" y="10800"/>
                  </a:moveTo>
                  <a:cubicBezTo>
                    <a:pt x="1210" y="16096"/>
                    <a:pt x="5504" y="20390"/>
                    <a:pt x="10800" y="20390"/>
                  </a:cubicBezTo>
                  <a:cubicBezTo>
                    <a:pt x="16096" y="20390"/>
                    <a:pt x="20390" y="16096"/>
                    <a:pt x="20390" y="10800"/>
                  </a:cubicBezTo>
                  <a:cubicBezTo>
                    <a:pt x="20390" y="5504"/>
                    <a:pt x="16096" y="1210"/>
                    <a:pt x="10800" y="1210"/>
                  </a:cubicBezTo>
                  <a:cubicBezTo>
                    <a:pt x="5504" y="1210"/>
                    <a:pt x="1210" y="5504"/>
                    <a:pt x="1210" y="10800"/>
                  </a:cubicBezTo>
                  <a:close/>
                </a:path>
              </a:pathLst>
            </a:custGeom>
            <a:solidFill>
              <a:srgbClr val="003049"/>
            </a:solidFill>
            <a:ln>
              <a:noFill/>
            </a:ln>
            <a:effectLst/>
            <a:extLst>
              <a:ext uri="{91240B29-F687-4F45-9708-019B960494DF}">
                <a14:hiddenLine xmlns:a14="http://schemas.microsoft.com/office/drawing/2010/main" w="3175" algn="in">
                  <a:solidFill>
                    <a:srgbClr val="BB8F0A"/>
                  </a:solidFill>
                  <a:round/>
                  <a:headEnd/>
                  <a:tailEnd/>
                </a14:hiddenLine>
              </a:ext>
              <a:ext uri="{AF507438-7753-43E0-B8FC-AC1667EBCBE1}">
                <a14:hiddenEffects xmlns:a14="http://schemas.microsoft.com/office/drawing/2010/main">
                  <a:effectLst>
                    <a:outerShdw dist="35921" dir="2700000" algn="ctr" rotWithShape="0">
                      <a:srgbClr val="A6A6A6"/>
                    </a:outerShdw>
                  </a:effectLst>
                </a14:hiddenEffects>
              </a:ext>
            </a:extLst>
          </p:spPr>
          <p:txBody>
            <a:bodyPr vert="horz" wrap="square" lIns="36576" tIns="36576" rIns="36576" bIns="36576" numCol="1" anchor="t" anchorCtr="0" compatLnSpc="1">
              <a:prstTxWarp prst="textNoShape">
                <a:avLst/>
              </a:prstTxWarp>
            </a:bodyPr>
            <a:lstStyle/>
            <a:p>
              <a:endParaRPr lang="en-CA"/>
            </a:p>
          </p:txBody>
        </p:sp>
        <p:sp>
          <p:nvSpPr>
            <p:cNvPr id="6" name="AutoShape 3"/>
            <p:cNvSpPr>
              <a:spLocks noChangeArrowheads="1"/>
            </p:cNvSpPr>
            <p:nvPr/>
          </p:nvSpPr>
          <p:spPr bwMode="auto">
            <a:xfrm>
              <a:off x="6618288" y="4275138"/>
              <a:ext cx="2355850" cy="2357437"/>
            </a:xfrm>
            <a:custGeom>
              <a:avLst/>
              <a:gdLst>
                <a:gd name="G0" fmla="+- 1926 0 0"/>
                <a:gd name="G1" fmla="+- 21600 0 1926"/>
                <a:gd name="G2" fmla="+- 21600 0 1926"/>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926" y="10800"/>
                  </a:moveTo>
                  <a:cubicBezTo>
                    <a:pt x="1926" y="15701"/>
                    <a:pt x="5899" y="19674"/>
                    <a:pt x="10800" y="19674"/>
                  </a:cubicBezTo>
                  <a:cubicBezTo>
                    <a:pt x="15701" y="19674"/>
                    <a:pt x="19674" y="15701"/>
                    <a:pt x="19674" y="10800"/>
                  </a:cubicBezTo>
                  <a:cubicBezTo>
                    <a:pt x="19674" y="5899"/>
                    <a:pt x="15701" y="1926"/>
                    <a:pt x="10800" y="1926"/>
                  </a:cubicBezTo>
                  <a:cubicBezTo>
                    <a:pt x="5899" y="1926"/>
                    <a:pt x="1926" y="5899"/>
                    <a:pt x="1926" y="10800"/>
                  </a:cubicBezTo>
                  <a:close/>
                </a:path>
              </a:pathLst>
            </a:custGeom>
            <a:gradFill rotWithShape="1">
              <a:gsLst>
                <a:gs pos="0">
                  <a:srgbClr val="EAB313"/>
                </a:gs>
                <a:gs pos="100000">
                  <a:srgbClr val="EAB313">
                    <a:gamma/>
                    <a:shade val="60000"/>
                    <a:invGamma/>
                  </a:srgbClr>
                </a:gs>
              </a:gsLst>
              <a:lin ang="2700000" scaled="1"/>
            </a:gradFill>
            <a:ln>
              <a:noFill/>
            </a:ln>
            <a:effectLst>
              <a:outerShdw dist="35921" dir="2700000" algn="ctr" rotWithShape="0">
                <a:srgbClr val="003049"/>
              </a:outerShdw>
            </a:effectLst>
            <a:extLst>
              <a:ext uri="{91240B29-F687-4F45-9708-019B960494DF}">
                <a14:hiddenLine xmlns:a14="http://schemas.microsoft.com/office/drawing/2010/main" w="3175" algn="in">
                  <a:solidFill>
                    <a:srgbClr val="BB8F0A"/>
                  </a:solidFill>
                  <a:round/>
                  <a:headEnd/>
                  <a:tailEnd/>
                </a14:hiddenLine>
              </a:ext>
            </a:extLst>
          </p:spPr>
          <p:txBody>
            <a:bodyPr vert="horz" wrap="square" lIns="36576" tIns="36576" rIns="36576" bIns="36576" numCol="1" anchor="t" anchorCtr="0" compatLnSpc="1">
              <a:prstTxWarp prst="textNoShape">
                <a:avLst/>
              </a:prstTxWarp>
            </a:bodyPr>
            <a:lstStyle/>
            <a:p>
              <a:endParaRPr lang="en-CA"/>
            </a:p>
          </p:txBody>
        </p:sp>
        <p:sp>
          <p:nvSpPr>
            <p:cNvPr id="7" name="Oval 4"/>
            <p:cNvSpPr>
              <a:spLocks noChangeArrowheads="1"/>
            </p:cNvSpPr>
            <p:nvPr/>
          </p:nvSpPr>
          <p:spPr bwMode="auto">
            <a:xfrm>
              <a:off x="7424738" y="4019550"/>
              <a:ext cx="720725" cy="719138"/>
            </a:xfrm>
            <a:prstGeom prst="ellipse">
              <a:avLst/>
            </a:prstGeom>
            <a:solidFill>
              <a:srgbClr val="FFFFFF"/>
            </a:solidFill>
            <a:ln>
              <a:noFill/>
            </a:ln>
            <a:effectLst>
              <a:outerShdw dist="81320" dir="3080412" algn="ctr" rotWithShape="0">
                <a:srgbClr val="003049">
                  <a:alpha val="50000"/>
                </a:srgbClr>
              </a:outerShdw>
            </a:effectLst>
            <a:extLst>
              <a:ext uri="{91240B29-F687-4F45-9708-019B960494DF}">
                <a14:hiddenLine xmlns:a14="http://schemas.microsoft.com/office/drawing/2010/main" w="12700" algn="in">
                  <a:solidFill>
                    <a:srgbClr val="FFC000"/>
                  </a:solidFill>
                  <a:round/>
                  <a:headEnd/>
                  <a:tailEnd/>
                </a14:hiddenLine>
              </a:ext>
            </a:extLst>
          </p:spPr>
          <p:txBody>
            <a:bodyPr vert="horz" wrap="square" lIns="36576" tIns="36576" rIns="36576" bIns="36576" numCol="1" anchor="t" anchorCtr="0" compatLnSpc="1">
              <a:prstTxWarp prst="textNoShape">
                <a:avLst/>
              </a:prstTxWarp>
            </a:bodyPr>
            <a:lstStyle/>
            <a:p>
              <a:endParaRPr lang="en-CA"/>
            </a:p>
          </p:txBody>
        </p:sp>
        <p:sp>
          <p:nvSpPr>
            <p:cNvPr id="8" name="Oval 5"/>
            <p:cNvSpPr>
              <a:spLocks noChangeArrowheads="1"/>
            </p:cNvSpPr>
            <p:nvPr/>
          </p:nvSpPr>
          <p:spPr bwMode="auto">
            <a:xfrm>
              <a:off x="6456363" y="4629150"/>
              <a:ext cx="719137" cy="719138"/>
            </a:xfrm>
            <a:prstGeom prst="ellipse">
              <a:avLst/>
            </a:prstGeom>
            <a:solidFill>
              <a:srgbClr val="FFFFFF"/>
            </a:solidFill>
            <a:ln>
              <a:noFill/>
            </a:ln>
            <a:effectLst>
              <a:outerShdw dist="81320" dir="3080412" algn="ctr" rotWithShape="0">
                <a:srgbClr val="003049">
                  <a:alpha val="50000"/>
                </a:srgbClr>
              </a:outerShdw>
            </a:effectLst>
            <a:extLst>
              <a:ext uri="{91240B29-F687-4F45-9708-019B960494DF}">
                <a14:hiddenLine xmlns:a14="http://schemas.microsoft.com/office/drawing/2010/main" w="19050" algn="in">
                  <a:solidFill>
                    <a:srgbClr val="EAB313"/>
                  </a:solidFill>
                  <a:round/>
                  <a:headEnd/>
                  <a:tailEnd/>
                </a14:hiddenLine>
              </a:ext>
            </a:extLst>
          </p:spPr>
          <p:txBody>
            <a:bodyPr vert="horz" wrap="square" lIns="36576" tIns="36576" rIns="36576" bIns="36576" numCol="1" anchor="t" anchorCtr="0" compatLnSpc="1">
              <a:prstTxWarp prst="textNoShape">
                <a:avLst/>
              </a:prstTxWarp>
            </a:bodyPr>
            <a:lstStyle/>
            <a:p>
              <a:endParaRPr lang="en-CA"/>
            </a:p>
          </p:txBody>
        </p:sp>
        <p:sp>
          <p:nvSpPr>
            <p:cNvPr id="9" name="Text Box 6"/>
            <p:cNvSpPr txBox="1">
              <a:spLocks noChangeArrowheads="1"/>
            </p:cNvSpPr>
            <p:nvPr/>
          </p:nvSpPr>
          <p:spPr bwMode="auto">
            <a:xfrm>
              <a:off x="6426200" y="4857750"/>
              <a:ext cx="768350" cy="349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Excelling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Client Service</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Oval 7"/>
            <p:cNvSpPr>
              <a:spLocks noChangeArrowheads="1"/>
            </p:cNvSpPr>
            <p:nvPr/>
          </p:nvSpPr>
          <p:spPr bwMode="auto">
            <a:xfrm>
              <a:off x="6456363" y="5616575"/>
              <a:ext cx="719137" cy="720725"/>
            </a:xfrm>
            <a:prstGeom prst="ellipse">
              <a:avLst/>
            </a:prstGeom>
            <a:solidFill>
              <a:srgbClr val="FFFFFF"/>
            </a:solidFill>
            <a:ln>
              <a:noFill/>
            </a:ln>
            <a:effectLst>
              <a:outerShdw dist="81320" dir="3080412" algn="ctr" rotWithShape="0">
                <a:srgbClr val="003049">
                  <a:alpha val="50000"/>
                </a:srgbClr>
              </a:outerShdw>
            </a:effectLst>
            <a:extLst>
              <a:ext uri="{91240B29-F687-4F45-9708-019B960494DF}">
                <a14:hiddenLine xmlns:a14="http://schemas.microsoft.com/office/drawing/2010/main" w="12700" algn="in">
                  <a:solidFill>
                    <a:srgbClr val="F5F4ED"/>
                  </a:solidFill>
                  <a:round/>
                  <a:headEnd/>
                  <a:tailEnd/>
                </a14:hiddenLine>
              </a:ext>
            </a:extLst>
          </p:spPr>
          <p:txBody>
            <a:bodyPr vert="horz" wrap="square" lIns="36576" tIns="36576" rIns="36576" bIns="36576" numCol="1" anchor="t" anchorCtr="0" compatLnSpc="1">
              <a:prstTxWarp prst="textNoShape">
                <a:avLst/>
              </a:prstTxWarp>
            </a:bodyPr>
            <a:lstStyle/>
            <a:p>
              <a:endParaRPr lang="en-CA"/>
            </a:p>
          </p:txBody>
        </p:sp>
        <p:sp>
          <p:nvSpPr>
            <p:cNvPr id="11" name="Text Box 8"/>
            <p:cNvSpPr txBox="1">
              <a:spLocks noChangeArrowheads="1"/>
            </p:cNvSpPr>
            <p:nvPr/>
          </p:nvSpPr>
          <p:spPr bwMode="auto">
            <a:xfrm>
              <a:off x="6426200" y="5818188"/>
              <a:ext cx="768350" cy="349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Improving </a:t>
              </a:r>
              <a:b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br>
              <a: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Efficiency</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Oval 9"/>
            <p:cNvSpPr>
              <a:spLocks noChangeArrowheads="1"/>
            </p:cNvSpPr>
            <p:nvPr/>
          </p:nvSpPr>
          <p:spPr bwMode="auto">
            <a:xfrm>
              <a:off x="8399463" y="4619625"/>
              <a:ext cx="720725" cy="719138"/>
            </a:xfrm>
            <a:prstGeom prst="ellipse">
              <a:avLst/>
            </a:prstGeom>
            <a:solidFill>
              <a:srgbClr val="FFFFFF"/>
            </a:solidFill>
            <a:ln>
              <a:noFill/>
            </a:ln>
            <a:effectLst>
              <a:outerShdw dist="81320" dir="3080412" algn="ctr" rotWithShape="0">
                <a:srgbClr val="003049">
                  <a:alpha val="50000"/>
                </a:srgbClr>
              </a:outerShdw>
            </a:effectLst>
            <a:extLst>
              <a:ext uri="{91240B29-F687-4F45-9708-019B960494DF}">
                <a14:hiddenLine xmlns:a14="http://schemas.microsoft.com/office/drawing/2010/main" w="12700" algn="in">
                  <a:solidFill>
                    <a:srgbClr val="F5F4ED"/>
                  </a:solidFill>
                  <a:round/>
                  <a:headEnd/>
                  <a:tailEnd/>
                </a14:hiddenLine>
              </a:ext>
            </a:extLst>
          </p:spPr>
          <p:txBody>
            <a:bodyPr vert="horz" wrap="square" lIns="36576" tIns="36576" rIns="36576" bIns="36576" numCol="1" anchor="t" anchorCtr="0" compatLnSpc="1">
              <a:prstTxWarp prst="textNoShape">
                <a:avLst/>
              </a:prstTxWarp>
            </a:bodyPr>
            <a:lstStyle/>
            <a:p>
              <a:endParaRPr lang="en-CA"/>
            </a:p>
          </p:txBody>
        </p:sp>
        <p:sp>
          <p:nvSpPr>
            <p:cNvPr id="13" name="Text Box 10"/>
            <p:cNvSpPr txBox="1">
              <a:spLocks noChangeArrowheads="1"/>
            </p:cNvSpPr>
            <p:nvPr/>
          </p:nvSpPr>
          <p:spPr bwMode="auto">
            <a:xfrm>
              <a:off x="8375650" y="4743800"/>
              <a:ext cx="768350" cy="61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05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Making </a:t>
              </a:r>
              <a:br>
                <a:rPr kumimoji="0" lang="en-CA" sz="105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br>
              <a:r>
                <a:rPr kumimoji="0" lang="en-CA" sz="105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Enforcement More Effective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05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&amp; Integrated</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Oval 11"/>
            <p:cNvSpPr>
              <a:spLocks noChangeArrowheads="1"/>
            </p:cNvSpPr>
            <p:nvPr/>
          </p:nvSpPr>
          <p:spPr bwMode="auto">
            <a:xfrm>
              <a:off x="8399463" y="5616575"/>
              <a:ext cx="720725" cy="720725"/>
            </a:xfrm>
            <a:prstGeom prst="ellipse">
              <a:avLst/>
            </a:prstGeom>
            <a:solidFill>
              <a:srgbClr val="FFFFFF"/>
            </a:solidFill>
            <a:ln>
              <a:noFill/>
            </a:ln>
            <a:effectLst>
              <a:outerShdw dist="81320" dir="3080412" algn="ctr" rotWithShape="0">
                <a:srgbClr val="003049">
                  <a:alpha val="50000"/>
                </a:srgbClr>
              </a:outerShdw>
            </a:effectLst>
            <a:extLst>
              <a:ext uri="{91240B29-F687-4F45-9708-019B960494DF}">
                <a14:hiddenLine xmlns:a14="http://schemas.microsoft.com/office/drawing/2010/main" w="12700" algn="in">
                  <a:solidFill>
                    <a:srgbClr val="F5F4ED"/>
                  </a:solidFill>
                  <a:round/>
                  <a:headEnd/>
                  <a:tailEnd/>
                </a14:hiddenLine>
              </a:ext>
            </a:extLst>
          </p:spPr>
          <p:txBody>
            <a:bodyPr vert="horz" wrap="square" lIns="36576" tIns="36576" rIns="36576" bIns="36576" numCol="1" anchor="t" anchorCtr="0" compatLnSpc="1">
              <a:prstTxWarp prst="textNoShape">
                <a:avLst/>
              </a:prstTxWarp>
            </a:bodyPr>
            <a:lstStyle/>
            <a:p>
              <a:endParaRPr lang="en-CA"/>
            </a:p>
          </p:txBody>
        </p:sp>
        <p:sp>
          <p:nvSpPr>
            <p:cNvPr id="15" name="Text Box 12"/>
            <p:cNvSpPr txBox="1">
              <a:spLocks noChangeArrowheads="1"/>
            </p:cNvSpPr>
            <p:nvPr/>
          </p:nvSpPr>
          <p:spPr bwMode="auto">
            <a:xfrm>
              <a:off x="8375650" y="5654675"/>
              <a:ext cx="768350"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Increasing </a:t>
              </a:r>
              <a:b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br>
              <a: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Harmonization With Our</a:t>
              </a:r>
              <a:b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br>
              <a: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International Partners</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Oval 13"/>
            <p:cNvSpPr>
              <a:spLocks noChangeArrowheads="1"/>
            </p:cNvSpPr>
            <p:nvPr/>
          </p:nvSpPr>
          <p:spPr bwMode="auto">
            <a:xfrm>
              <a:off x="7432675" y="6176963"/>
              <a:ext cx="685800" cy="685800"/>
            </a:xfrm>
            <a:prstGeom prst="ellipse">
              <a:avLst/>
            </a:prstGeom>
            <a:solidFill>
              <a:srgbClr val="FFFFFF"/>
            </a:solidFill>
            <a:ln>
              <a:noFill/>
            </a:ln>
            <a:effectLst>
              <a:outerShdw dist="81320" dir="3080412" algn="ctr" rotWithShape="0">
                <a:srgbClr val="003049">
                  <a:alpha val="50000"/>
                </a:srgbClr>
              </a:outerShdw>
            </a:effectLst>
            <a:extLst>
              <a:ext uri="{91240B29-F687-4F45-9708-019B960494DF}">
                <a14:hiddenLine xmlns:a14="http://schemas.microsoft.com/office/drawing/2010/main" w="12700" algn="in">
                  <a:solidFill>
                    <a:srgbClr val="F5F4ED"/>
                  </a:solidFill>
                  <a:round/>
                  <a:headEnd/>
                  <a:tailEnd/>
                </a14:hiddenLine>
              </a:ext>
            </a:extLst>
          </p:spPr>
          <p:txBody>
            <a:bodyPr vert="horz" wrap="square" lIns="36576" tIns="36576" rIns="36576" bIns="36576" numCol="1" anchor="t" anchorCtr="0" compatLnSpc="1">
              <a:prstTxWarp prst="textNoShape">
                <a:avLst/>
              </a:prstTxWarp>
            </a:bodyPr>
            <a:lstStyle/>
            <a:p>
              <a:endParaRPr lang="en-CA"/>
            </a:p>
          </p:txBody>
        </p:sp>
        <p:sp>
          <p:nvSpPr>
            <p:cNvPr id="17" name="Text Box 14"/>
            <p:cNvSpPr txBox="1">
              <a:spLocks noChangeArrowheads="1"/>
            </p:cNvSpPr>
            <p:nvPr/>
          </p:nvSpPr>
          <p:spPr bwMode="auto">
            <a:xfrm>
              <a:off x="7391400" y="6369050"/>
              <a:ext cx="768350" cy="349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Facilitating </a:t>
              </a:r>
              <a:b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br>
              <a: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Low Risk</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15"/>
            <p:cNvSpPr txBox="1">
              <a:spLocks noChangeArrowheads="1"/>
            </p:cNvSpPr>
            <p:nvPr/>
          </p:nvSpPr>
          <p:spPr bwMode="auto">
            <a:xfrm>
              <a:off x="7439025" y="4235450"/>
              <a:ext cx="692150" cy="309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Pushing The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outerShdw blurRad="38100" dist="38100" dir="2700000" algn="tl">
                      <a:srgbClr val="C0C0C0"/>
                    </a:outerShdw>
                  </a:effectLst>
                  <a:latin typeface="Calibri" pitchFamily="34" charset="0"/>
                  <a:cs typeface="Arial" pitchFamily="34" charset="0"/>
                </a:rPr>
                <a:t>Border Out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64" name="Picture 16" descr="america-glob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408863" y="5097463"/>
              <a:ext cx="784225" cy="784225"/>
            </a:xfrm>
            <a:prstGeom prst="ellipse">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FFC000"/>
                  </a:solidFill>
                  <a:round/>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20" name="AutoShape 18"/>
            <p:cNvSpPr>
              <a:spLocks noChangeArrowheads="1"/>
            </p:cNvSpPr>
            <p:nvPr/>
          </p:nvSpPr>
          <p:spPr bwMode="auto">
            <a:xfrm>
              <a:off x="7591425" y="4903788"/>
              <a:ext cx="471488" cy="92075"/>
            </a:xfrm>
            <a:prstGeom prst="curvedDownArrow">
              <a:avLst>
                <a:gd name="adj1" fmla="val 102414"/>
                <a:gd name="adj2" fmla="val 204828"/>
                <a:gd name="adj3" fmla="val 33333"/>
              </a:avLst>
            </a:prstGeom>
            <a:solidFill>
              <a:srgbClr val="FFFF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endParaRPr lang="en-CA"/>
            </a:p>
          </p:txBody>
        </p:sp>
        <p:sp>
          <p:nvSpPr>
            <p:cNvPr id="21" name="AutoShape 19"/>
            <p:cNvSpPr>
              <a:spLocks noChangeArrowheads="1"/>
            </p:cNvSpPr>
            <p:nvPr/>
          </p:nvSpPr>
          <p:spPr bwMode="auto">
            <a:xfrm rot="7811718">
              <a:off x="7919244" y="5868194"/>
              <a:ext cx="471487" cy="92075"/>
            </a:xfrm>
            <a:prstGeom prst="curvedDownArrow">
              <a:avLst>
                <a:gd name="adj1" fmla="val 102414"/>
                <a:gd name="adj2" fmla="val 204827"/>
                <a:gd name="adj3" fmla="val 33333"/>
              </a:avLst>
            </a:prstGeom>
            <a:solidFill>
              <a:srgbClr val="FFFF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endParaRPr lang="en-CA"/>
            </a:p>
          </p:txBody>
        </p:sp>
        <p:sp>
          <p:nvSpPr>
            <p:cNvPr id="22" name="AutoShape 20"/>
            <p:cNvSpPr>
              <a:spLocks noChangeArrowheads="1"/>
            </p:cNvSpPr>
            <p:nvPr/>
          </p:nvSpPr>
          <p:spPr bwMode="auto">
            <a:xfrm rot="2947646" flipH="1" flipV="1">
              <a:off x="7192169" y="5831681"/>
              <a:ext cx="471488" cy="92075"/>
            </a:xfrm>
            <a:prstGeom prst="curvedDownArrow">
              <a:avLst>
                <a:gd name="adj1" fmla="val 102414"/>
                <a:gd name="adj2" fmla="val 204828"/>
                <a:gd name="adj3" fmla="val 33333"/>
              </a:avLst>
            </a:prstGeom>
            <a:solidFill>
              <a:srgbClr val="FFFF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endParaRPr lang="en-CA"/>
            </a:p>
          </p:txBody>
        </p:sp>
      </p:grpSp>
      <p:sp>
        <p:nvSpPr>
          <p:cNvPr id="3" name="Rectangle 2"/>
          <p:cNvSpPr/>
          <p:nvPr/>
        </p:nvSpPr>
        <p:spPr>
          <a:xfrm>
            <a:off x="5292080" y="1762938"/>
            <a:ext cx="3456384" cy="3970318"/>
          </a:xfrm>
          <a:prstGeom prst="rect">
            <a:avLst/>
          </a:prstGeom>
        </p:spPr>
        <p:txBody>
          <a:bodyPr wrap="square">
            <a:spAutoFit/>
          </a:bodyPr>
          <a:lstStyle/>
          <a:p>
            <a:pPr marL="0" lvl="1">
              <a:defRPr/>
            </a:pPr>
            <a:r>
              <a:rPr lang="en-CA" sz="1200" b="1" dirty="0" smtClean="0">
                <a:solidFill>
                  <a:srgbClr val="FFC000"/>
                </a:solidFill>
              </a:rPr>
              <a:t>Pushing </a:t>
            </a:r>
            <a:r>
              <a:rPr lang="en-CA" sz="1200" b="1" dirty="0">
                <a:solidFill>
                  <a:srgbClr val="FFC000"/>
                </a:solidFill>
              </a:rPr>
              <a:t>the Border Out</a:t>
            </a:r>
            <a:r>
              <a:rPr lang="en-CA" sz="1200" dirty="0">
                <a:solidFill>
                  <a:srgbClr val="FFC000"/>
                </a:solidFill>
              </a:rPr>
              <a:t> </a:t>
            </a:r>
            <a:r>
              <a:rPr lang="en-CA" sz="1200" dirty="0">
                <a:solidFill>
                  <a:schemeClr val="bg1"/>
                </a:solidFill>
              </a:rPr>
              <a:t>by targeting and intercepting high-risk travellers and goods as early as possible in the continuum</a:t>
            </a:r>
            <a:r>
              <a:rPr lang="en-CA" sz="1200" dirty="0" smtClean="0">
                <a:solidFill>
                  <a:schemeClr val="bg1"/>
                </a:solidFill>
              </a:rPr>
              <a:t>;</a:t>
            </a:r>
          </a:p>
          <a:p>
            <a:pPr marL="0" lvl="1">
              <a:defRPr/>
            </a:pPr>
            <a:endParaRPr lang="en-CA" sz="1200" dirty="0">
              <a:solidFill>
                <a:schemeClr val="bg1"/>
              </a:solidFill>
            </a:endParaRPr>
          </a:p>
          <a:p>
            <a:pPr marL="0" lvl="1">
              <a:defRPr/>
            </a:pPr>
            <a:r>
              <a:rPr lang="en-CA" sz="1200" b="1" dirty="0">
                <a:solidFill>
                  <a:srgbClr val="FFC000"/>
                </a:solidFill>
              </a:rPr>
              <a:t>Facilitating Low Risk</a:t>
            </a:r>
            <a:r>
              <a:rPr lang="en-CA" sz="1200" dirty="0">
                <a:solidFill>
                  <a:srgbClr val="FFC000"/>
                </a:solidFill>
              </a:rPr>
              <a:t> </a:t>
            </a:r>
            <a:r>
              <a:rPr lang="en-CA" sz="1200" dirty="0">
                <a:solidFill>
                  <a:schemeClr val="bg1"/>
                </a:solidFill>
              </a:rPr>
              <a:t>through fast and secure processing of low-risk travellers and goods</a:t>
            </a:r>
            <a:r>
              <a:rPr lang="en-CA" sz="1200" dirty="0" smtClean="0">
                <a:solidFill>
                  <a:schemeClr val="bg1"/>
                </a:solidFill>
              </a:rPr>
              <a:t>;</a:t>
            </a:r>
          </a:p>
          <a:p>
            <a:pPr marL="0" lvl="1">
              <a:defRPr/>
            </a:pPr>
            <a:endParaRPr lang="en-CA" sz="1200" dirty="0">
              <a:solidFill>
                <a:schemeClr val="bg1"/>
              </a:solidFill>
            </a:endParaRPr>
          </a:p>
          <a:p>
            <a:pPr marL="0" lvl="1">
              <a:defRPr/>
            </a:pPr>
            <a:r>
              <a:rPr lang="en-CA" sz="1200" b="1" dirty="0">
                <a:solidFill>
                  <a:srgbClr val="FFC000"/>
                </a:solidFill>
              </a:rPr>
              <a:t>Making Enforcement more Effective and Integrated </a:t>
            </a:r>
            <a:r>
              <a:rPr lang="en-CA" sz="1200" dirty="0">
                <a:solidFill>
                  <a:schemeClr val="bg1"/>
                </a:solidFill>
              </a:rPr>
              <a:t>by using the full extent of the CBSA’s tools and capabilities to conduct more targeted and timely enforcement activities</a:t>
            </a:r>
            <a:r>
              <a:rPr lang="en-CA" sz="1200" dirty="0" smtClean="0">
                <a:solidFill>
                  <a:schemeClr val="bg1"/>
                </a:solidFill>
              </a:rPr>
              <a:t>;</a:t>
            </a:r>
          </a:p>
          <a:p>
            <a:pPr marL="0" lvl="1">
              <a:defRPr/>
            </a:pPr>
            <a:endParaRPr lang="en-CA" sz="1200" dirty="0">
              <a:solidFill>
                <a:schemeClr val="bg1"/>
              </a:solidFill>
            </a:endParaRPr>
          </a:p>
          <a:p>
            <a:pPr marL="0" lvl="1">
              <a:defRPr/>
            </a:pPr>
            <a:r>
              <a:rPr lang="en-CA" sz="1200" b="1" dirty="0">
                <a:solidFill>
                  <a:srgbClr val="FFC000"/>
                </a:solidFill>
              </a:rPr>
              <a:t>Improving Efficiency </a:t>
            </a:r>
            <a:r>
              <a:rPr lang="en-CA" sz="1200" dirty="0">
                <a:solidFill>
                  <a:schemeClr val="bg1"/>
                </a:solidFill>
              </a:rPr>
              <a:t>by modernizing business systems and streamlining processes to reduce red tape for travellers and businesses</a:t>
            </a:r>
            <a:r>
              <a:rPr lang="en-CA" sz="1200" dirty="0" smtClean="0">
                <a:solidFill>
                  <a:schemeClr val="bg1"/>
                </a:solidFill>
              </a:rPr>
              <a:t>;</a:t>
            </a:r>
          </a:p>
          <a:p>
            <a:pPr marL="0" lvl="1">
              <a:defRPr/>
            </a:pPr>
            <a:endParaRPr lang="en-CA" sz="1200" dirty="0">
              <a:solidFill>
                <a:schemeClr val="bg1"/>
              </a:solidFill>
            </a:endParaRPr>
          </a:p>
          <a:p>
            <a:pPr marL="0" lvl="1">
              <a:defRPr/>
            </a:pPr>
            <a:r>
              <a:rPr lang="en-CA" sz="1200" b="1" dirty="0">
                <a:solidFill>
                  <a:srgbClr val="FFC000"/>
                </a:solidFill>
              </a:rPr>
              <a:t>Increasing Harmonization with International Partners</a:t>
            </a:r>
            <a:r>
              <a:rPr lang="en-CA" sz="1200" dirty="0">
                <a:solidFill>
                  <a:srgbClr val="FFC000"/>
                </a:solidFill>
              </a:rPr>
              <a:t> </a:t>
            </a:r>
            <a:r>
              <a:rPr lang="en-CA" sz="1200" dirty="0">
                <a:solidFill>
                  <a:schemeClr val="bg1"/>
                </a:solidFill>
              </a:rPr>
              <a:t>particularly with the US; </a:t>
            </a:r>
            <a:r>
              <a:rPr lang="en-CA" sz="1200" dirty="0" smtClean="0">
                <a:solidFill>
                  <a:schemeClr val="bg1"/>
                </a:solidFill>
              </a:rPr>
              <a:t>and</a:t>
            </a:r>
          </a:p>
          <a:p>
            <a:pPr marL="0" lvl="1">
              <a:defRPr/>
            </a:pPr>
            <a:endParaRPr lang="en-CA" sz="1200" dirty="0">
              <a:solidFill>
                <a:schemeClr val="bg1"/>
              </a:solidFill>
            </a:endParaRPr>
          </a:p>
          <a:p>
            <a:pPr marL="0" lvl="1">
              <a:defRPr/>
            </a:pPr>
            <a:r>
              <a:rPr lang="en-CA" sz="1200" b="1" dirty="0">
                <a:solidFill>
                  <a:srgbClr val="FFC000"/>
                </a:solidFill>
              </a:rPr>
              <a:t>Excelling at Client Service</a:t>
            </a:r>
            <a:r>
              <a:rPr lang="en-CA" sz="1200" dirty="0">
                <a:solidFill>
                  <a:srgbClr val="FFC000"/>
                </a:solidFill>
              </a:rPr>
              <a:t> </a:t>
            </a:r>
            <a:r>
              <a:rPr lang="en-CA" sz="1200" dirty="0">
                <a:solidFill>
                  <a:schemeClr val="bg1"/>
                </a:solidFill>
              </a:rPr>
              <a:t>by providing quality service and prompt redress processes</a:t>
            </a:r>
            <a:r>
              <a:rPr lang="en-CA" sz="1200" dirty="0" smtClean="0">
                <a:solidFill>
                  <a:schemeClr val="bg1"/>
                </a:solidFill>
              </a:rPr>
              <a:t>.</a:t>
            </a:r>
            <a:endParaRPr lang="en-CA" sz="1200" dirty="0">
              <a:solidFill>
                <a:schemeClr val="bg1"/>
              </a:solidFill>
            </a:endParaRPr>
          </a:p>
        </p:txBody>
      </p:sp>
    </p:spTree>
    <p:extLst>
      <p:ext uri="{BB962C8B-B14F-4D97-AF65-F5344CB8AC3E}">
        <p14:creationId xmlns:p14="http://schemas.microsoft.com/office/powerpoint/2010/main" val="2119307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Our Approach</a:t>
            </a:r>
          </a:p>
        </p:txBody>
      </p:sp>
      <p:sp>
        <p:nvSpPr>
          <p:cNvPr id="3" name="Content Placeholder 2"/>
          <p:cNvSpPr>
            <a:spLocks noGrp="1"/>
          </p:cNvSpPr>
          <p:nvPr>
            <p:ph idx="1"/>
          </p:nvPr>
        </p:nvSpPr>
        <p:spPr/>
        <p:txBody>
          <a:bodyPr/>
          <a:lstStyle/>
          <a:p>
            <a:r>
              <a:rPr lang="en-CA" dirty="0">
                <a:solidFill>
                  <a:schemeClr val="tx1"/>
                </a:solidFill>
              </a:rPr>
              <a:t>The Government of Canada’s Blueprint 2020 initiative and CBSA’s Border Modernization </a:t>
            </a:r>
            <a:r>
              <a:rPr lang="en-CA" dirty="0" smtClean="0">
                <a:solidFill>
                  <a:schemeClr val="tx1"/>
                </a:solidFill>
              </a:rPr>
              <a:t>goals </a:t>
            </a:r>
            <a:r>
              <a:rPr lang="en-CA" dirty="0">
                <a:solidFill>
                  <a:schemeClr val="tx1"/>
                </a:solidFill>
              </a:rPr>
              <a:t>are complementary</a:t>
            </a:r>
            <a:r>
              <a:rPr lang="en-CA" dirty="0" smtClean="0">
                <a:solidFill>
                  <a:schemeClr val="tx1"/>
                </a:solidFill>
              </a:rPr>
              <a:t>.</a:t>
            </a:r>
          </a:p>
          <a:p>
            <a:endParaRPr lang="en-CA" dirty="0">
              <a:solidFill>
                <a:schemeClr val="tx1"/>
              </a:solidFill>
            </a:endParaRPr>
          </a:p>
          <a:p>
            <a:r>
              <a:rPr lang="en-CA" dirty="0" smtClean="0">
                <a:solidFill>
                  <a:schemeClr val="tx1"/>
                </a:solidFill>
              </a:rPr>
              <a:t>We </a:t>
            </a:r>
            <a:r>
              <a:rPr lang="en-CA" dirty="0">
                <a:solidFill>
                  <a:schemeClr val="tx1"/>
                </a:solidFill>
              </a:rPr>
              <a:t>have communicated to our workforce that </a:t>
            </a:r>
            <a:r>
              <a:rPr lang="en-CA" b="1" i="1" dirty="0"/>
              <a:t>Border Modernization is CBSA’s Contribution to Public Service Modernization</a:t>
            </a:r>
            <a:r>
              <a:rPr lang="en-CA" b="1" i="1" dirty="0">
                <a:solidFill>
                  <a:srgbClr val="0000CC"/>
                </a:solidFill>
              </a:rPr>
              <a:t>.</a:t>
            </a:r>
          </a:p>
          <a:p>
            <a:endParaRPr lang="en-CA" dirty="0"/>
          </a:p>
        </p:txBody>
      </p:sp>
      <p:sp>
        <p:nvSpPr>
          <p:cNvPr id="4" name="Slide Number Placeholder 3"/>
          <p:cNvSpPr>
            <a:spLocks noGrp="1"/>
          </p:cNvSpPr>
          <p:nvPr>
            <p:ph type="sldNum" sz="quarter" idx="12"/>
          </p:nvPr>
        </p:nvSpPr>
        <p:spPr/>
        <p:txBody>
          <a:bodyPr/>
          <a:lstStyle/>
          <a:p>
            <a:pPr>
              <a:defRPr/>
            </a:pPr>
            <a:fld id="{9A300F48-5859-462E-9649-4030D0504328}" type="slidenum">
              <a:rPr lang="en-US" smtClean="0"/>
              <a:pPr>
                <a:defRPr/>
              </a:pPr>
              <a:t>8</a:t>
            </a:fld>
            <a:endParaRPr lang="en-US"/>
          </a:p>
        </p:txBody>
      </p:sp>
    </p:spTree>
    <p:extLst>
      <p:ext uri="{BB962C8B-B14F-4D97-AF65-F5344CB8AC3E}">
        <p14:creationId xmlns:p14="http://schemas.microsoft.com/office/powerpoint/2010/main" val="3338483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p:cNvSpPr>
          <p:nvPr/>
        </p:nvSpPr>
        <p:spPr bwMode="auto">
          <a:xfrm>
            <a:off x="468313" y="692150"/>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lnSpc>
                <a:spcPct val="100000"/>
              </a:lnSpc>
              <a:spcBef>
                <a:spcPct val="0"/>
              </a:spcBef>
              <a:buFontTx/>
              <a:buNone/>
            </a:pPr>
            <a:r>
              <a:rPr lang="en-CA" sz="2800" b="1" dirty="0">
                <a:solidFill>
                  <a:srgbClr val="000066"/>
                </a:solidFill>
              </a:rPr>
              <a:t>Transforming our Workforce…</a:t>
            </a:r>
          </a:p>
        </p:txBody>
      </p:sp>
      <p:pic>
        <p:nvPicPr>
          <p:cNvPr id="32771" name="Picture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1275" y="1922463"/>
            <a:ext cx="2005013"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Slide Number Placeholder 3"/>
          <p:cNvSpPr txBox="1">
            <a:spLocks noGrp="1"/>
          </p:cNvSpPr>
          <p:nvPr/>
        </p:nvSpPr>
        <p:spPr bwMode="auto">
          <a:xfrm>
            <a:off x="6553200" y="61658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lnSpc>
                <a:spcPct val="80000"/>
              </a:lnSpc>
              <a:spcBef>
                <a:spcPct val="20000"/>
              </a:spcBef>
              <a:spcAft>
                <a:spcPct val="0"/>
              </a:spcAft>
              <a:buChar char="•"/>
              <a:defRPr sz="1600">
                <a:solidFill>
                  <a:schemeClr val="tx1"/>
                </a:solidFill>
                <a:latin typeface="Arial" charset="0"/>
              </a:defRPr>
            </a:lvl6pPr>
            <a:lvl7pPr marL="2971800" indent="-228600" eaLnBrk="0" fontAlgn="base" hangingPunct="0">
              <a:lnSpc>
                <a:spcPct val="80000"/>
              </a:lnSpc>
              <a:spcBef>
                <a:spcPct val="20000"/>
              </a:spcBef>
              <a:spcAft>
                <a:spcPct val="0"/>
              </a:spcAft>
              <a:buChar char="•"/>
              <a:defRPr sz="1600">
                <a:solidFill>
                  <a:schemeClr val="tx1"/>
                </a:solidFill>
                <a:latin typeface="Arial" charset="0"/>
              </a:defRPr>
            </a:lvl7pPr>
            <a:lvl8pPr marL="3429000" indent="-228600" eaLnBrk="0" fontAlgn="base" hangingPunct="0">
              <a:lnSpc>
                <a:spcPct val="80000"/>
              </a:lnSpc>
              <a:spcBef>
                <a:spcPct val="20000"/>
              </a:spcBef>
              <a:spcAft>
                <a:spcPct val="0"/>
              </a:spcAft>
              <a:buChar char="•"/>
              <a:defRPr sz="1600">
                <a:solidFill>
                  <a:schemeClr val="tx1"/>
                </a:solidFill>
                <a:latin typeface="Arial" charset="0"/>
              </a:defRPr>
            </a:lvl8pPr>
            <a:lvl9pPr marL="3886200" indent="-228600" eaLnBrk="0" fontAlgn="base" hangingPunct="0">
              <a:lnSpc>
                <a:spcPct val="80000"/>
              </a:lnSpc>
              <a:spcBef>
                <a:spcPct val="20000"/>
              </a:spcBef>
              <a:spcAft>
                <a:spcPct val="0"/>
              </a:spcAft>
              <a:buChar char="•"/>
              <a:defRPr sz="1600">
                <a:solidFill>
                  <a:schemeClr val="tx1"/>
                </a:solidFill>
                <a:latin typeface="Arial" charset="0"/>
              </a:defRPr>
            </a:lvl9pPr>
          </a:lstStyle>
          <a:p>
            <a:pPr algn="r" eaLnBrk="1" hangingPunct="1">
              <a:lnSpc>
                <a:spcPct val="100000"/>
              </a:lnSpc>
              <a:spcBef>
                <a:spcPct val="0"/>
              </a:spcBef>
              <a:buFontTx/>
              <a:buNone/>
            </a:pPr>
            <a:fld id="{198AD49A-1A6E-4AA3-8687-54C1E4D16E91}" type="slidenum">
              <a:rPr lang="en-US" sz="1400">
                <a:solidFill>
                  <a:srgbClr val="000000"/>
                </a:solidFill>
              </a:rPr>
              <a:pPr algn="r" eaLnBrk="1" hangingPunct="1">
                <a:lnSpc>
                  <a:spcPct val="100000"/>
                </a:lnSpc>
                <a:spcBef>
                  <a:spcPct val="0"/>
                </a:spcBef>
                <a:buFontTx/>
                <a:buNone/>
              </a:pPr>
              <a:t>9</a:t>
            </a:fld>
            <a:endParaRPr lang="en-US" sz="1400">
              <a:solidFill>
                <a:srgbClr val="000000"/>
              </a:solidFill>
            </a:endParaRPr>
          </a:p>
        </p:txBody>
      </p:sp>
      <p:sp>
        <p:nvSpPr>
          <p:cNvPr id="32773" name="Content Placeholder 2"/>
          <p:cNvSpPr>
            <a:spLocks/>
          </p:cNvSpPr>
          <p:nvPr/>
        </p:nvSpPr>
        <p:spPr bwMode="auto">
          <a:xfrm>
            <a:off x="1979613" y="1341438"/>
            <a:ext cx="4895850" cy="4716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eaLnBrk="0" hangingPunct="0">
              <a:lnSpc>
                <a:spcPct val="100000"/>
              </a:lnSpc>
              <a:buFont typeface="Arial" panose="020B0604020202020204" pitchFamily="34" charset="0"/>
              <a:buChar char="•"/>
            </a:pPr>
            <a:r>
              <a:rPr lang="en-CA" sz="1400" dirty="0" smtClean="0"/>
              <a:t>Our workforce </a:t>
            </a:r>
            <a:r>
              <a:rPr lang="en-CA" sz="1400" dirty="0"/>
              <a:t>profile will evolve.  Automation and technology will result in CBSA officers moving from transactional processing to intelligence-based enforcement activities requiring enhanced analytical and technical skills.</a:t>
            </a:r>
          </a:p>
          <a:p>
            <a:pPr marL="285750" indent="-285750" eaLnBrk="0" hangingPunct="0">
              <a:lnSpc>
                <a:spcPct val="100000"/>
              </a:lnSpc>
              <a:buFont typeface="Arial" panose="020B0604020202020204" pitchFamily="34" charset="0"/>
              <a:buChar char="•"/>
            </a:pPr>
            <a:endParaRPr lang="en-CA" sz="1400" dirty="0"/>
          </a:p>
          <a:p>
            <a:pPr marL="285750" indent="-285750" eaLnBrk="0" hangingPunct="0">
              <a:lnSpc>
                <a:spcPct val="100000"/>
              </a:lnSpc>
              <a:buFont typeface="Arial" panose="020B0604020202020204" pitchFamily="34" charset="0"/>
              <a:buChar char="•"/>
            </a:pPr>
            <a:r>
              <a:rPr lang="en-CA" sz="1400" dirty="0" smtClean="0"/>
              <a:t>Our workforce </a:t>
            </a:r>
            <a:r>
              <a:rPr lang="en-CA" sz="1400" dirty="0"/>
              <a:t>will need to be more mobile and flexible. It will be able to perform a wider range of high-value, knowledge-intensive activities. </a:t>
            </a:r>
          </a:p>
          <a:p>
            <a:pPr marL="285750" indent="-285750" eaLnBrk="0" hangingPunct="0">
              <a:lnSpc>
                <a:spcPct val="100000"/>
              </a:lnSpc>
              <a:buFont typeface="Arial" panose="020B0604020202020204" pitchFamily="34" charset="0"/>
              <a:buChar char="•"/>
            </a:pPr>
            <a:endParaRPr lang="en-CA" sz="1400" dirty="0"/>
          </a:p>
          <a:p>
            <a:pPr marL="285750" indent="-285750" eaLnBrk="0" hangingPunct="0">
              <a:lnSpc>
                <a:spcPct val="100000"/>
              </a:lnSpc>
              <a:buFont typeface="Arial" panose="020B0604020202020204" pitchFamily="34" charset="0"/>
              <a:buChar char="•"/>
            </a:pPr>
            <a:r>
              <a:rPr lang="en-CA" sz="1400" dirty="0"/>
              <a:t>The relative balance of expenditures will shift from labour to technological solutions, as will the CBSA “footprint”. </a:t>
            </a:r>
          </a:p>
          <a:p>
            <a:pPr marL="285750" indent="-285750" eaLnBrk="0" hangingPunct="0">
              <a:lnSpc>
                <a:spcPct val="100000"/>
              </a:lnSpc>
              <a:buFont typeface="Arial" panose="020B0604020202020204" pitchFamily="34" charset="0"/>
              <a:buChar char="•"/>
            </a:pPr>
            <a:endParaRPr lang="en-CA" sz="1400" dirty="0"/>
          </a:p>
          <a:p>
            <a:pPr marL="285750" indent="-285750" eaLnBrk="0" hangingPunct="0">
              <a:lnSpc>
                <a:spcPct val="100000"/>
              </a:lnSpc>
              <a:buFont typeface="Arial" panose="020B0604020202020204" pitchFamily="34" charset="0"/>
              <a:buChar char="•"/>
            </a:pPr>
            <a:r>
              <a:rPr lang="en-CA" sz="1400" dirty="0"/>
              <a:t>The corporate culture will shift as CBSA transitions to an armed, professional, law enforcement agency. </a:t>
            </a:r>
          </a:p>
          <a:p>
            <a:pPr marL="285750" indent="-285750" eaLnBrk="0" hangingPunct="0">
              <a:lnSpc>
                <a:spcPct val="100000"/>
              </a:lnSpc>
              <a:buFont typeface="Arial" panose="020B0604020202020204" pitchFamily="34" charset="0"/>
              <a:buChar char="•"/>
            </a:pPr>
            <a:endParaRPr lang="en-CA" sz="1400" dirty="0"/>
          </a:p>
          <a:p>
            <a:pPr marL="285750" indent="-285750" eaLnBrk="0" hangingPunct="0">
              <a:lnSpc>
                <a:spcPct val="100000"/>
              </a:lnSpc>
              <a:buFont typeface="Arial" panose="020B0604020202020204" pitchFamily="34" charset="0"/>
              <a:buChar char="•"/>
            </a:pPr>
            <a:r>
              <a:rPr lang="en-CA" sz="1400" dirty="0"/>
              <a:t>CBSA careers will become increasingly attractive to a new generation of well educated, highly motivated recruits who will see themselves as knowledge workers and law enforcement professionals.  </a:t>
            </a:r>
          </a:p>
          <a:p>
            <a:pPr marL="285750" indent="-285750" eaLnBrk="0" hangingPunct="0">
              <a:lnSpc>
                <a:spcPct val="100000"/>
              </a:lnSpc>
            </a:pPr>
            <a:endParaRPr lang="en-CA" dirty="0"/>
          </a:p>
        </p:txBody>
      </p:sp>
      <p:sp>
        <p:nvSpPr>
          <p:cNvPr id="32774"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lnSpc>
                <a:spcPct val="80000"/>
              </a:lnSpc>
              <a:spcBef>
                <a:spcPct val="20000"/>
              </a:spcBef>
              <a:spcAft>
                <a:spcPct val="0"/>
              </a:spcAft>
              <a:buChar char="•"/>
              <a:defRPr sz="1600">
                <a:solidFill>
                  <a:schemeClr val="tx1"/>
                </a:solidFill>
                <a:latin typeface="Arial" charset="0"/>
              </a:defRPr>
            </a:lvl6pPr>
            <a:lvl7pPr marL="2971800" indent="-228600" eaLnBrk="0" fontAlgn="base" hangingPunct="0">
              <a:lnSpc>
                <a:spcPct val="80000"/>
              </a:lnSpc>
              <a:spcBef>
                <a:spcPct val="20000"/>
              </a:spcBef>
              <a:spcAft>
                <a:spcPct val="0"/>
              </a:spcAft>
              <a:buChar char="•"/>
              <a:defRPr sz="1600">
                <a:solidFill>
                  <a:schemeClr val="tx1"/>
                </a:solidFill>
                <a:latin typeface="Arial" charset="0"/>
              </a:defRPr>
            </a:lvl7pPr>
            <a:lvl8pPr marL="3429000" indent="-228600" eaLnBrk="0" fontAlgn="base" hangingPunct="0">
              <a:lnSpc>
                <a:spcPct val="80000"/>
              </a:lnSpc>
              <a:spcBef>
                <a:spcPct val="20000"/>
              </a:spcBef>
              <a:spcAft>
                <a:spcPct val="0"/>
              </a:spcAft>
              <a:buChar char="•"/>
              <a:defRPr sz="1600">
                <a:solidFill>
                  <a:schemeClr val="tx1"/>
                </a:solidFill>
                <a:latin typeface="Arial" charset="0"/>
              </a:defRPr>
            </a:lvl8pPr>
            <a:lvl9pPr marL="3886200" indent="-228600" eaLnBrk="0" fontAlgn="base" hangingPunct="0">
              <a:lnSpc>
                <a:spcPct val="80000"/>
              </a:lnSpc>
              <a:spcBef>
                <a:spcPct val="20000"/>
              </a:spcBef>
              <a:spcAft>
                <a:spcPct val="0"/>
              </a:spcAft>
              <a:buChar char="•"/>
              <a:defRPr sz="1600">
                <a:solidFill>
                  <a:schemeClr val="tx1"/>
                </a:solidFill>
                <a:latin typeface="Arial" charset="0"/>
              </a:defRPr>
            </a:lvl9pPr>
          </a:lstStyle>
          <a:p>
            <a:pPr eaLnBrk="1" hangingPunct="1"/>
            <a:fld id="{881D223B-BB66-47EC-AED8-A0CA1DE9920A}" type="slidenum">
              <a:rPr lang="en-US" sz="1400" smtClean="0">
                <a:solidFill>
                  <a:srgbClr val="000000"/>
                </a:solidFill>
              </a:rPr>
              <a:pPr eaLnBrk="1" hangingPunct="1"/>
              <a:t>9</a:t>
            </a:fld>
            <a:endParaRPr lang="en-US" sz="1400" smtClean="0">
              <a:solidFill>
                <a:srgbClr val="000000"/>
              </a:solidFill>
            </a:endParaRPr>
          </a:p>
        </p:txBody>
      </p:sp>
      <p:pic>
        <p:nvPicPr>
          <p:cNvPr id="32775" name="Picture 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6804025" y="2060575"/>
            <a:ext cx="2232025" cy="327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4379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_se_eng">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ppt_se_eng</Template>
  <TotalTime>4521</TotalTime>
  <Words>804</Words>
  <Application>Microsoft Office PowerPoint</Application>
  <PresentationFormat>On-screen Show (4:3)</PresentationFormat>
  <Paragraphs>142</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ppt_se_eng</vt:lpstr>
      <vt:lpstr>PowerPoint Presentation</vt:lpstr>
      <vt:lpstr>PowerPoint Presentation</vt:lpstr>
      <vt:lpstr>Evolution of the CBSA</vt:lpstr>
      <vt:lpstr>PowerPoint Presentation</vt:lpstr>
      <vt:lpstr>Border Modernization Drivers</vt:lpstr>
      <vt:lpstr>Key Priorities – Beyond the Border Action Plan</vt:lpstr>
      <vt:lpstr>CBSA Strategic Principles</vt:lpstr>
      <vt:lpstr>Our Approach</vt:lpstr>
      <vt:lpstr>PowerPoint Presentation</vt:lpstr>
      <vt:lpstr>PowerPoint Presentation</vt:lpstr>
      <vt:lpstr>Summary</vt:lpstr>
    </vt:vector>
  </TitlesOfParts>
  <Company>Government of Canada / Gouvernement du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dc:title>
  <dc:creator>Malone, Stephen</dc:creator>
  <cp:lastModifiedBy>RODAS Renán</cp:lastModifiedBy>
  <cp:revision>367</cp:revision>
  <cp:lastPrinted>2014-06-20T15:33:01Z</cp:lastPrinted>
  <dcterms:created xsi:type="dcterms:W3CDTF">2013-06-19T19:54:02Z</dcterms:created>
  <dcterms:modified xsi:type="dcterms:W3CDTF">2014-06-27T07:24:25Z</dcterms:modified>
</cp:coreProperties>
</file>