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342" r:id="rId3"/>
    <p:sldId id="257" r:id="rId4"/>
    <p:sldId id="343" r:id="rId5"/>
    <p:sldId id="338" r:id="rId6"/>
    <p:sldId id="351" r:id="rId7"/>
    <p:sldId id="345" r:id="rId8"/>
    <p:sldId id="297" r:id="rId9"/>
    <p:sldId id="352" r:id="rId10"/>
    <p:sldId id="341" r:id="rId11"/>
    <p:sldId id="334" r:id="rId12"/>
    <p:sldId id="350" r:id="rId13"/>
  </p:sldIdLst>
  <p:sldSz cx="9144000" cy="6858000" type="screen4x3"/>
  <p:notesSz cx="6934200" cy="92202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Couturier" initials="R" lastIdx="0" clrIdx="0"/>
  <p:cmAuthor id="1" name="laptop" initials="T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CC"/>
    <a:srgbClr val="DAFFD3"/>
    <a:srgbClr val="1B357D"/>
    <a:srgbClr val="1F347D"/>
    <a:srgbClr val="C4BB86"/>
    <a:srgbClr val="C4BF94"/>
    <a:srgbClr val="C1BB83"/>
    <a:srgbClr val="C4BC6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92" autoAdjust="0"/>
    <p:restoredTop sz="92771" autoAdjust="0"/>
  </p:normalViewPr>
  <p:slideViewPr>
    <p:cSldViewPr snapToGrid="0">
      <p:cViewPr>
        <p:scale>
          <a:sx n="70" d="100"/>
          <a:sy n="70" d="100"/>
        </p:scale>
        <p:origin x="-126" y="-48"/>
      </p:cViewPr>
      <p:guideLst>
        <p:guide orient="horz" pos="2160"/>
        <p:guide pos="2880"/>
      </p:guideLst>
    </p:cSldViewPr>
  </p:slideViewPr>
  <p:outlineViewPr>
    <p:cViewPr>
      <p:scale>
        <a:sx n="33" d="100"/>
        <a:sy n="33" d="100"/>
      </p:scale>
      <p:origin x="53" y="1626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1661" y="-62"/>
      </p:cViewPr>
      <p:guideLst>
        <p:guide orient="horz" pos="2904"/>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1440" tIns="45720" rIns="91440" bIns="45720" rtlCol="0"/>
          <a:lstStyle>
            <a:lvl1pPr algn="l">
              <a:defRPr sz="1200"/>
            </a:lvl1pPr>
          </a:lstStyle>
          <a:p>
            <a:pPr>
              <a:defRPr/>
            </a:pPr>
            <a:r>
              <a:rPr lang="en-CA" dirty="0" smtClean="0"/>
              <a:t>PROTECTED B</a:t>
            </a:r>
            <a:endParaRPr lang="en-CA" dirty="0"/>
          </a:p>
        </p:txBody>
      </p:sp>
      <p:sp>
        <p:nvSpPr>
          <p:cNvPr id="3" name="Date Placeholder 2"/>
          <p:cNvSpPr>
            <a:spLocks noGrp="1"/>
          </p:cNvSpPr>
          <p:nvPr>
            <p:ph type="dt" sz="quarter" idx="1"/>
          </p:nvPr>
        </p:nvSpPr>
        <p:spPr>
          <a:xfrm>
            <a:off x="3927475" y="0"/>
            <a:ext cx="3005139" cy="460375"/>
          </a:xfrm>
          <a:prstGeom prst="rect">
            <a:avLst/>
          </a:prstGeom>
        </p:spPr>
        <p:txBody>
          <a:bodyPr vert="horz" lIns="91440" tIns="45720" rIns="91440" bIns="45720" rtlCol="0"/>
          <a:lstStyle>
            <a:lvl1pPr algn="r">
              <a:defRPr sz="1200"/>
            </a:lvl1pPr>
          </a:lstStyle>
          <a:p>
            <a:pPr>
              <a:defRPr/>
            </a:pPr>
            <a:fld id="{DB832EA5-1825-46E0-9FEB-3A8BD50A5346}" type="datetimeFigureOut">
              <a:rPr lang="en-CA"/>
              <a:pPr>
                <a:defRPr/>
              </a:pPr>
              <a:t>20/06/2012</a:t>
            </a:fld>
            <a:endParaRPr lang="en-CA" dirty="0"/>
          </a:p>
        </p:txBody>
      </p:sp>
      <p:sp>
        <p:nvSpPr>
          <p:cNvPr id="4" name="Footer Placeholder 3"/>
          <p:cNvSpPr>
            <a:spLocks noGrp="1"/>
          </p:cNvSpPr>
          <p:nvPr>
            <p:ph type="ftr" sz="quarter" idx="2"/>
          </p:nvPr>
        </p:nvSpPr>
        <p:spPr>
          <a:xfrm>
            <a:off x="0" y="8758239"/>
            <a:ext cx="3005139" cy="460375"/>
          </a:xfrm>
          <a:prstGeom prst="rect">
            <a:avLst/>
          </a:prstGeom>
        </p:spPr>
        <p:txBody>
          <a:bodyPr vert="horz" lIns="91440" tIns="45720" rIns="91440" bIns="45720" rtlCol="0" anchor="b"/>
          <a:lstStyle>
            <a:lvl1pPr algn="l">
              <a:defRPr sz="1200"/>
            </a:lvl1pPr>
          </a:lstStyle>
          <a:p>
            <a:pPr>
              <a:defRPr/>
            </a:pPr>
            <a:endParaRPr lang="en-CA" dirty="0"/>
          </a:p>
        </p:txBody>
      </p:sp>
      <p:sp>
        <p:nvSpPr>
          <p:cNvPr id="5" name="Slide Number Placeholder 4"/>
          <p:cNvSpPr>
            <a:spLocks noGrp="1"/>
          </p:cNvSpPr>
          <p:nvPr>
            <p:ph type="sldNum" sz="quarter" idx="3"/>
          </p:nvPr>
        </p:nvSpPr>
        <p:spPr>
          <a:xfrm>
            <a:off x="3927475" y="8758239"/>
            <a:ext cx="3005139" cy="460375"/>
          </a:xfrm>
          <a:prstGeom prst="rect">
            <a:avLst/>
          </a:prstGeom>
        </p:spPr>
        <p:txBody>
          <a:bodyPr vert="horz" lIns="91440" tIns="45720" rIns="91440" bIns="45720" rtlCol="0" anchor="b"/>
          <a:lstStyle>
            <a:lvl1pPr algn="r">
              <a:defRPr sz="1200"/>
            </a:lvl1pPr>
          </a:lstStyle>
          <a:p>
            <a:pPr>
              <a:defRPr/>
            </a:pPr>
            <a:fld id="{CCD380E8-D033-44AE-9807-D42E71A770FC}" type="slidenum">
              <a:rPr lang="en-CA"/>
              <a:pPr>
                <a:defRPr/>
              </a:pPr>
              <a:t>‹#›</a:t>
            </a:fld>
            <a:endParaRPr lang="en-CA" dirty="0"/>
          </a:p>
        </p:txBody>
      </p:sp>
    </p:spTree>
    <p:extLst>
      <p:ext uri="{BB962C8B-B14F-4D97-AF65-F5344CB8AC3E}">
        <p14:creationId xmlns:p14="http://schemas.microsoft.com/office/powerpoint/2010/main" xmlns="" val="40953656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2309" tIns="46154" rIns="92309" bIns="46154" rtlCol="0"/>
          <a:lstStyle>
            <a:lvl1pPr algn="l" fontAlgn="auto">
              <a:spcBef>
                <a:spcPts val="0"/>
              </a:spcBef>
              <a:spcAft>
                <a:spcPts val="0"/>
              </a:spcAft>
              <a:defRPr sz="1200">
                <a:latin typeface="+mn-lt"/>
                <a:cs typeface="+mn-cs"/>
              </a:defRPr>
            </a:lvl1pPr>
          </a:lstStyle>
          <a:p>
            <a:pPr>
              <a:defRPr/>
            </a:pPr>
            <a:r>
              <a:rPr lang="en-CA" dirty="0" smtClean="0"/>
              <a:t>PROTECTED B</a:t>
            </a:r>
            <a:endParaRPr lang="en-CA" dirty="0"/>
          </a:p>
        </p:txBody>
      </p:sp>
      <p:sp>
        <p:nvSpPr>
          <p:cNvPr id="3" name="Date Placeholder 2"/>
          <p:cNvSpPr>
            <a:spLocks noGrp="1"/>
          </p:cNvSpPr>
          <p:nvPr>
            <p:ph type="dt" idx="1"/>
          </p:nvPr>
        </p:nvSpPr>
        <p:spPr>
          <a:xfrm>
            <a:off x="3927475" y="0"/>
            <a:ext cx="3005139" cy="460375"/>
          </a:xfrm>
          <a:prstGeom prst="rect">
            <a:avLst/>
          </a:prstGeom>
        </p:spPr>
        <p:txBody>
          <a:bodyPr vert="horz" lIns="92309" tIns="46154" rIns="92309" bIns="46154" rtlCol="0"/>
          <a:lstStyle>
            <a:lvl1pPr algn="r" fontAlgn="auto">
              <a:spcBef>
                <a:spcPts val="0"/>
              </a:spcBef>
              <a:spcAft>
                <a:spcPts val="0"/>
              </a:spcAft>
              <a:defRPr sz="1200">
                <a:latin typeface="+mn-lt"/>
                <a:cs typeface="+mn-cs"/>
              </a:defRPr>
            </a:lvl1pPr>
          </a:lstStyle>
          <a:p>
            <a:pPr>
              <a:defRPr/>
            </a:pPr>
            <a:fld id="{59692EF4-BC52-40B8-8143-6CEB08BBCCDC}" type="datetimeFigureOut">
              <a:rPr lang="en-US"/>
              <a:pPr>
                <a:defRPr/>
              </a:pPr>
              <a:t>6/20/2012</a:t>
            </a:fld>
            <a:endParaRPr lang="en-CA"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pPr lvl="0"/>
            <a:endParaRPr lang="en-CA" noProof="0" dirty="0"/>
          </a:p>
        </p:txBody>
      </p:sp>
      <p:sp>
        <p:nvSpPr>
          <p:cNvPr id="5" name="Notes Placeholder 4"/>
          <p:cNvSpPr>
            <a:spLocks noGrp="1"/>
          </p:cNvSpPr>
          <p:nvPr>
            <p:ph type="body" sz="quarter" idx="3"/>
          </p:nvPr>
        </p:nvSpPr>
        <p:spPr>
          <a:xfrm>
            <a:off x="693739" y="4379914"/>
            <a:ext cx="5546725" cy="4148137"/>
          </a:xfrm>
          <a:prstGeom prst="rect">
            <a:avLst/>
          </a:prstGeom>
        </p:spPr>
        <p:txBody>
          <a:bodyPr vert="horz" lIns="92309" tIns="46154" rIns="92309" bIns="461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758239"/>
            <a:ext cx="3005139" cy="460375"/>
          </a:xfrm>
          <a:prstGeom prst="rect">
            <a:avLst/>
          </a:prstGeom>
        </p:spPr>
        <p:txBody>
          <a:bodyPr vert="horz" lIns="92309" tIns="46154" rIns="92309" bIns="46154" rtlCol="0" anchor="b"/>
          <a:lstStyle>
            <a:lvl1pPr algn="l" fontAlgn="auto">
              <a:spcBef>
                <a:spcPts val="0"/>
              </a:spcBef>
              <a:spcAft>
                <a:spcPts val="0"/>
              </a:spcAft>
              <a:defRPr sz="1200">
                <a:latin typeface="+mn-lt"/>
                <a:cs typeface="+mn-cs"/>
              </a:defRPr>
            </a:lvl1pPr>
          </a:lstStyle>
          <a:p>
            <a:pPr>
              <a:defRPr/>
            </a:pPr>
            <a:endParaRPr lang="en-CA" dirty="0"/>
          </a:p>
        </p:txBody>
      </p:sp>
      <p:sp>
        <p:nvSpPr>
          <p:cNvPr id="7" name="Slide Number Placeholder 6"/>
          <p:cNvSpPr>
            <a:spLocks noGrp="1"/>
          </p:cNvSpPr>
          <p:nvPr>
            <p:ph type="sldNum" sz="quarter" idx="5"/>
          </p:nvPr>
        </p:nvSpPr>
        <p:spPr>
          <a:xfrm>
            <a:off x="3927475" y="8758239"/>
            <a:ext cx="3005139" cy="460375"/>
          </a:xfrm>
          <a:prstGeom prst="rect">
            <a:avLst/>
          </a:prstGeom>
        </p:spPr>
        <p:txBody>
          <a:bodyPr vert="horz" lIns="92309" tIns="46154" rIns="92309" bIns="46154" rtlCol="0" anchor="b"/>
          <a:lstStyle>
            <a:lvl1pPr algn="r" fontAlgn="auto">
              <a:spcBef>
                <a:spcPts val="0"/>
              </a:spcBef>
              <a:spcAft>
                <a:spcPts val="0"/>
              </a:spcAft>
              <a:defRPr sz="1200">
                <a:latin typeface="+mn-lt"/>
                <a:cs typeface="+mn-cs"/>
              </a:defRPr>
            </a:lvl1pPr>
          </a:lstStyle>
          <a:p>
            <a:pPr>
              <a:defRPr/>
            </a:pPr>
            <a:fld id="{430C39D4-FC8E-472E-9C12-4752A7FFB5FC}" type="slidenum">
              <a:rPr lang="en-CA"/>
              <a:pPr>
                <a:defRPr/>
              </a:pPr>
              <a:t>‹#›</a:t>
            </a:fld>
            <a:endParaRPr lang="en-CA" dirty="0"/>
          </a:p>
        </p:txBody>
      </p:sp>
    </p:spTree>
    <p:extLst>
      <p:ext uri="{BB962C8B-B14F-4D97-AF65-F5344CB8AC3E}">
        <p14:creationId xmlns:p14="http://schemas.microsoft.com/office/powerpoint/2010/main" xmlns="" val="53452842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1C8AC-656C-4396-AC21-85F4F1F727DF}" type="slidenum">
              <a:rPr lang="en-CA" smtClean="0"/>
              <a:pPr fontAlgn="base">
                <a:spcBef>
                  <a:spcPct val="0"/>
                </a:spcBef>
                <a:spcAft>
                  <a:spcPct val="0"/>
                </a:spcAft>
                <a:defRPr/>
              </a:pPr>
              <a:t>1</a:t>
            </a:fld>
            <a:endParaRPr lang="en-CA" dirty="0" smtClean="0"/>
          </a:p>
        </p:txBody>
      </p:sp>
      <p:sp>
        <p:nvSpPr>
          <p:cNvPr id="5" name="Header Placeholder 4"/>
          <p:cNvSpPr>
            <a:spLocks noGrp="1"/>
          </p:cNvSpPr>
          <p:nvPr>
            <p:ph type="hdr" sz="quarter" idx="10"/>
          </p:nvPr>
        </p:nvSpPr>
        <p:spPr/>
        <p:txBody>
          <a:bodyPr/>
          <a:lstStyle/>
          <a:p>
            <a:pPr>
              <a:defRPr/>
            </a:pPr>
            <a:r>
              <a:rPr lang="en-CA" dirty="0" smtClean="0"/>
              <a:t>PROTECTED B</a:t>
            </a:r>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CA" sz="1100"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10</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CA" sz="1400" dirty="0">
              <a:cs typeface="Arial" pitchFamily="34" charset="0"/>
            </a:endParaRPr>
          </a:p>
        </p:txBody>
      </p:sp>
      <p:sp>
        <p:nvSpPr>
          <p:cNvPr id="4" name="Slide Number Placeholder 3"/>
          <p:cNvSpPr>
            <a:spLocks noGrp="1"/>
          </p:cNvSpPr>
          <p:nvPr>
            <p:ph type="sldNum" sz="quarter" idx="10"/>
          </p:nvPr>
        </p:nvSpPr>
        <p:spPr/>
        <p:txBody>
          <a:bodyPr/>
          <a:lstStyle/>
          <a:p>
            <a:fld id="{ADFF6552-78D8-4CF0-A6A7-AD6E195BB97F}" type="slidenum">
              <a:rPr lang="en-CA" smtClean="0"/>
              <a:pPr/>
              <a:t>11</a:t>
            </a:fld>
            <a:endParaRPr lang="en-CA" dirty="0"/>
          </a:p>
        </p:txBody>
      </p:sp>
      <p:sp>
        <p:nvSpPr>
          <p:cNvPr id="5" name="Header Placeholder 4"/>
          <p:cNvSpPr>
            <a:spLocks noGrp="1"/>
          </p:cNvSpPr>
          <p:nvPr>
            <p:ph type="hdr" sz="quarter" idx="11"/>
          </p:nvPr>
        </p:nvSpPr>
        <p:spPr/>
        <p:txBody>
          <a:bodyPr/>
          <a:lstStyle/>
          <a:p>
            <a:pPr>
              <a:defRPr/>
            </a:pPr>
            <a:r>
              <a:rPr lang="en-CA" dirty="0" smtClean="0"/>
              <a:t>PROTECTED B</a:t>
            </a:r>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a:p>
            <a:endParaRPr lang="en-CA"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12</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noAutofit/>
          </a:bodyPr>
          <a:lstStyle/>
          <a:p>
            <a:pPr eaLnBrk="1" hangingPunct="1">
              <a:spcBef>
                <a:spcPct val="0"/>
              </a:spcBef>
            </a:pPr>
            <a:endParaRPr lang="en-CA" sz="1300" i="0" dirty="0" smtClean="0">
              <a:cs typeface="Arial" pitchFamily="34" charset="0"/>
            </a:endParaRP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8C9C64-F0AD-419A-950E-B2C79454ECB6}" type="slidenum">
              <a:rPr lang="en-CA" smtClean="0"/>
              <a:pPr fontAlgn="base">
                <a:spcBef>
                  <a:spcPct val="0"/>
                </a:spcBef>
                <a:spcAft>
                  <a:spcPct val="0"/>
                </a:spcAft>
                <a:defRPr/>
              </a:pPr>
              <a:t>3</a:t>
            </a:fld>
            <a:endParaRPr lang="en-CA" dirty="0" smtClean="0"/>
          </a:p>
        </p:txBody>
      </p:sp>
      <p:sp>
        <p:nvSpPr>
          <p:cNvPr id="5" name="Header Placeholder 4"/>
          <p:cNvSpPr>
            <a:spLocks noGrp="1"/>
          </p:cNvSpPr>
          <p:nvPr>
            <p:ph type="hdr" sz="quarter" idx="10"/>
          </p:nvPr>
        </p:nvSpPr>
        <p:spPr/>
        <p:txBody>
          <a:bodyPr/>
          <a:lstStyle/>
          <a:p>
            <a:pPr>
              <a:defRPr/>
            </a:pPr>
            <a:r>
              <a:rPr lang="en-CA" dirty="0" smtClean="0"/>
              <a:t>PROTECTED B</a:t>
            </a:r>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buFont typeface="Arial" pitchFamily="34" charset="0"/>
              <a:buNone/>
            </a:pPr>
            <a:endParaRPr lang="en-CA" sz="1400" baseline="0"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4</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400" baseline="0" dirty="0" smtClean="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5</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CA" sz="1400" b="0" baseline="0"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6</a:t>
            </a:fld>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400" dirty="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7</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fontAlgn="auto" hangingPunct="1">
              <a:spcAft>
                <a:spcPts val="0"/>
              </a:spcAft>
              <a:buFont typeface="Arial"/>
              <a:buNone/>
              <a:defRPr/>
            </a:pPr>
            <a:endParaRPr lang="en-CA" sz="1600" b="0" dirty="0" smtClean="0">
              <a:cs typeface="Arial" pitchFamily="34" charset="0"/>
            </a:endParaRPr>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55E4D5-3238-4BA0-B6A2-A9CB7DD52EF8}" type="slidenum">
              <a:rPr lang="en-CA" smtClean="0"/>
              <a:pPr fontAlgn="base">
                <a:spcBef>
                  <a:spcPct val="0"/>
                </a:spcBef>
                <a:spcAft>
                  <a:spcPct val="0"/>
                </a:spcAft>
                <a:defRPr/>
              </a:pPr>
              <a:t>8</a:t>
            </a:fld>
            <a:endParaRPr lang="en-CA" dirty="0" smtClean="0"/>
          </a:p>
        </p:txBody>
      </p:sp>
      <p:sp>
        <p:nvSpPr>
          <p:cNvPr id="5" name="Header Placeholder 4"/>
          <p:cNvSpPr>
            <a:spLocks noGrp="1"/>
          </p:cNvSpPr>
          <p:nvPr>
            <p:ph type="hdr" sz="quarter" idx="10"/>
          </p:nvPr>
        </p:nvSpPr>
        <p:spPr/>
        <p:txBody>
          <a:bodyPr/>
          <a:lstStyle/>
          <a:p>
            <a:pPr>
              <a:defRPr/>
            </a:pPr>
            <a:r>
              <a:rPr lang="en-CA" dirty="0" smtClean="0"/>
              <a:t>PROTECTED B</a:t>
            </a:r>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9</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corp-ppt.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a:xfrm>
            <a:off x="533400" y="4953000"/>
            <a:ext cx="3276600" cy="1143000"/>
          </a:xfrm>
        </p:spPr>
        <p:txBody>
          <a:bodyPr>
            <a:normAutofit/>
          </a:bodyPr>
          <a:lstStyle>
            <a:lvl1pPr marL="0" indent="0" algn="l">
              <a:buNone/>
              <a:defRPr sz="2200">
                <a:solidFill>
                  <a:schemeClr val="tx1">
                    <a:tint val="75000"/>
                  </a:schemeClr>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7084DD7-75E8-44CE-B32B-51E6B899E09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85F4FDF-7716-49D0-8960-94E68E8947E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C35B806-22BB-469C-9776-56A122B425B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C95E6E7-8403-4520-AC2F-FB5151721F8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5A6850-045E-43F9-89D3-23035486FC75}"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D64FB4-2A84-4057-8572-72ACA36C47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4000">
                <a:srgbClr val="C4BB86"/>
              </a:gs>
              <a:gs pos="100000">
                <a:schemeClr val="bg2">
                  <a:lumMod val="9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solidFill>
                  <a:schemeClr val="tx1"/>
                </a:solidFill>
              </a:defRPr>
            </a:lvl1pPr>
          </a:lstStyle>
          <a:p>
            <a:pPr>
              <a:defRPr/>
            </a:pPr>
            <a:fld id="{4A997060-9696-4A1D-81DD-95EC9ADA7C9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1000">
                <a:srgbClr val="1B357D"/>
              </a:gs>
              <a:gs pos="100000">
                <a:schemeClr val="tx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700808"/>
            <a:ext cx="7846640" cy="4392488"/>
          </a:xfrm>
        </p:spPr>
        <p:txBody>
          <a:bodyPr/>
          <a:lstStyle>
            <a:lvl1pPr>
              <a:defRPr sz="2400" b="1"/>
            </a:lvl1pPr>
            <a:lvl2pPr>
              <a:defRPr sz="22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400" baseline="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AA87D0C-58A4-44D6-872B-987D4A39F6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5000">
                <a:srgbClr val="800000"/>
              </a:gs>
              <a:gs pos="100000">
                <a:schemeClr val="accent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E89FA8C4-577D-403E-B512-A7EA7232CB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chemeClr val="accent6">
                  <a:lumMod val="75000"/>
                </a:schemeClr>
              </a:gs>
              <a:gs pos="100000">
                <a:schemeClr val="accent6">
                  <a:lumMod val="40000"/>
                  <a:lumOff val="6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09D707D-5C56-448A-B19F-7A3B17BB64F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rgbClr val="008000"/>
              </a:gs>
              <a:gs pos="100000">
                <a:srgbClr val="DAFFD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7FAB4FFE-C3D7-49E8-8D0F-9CD8B3FE3AD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2BD6DF2-9D3F-41AC-BF24-56DCAF8110D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4AC6252-0E94-4796-89F8-A696D071B2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56BCDB3-1853-4939-8197-640B1142222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229600" y="6356350"/>
            <a:ext cx="838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1F17329-E997-4350-9054-9F8BCB8097D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 id="2147484063" r:id="rId1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ubtitle 4"/>
          <p:cNvSpPr>
            <a:spLocks noGrp="1"/>
          </p:cNvSpPr>
          <p:nvPr>
            <p:ph type="subTitle" idx="1"/>
          </p:nvPr>
        </p:nvSpPr>
        <p:spPr>
          <a:xfrm>
            <a:off x="533400" y="4953000"/>
            <a:ext cx="3609975" cy="1476375"/>
          </a:xfrm>
        </p:spPr>
        <p:txBody>
          <a:bodyPr>
            <a:normAutofit/>
          </a:bodyPr>
          <a:lstStyle/>
          <a:p>
            <a:pPr eaLnBrk="1" hangingPunct="1">
              <a:spcBef>
                <a:spcPts val="600"/>
              </a:spcBef>
            </a:pPr>
            <a:r>
              <a:rPr lang="es-ES" sz="2000" b="1" dirty="0" smtClean="0">
                <a:solidFill>
                  <a:schemeClr val="tx1"/>
                </a:solidFill>
                <a:latin typeface="Verdana" pitchFamily="34" charset="0"/>
              </a:rPr>
              <a:t>Regulación de los consultores de </a:t>
            </a:r>
            <a:r>
              <a:rPr lang="es-ES" sz="2000" b="1" dirty="0" smtClean="0">
                <a:solidFill>
                  <a:schemeClr val="tx1"/>
                </a:solidFill>
                <a:latin typeface="Verdana" pitchFamily="34" charset="0"/>
              </a:rPr>
              <a:t>inmigración</a:t>
            </a:r>
            <a:endParaRPr lang="es-ES" sz="2000" b="1" dirty="0" smtClean="0">
              <a:solidFill>
                <a:schemeClr val="tx1"/>
              </a:solidFill>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sz="2000" dirty="0" smtClean="0"/>
              <a:t>Los “</a:t>
            </a:r>
            <a:r>
              <a:rPr lang="es-ES" sz="2000" i="1" dirty="0" smtClean="0"/>
              <a:t>consultores fantasma” </a:t>
            </a:r>
            <a:r>
              <a:rPr lang="es-ES" sz="2000" dirty="0" smtClean="0"/>
              <a:t>son representantes no regulados de terceras personas que brindan asistencia y/o asesoría a posibles inmigrantes.</a:t>
            </a:r>
          </a:p>
          <a:p>
            <a:pPr lvl="1">
              <a:buFont typeface="Courier New" pitchFamily="49" charset="0"/>
              <a:buChar char="o"/>
            </a:pPr>
            <a:r>
              <a:rPr lang="es-ES" sz="1800" dirty="0" smtClean="0"/>
              <a:t>A nivel nacional</a:t>
            </a:r>
            <a:r>
              <a:rPr lang="es-ES" sz="1800" b="0" dirty="0" smtClean="0"/>
              <a:t>, CBSA y RCMP </a:t>
            </a:r>
            <a:r>
              <a:rPr lang="es-ES" sz="1800" dirty="0" smtClean="0"/>
              <a:t>continúan investigando reclamos acerca de “consultores fantasma”.</a:t>
            </a:r>
            <a:endParaRPr lang="es-ES" sz="1800" b="0" dirty="0" smtClean="0"/>
          </a:p>
          <a:p>
            <a:pPr lvl="1">
              <a:buFont typeface="Courier New" pitchFamily="49" charset="0"/>
              <a:buChar char="o"/>
            </a:pPr>
            <a:r>
              <a:rPr lang="es-ES" sz="1800" dirty="0" smtClean="0"/>
              <a:t>Pueden estar sujetos a enjuiciamiento por agencias de aplicación de la ley por infracciones al IRPA</a:t>
            </a:r>
            <a:r>
              <a:rPr lang="es-ES" sz="1800" b="0" dirty="0" smtClean="0"/>
              <a:t>: </a:t>
            </a:r>
            <a:endParaRPr lang="es-ES" sz="1800" b="0" dirty="0" smtClean="0">
              <a:latin typeface="Arial" pitchFamily="34" charset="0"/>
              <a:cs typeface="Arial" pitchFamily="34" charset="0"/>
            </a:endParaRPr>
          </a:p>
          <a:p>
            <a:pPr marL="857250" lvl="3" indent="0" defTabSz="914400">
              <a:spcBef>
                <a:spcPct val="30000"/>
              </a:spcBef>
              <a:buFont typeface="Wingdings" pitchFamily="2" charset="2"/>
              <a:buChar char="Ø"/>
              <a:defRPr/>
            </a:pPr>
            <a:r>
              <a:rPr lang="es-ES" sz="1800" dirty="0" smtClean="0"/>
              <a:t>  Condena por cargos: multa de hasta $100,000 y/o hasta 2 años de prisión</a:t>
            </a:r>
          </a:p>
          <a:p>
            <a:pPr marL="857250" lvl="3" indent="0" defTabSz="914400">
              <a:spcBef>
                <a:spcPct val="30000"/>
              </a:spcBef>
              <a:buFont typeface="Wingdings" pitchFamily="2" charset="2"/>
              <a:buChar char="Ø"/>
              <a:defRPr/>
            </a:pPr>
            <a:r>
              <a:rPr lang="es-ES" sz="1800" dirty="0" smtClean="0"/>
              <a:t>  Condena sumaria: multa de hasta $20,000 y/o hasta 6 meses de prisión</a:t>
            </a:r>
          </a:p>
          <a:p>
            <a:pPr marL="742950" lvl="2" indent="-342900">
              <a:buFont typeface="Courier New" pitchFamily="49" charset="0"/>
              <a:buChar char="o"/>
            </a:pPr>
            <a:r>
              <a:rPr lang="es-ES" sz="1800" dirty="0" smtClean="0"/>
              <a:t>Canadá no cuenta con un poder extrajudicial para regular y/o controlar a los consultores de inmigración en el extranjero y por lo tanto, se basa en una colaboración estrecha con otros países. </a:t>
            </a:r>
          </a:p>
        </p:txBody>
      </p:sp>
      <p:sp>
        <p:nvSpPr>
          <p:cNvPr id="3" name="Title 2"/>
          <p:cNvSpPr>
            <a:spLocks noGrp="1"/>
          </p:cNvSpPr>
          <p:nvPr>
            <p:ph type="title"/>
          </p:nvPr>
        </p:nvSpPr>
        <p:spPr/>
        <p:txBody>
          <a:bodyPr/>
          <a:lstStyle/>
          <a:p>
            <a:pPr algn="ctr"/>
            <a:r>
              <a:rPr lang="es-ES" dirty="0" smtClean="0"/>
              <a:t>Consultores fantasma</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10</a:t>
            </a:fld>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s-ES" dirty="0" smtClean="0">
                <a:latin typeface="Verdana" pitchFamily="34" charset="0"/>
                <a:ea typeface="Verdana" pitchFamily="34" charset="0"/>
                <a:cs typeface="Verdana" pitchFamily="34" charset="0"/>
              </a:rPr>
              <a:t>Medidas adicionales adoptadas por </a:t>
            </a:r>
            <a:r>
              <a:rPr lang="es-ES" sz="2400" dirty="0" smtClean="0">
                <a:latin typeface="Verdana" pitchFamily="34" charset="0"/>
                <a:ea typeface="Verdana" pitchFamily="34" charset="0"/>
                <a:cs typeface="Verdana" pitchFamily="34" charset="0"/>
              </a:rPr>
              <a:t>CIC</a:t>
            </a:r>
            <a:endParaRPr lang="es-ES" sz="2400" dirty="0">
              <a:solidFill>
                <a:srgbClr val="FF0000"/>
              </a:solidFill>
              <a:latin typeface="Verdana" pitchFamily="34" charset="0"/>
              <a:ea typeface="Verdana" pitchFamily="34" charset="0"/>
              <a:cs typeface="Verdana" pitchFamily="34" charset="0"/>
            </a:endParaRPr>
          </a:p>
        </p:txBody>
      </p:sp>
      <p:sp>
        <p:nvSpPr>
          <p:cNvPr id="11" name="TextBox 10"/>
          <p:cNvSpPr txBox="1"/>
          <p:nvPr/>
        </p:nvSpPr>
        <p:spPr>
          <a:xfrm>
            <a:off x="7236296" y="430213"/>
            <a:ext cx="1368425" cy="338554"/>
          </a:xfrm>
          <a:prstGeom prst="rect">
            <a:avLst/>
          </a:prstGeom>
          <a:noFill/>
        </p:spPr>
        <p:txBody>
          <a:bodyPr>
            <a:spAutoFit/>
          </a:bodyPr>
          <a:lstStyle/>
          <a:p>
            <a:pPr fontAlgn="auto">
              <a:spcBef>
                <a:spcPts val="0"/>
              </a:spcBef>
              <a:spcAft>
                <a:spcPts val="0"/>
              </a:spcAft>
              <a:defRPr/>
            </a:pPr>
            <a:r>
              <a:rPr lang="es-ES" sz="1600" b="1" dirty="0" smtClean="0">
                <a:latin typeface="+mj-lt"/>
                <a:ea typeface="Verdana" pitchFamily="34" charset="0"/>
                <a:cs typeface="Verdana" pitchFamily="34" charset="0"/>
              </a:rPr>
              <a:t>PROTEGIDO B</a:t>
            </a:r>
            <a:endParaRPr lang="es-ES" sz="1600" b="1" dirty="0">
              <a:latin typeface="+mj-lt"/>
              <a:ea typeface="Verdana" pitchFamily="34" charset="0"/>
              <a:cs typeface="Verdana" pitchFamily="34" charset="0"/>
            </a:endParaRPr>
          </a:p>
        </p:txBody>
      </p:sp>
      <p:sp>
        <p:nvSpPr>
          <p:cNvPr id="13" name="TextBox 12"/>
          <p:cNvSpPr txBox="1"/>
          <p:nvPr/>
        </p:nvSpPr>
        <p:spPr>
          <a:xfrm>
            <a:off x="7920508" y="168603"/>
            <a:ext cx="1029172" cy="261610"/>
          </a:xfrm>
          <a:prstGeom prst="rect">
            <a:avLst/>
          </a:prstGeom>
          <a:noFill/>
        </p:spPr>
        <p:txBody>
          <a:bodyPr wrap="square" rtlCol="0">
            <a:spAutoFit/>
          </a:bodyPr>
          <a:lstStyle/>
          <a:p>
            <a:r>
              <a:rPr lang="es-ES" sz="1100" b="1" dirty="0" smtClean="0"/>
              <a:t>BORRADOR</a:t>
            </a:r>
            <a:endParaRPr lang="es-ES" sz="1100" b="1" dirty="0"/>
          </a:p>
        </p:txBody>
      </p:sp>
      <p:sp>
        <p:nvSpPr>
          <p:cNvPr id="9" name="Slide Number Placeholder 8"/>
          <p:cNvSpPr>
            <a:spLocks noGrp="1"/>
          </p:cNvSpPr>
          <p:nvPr>
            <p:ph type="sldNum" sz="quarter" idx="10"/>
          </p:nvPr>
        </p:nvSpPr>
        <p:spPr/>
        <p:txBody>
          <a:bodyPr/>
          <a:lstStyle/>
          <a:p>
            <a:pPr>
              <a:defRPr/>
            </a:pPr>
            <a:fld id="{2AA87D0C-58A4-44D6-872B-987D4A39F6B8}" type="slidenum">
              <a:rPr lang="es-ES" smtClean="0"/>
              <a:pPr>
                <a:defRPr/>
              </a:pPr>
              <a:t>11</a:t>
            </a:fld>
            <a:endParaRPr lang="es-ES" dirty="0"/>
          </a:p>
        </p:txBody>
      </p:sp>
      <p:sp>
        <p:nvSpPr>
          <p:cNvPr id="10" name="Content Placeholder 9"/>
          <p:cNvSpPr>
            <a:spLocks noGrp="1"/>
          </p:cNvSpPr>
          <p:nvPr>
            <p:ph idx="1"/>
          </p:nvPr>
        </p:nvSpPr>
        <p:spPr>
          <a:xfrm>
            <a:off x="685800" y="1509735"/>
            <a:ext cx="7846640" cy="4945655"/>
          </a:xfrm>
        </p:spPr>
        <p:txBody>
          <a:bodyPr/>
          <a:lstStyle/>
          <a:p>
            <a:pPr>
              <a:buFont typeface="Arial" pitchFamily="34" charset="0"/>
              <a:buChar char="•"/>
            </a:pPr>
            <a:r>
              <a:rPr lang="es-ES" sz="1700" dirty="0" smtClean="0"/>
              <a:t>Campaña contra fraude de CIC en los medios de comunicación masiva </a:t>
            </a:r>
          </a:p>
          <a:p>
            <a:pPr lvl="1">
              <a:buFont typeface="Courier New" pitchFamily="49" charset="0"/>
              <a:buChar char="o"/>
            </a:pPr>
            <a:r>
              <a:rPr lang="es-ES" sz="1500" dirty="0" smtClean="0"/>
              <a:t>Para concientizar al público en general a través de avisos de alerta de fraude en nuestro sitio web: </a:t>
            </a:r>
            <a:r>
              <a:rPr lang="es-ES" sz="1500" u="sng" dirty="0" smtClean="0"/>
              <a:t>www.cic.gc.ca</a:t>
            </a:r>
          </a:p>
          <a:p>
            <a:pPr lvl="1">
              <a:buFont typeface="Courier New" pitchFamily="49" charset="0"/>
              <a:buChar char="o"/>
            </a:pPr>
            <a:r>
              <a:rPr lang="es-ES" sz="1500" dirty="0" smtClean="0"/>
              <a:t>Mensajes de video y texto traducidos a 17 idiomas </a:t>
            </a:r>
          </a:p>
          <a:p>
            <a:pPr lvl="1">
              <a:buFont typeface="Courier New" pitchFamily="49" charset="0"/>
              <a:buChar char="o"/>
            </a:pPr>
            <a:r>
              <a:rPr lang="es-ES" sz="1500" dirty="0" smtClean="0"/>
              <a:t>En marzo de 2009, la división de comunicación de CIC llevó a cabo una encuesta</a:t>
            </a:r>
          </a:p>
          <a:p>
            <a:pPr lvl="1">
              <a:buFont typeface="Courier New" pitchFamily="49" charset="0"/>
              <a:buChar char="o"/>
            </a:pPr>
            <a:r>
              <a:rPr lang="es-ES" sz="1500" dirty="0" smtClean="0"/>
              <a:t>Información adicional disponible en el sitio web de CIC:</a:t>
            </a:r>
            <a:endParaRPr lang="es-ES" sz="1500" b="1" dirty="0" smtClean="0"/>
          </a:p>
          <a:p>
            <a:pPr>
              <a:buNone/>
            </a:pPr>
            <a:endParaRPr lang="es-ES" sz="1500" dirty="0" smtClean="0"/>
          </a:p>
          <a:p>
            <a:pPr>
              <a:buFont typeface="Arial" pitchFamily="34" charset="0"/>
              <a:buChar char="•"/>
            </a:pPr>
            <a:r>
              <a:rPr lang="es-ES" sz="1700" dirty="0" smtClean="0"/>
              <a:t>Estrategia internacional de CIC </a:t>
            </a:r>
          </a:p>
          <a:p>
            <a:pPr lvl="1">
              <a:buFont typeface="Courier New" pitchFamily="49" charset="0"/>
              <a:buChar char="o"/>
            </a:pPr>
            <a:r>
              <a:rPr lang="es-ES" sz="1500" dirty="0" smtClean="0"/>
              <a:t>En enero de 2009, el ministro de CIC lanza la estrategia internacional durante una visita bilateral a India </a:t>
            </a:r>
          </a:p>
          <a:p>
            <a:pPr lvl="1">
              <a:buFont typeface="Courier New" pitchFamily="49" charset="0"/>
              <a:buChar char="o"/>
            </a:pPr>
            <a:r>
              <a:rPr lang="es-ES" sz="1500" dirty="0" smtClean="0"/>
              <a:t>Estas actividades bilaterales continuaron durante viajes a India, China, Filipinas, Australia y Europa (2010) y Pakistán (2011) </a:t>
            </a:r>
          </a:p>
          <a:p>
            <a:pPr lvl="1">
              <a:buFont typeface="Courier New" pitchFamily="49" charset="0"/>
              <a:buChar char="o"/>
            </a:pPr>
            <a:r>
              <a:rPr lang="es-ES" sz="1500" dirty="0" smtClean="0"/>
              <a:t>En marzo de 2011 CIC lanzó una campaña en los medios de comunicación masiva, en coordinación con los miembros de la Conferencia de Cinco Países (Estados Unidos, Reino Unido, Australia, Nueva Zelanda, Canadá) </a:t>
            </a:r>
          </a:p>
          <a:p>
            <a:pPr lvl="1">
              <a:buFont typeface="Courier New" pitchFamily="49" charset="0"/>
              <a:buChar char="o"/>
            </a:pPr>
            <a:r>
              <a:rPr lang="es-ES" sz="1500" dirty="0" smtClean="0"/>
              <a:t>En noviembre de 2011, CIC realizó una presentación acerca de las iniciativas implementadas para regular a los consultores de inmigración durante la reunión técnica de la Conferencia Regional sobre Migración (CRM) que se llevó a cabo en Santo Domingo, República Dominicana. </a:t>
            </a:r>
          </a:p>
          <a:p>
            <a:endParaRPr lang="es-ES" sz="2000" dirty="0" smtClean="0"/>
          </a:p>
          <a:p>
            <a:pPr>
              <a:buNone/>
            </a:pPr>
            <a:endParaRPr lang="es-ES" sz="2000" dirty="0" smtClean="0"/>
          </a:p>
          <a:p>
            <a:endParaRPr lang="es-E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sz="2800" dirty="0" smtClean="0"/>
              <a:t>Temas a considerar para la cooperación y colaboración: </a:t>
            </a:r>
          </a:p>
          <a:p>
            <a:pPr lvl="1">
              <a:buFont typeface="Courier New" pitchFamily="49" charset="0"/>
              <a:buChar char="o"/>
            </a:pPr>
            <a:r>
              <a:rPr lang="es-ES" sz="1800" dirty="0" smtClean="0"/>
              <a:t>Intercambio de información acerca de enfoques de regulación, reclamos y enjuiciamientos </a:t>
            </a:r>
          </a:p>
          <a:p>
            <a:pPr lvl="1">
              <a:buFont typeface="Courier New" pitchFamily="49" charset="0"/>
              <a:buChar char="o"/>
            </a:pPr>
            <a:r>
              <a:rPr lang="es-ES" sz="1800" dirty="0" smtClean="0"/>
              <a:t>Comunicación antifraude para concientizar al público en general acerca de los posibles riesgos relacionados con los consultores, agentes o intermediarios de inmigración problemáticos </a:t>
            </a:r>
          </a:p>
          <a:p>
            <a:pPr lvl="1">
              <a:buFont typeface="Courier New" pitchFamily="49" charset="0"/>
              <a:buChar char="o"/>
            </a:pPr>
            <a:r>
              <a:rPr lang="es-ES" sz="1800" dirty="0" smtClean="0"/>
              <a:t>Cabildeo conjunto de proveedores de buscadores en Internet (por ejemplo, Google) para eliminar a los consultores inescrupulosos o sitios web de inmigración estafadores de las primeras páginas de los resultados de búsqueda</a:t>
            </a:r>
          </a:p>
          <a:p>
            <a:pPr lvl="1">
              <a:buFont typeface="Courier New" pitchFamily="49" charset="0"/>
              <a:buChar char="o"/>
            </a:pPr>
            <a:r>
              <a:rPr lang="es-ES" sz="1800" dirty="0" smtClean="0"/>
              <a:t>Intercambio de información empírica o anecdótica para evaluar mejor los costos económicos y sociales relacionados con los temas de fraude de inmigración y la eficacia de las medidas y anuncios antifraude  </a:t>
            </a:r>
            <a:endParaRPr lang="es-ES" dirty="0"/>
          </a:p>
        </p:txBody>
      </p:sp>
      <p:sp>
        <p:nvSpPr>
          <p:cNvPr id="3" name="Title 2"/>
          <p:cNvSpPr>
            <a:spLocks noGrp="1"/>
          </p:cNvSpPr>
          <p:nvPr>
            <p:ph type="title"/>
          </p:nvPr>
        </p:nvSpPr>
        <p:spPr/>
        <p:txBody>
          <a:bodyPr/>
          <a:lstStyle/>
          <a:p>
            <a:pPr algn="ctr"/>
            <a:r>
              <a:rPr lang="es-ES" dirty="0" smtClean="0"/>
              <a:t>Para </a:t>
            </a:r>
            <a:r>
              <a:rPr lang="es-ES" dirty="0" smtClean="0"/>
              <a:t>ir avanzando	</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12</a:t>
            </a:fld>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s-ES" dirty="0" smtClean="0"/>
          </a:p>
          <a:p>
            <a:r>
              <a:rPr lang="es-ES" dirty="0" smtClean="0"/>
              <a:t>Resumen del proyecto de ley C-35, ley para enmendar la ley de inmigración y protección de refugiados (</a:t>
            </a:r>
            <a:r>
              <a:rPr lang="es-ES" i="1" dirty="0" smtClean="0"/>
              <a:t>An Act to Amend the Immigration and Refugee Protection Act –</a:t>
            </a:r>
            <a:r>
              <a:rPr lang="es-ES" i="1" dirty="0"/>
              <a:t> </a:t>
            </a:r>
            <a:r>
              <a:rPr lang="es-ES" i="1" dirty="0" smtClean="0"/>
              <a:t>IRPA)</a:t>
            </a:r>
          </a:p>
          <a:p>
            <a:endParaRPr lang="es-ES" i="1" dirty="0" smtClean="0"/>
          </a:p>
          <a:p>
            <a:r>
              <a:rPr lang="es-ES" dirty="0" smtClean="0"/>
              <a:t>Proporcionar información actualizada acerca de las iniciativas de CIC para combatir a los “consultores fantasma”</a:t>
            </a:r>
            <a:endParaRPr lang="es-ES" i="1" dirty="0" smtClean="0"/>
          </a:p>
          <a:p>
            <a:endParaRPr lang="es-ES" dirty="0" smtClean="0"/>
          </a:p>
          <a:p>
            <a:r>
              <a:rPr lang="es-ES" dirty="0" smtClean="0"/>
              <a:t>Explorar áreas de cooperación y colaboración</a:t>
            </a:r>
          </a:p>
          <a:p>
            <a:pPr>
              <a:buNone/>
            </a:pPr>
            <a:endParaRPr lang="es-ES" b="0" dirty="0"/>
          </a:p>
        </p:txBody>
      </p:sp>
      <p:sp>
        <p:nvSpPr>
          <p:cNvPr id="3" name="Title 2"/>
          <p:cNvSpPr>
            <a:spLocks noGrp="1"/>
          </p:cNvSpPr>
          <p:nvPr>
            <p:ph type="title"/>
          </p:nvPr>
        </p:nvSpPr>
        <p:spPr/>
        <p:txBody>
          <a:bodyPr/>
          <a:lstStyle/>
          <a:p>
            <a:pPr algn="ctr"/>
            <a:r>
              <a:rPr lang="es-ES" dirty="0" smtClean="0"/>
              <a:t>Resumen</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2</a:t>
            </a:fld>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0"/>
          <p:cNvSpPr>
            <a:spLocks noGrp="1"/>
          </p:cNvSpPr>
          <p:nvPr>
            <p:ph idx="1"/>
          </p:nvPr>
        </p:nvSpPr>
        <p:spPr>
          <a:xfrm>
            <a:off x="685800" y="1700213"/>
            <a:ext cx="7847013" cy="4392612"/>
          </a:xfrm>
        </p:spPr>
        <p:txBody>
          <a:bodyPr/>
          <a:lstStyle/>
          <a:p>
            <a:r>
              <a:rPr lang="es-ES" sz="2200" dirty="0" smtClean="0"/>
              <a:t>El 30 de junio de 2011 entró en vigor el proyecto de ley C-35: </a:t>
            </a:r>
            <a:r>
              <a:rPr lang="es-ES" sz="2200" i="1" dirty="0" smtClean="0"/>
              <a:t>An Act to Amend the Immigration and Refugee Protection Act (IRPA)</a:t>
            </a:r>
            <a:r>
              <a:rPr lang="es-ES" sz="2200" dirty="0" smtClean="0"/>
              <a:t>   </a:t>
            </a:r>
          </a:p>
          <a:p>
            <a:pPr lvl="1">
              <a:buFont typeface="Courier New" pitchFamily="49" charset="0"/>
              <a:buChar char="o"/>
            </a:pPr>
            <a:r>
              <a:rPr lang="es-ES" sz="2000" dirty="0" smtClean="0"/>
              <a:t>Para proteger a los inmigrantes y la integridad del programa de inmigración de Canadá</a:t>
            </a:r>
          </a:p>
          <a:p>
            <a:pPr lvl="1">
              <a:buFont typeface="Courier New" pitchFamily="49" charset="0"/>
              <a:buChar char="o"/>
            </a:pPr>
            <a:r>
              <a:rPr lang="es-ES" sz="2000" dirty="0" smtClean="0"/>
              <a:t>Es infracción para todos, excepto los representantes autorizados, asesorar o representar a una persona:  </a:t>
            </a:r>
          </a:p>
          <a:p>
            <a:pPr lvl="2">
              <a:buFont typeface="Arial" pitchFamily="34" charset="0"/>
              <a:buChar char="•"/>
            </a:pPr>
            <a:r>
              <a:rPr lang="es-ES" sz="1800" dirty="0" smtClean="0"/>
              <a:t>A cambio de un pago u otro tipo de remuneración</a:t>
            </a:r>
          </a:p>
          <a:p>
            <a:pPr lvl="2">
              <a:buFont typeface="Arial" pitchFamily="34" charset="0"/>
              <a:buChar char="•"/>
            </a:pPr>
            <a:r>
              <a:rPr lang="es-ES" sz="1800" dirty="0" smtClean="0"/>
              <a:t>En relación con una solicitud o acción legal bajo IRPA  </a:t>
            </a:r>
          </a:p>
          <a:p>
            <a:pPr lvl="2">
              <a:buFont typeface="Arial" pitchFamily="34" charset="0"/>
              <a:buChar char="•"/>
            </a:pPr>
            <a:r>
              <a:rPr lang="es-ES" sz="2000" dirty="0" smtClean="0"/>
              <a:t>Contiene disposiciones de intercambio de información </a:t>
            </a:r>
          </a:p>
          <a:p>
            <a:pPr lvl="1">
              <a:buFont typeface="Courier New" pitchFamily="49" charset="0"/>
              <a:buChar char="o"/>
            </a:pPr>
            <a:r>
              <a:rPr lang="es-ES" sz="2000" dirty="0" smtClean="0"/>
              <a:t>Establece un nuevo ente regulador: el consejo regulador de los consultores de inmigración de Canadá (</a:t>
            </a:r>
            <a:r>
              <a:rPr lang="es-ES" sz="2000" i="1" dirty="0" smtClean="0"/>
              <a:t>Immigration Consultants of Canada Regulatory Council – ICCRC</a:t>
            </a:r>
            <a:r>
              <a:rPr lang="es-ES" sz="2000" dirty="0" smtClean="0"/>
              <a:t>)</a:t>
            </a:r>
          </a:p>
          <a:p>
            <a:pPr lvl="1">
              <a:buFont typeface="Courier New" pitchFamily="49" charset="0"/>
              <a:buChar char="o"/>
            </a:pPr>
            <a:endParaRPr lang="es-ES" sz="1800" dirty="0" smtClean="0"/>
          </a:p>
          <a:p>
            <a:pPr lvl="0"/>
            <a:endParaRPr lang="es-ES" sz="1800" dirty="0" smtClean="0"/>
          </a:p>
        </p:txBody>
      </p:sp>
      <p:sp>
        <p:nvSpPr>
          <p:cNvPr id="22531" name="Title 19"/>
          <p:cNvSpPr>
            <a:spLocks noGrp="1"/>
          </p:cNvSpPr>
          <p:nvPr>
            <p:ph type="title"/>
          </p:nvPr>
        </p:nvSpPr>
        <p:spPr/>
        <p:txBody>
          <a:bodyPr>
            <a:normAutofit fontScale="90000"/>
          </a:bodyPr>
          <a:lstStyle/>
          <a:p>
            <a:pPr algn="ctr" eaLnBrk="1" hangingPunct="1"/>
            <a:r>
              <a:rPr lang="es-ES" dirty="0" smtClean="0">
                <a:latin typeface="Verdana" pitchFamily="34" charset="0"/>
              </a:rPr>
              <a:t>Disposiciones relacionadas con el proyecto de ley C-35 </a:t>
            </a:r>
            <a:endParaRPr lang="es-ES" i="1" dirty="0" smtClean="0">
              <a:latin typeface="Verdana"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3</a:t>
            </a:fld>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1227122394"/>
              </p:ext>
            </p:extLst>
          </p:nvPr>
        </p:nvGraphicFramePr>
        <p:xfrm>
          <a:off x="685800" y="1871329"/>
          <a:ext cx="7847014" cy="4125434"/>
        </p:xfrm>
        <a:graphic>
          <a:graphicData uri="http://schemas.openxmlformats.org/drawingml/2006/table">
            <a:tbl>
              <a:tblPr firstRow="1" bandRow="1">
                <a:tableStyleId>{5C22544A-7EE6-4342-B048-85BDC9FD1C3A}</a:tableStyleId>
              </a:tblPr>
              <a:tblGrid>
                <a:gridCol w="3923507"/>
                <a:gridCol w="3923507"/>
              </a:tblGrid>
              <a:tr h="421242">
                <a:tc>
                  <a:txBody>
                    <a:bodyPr/>
                    <a:lstStyle/>
                    <a:p>
                      <a:pPr algn="ctr"/>
                      <a:r>
                        <a:rPr lang="es-ES" noProof="0" dirty="0" smtClean="0"/>
                        <a:t>Representantes</a:t>
                      </a:r>
                      <a:r>
                        <a:rPr lang="es-ES" baseline="0" noProof="0" dirty="0" smtClean="0"/>
                        <a:t> autorizados</a:t>
                      </a:r>
                      <a:endParaRPr lang="es-ES" noProof="0" dirty="0"/>
                    </a:p>
                  </a:txBody>
                  <a:tcPr/>
                </a:tc>
                <a:tc>
                  <a:txBody>
                    <a:bodyPr/>
                    <a:lstStyle/>
                    <a:p>
                      <a:pPr algn="ctr"/>
                      <a:r>
                        <a:rPr lang="es-ES" noProof="0" dirty="0" smtClean="0"/>
                        <a:t>Solicitantes</a:t>
                      </a:r>
                      <a:endParaRPr lang="es-ES" noProof="0" dirty="0"/>
                    </a:p>
                  </a:txBody>
                  <a:tcPr/>
                </a:tc>
              </a:tr>
              <a:tr h="727075">
                <a:tc>
                  <a:txBody>
                    <a:bodyPr/>
                    <a:lstStyle/>
                    <a:p>
                      <a:pPr>
                        <a:buFont typeface="Arial" pitchFamily="34" charset="0"/>
                        <a:buNone/>
                      </a:pPr>
                      <a:r>
                        <a:rPr lang="es-ES" sz="1800" baseline="0" noProof="0" dirty="0" smtClean="0"/>
                        <a:t>Deben ser miembros que estén en regla con: </a:t>
                      </a:r>
                      <a:endParaRPr lang="es-ES" sz="1800" noProof="0" dirty="0"/>
                    </a:p>
                  </a:txBody>
                  <a:tcPr/>
                </a:tc>
                <a:tc>
                  <a:txBody>
                    <a:bodyPr/>
                    <a:lstStyle/>
                    <a:p>
                      <a:r>
                        <a:rPr lang="es-ES" sz="1800" b="0" noProof="0" dirty="0" smtClean="0"/>
                        <a:t>Deben</a:t>
                      </a:r>
                      <a:r>
                        <a:rPr lang="es-ES" sz="1800" b="0" baseline="0" noProof="0" dirty="0" smtClean="0"/>
                        <a:t> presentar información para propósitos de verificación</a:t>
                      </a:r>
                      <a:r>
                        <a:rPr lang="es-ES" sz="1800" b="0" noProof="0" dirty="0" smtClean="0"/>
                        <a:t>:</a:t>
                      </a:r>
                      <a:endParaRPr lang="es-ES" sz="1800" noProof="0" dirty="0"/>
                    </a:p>
                  </a:txBody>
                  <a:tcPr/>
                </a:tc>
              </a:tr>
              <a:tr h="727075">
                <a:tc>
                  <a:txBody>
                    <a:bodyPr/>
                    <a:lstStyle/>
                    <a:p>
                      <a:pPr>
                        <a:buFont typeface="Arial" pitchFamily="34" charset="0"/>
                        <a:buChar char="•"/>
                      </a:pPr>
                      <a:r>
                        <a:rPr lang="es-ES" sz="1800" noProof="0" dirty="0" smtClean="0"/>
                        <a:t> Una</a:t>
                      </a:r>
                      <a:r>
                        <a:rPr lang="es-ES" sz="1800" baseline="0" noProof="0" dirty="0" smtClean="0"/>
                        <a:t> sociedad canadiense de derecho de provincias y territorios</a:t>
                      </a:r>
                      <a:endParaRPr lang="es-ES" sz="1800" noProof="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sz="1800" noProof="0" dirty="0" smtClean="0"/>
                        <a:t> Nombre</a:t>
                      </a:r>
                      <a:r>
                        <a:rPr lang="es-ES" sz="1800" baseline="0" noProof="0" dirty="0" smtClean="0"/>
                        <a:t> de su representante autorizado</a:t>
                      </a:r>
                      <a:r>
                        <a:rPr lang="es-ES" sz="1800" noProof="0" dirty="0" smtClean="0"/>
                        <a:t> </a:t>
                      </a:r>
                    </a:p>
                  </a:txBody>
                  <a:tcPr/>
                </a:tc>
              </a:tr>
              <a:tr h="421242">
                <a:tc>
                  <a:txBody>
                    <a:bodyPr/>
                    <a:lstStyle/>
                    <a:p>
                      <a:pPr>
                        <a:buFont typeface="Arial" pitchFamily="34" charset="0"/>
                        <a:buChar char="•"/>
                      </a:pPr>
                      <a:r>
                        <a:rPr lang="es-ES" sz="1800" noProof="0" dirty="0" smtClean="0"/>
                        <a:t> La cámara de notarios de Quebec</a:t>
                      </a:r>
                      <a:r>
                        <a:rPr lang="es-ES" sz="1800" baseline="0" noProof="0" dirty="0" smtClean="0"/>
                        <a:t> (</a:t>
                      </a:r>
                      <a:r>
                        <a:rPr lang="es-ES" sz="1800" i="1" noProof="0" dirty="0" smtClean="0"/>
                        <a:t>Chambre des notaires du Quebec)</a:t>
                      </a:r>
                      <a:endParaRPr lang="es-ES" sz="1800" i="1" noProof="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sz="1800" noProof="0" dirty="0" smtClean="0"/>
                        <a:t> Nombre</a:t>
                      </a:r>
                      <a:r>
                        <a:rPr lang="es-ES" sz="1800" baseline="0" noProof="0" dirty="0" smtClean="0"/>
                        <a:t> de la organización a la que pertenecen</a:t>
                      </a:r>
                      <a:r>
                        <a:rPr lang="es-ES" sz="1800" noProof="0" dirty="0" smtClean="0"/>
                        <a:t>  </a:t>
                      </a:r>
                    </a:p>
                  </a:txBody>
                  <a:tcPr/>
                </a:tc>
              </a:tr>
              <a:tr h="727075">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sz="1800" noProof="0" dirty="0" smtClean="0"/>
                        <a:t> El consejo regulador</a:t>
                      </a:r>
                      <a:r>
                        <a:rPr lang="es-ES" sz="1800" baseline="0" noProof="0" dirty="0" smtClean="0"/>
                        <a:t> de consultores de inmigración de Canadá (</a:t>
                      </a:r>
                      <a:r>
                        <a:rPr lang="es-ES" sz="1800" i="1" noProof="0" dirty="0" smtClean="0"/>
                        <a:t>Immigration Consultants of Canada Regulatory Council –</a:t>
                      </a:r>
                      <a:r>
                        <a:rPr lang="es-ES" sz="1800" i="1" baseline="0" noProof="0" dirty="0" smtClean="0"/>
                        <a:t> </a:t>
                      </a:r>
                      <a:r>
                        <a:rPr lang="es-ES" sz="1800" i="1" noProof="0" dirty="0" smtClean="0"/>
                        <a:t>ICCRC) </a:t>
                      </a:r>
                    </a:p>
                  </a:txBody>
                  <a:tcPr/>
                </a:tc>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sz="1800" noProof="0" dirty="0" smtClean="0"/>
                        <a:t> Su</a:t>
                      </a:r>
                      <a:r>
                        <a:rPr lang="es-ES" sz="1800" baseline="0" noProof="0" dirty="0" smtClean="0"/>
                        <a:t> número de identificación o membresía</a:t>
                      </a:r>
                      <a:endParaRPr lang="es-ES" sz="1800" noProof="0" dirty="0" smtClean="0"/>
                    </a:p>
                  </a:txBody>
                  <a:tcPr/>
                </a:tc>
              </a:tr>
              <a:tr h="421242">
                <a:tc>
                  <a:txBody>
                    <a:bodyPr/>
                    <a:lstStyle/>
                    <a:p>
                      <a:endParaRPr lang="es-ES" noProof="0" dirty="0"/>
                    </a:p>
                  </a:txBody>
                  <a:tcPr/>
                </a:tc>
                <a:tc>
                  <a:txBody>
                    <a:bodyPr/>
                    <a:lstStyle/>
                    <a:p>
                      <a:pPr>
                        <a:buFont typeface="Arial" pitchFamily="34" charset="0"/>
                        <a:buChar char="•"/>
                      </a:pPr>
                      <a:r>
                        <a:rPr lang="es-ES" sz="1800" noProof="0" dirty="0" smtClean="0"/>
                        <a:t> Su</a:t>
                      </a:r>
                      <a:r>
                        <a:rPr lang="es-ES" sz="1800" baseline="0" noProof="0" dirty="0" smtClean="0"/>
                        <a:t> número telefónico y dirección</a:t>
                      </a:r>
                      <a:endParaRPr lang="es-ES" sz="1800" noProof="0" dirty="0"/>
                    </a:p>
                  </a:txBody>
                  <a:tcPr/>
                </a:tc>
              </a:tr>
            </a:tbl>
          </a:graphicData>
        </a:graphic>
      </p:graphicFrame>
      <p:sp>
        <p:nvSpPr>
          <p:cNvPr id="3" name="Title 2"/>
          <p:cNvSpPr>
            <a:spLocks noGrp="1"/>
          </p:cNvSpPr>
          <p:nvPr>
            <p:ph type="title"/>
          </p:nvPr>
        </p:nvSpPr>
        <p:spPr/>
        <p:txBody>
          <a:bodyPr>
            <a:normAutofit/>
          </a:bodyPr>
          <a:lstStyle/>
          <a:p>
            <a:pPr algn="ctr"/>
            <a:r>
              <a:rPr lang="es-ES" dirty="0" smtClean="0"/>
              <a:t>Requerimientos del proyecto de ley C-35</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4</a:t>
            </a:fld>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fontAlgn="auto" hangingPunct="1">
              <a:spcAft>
                <a:spcPts val="0"/>
              </a:spcAft>
              <a:defRPr/>
            </a:pPr>
            <a:r>
              <a:rPr lang="es-ES" sz="2200" dirty="0" smtClean="0"/>
              <a:t>30 de junio de 2011 – un nuevo ente regulador: el consejo regulador de consultores de inmigración de Canadá (</a:t>
            </a:r>
            <a:r>
              <a:rPr lang="es-ES" sz="2200" i="1" dirty="0" smtClean="0"/>
              <a:t>Immigration Consultants of Canada Regulatory Council –</a:t>
            </a:r>
            <a:r>
              <a:rPr lang="es-ES" sz="2200" i="1" dirty="0"/>
              <a:t> </a:t>
            </a:r>
            <a:r>
              <a:rPr lang="es-ES" sz="2200" i="1" dirty="0" smtClean="0"/>
              <a:t>ICCRC)</a:t>
            </a:r>
          </a:p>
          <a:p>
            <a:pPr lvl="1" eaLnBrk="1" fontAlgn="auto" hangingPunct="1">
              <a:spcAft>
                <a:spcPts val="0"/>
              </a:spcAft>
              <a:buFont typeface="Arial" pitchFamily="34" charset="0"/>
              <a:buChar char="•"/>
              <a:defRPr/>
            </a:pPr>
            <a:r>
              <a:rPr lang="es-ES" sz="2000" dirty="0" smtClean="0"/>
              <a:t>El ICCRC fue seleccionado como la entidad de administración para regular a los consultores de inmigración porque demostró tener la capacidad, integridad, rendición de cuentas, viabilidad y buen gobierno necesarios para regular eficazmente la profesión de consultor de inmigración con fines de interés público.  </a:t>
            </a:r>
          </a:p>
          <a:p>
            <a:pPr lvl="1" eaLnBrk="1" fontAlgn="auto" hangingPunct="1">
              <a:spcAft>
                <a:spcPts val="0"/>
              </a:spcAft>
              <a:buFont typeface="Arial" pitchFamily="34" charset="0"/>
              <a:buChar char="•"/>
              <a:defRPr/>
            </a:pPr>
            <a:endParaRPr lang="es-ES" sz="2000" b="0" dirty="0" smtClean="0"/>
          </a:p>
          <a:p>
            <a:pPr lvl="1" eaLnBrk="1" fontAlgn="auto" hangingPunct="1">
              <a:spcAft>
                <a:spcPts val="0"/>
              </a:spcAft>
              <a:buFont typeface="Arial" pitchFamily="34" charset="0"/>
              <a:buChar char="•"/>
              <a:defRPr/>
            </a:pPr>
            <a:r>
              <a:rPr lang="es-ES" sz="2000" dirty="0" smtClean="0"/>
              <a:t>Actualmente, el</a:t>
            </a:r>
            <a:r>
              <a:rPr lang="es-ES" sz="2000" b="0" dirty="0" smtClean="0"/>
              <a:t> ICCRC tiene más de 2,200 miembros y mantiene una lista actualizada de miembros en su sitio web que se pueden buscar por nombre, nombre </a:t>
            </a:r>
            <a:r>
              <a:rPr lang="es-ES" sz="2000" dirty="0" smtClean="0"/>
              <a:t>comercial o número de membresía del </a:t>
            </a:r>
            <a:r>
              <a:rPr lang="es-ES" sz="2000" b="0" dirty="0" smtClean="0"/>
              <a:t>ICCRC.  </a:t>
            </a:r>
          </a:p>
          <a:p>
            <a:pPr lvl="1">
              <a:buNone/>
            </a:pPr>
            <a:endParaRPr lang="es-ES" sz="1800" b="0" dirty="0" smtClean="0"/>
          </a:p>
        </p:txBody>
      </p:sp>
      <p:sp>
        <p:nvSpPr>
          <p:cNvPr id="3" name="Title 2"/>
          <p:cNvSpPr>
            <a:spLocks noGrp="1"/>
          </p:cNvSpPr>
          <p:nvPr>
            <p:ph type="title"/>
          </p:nvPr>
        </p:nvSpPr>
        <p:spPr/>
        <p:txBody>
          <a:bodyPr>
            <a:normAutofit/>
          </a:bodyPr>
          <a:lstStyle/>
          <a:p>
            <a:pPr algn="ctr"/>
            <a:r>
              <a:rPr lang="es-ES" dirty="0" smtClean="0"/>
              <a:t>El ICCRC – un nuevo ente regulador</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5</a:t>
            </a:fld>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fontAlgn="auto" hangingPunct="1">
              <a:spcAft>
                <a:spcPts val="0"/>
              </a:spcAft>
              <a:buFont typeface="Arial"/>
              <a:buChar char="•"/>
              <a:defRPr/>
            </a:pPr>
            <a:r>
              <a:rPr lang="es-ES" sz="2200" dirty="0" smtClean="0"/>
              <a:t>El 10 de abril de 2012 entró en vigor la disposición acerca del intercambio de información de la propuesta de ley C-35:</a:t>
            </a:r>
          </a:p>
          <a:p>
            <a:pPr lvl="1">
              <a:buFont typeface="Arial" pitchFamily="34" charset="0"/>
              <a:buChar char="•"/>
            </a:pPr>
            <a:r>
              <a:rPr lang="es-ES" sz="2000" dirty="0" smtClean="0"/>
              <a:t>Establece que el ICCRC deberá proporcionar información al gobierno para asegurar que está gobernando a sus miembros con fines de interés público. </a:t>
            </a:r>
          </a:p>
          <a:p>
            <a:pPr lvl="1">
              <a:buFont typeface="Arial" pitchFamily="34" charset="0"/>
              <a:buChar char="•"/>
            </a:pPr>
            <a:endParaRPr lang="es-ES" sz="2000" dirty="0" smtClean="0"/>
          </a:p>
          <a:p>
            <a:pPr lvl="1">
              <a:buFont typeface="Arial" pitchFamily="34" charset="0"/>
              <a:buChar char="•"/>
            </a:pPr>
            <a:r>
              <a:rPr lang="es-ES" sz="2000" dirty="0" smtClean="0"/>
              <a:t>Autoriza al Gobernador en Consejo a elaborar reglamentos que establecen que el ente designado proporcionará información acerca de sus actividades al ministro.</a:t>
            </a:r>
          </a:p>
          <a:p>
            <a:pPr lvl="1">
              <a:buFont typeface="Arial" pitchFamily="34" charset="0"/>
              <a:buChar char="•"/>
            </a:pPr>
            <a:endParaRPr lang="es-ES" sz="2000" dirty="0" smtClean="0"/>
          </a:p>
          <a:p>
            <a:pPr lvl="1">
              <a:buFont typeface="Arial" pitchFamily="34" charset="0"/>
              <a:buChar char="•"/>
            </a:pPr>
            <a:r>
              <a:rPr lang="es-ES" sz="2000" dirty="0" smtClean="0"/>
              <a:t>Permite la revelación de información relativa al comportamiento no profesional o no ético de personas a las entidades responsables de investigar este tipo de comportamientos. </a:t>
            </a:r>
          </a:p>
          <a:p>
            <a:pPr>
              <a:buFont typeface="Arial" pitchFamily="34" charset="0"/>
              <a:buChar char="•"/>
            </a:pPr>
            <a:endParaRPr lang="es-ES" dirty="0" smtClean="0"/>
          </a:p>
          <a:p>
            <a:pPr eaLnBrk="1" fontAlgn="auto" hangingPunct="1">
              <a:spcAft>
                <a:spcPts val="0"/>
              </a:spcAft>
              <a:buFont typeface="Arial"/>
              <a:buChar char="•"/>
              <a:defRPr/>
            </a:pPr>
            <a:endParaRPr lang="es-ES" sz="1600" dirty="0" smtClean="0"/>
          </a:p>
          <a:p>
            <a:pPr lvl="1" eaLnBrk="1" hangingPunct="1"/>
            <a:endParaRPr lang="es-ES" sz="1600" i="1" dirty="0" smtClean="0"/>
          </a:p>
          <a:p>
            <a:pPr eaLnBrk="1" hangingPunct="1"/>
            <a:endParaRPr lang="es-ES" sz="1600" i="1" dirty="0" smtClean="0"/>
          </a:p>
          <a:p>
            <a:pPr lvl="1" eaLnBrk="1" hangingPunct="1">
              <a:buNone/>
            </a:pPr>
            <a:endParaRPr lang="es-ES" sz="1600" dirty="0" smtClean="0"/>
          </a:p>
          <a:p>
            <a:pPr lvl="1" eaLnBrk="1" hangingPunct="1">
              <a:buNone/>
            </a:pPr>
            <a:endParaRPr lang="es-ES" sz="1600" dirty="0" smtClean="0"/>
          </a:p>
          <a:p>
            <a:pPr lvl="1" eaLnBrk="1" hangingPunct="1"/>
            <a:endParaRPr lang="es-ES" sz="1600" dirty="0" smtClean="0"/>
          </a:p>
          <a:p>
            <a:endParaRPr lang="es-ES" dirty="0"/>
          </a:p>
        </p:txBody>
      </p:sp>
      <p:sp>
        <p:nvSpPr>
          <p:cNvPr id="3" name="Title 2"/>
          <p:cNvSpPr>
            <a:spLocks noGrp="1"/>
          </p:cNvSpPr>
          <p:nvPr>
            <p:ph type="title"/>
          </p:nvPr>
        </p:nvSpPr>
        <p:spPr>
          <a:xfrm>
            <a:off x="685800" y="955344"/>
            <a:ext cx="8001000" cy="609600"/>
          </a:xfrm>
        </p:spPr>
        <p:txBody>
          <a:bodyPr>
            <a:noAutofit/>
          </a:bodyPr>
          <a:lstStyle/>
          <a:p>
            <a:pPr algn="ctr"/>
            <a:r>
              <a:rPr lang="es-ES" sz="2000" dirty="0" smtClean="0"/>
              <a:t>Propuesta de ley C-35: </a:t>
            </a:r>
            <a:r>
              <a:rPr lang="es-ES" sz="2000" dirty="0"/>
              <a:t>D</a:t>
            </a:r>
            <a:r>
              <a:rPr lang="es-ES" sz="2000" dirty="0" smtClean="0"/>
              <a:t>isposición acerca del intercambio de información</a:t>
            </a:r>
            <a:endParaRPr lang="es-ES" sz="2000"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6</a:t>
            </a:fld>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sz="2200" dirty="0" smtClean="0"/>
              <a:t>Proyecto de ley C-35: </a:t>
            </a:r>
            <a:r>
              <a:rPr lang="es-ES" sz="2200" b="0" dirty="0"/>
              <a:t>P</a:t>
            </a:r>
            <a:r>
              <a:rPr lang="es-ES" sz="2200" b="0" dirty="0" smtClean="0"/>
              <a:t>ermite que representantes no remunerados representen y/o proporcionen asesoría de inmigración en cualquier etapa de una solicitud o acción legal.</a:t>
            </a:r>
          </a:p>
          <a:p>
            <a:endParaRPr lang="es-ES" b="0" dirty="0" smtClean="0"/>
          </a:p>
          <a:p>
            <a:endParaRPr lang="es-ES" dirty="0"/>
          </a:p>
        </p:txBody>
      </p:sp>
      <p:sp>
        <p:nvSpPr>
          <p:cNvPr id="3" name="Title 2"/>
          <p:cNvSpPr>
            <a:spLocks noGrp="1"/>
          </p:cNvSpPr>
          <p:nvPr>
            <p:ph type="title"/>
          </p:nvPr>
        </p:nvSpPr>
        <p:spPr/>
        <p:txBody>
          <a:bodyPr>
            <a:normAutofit/>
          </a:bodyPr>
          <a:lstStyle/>
          <a:p>
            <a:pPr algn="ctr"/>
            <a:r>
              <a:rPr lang="es-ES" dirty="0" smtClean="0"/>
              <a:t>Servicios no remunerados y permitidos</a:t>
            </a:r>
            <a:endParaRPr lang="es-ES"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7</a:t>
            </a:fld>
            <a:endParaRPr lang="es-ES" dirty="0"/>
          </a:p>
        </p:txBody>
      </p:sp>
      <p:graphicFrame>
        <p:nvGraphicFramePr>
          <p:cNvPr id="5" name="Table 4"/>
          <p:cNvGraphicFramePr>
            <a:graphicFrameLocks noGrp="1"/>
          </p:cNvGraphicFramePr>
          <p:nvPr>
            <p:extLst>
              <p:ext uri="{D42A27DB-BD31-4B8C-83A1-F6EECF244321}">
                <p14:modId xmlns:p14="http://schemas.microsoft.com/office/powerpoint/2010/main" xmlns="" val="4048331627"/>
              </p:ext>
            </p:extLst>
          </p:nvPr>
        </p:nvGraphicFramePr>
        <p:xfrm>
          <a:off x="609599" y="2895601"/>
          <a:ext cx="7984067" cy="3073503"/>
        </p:xfrm>
        <a:graphic>
          <a:graphicData uri="http://schemas.openxmlformats.org/drawingml/2006/table">
            <a:tbl>
              <a:tblPr firstRow="1" bandRow="1">
                <a:tableStyleId>{5C22544A-7EE6-4342-B048-85BDC9FD1C3A}</a:tableStyleId>
              </a:tblPr>
              <a:tblGrid>
                <a:gridCol w="3979334"/>
                <a:gridCol w="4004733"/>
              </a:tblGrid>
              <a:tr h="34172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noProof="0" dirty="0" smtClean="0"/>
                        <a:t>No</a:t>
                      </a:r>
                      <a:r>
                        <a:rPr lang="es-ES" baseline="0" noProof="0" dirty="0" smtClean="0"/>
                        <a:t> remunerados</a:t>
                      </a:r>
                      <a:endParaRPr lang="es-ES" noProof="0" dirty="0" smtClean="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noProof="0" dirty="0" smtClean="0"/>
                        <a:t>Servicios permitidos</a:t>
                      </a:r>
                    </a:p>
                  </a:txBody>
                  <a:tcPr/>
                </a:tc>
              </a:tr>
              <a:tr h="59802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noProof="0" dirty="0" smtClean="0"/>
                        <a:t>No</a:t>
                      </a:r>
                      <a:r>
                        <a:rPr lang="es-ES" baseline="0" noProof="0" dirty="0" smtClean="0"/>
                        <a:t> deben cobrar honorarios o remuneración alguna</a:t>
                      </a:r>
                      <a:r>
                        <a:rPr lang="es-ES" noProof="0" dirty="0" smtClean="0"/>
                        <a:t>: </a:t>
                      </a:r>
                    </a:p>
                    <a:p>
                      <a:endParaRPr lang="es-ES" noProof="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b="0" noProof="0" dirty="0" smtClean="0"/>
                        <a:t>Servicios</a:t>
                      </a:r>
                      <a:r>
                        <a:rPr lang="es-ES" b="0" baseline="0" noProof="0" dirty="0" smtClean="0"/>
                        <a:t> remunerados para servicios administrativos tales como</a:t>
                      </a:r>
                      <a:r>
                        <a:rPr lang="es-ES" b="0" noProof="0" dirty="0" smtClean="0"/>
                        <a:t>:</a:t>
                      </a:r>
                      <a:r>
                        <a:rPr lang="es-ES" b="0" baseline="0" noProof="0" dirty="0" smtClean="0"/>
                        <a:t> </a:t>
                      </a:r>
                      <a:endParaRPr lang="es-ES" noProof="0" dirty="0" smtClean="0"/>
                    </a:p>
                  </a:txBody>
                  <a:tcPr/>
                </a:tc>
              </a:tr>
              <a:tr h="341727">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noProof="0" dirty="0" smtClean="0"/>
                        <a:t> Familiares</a:t>
                      </a:r>
                      <a:r>
                        <a:rPr lang="es-ES" baseline="0" noProof="0" dirty="0" smtClean="0"/>
                        <a:t> o amigos</a:t>
                      </a:r>
                      <a:endParaRPr lang="es-ES" noProof="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noProof="0" dirty="0" smtClean="0"/>
                        <a:t> Traducción</a:t>
                      </a:r>
                    </a:p>
                  </a:txBody>
                  <a:tcPr/>
                </a:tc>
              </a:tr>
              <a:tr h="598022">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noProof="0" dirty="0" smtClean="0"/>
                        <a:t> Organizaciones</a:t>
                      </a:r>
                      <a:r>
                        <a:rPr lang="es-ES" baseline="0" noProof="0" dirty="0" smtClean="0"/>
                        <a:t> no gubernamentales y organizaciones religiosas</a:t>
                      </a:r>
                      <a:endParaRPr lang="es-ES" noProof="0" dirty="0" smtClean="0"/>
                    </a:p>
                  </a:txBody>
                  <a:tcPr/>
                </a:tc>
                <a:tc>
                  <a:txBody>
                    <a:bodyPr/>
                    <a:lstStyle/>
                    <a:p>
                      <a:pPr>
                        <a:buFont typeface="Arial" pitchFamily="34" charset="0"/>
                        <a:buChar char="•"/>
                      </a:pPr>
                      <a:r>
                        <a:rPr lang="es-ES" noProof="0" dirty="0" smtClean="0"/>
                        <a:t> Servicios</a:t>
                      </a:r>
                      <a:r>
                        <a:rPr lang="es-ES" baseline="0" noProof="0" dirty="0" smtClean="0"/>
                        <a:t> de mensajería</a:t>
                      </a:r>
                      <a:endParaRPr lang="es-ES" noProof="0" dirty="0" smtClean="0"/>
                    </a:p>
                  </a:txBody>
                  <a:tcPr/>
                </a:tc>
              </a:tr>
              <a:tr h="787503">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s-ES" noProof="0" dirty="0" smtClean="0"/>
                        <a:t> Organizaciones</a:t>
                      </a:r>
                      <a:r>
                        <a:rPr lang="es-ES" baseline="0" noProof="0" dirty="0" smtClean="0"/>
                        <a:t> que tienen acuerdos con el gobierno de Canadá</a:t>
                      </a:r>
                      <a:r>
                        <a:rPr lang="es-ES" noProof="0" dirty="0" smtClean="0"/>
                        <a:t> </a:t>
                      </a:r>
                    </a:p>
                  </a:txBody>
                  <a:tcPr/>
                </a:tc>
                <a:tc>
                  <a:txBody>
                    <a:bodyPr/>
                    <a:lstStyle/>
                    <a:p>
                      <a:pPr>
                        <a:buFont typeface="Arial" pitchFamily="34" charset="0"/>
                        <a:buChar char="•"/>
                      </a:pPr>
                      <a:r>
                        <a:rPr lang="es-ES" noProof="0" dirty="0" smtClean="0"/>
                        <a:t>Arreglos de viaje</a:t>
                      </a:r>
                      <a:endParaRPr lang="es-ES" noProof="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0213"/>
            <a:ext cx="7847013" cy="4392612"/>
          </a:xfrm>
        </p:spPr>
        <p:txBody>
          <a:bodyPr rtlCol="0">
            <a:normAutofit fontScale="92500" lnSpcReduction="20000"/>
          </a:bodyPr>
          <a:lstStyle/>
          <a:p>
            <a:pPr eaLnBrk="1" fontAlgn="auto" hangingPunct="1">
              <a:spcAft>
                <a:spcPts val="0"/>
              </a:spcAft>
              <a:buFont typeface="Arial"/>
              <a:buChar char="•"/>
              <a:defRPr/>
            </a:pPr>
            <a:r>
              <a:rPr lang="es-ES" dirty="0" smtClean="0"/>
              <a:t>Proyecto de ley C-35</a:t>
            </a:r>
            <a:r>
              <a:rPr lang="es-ES" b="0" dirty="0" smtClean="0"/>
              <a:t>: Ahora se exige a muchos interesados  que sean “representantes autorizados” si desean proveer servicios de inmigración a los clientes, lo que incluye ciertos tipos de asesoría de inmigración.  </a:t>
            </a:r>
          </a:p>
          <a:p>
            <a:pPr eaLnBrk="1" fontAlgn="auto" hangingPunct="1">
              <a:spcAft>
                <a:spcPts val="0"/>
              </a:spcAft>
              <a:buFont typeface="Arial"/>
              <a:buChar char="•"/>
              <a:defRPr/>
            </a:pPr>
            <a:endParaRPr lang="es-ES" b="0" dirty="0" smtClean="0"/>
          </a:p>
          <a:p>
            <a:pPr eaLnBrk="1" fontAlgn="auto" hangingPunct="1">
              <a:spcAft>
                <a:spcPts val="0"/>
              </a:spcAft>
              <a:buFont typeface="Arial"/>
              <a:buChar char="•"/>
              <a:defRPr/>
            </a:pPr>
            <a:r>
              <a:rPr lang="es-ES" b="0" dirty="0" smtClean="0"/>
              <a:t>Los interesados afectados incluyen a los siguientes: </a:t>
            </a:r>
            <a:br>
              <a:rPr lang="es-ES" b="0" dirty="0" smtClean="0"/>
            </a:br>
            <a:endParaRPr lang="es-ES" b="0" dirty="0" smtClean="0"/>
          </a:p>
          <a:p>
            <a:pPr lvl="1" eaLnBrk="1" fontAlgn="auto" hangingPunct="1">
              <a:spcAft>
                <a:spcPts val="0"/>
              </a:spcAft>
              <a:buFont typeface="Arial"/>
              <a:buChar char="•"/>
              <a:defRPr/>
            </a:pPr>
            <a:r>
              <a:rPr lang="es-ES" dirty="0" smtClean="0"/>
              <a:t>Agentes de viajes</a:t>
            </a:r>
            <a:endParaRPr lang="es-ES" b="0" dirty="0" smtClean="0"/>
          </a:p>
          <a:p>
            <a:pPr lvl="1" eaLnBrk="1" fontAlgn="auto" hangingPunct="1">
              <a:spcAft>
                <a:spcPts val="0"/>
              </a:spcAft>
              <a:buFont typeface="Arial"/>
              <a:buChar char="•"/>
              <a:defRPr/>
            </a:pPr>
            <a:r>
              <a:rPr lang="es-ES" dirty="0" smtClean="0"/>
              <a:t>Agentes de empleo y reclutamiento</a:t>
            </a:r>
            <a:endParaRPr lang="es-ES" b="0" dirty="0" smtClean="0"/>
          </a:p>
          <a:p>
            <a:pPr lvl="1" eaLnBrk="1" fontAlgn="auto" hangingPunct="1">
              <a:spcAft>
                <a:spcPts val="0"/>
              </a:spcAft>
              <a:buFont typeface="Arial"/>
              <a:buChar char="•"/>
              <a:defRPr/>
            </a:pPr>
            <a:r>
              <a:rPr lang="es-ES" dirty="0" smtClean="0"/>
              <a:t>Profesionales de recursos humanos</a:t>
            </a:r>
            <a:endParaRPr lang="es-ES" b="0" dirty="0" smtClean="0"/>
          </a:p>
          <a:p>
            <a:pPr lvl="1" eaLnBrk="1" fontAlgn="auto" hangingPunct="1">
              <a:spcAft>
                <a:spcPts val="0"/>
              </a:spcAft>
              <a:buFont typeface="Arial"/>
              <a:buChar char="•"/>
              <a:defRPr/>
            </a:pPr>
            <a:r>
              <a:rPr lang="es-ES" dirty="0" smtClean="0"/>
              <a:t>Agentes de educación en el extranjero</a:t>
            </a:r>
            <a:endParaRPr lang="es-ES" b="0" dirty="0" smtClean="0"/>
          </a:p>
          <a:p>
            <a:pPr lvl="1" eaLnBrk="1" fontAlgn="auto" hangingPunct="1">
              <a:spcAft>
                <a:spcPts val="0"/>
              </a:spcAft>
              <a:buFont typeface="Arial"/>
              <a:buChar char="•"/>
              <a:defRPr/>
            </a:pPr>
            <a:r>
              <a:rPr lang="es-ES" b="0" dirty="0" smtClean="0"/>
              <a:t>Agencias de adopción</a:t>
            </a:r>
          </a:p>
          <a:p>
            <a:pPr lvl="1" eaLnBrk="1" fontAlgn="auto" hangingPunct="1">
              <a:spcAft>
                <a:spcPts val="0"/>
              </a:spcAft>
              <a:buFont typeface="Arial"/>
              <a:buChar char="•"/>
              <a:defRPr/>
            </a:pPr>
            <a:r>
              <a:rPr lang="es-ES" dirty="0" smtClean="0"/>
              <a:t>Agentes de cuidadores que viven con las personas a quienes cuidan </a:t>
            </a:r>
            <a:endParaRPr lang="es-ES" b="0" dirty="0" smtClean="0"/>
          </a:p>
        </p:txBody>
      </p:sp>
      <p:sp>
        <p:nvSpPr>
          <p:cNvPr id="24579" name="Title 2"/>
          <p:cNvSpPr>
            <a:spLocks noGrp="1"/>
          </p:cNvSpPr>
          <p:nvPr>
            <p:ph type="title"/>
          </p:nvPr>
        </p:nvSpPr>
        <p:spPr/>
        <p:txBody>
          <a:bodyPr>
            <a:normAutofit/>
          </a:bodyPr>
          <a:lstStyle/>
          <a:p>
            <a:pPr algn="ctr" eaLnBrk="1" hangingPunct="1"/>
            <a:r>
              <a:rPr lang="es-ES" sz="2000" dirty="0" smtClean="0">
                <a:latin typeface="Verdana" pitchFamily="34" charset="0"/>
              </a:rPr>
              <a:t>Qué pueden hacer y qué no deben hacer los interesados</a:t>
            </a:r>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8</a:t>
            </a:fld>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829014412"/>
              </p:ext>
            </p:extLst>
          </p:nvPr>
        </p:nvGraphicFramePr>
        <p:xfrm>
          <a:off x="616687" y="1615153"/>
          <a:ext cx="7831066" cy="5090160"/>
        </p:xfrm>
        <a:graphic>
          <a:graphicData uri="http://schemas.openxmlformats.org/drawingml/2006/table">
            <a:tbl>
              <a:tblPr firstRow="1" bandRow="1">
                <a:tableStyleId>{5C22544A-7EE6-4342-B048-85BDC9FD1C3A}</a:tableStyleId>
              </a:tblPr>
              <a:tblGrid>
                <a:gridCol w="3915533"/>
                <a:gridCol w="3915533"/>
              </a:tblGrid>
              <a:tr h="349052">
                <a:tc>
                  <a:txBody>
                    <a:bodyPr/>
                    <a:lstStyle/>
                    <a:p>
                      <a:r>
                        <a:rPr lang="es-ES" noProof="0" dirty="0" smtClean="0"/>
                        <a:t>Qué</a:t>
                      </a:r>
                      <a:r>
                        <a:rPr lang="es-ES" baseline="0" noProof="0" dirty="0" smtClean="0"/>
                        <a:t> pueden hacer</a:t>
                      </a:r>
                      <a:endParaRPr lang="es-ES" noProof="0" dirty="0"/>
                    </a:p>
                  </a:txBody>
                  <a:tcPr/>
                </a:tc>
                <a:tc>
                  <a:txBody>
                    <a:bodyPr/>
                    <a:lstStyle/>
                    <a:p>
                      <a:r>
                        <a:rPr lang="es-ES" sz="1800" noProof="0" dirty="0" smtClean="0"/>
                        <a:t>Qué no deben hacer</a:t>
                      </a:r>
                      <a:endParaRPr lang="es-ES" sz="1800" noProof="0" dirty="0"/>
                    </a:p>
                  </a:txBody>
                  <a:tcPr/>
                </a:tc>
              </a:tr>
              <a:tr h="4043191">
                <a:tc>
                  <a:txBody>
                    <a:bodyPr/>
                    <a:lstStyle/>
                    <a:p>
                      <a:pPr lvl="0" eaLnBrk="1" fontAlgn="auto" hangingPunct="1">
                        <a:spcAft>
                          <a:spcPts val="0"/>
                        </a:spcAft>
                        <a:buFont typeface="Arial" pitchFamily="34" charset="0"/>
                        <a:buChar char="•"/>
                        <a:defRPr/>
                      </a:pPr>
                      <a:r>
                        <a:rPr lang="es-ES" sz="1600" noProof="0" dirty="0" smtClean="0">
                          <a:cs typeface="Arial" pitchFamily="34" charset="0"/>
                        </a:rPr>
                        <a:t>  Informar</a:t>
                      </a:r>
                      <a:r>
                        <a:rPr lang="es-ES" sz="1600" baseline="0" noProof="0" dirty="0" smtClean="0">
                          <a:cs typeface="Arial" pitchFamily="34" charset="0"/>
                        </a:rPr>
                        <a:t> a una persona acerca de la página web de</a:t>
                      </a:r>
                      <a:r>
                        <a:rPr lang="es-ES" sz="1600" noProof="0" dirty="0" smtClean="0">
                          <a:cs typeface="Arial" pitchFamily="34" charset="0"/>
                        </a:rPr>
                        <a:t> CIC donde</a:t>
                      </a:r>
                      <a:r>
                        <a:rPr lang="es-ES" sz="1600" baseline="0" noProof="0" dirty="0" smtClean="0">
                          <a:cs typeface="Arial" pitchFamily="34" charset="0"/>
                        </a:rPr>
                        <a:t> podrán</a:t>
                      </a:r>
                      <a:r>
                        <a:rPr lang="es-ES" sz="1600" noProof="0" dirty="0" smtClean="0">
                          <a:cs typeface="Arial" pitchFamily="34" charset="0"/>
                        </a:rPr>
                        <a:t> encontrar información acerca de: </a:t>
                      </a:r>
                    </a:p>
                    <a:p>
                      <a:pPr lvl="1" eaLnBrk="1" fontAlgn="auto" hangingPunct="1">
                        <a:spcAft>
                          <a:spcPts val="0"/>
                        </a:spcAft>
                        <a:buFont typeface="Arial"/>
                        <a:buChar char="•"/>
                        <a:defRPr/>
                      </a:pPr>
                      <a:r>
                        <a:rPr lang="es-ES" sz="1600" b="0" noProof="0" dirty="0" smtClean="0">
                          <a:cs typeface="Arial" pitchFamily="34" charset="0"/>
                        </a:rPr>
                        <a:t>  Programas</a:t>
                      </a:r>
                      <a:r>
                        <a:rPr lang="es-ES" sz="1600" b="0" baseline="0" noProof="0" dirty="0" smtClean="0">
                          <a:cs typeface="Arial" pitchFamily="34" charset="0"/>
                        </a:rPr>
                        <a:t> de inmigración</a:t>
                      </a:r>
                      <a:endParaRPr lang="es-ES" sz="1600" b="0" noProof="0" dirty="0" smtClean="0">
                        <a:cs typeface="Arial" pitchFamily="34" charset="0"/>
                      </a:endParaRPr>
                    </a:p>
                    <a:p>
                      <a:pPr lvl="1" eaLnBrk="1" fontAlgn="auto" hangingPunct="1">
                        <a:spcAft>
                          <a:spcPts val="0"/>
                        </a:spcAft>
                        <a:buFont typeface="Arial"/>
                        <a:buChar char="•"/>
                        <a:defRPr/>
                      </a:pPr>
                      <a:r>
                        <a:rPr lang="es-ES" sz="1600" noProof="0" dirty="0" smtClean="0">
                          <a:cs typeface="Arial" pitchFamily="34" charset="0"/>
                        </a:rPr>
                        <a:t>  Formularios</a:t>
                      </a:r>
                      <a:r>
                        <a:rPr lang="es-ES" sz="1600" baseline="0" noProof="0" dirty="0" smtClean="0">
                          <a:cs typeface="Arial" pitchFamily="34" charset="0"/>
                        </a:rPr>
                        <a:t> de solicitud o</a:t>
                      </a:r>
                      <a:r>
                        <a:rPr lang="es-ES" sz="1600" noProof="0" dirty="0" smtClean="0">
                          <a:cs typeface="Arial" pitchFamily="34" charset="0"/>
                        </a:rPr>
                        <a:t> </a:t>
                      </a:r>
                    </a:p>
                    <a:p>
                      <a:pPr lvl="1" eaLnBrk="1" fontAlgn="auto" hangingPunct="1">
                        <a:spcAft>
                          <a:spcPts val="0"/>
                        </a:spcAft>
                        <a:buFont typeface="Arial"/>
                        <a:buChar char="•"/>
                        <a:defRPr/>
                      </a:pPr>
                      <a:r>
                        <a:rPr lang="es-ES" sz="1600" b="0" noProof="0" dirty="0" smtClean="0">
                          <a:cs typeface="Arial" pitchFamily="34" charset="0"/>
                        </a:rPr>
                        <a:t>  Representantes</a:t>
                      </a:r>
                      <a:r>
                        <a:rPr lang="es-ES" sz="1600" b="0" baseline="0" noProof="0" dirty="0" smtClean="0">
                          <a:cs typeface="Arial" pitchFamily="34" charset="0"/>
                        </a:rPr>
                        <a:t> de inmigración autorizados</a:t>
                      </a:r>
                      <a:endParaRPr lang="es-ES" sz="1600" b="0" noProof="0" dirty="0" smtClean="0">
                        <a:cs typeface="Arial" pitchFamily="34" charset="0"/>
                      </a:endParaRPr>
                    </a:p>
                    <a:p>
                      <a:pPr lvl="0" eaLnBrk="1" fontAlgn="auto" hangingPunct="1">
                        <a:spcAft>
                          <a:spcPts val="0"/>
                        </a:spcAft>
                        <a:buFont typeface="Arial"/>
                        <a:buChar char="•"/>
                        <a:defRPr/>
                      </a:pPr>
                      <a:endParaRPr lang="es-ES" sz="1600" b="0" noProof="0" dirty="0" smtClean="0">
                        <a:cs typeface="Arial" pitchFamily="34" charset="0"/>
                      </a:endParaRPr>
                    </a:p>
                    <a:p>
                      <a:pPr lvl="0" eaLnBrk="1" fontAlgn="auto" hangingPunct="1">
                        <a:spcAft>
                          <a:spcPts val="0"/>
                        </a:spcAft>
                        <a:buFont typeface="Arial" pitchFamily="34" charset="0"/>
                        <a:buChar char="•"/>
                        <a:defRPr/>
                      </a:pPr>
                      <a:r>
                        <a:rPr lang="es-ES" sz="1600" noProof="0" dirty="0" smtClean="0">
                          <a:cs typeface="Arial" pitchFamily="34" charset="0"/>
                        </a:rPr>
                        <a:t>  Proveer servicios como: </a:t>
                      </a:r>
                    </a:p>
                    <a:p>
                      <a:pPr lvl="1" eaLnBrk="1" fontAlgn="auto" hangingPunct="1">
                        <a:spcAft>
                          <a:spcPts val="0"/>
                        </a:spcAft>
                        <a:buFont typeface="Arial" pitchFamily="34" charset="0"/>
                        <a:buChar char="•"/>
                        <a:defRPr/>
                      </a:pPr>
                      <a:r>
                        <a:rPr lang="es-ES" sz="1600" noProof="0" dirty="0" smtClean="0">
                          <a:cs typeface="Arial" pitchFamily="34" charset="0"/>
                        </a:rPr>
                        <a:t>  Traducción</a:t>
                      </a:r>
                    </a:p>
                    <a:p>
                      <a:pPr lvl="1" eaLnBrk="1" fontAlgn="auto" hangingPunct="1">
                        <a:spcAft>
                          <a:spcPts val="0"/>
                        </a:spcAft>
                        <a:buFont typeface="Arial"/>
                        <a:buChar char="•"/>
                        <a:defRPr/>
                      </a:pPr>
                      <a:r>
                        <a:rPr lang="es-ES" sz="1600" noProof="0" dirty="0" smtClean="0">
                          <a:cs typeface="Arial" pitchFamily="34" charset="0"/>
                        </a:rPr>
                        <a:t>  Arreglos</a:t>
                      </a:r>
                      <a:r>
                        <a:rPr lang="es-ES" sz="1600" baseline="0" noProof="0" dirty="0" smtClean="0">
                          <a:cs typeface="Arial" pitchFamily="34" charset="0"/>
                        </a:rPr>
                        <a:t> de viaje</a:t>
                      </a:r>
                      <a:r>
                        <a:rPr lang="es-ES" sz="1600" noProof="0" dirty="0" smtClean="0">
                          <a:cs typeface="Arial" pitchFamily="34" charset="0"/>
                        </a:rPr>
                        <a:t> </a:t>
                      </a:r>
                    </a:p>
                    <a:p>
                      <a:pPr lvl="1" eaLnBrk="1" fontAlgn="auto" hangingPunct="1">
                        <a:spcAft>
                          <a:spcPts val="0"/>
                        </a:spcAft>
                        <a:buFont typeface="Arial"/>
                        <a:buChar char="•"/>
                        <a:defRPr/>
                      </a:pPr>
                      <a:r>
                        <a:rPr lang="es-ES" sz="1600" noProof="0" dirty="0" smtClean="0">
                          <a:cs typeface="Arial" pitchFamily="34" charset="0"/>
                        </a:rPr>
                        <a:t>  Mensajería</a:t>
                      </a:r>
                    </a:p>
                    <a:p>
                      <a:pPr lvl="1" eaLnBrk="1" fontAlgn="auto" hangingPunct="1">
                        <a:spcAft>
                          <a:spcPts val="0"/>
                        </a:spcAft>
                        <a:buFont typeface="Arial"/>
                        <a:buChar char="•"/>
                        <a:defRPr/>
                      </a:pPr>
                      <a:endParaRPr lang="es-ES" sz="1600" noProof="0" dirty="0" smtClean="0">
                        <a:cs typeface="Arial" pitchFamily="34" charset="0"/>
                      </a:endParaRPr>
                    </a:p>
                    <a:p>
                      <a:pPr lvl="0" eaLnBrk="1" fontAlgn="auto" hangingPunct="1">
                        <a:spcAft>
                          <a:spcPts val="0"/>
                        </a:spcAft>
                        <a:buFont typeface="Arial"/>
                        <a:buChar char="•"/>
                        <a:defRPr/>
                      </a:pPr>
                      <a:r>
                        <a:rPr lang="es-ES" sz="1600" noProof="0" dirty="0" smtClean="0">
                          <a:cs typeface="Arial" pitchFamily="34" charset="0"/>
                        </a:rPr>
                        <a:t>  Asesorar</a:t>
                      </a:r>
                      <a:r>
                        <a:rPr lang="es-ES" sz="1600" baseline="0" noProof="0" dirty="0" smtClean="0">
                          <a:cs typeface="Arial" pitchFamily="34" charset="0"/>
                        </a:rPr>
                        <a:t> a estudiantes internacionales sobre cómo pueden seleccionar sus cursos o inscribirse </a:t>
                      </a:r>
                      <a:endParaRPr lang="es-ES" sz="1600" noProof="0" dirty="0" smtClean="0">
                        <a:cs typeface="Arial" pitchFamily="34" charset="0"/>
                      </a:endParaRPr>
                    </a:p>
                    <a:p>
                      <a:pPr lvl="0" eaLnBrk="1" fontAlgn="auto" hangingPunct="1">
                        <a:spcAft>
                          <a:spcPts val="0"/>
                        </a:spcAft>
                        <a:buFont typeface="Arial"/>
                        <a:buNone/>
                        <a:defRPr/>
                      </a:pPr>
                      <a:r>
                        <a:rPr lang="es-ES" sz="1600" baseline="0" noProof="0" dirty="0" smtClean="0">
                          <a:cs typeface="Arial" pitchFamily="34" charset="0"/>
                        </a:rPr>
                        <a:t> </a:t>
                      </a:r>
                    </a:p>
                    <a:p>
                      <a:pPr lvl="0" eaLnBrk="1" fontAlgn="auto" hangingPunct="1">
                        <a:spcAft>
                          <a:spcPts val="0"/>
                        </a:spcAft>
                        <a:buFont typeface="Arial"/>
                        <a:buChar char="•"/>
                        <a:defRPr/>
                      </a:pPr>
                      <a:r>
                        <a:rPr lang="es-ES" sz="1600" baseline="0" noProof="0" dirty="0" smtClean="0">
                          <a:cs typeface="Arial" pitchFamily="34" charset="0"/>
                        </a:rPr>
                        <a:t>  Realizar entrevistas de trabajo</a:t>
                      </a:r>
                      <a:endParaRPr lang="es-ES" sz="1600" b="0" noProof="0" dirty="0" smtClean="0">
                        <a:cs typeface="Arial" pitchFamily="34" charset="0"/>
                      </a:endParaRPr>
                    </a:p>
                    <a:p>
                      <a:endParaRPr lang="es-ES" sz="1600" noProof="0" dirty="0"/>
                    </a:p>
                  </a:txBody>
                  <a:tcPr/>
                </a:tc>
                <a:tc>
                  <a:txBody>
                    <a:bodyPr/>
                    <a:lstStyle/>
                    <a:p>
                      <a:pPr lvl="0" eaLnBrk="1" fontAlgn="auto" hangingPunct="1">
                        <a:spcAft>
                          <a:spcPts val="0"/>
                        </a:spcAft>
                        <a:buFont typeface="Arial"/>
                        <a:buChar char="•"/>
                        <a:defRPr/>
                      </a:pPr>
                      <a:r>
                        <a:rPr lang="es-ES" sz="1600" baseline="0" noProof="0" dirty="0" smtClean="0">
                          <a:cs typeface="Arial" pitchFamily="34" charset="0"/>
                        </a:rPr>
                        <a:t>  Explicar y/o asesorar a las personas sobre sus opciones de inmigración</a:t>
                      </a:r>
                    </a:p>
                    <a:p>
                      <a:pPr lvl="0" eaLnBrk="1" fontAlgn="auto" hangingPunct="1">
                        <a:spcAft>
                          <a:spcPts val="0"/>
                        </a:spcAft>
                        <a:buFont typeface="Arial"/>
                        <a:buChar char="•"/>
                        <a:defRPr/>
                      </a:pPr>
                      <a:r>
                        <a:rPr lang="es-ES" sz="1600" baseline="0" noProof="0" dirty="0" smtClean="0">
                          <a:cs typeface="Arial" pitchFamily="34" charset="0"/>
                        </a:rPr>
                        <a:t>  Orientar a un cliente acerca de cómo seleccionar  la mejor vía de inmigración</a:t>
                      </a:r>
                    </a:p>
                    <a:p>
                      <a:pPr lvl="0" eaLnBrk="1" fontAlgn="auto" hangingPunct="1">
                        <a:spcAft>
                          <a:spcPts val="0"/>
                        </a:spcAft>
                        <a:buFont typeface="Arial"/>
                        <a:buChar char="•"/>
                        <a:defRPr/>
                      </a:pPr>
                      <a:r>
                        <a:rPr lang="es-ES" sz="1600" baseline="0" noProof="0" dirty="0" smtClean="0">
                          <a:cs typeface="Arial" pitchFamily="34" charset="0"/>
                        </a:rPr>
                        <a:t>  Llenar y entregar formularios de inmigración en nombre de un cliente</a:t>
                      </a:r>
                    </a:p>
                    <a:p>
                      <a:pPr lvl="0" eaLnBrk="1" fontAlgn="auto" hangingPunct="1">
                        <a:spcAft>
                          <a:spcPts val="0"/>
                        </a:spcAft>
                        <a:buFont typeface="Arial"/>
                        <a:buChar char="•"/>
                        <a:defRPr/>
                      </a:pPr>
                      <a:r>
                        <a:rPr lang="es-ES" sz="1600" baseline="0" noProof="0" dirty="0" smtClean="0">
                          <a:cs typeface="Arial" pitchFamily="34" charset="0"/>
                        </a:rPr>
                        <a:t>  Comunicarse con CIC y CBSA en nombre de un cliente (excepto para la traducción directa de un mensaje escrito o verbal de un cliente) </a:t>
                      </a:r>
                    </a:p>
                    <a:p>
                      <a:pPr lvl="0" eaLnBrk="1" fontAlgn="auto" hangingPunct="1">
                        <a:spcAft>
                          <a:spcPts val="0"/>
                        </a:spcAft>
                        <a:buFont typeface="Arial"/>
                        <a:buChar char="•"/>
                        <a:defRPr/>
                      </a:pPr>
                      <a:r>
                        <a:rPr lang="es-ES" sz="1600" baseline="0" noProof="0" dirty="0" smtClean="0">
                          <a:cs typeface="Arial" pitchFamily="34" charset="0"/>
                        </a:rPr>
                        <a:t>  Representar a un cliente en una solicitud de inmigración o proceso legal</a:t>
                      </a:r>
                    </a:p>
                    <a:p>
                      <a:pPr lvl="0" eaLnBrk="1" fontAlgn="auto" hangingPunct="1">
                        <a:spcAft>
                          <a:spcPts val="0"/>
                        </a:spcAft>
                        <a:buFont typeface="Arial"/>
                        <a:buChar char="•"/>
                        <a:defRPr/>
                      </a:pPr>
                      <a:r>
                        <a:rPr lang="es-ES" sz="1600" baseline="0" noProof="0" dirty="0" smtClean="0">
                          <a:cs typeface="Arial" pitchFamily="34" charset="0"/>
                        </a:rPr>
                        <a:t>  Representar a un cliente en una opinión de empleo arreglada o solicitud de opinión del mercado laboral  </a:t>
                      </a:r>
                    </a:p>
                    <a:p>
                      <a:pPr lvl="0" eaLnBrk="1" fontAlgn="auto" hangingPunct="1">
                        <a:spcAft>
                          <a:spcPts val="0"/>
                        </a:spcAft>
                        <a:buFont typeface="Arial"/>
                        <a:buChar char="•"/>
                        <a:defRPr/>
                      </a:pPr>
                      <a:r>
                        <a:rPr lang="es-ES" sz="1600" baseline="0" noProof="0" dirty="0" smtClean="0">
                          <a:cs typeface="Arial" pitchFamily="34" charset="0"/>
                        </a:rPr>
                        <a:t>  Anunciar que pueden proveer servicios de asesoría de inmigración a cambio de una remuneración</a:t>
                      </a:r>
                      <a:r>
                        <a:rPr lang="es-ES" sz="1600" noProof="0" dirty="0" smtClean="0">
                          <a:cs typeface="Arial" pitchFamily="34" charset="0"/>
                        </a:rPr>
                        <a:t> </a:t>
                      </a:r>
                      <a:endParaRPr lang="es-ES" sz="1600" b="0" noProof="0" dirty="0" smtClean="0">
                        <a:cs typeface="Arial" pitchFamily="34" charset="0"/>
                      </a:endParaRPr>
                    </a:p>
                    <a:p>
                      <a:endParaRPr lang="es-ES" sz="1600" noProof="0" dirty="0"/>
                    </a:p>
                  </a:txBody>
                  <a:tcPr/>
                </a:tc>
              </a:tr>
            </a:tbl>
          </a:graphicData>
        </a:graphic>
      </p:graphicFrame>
      <p:sp>
        <p:nvSpPr>
          <p:cNvPr id="3" name="Title 2"/>
          <p:cNvSpPr>
            <a:spLocks noGrp="1"/>
          </p:cNvSpPr>
          <p:nvPr>
            <p:ph type="title"/>
          </p:nvPr>
        </p:nvSpPr>
        <p:spPr>
          <a:xfrm>
            <a:off x="518615" y="955344"/>
            <a:ext cx="8168185" cy="609600"/>
          </a:xfrm>
        </p:spPr>
        <p:txBody>
          <a:bodyPr>
            <a:noAutofit/>
          </a:bodyPr>
          <a:lstStyle/>
          <a:p>
            <a:pPr algn="ctr">
              <a:lnSpc>
                <a:spcPts val="2200"/>
              </a:lnSpc>
            </a:pPr>
            <a:r>
              <a:rPr lang="es-ES" sz="2000" dirty="0" smtClean="0">
                <a:latin typeface="Verdana" pitchFamily="34" charset="0"/>
              </a:rPr>
              <a:t>Qué pueden hacer y qué no deben hacer los interesados (continuación)</a:t>
            </a:r>
            <a:endParaRPr lang="es-ES" sz="2000" dirty="0"/>
          </a:p>
        </p:txBody>
      </p:sp>
      <p:sp>
        <p:nvSpPr>
          <p:cNvPr id="4" name="Slide Number Placeholder 3"/>
          <p:cNvSpPr>
            <a:spLocks noGrp="1"/>
          </p:cNvSpPr>
          <p:nvPr>
            <p:ph type="sldNum" sz="quarter" idx="10"/>
          </p:nvPr>
        </p:nvSpPr>
        <p:spPr/>
        <p:txBody>
          <a:bodyPr/>
          <a:lstStyle/>
          <a:p>
            <a:pPr>
              <a:defRPr/>
            </a:pPr>
            <a:fld id="{2AA87D0C-58A4-44D6-872B-987D4A39F6B8}" type="slidenum">
              <a:rPr lang="es-ES" smtClean="0"/>
              <a:pPr>
                <a:defRPr/>
              </a:pPr>
              <a:t>9</a:t>
            </a:fld>
            <a:endParaRPr lang="es-ES" dirty="0"/>
          </a:p>
        </p:txBody>
      </p:sp>
    </p:spTree>
  </p:cSld>
  <p:clrMapOvr>
    <a:masterClrMapping/>
  </p:clrMapOvr>
</p:sld>
</file>

<file path=ppt/theme/theme1.xml><?xml version="1.0" encoding="utf-8"?>
<a:theme xmlns:a="http://schemas.openxmlformats.org/drawingml/2006/main" name="cic-ppt01-e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cic-ppt01-eng</Template>
  <TotalTime>5670</TotalTime>
  <Words>1327</Words>
  <Application>Microsoft Office PowerPoint</Application>
  <PresentationFormat>On-screen Show (4:3)</PresentationFormat>
  <Paragraphs>154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cic-ppt01-eng</vt:lpstr>
      <vt:lpstr>Slide 1</vt:lpstr>
      <vt:lpstr>Resumen</vt:lpstr>
      <vt:lpstr>Disposiciones relacionadas con el proyecto de ley C-35 </vt:lpstr>
      <vt:lpstr>Requerimientos del proyecto de ley C-35</vt:lpstr>
      <vt:lpstr>El ICCRC – un nuevo ente regulador</vt:lpstr>
      <vt:lpstr>Propuesta de ley C-35: Disposición acerca del intercambio de información</vt:lpstr>
      <vt:lpstr>Servicios no remunerados y permitidos</vt:lpstr>
      <vt:lpstr>Qué pueden hacer y qué no deben hacer los interesados</vt:lpstr>
      <vt:lpstr>Qué pueden hacer y qué no deben hacer los interesados (continuación)</vt:lpstr>
      <vt:lpstr>Consultores fantasma</vt:lpstr>
      <vt:lpstr>Medidas adicionales adoptadas por CIC</vt:lpstr>
      <vt:lpstr>Para ir avanzando </vt:lpstr>
    </vt:vector>
  </TitlesOfParts>
  <Company>CIC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Paradis</dc:creator>
  <cp:lastModifiedBy>User</cp:lastModifiedBy>
  <cp:revision>617</cp:revision>
  <dcterms:created xsi:type="dcterms:W3CDTF">2010-11-01T19:35:20Z</dcterms:created>
  <dcterms:modified xsi:type="dcterms:W3CDTF">2012-06-20T13:30:10Z</dcterms:modified>
</cp:coreProperties>
</file>