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6" r:id="rId2"/>
    <p:sldId id="342" r:id="rId3"/>
    <p:sldId id="257" r:id="rId4"/>
    <p:sldId id="343" r:id="rId5"/>
    <p:sldId id="338" r:id="rId6"/>
    <p:sldId id="351" r:id="rId7"/>
    <p:sldId id="345" r:id="rId8"/>
    <p:sldId id="297" r:id="rId9"/>
    <p:sldId id="352" r:id="rId10"/>
    <p:sldId id="341" r:id="rId11"/>
    <p:sldId id="334" r:id="rId12"/>
    <p:sldId id="350" r:id="rId13"/>
  </p:sldIdLst>
  <p:sldSz cx="9144000" cy="6858000" type="screen4x3"/>
  <p:notesSz cx="6934200" cy="92202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Couturier" initials="R" lastIdx="0" clrIdx="0"/>
  <p:cmAuthor id="1" name="laptop" initials="TJ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DAFFD3"/>
    <a:srgbClr val="1B357D"/>
    <a:srgbClr val="1F347D"/>
    <a:srgbClr val="C4BB86"/>
    <a:srgbClr val="C4BF94"/>
    <a:srgbClr val="C1BB83"/>
    <a:srgbClr val="C4BC6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92" autoAdjust="0"/>
    <p:restoredTop sz="99821" autoAdjust="0"/>
  </p:normalViewPr>
  <p:slideViewPr>
    <p:cSldViewPr snapToGrid="0">
      <p:cViewPr>
        <p:scale>
          <a:sx n="90" d="100"/>
          <a:sy n="90" d="100"/>
        </p:scale>
        <p:origin x="444" y="312"/>
      </p:cViewPr>
      <p:guideLst>
        <p:guide orient="horz" pos="2160"/>
        <p:guide pos="2880"/>
      </p:guideLst>
    </p:cSldViewPr>
  </p:slideViewPr>
  <p:outlineViewPr>
    <p:cViewPr>
      <p:scale>
        <a:sx n="33" d="100"/>
        <a:sy n="33" d="100"/>
      </p:scale>
      <p:origin x="53" y="16262"/>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80" d="100"/>
          <a:sy n="80" d="100"/>
        </p:scale>
        <p:origin x="-1661" y="-62"/>
      </p:cViewPr>
      <p:guideLst>
        <p:guide orient="horz" pos="2904"/>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9" cy="460375"/>
          </a:xfrm>
          <a:prstGeom prst="rect">
            <a:avLst/>
          </a:prstGeom>
        </p:spPr>
        <p:txBody>
          <a:bodyPr vert="horz" lIns="91440" tIns="45720" rIns="91440" bIns="45720" rtlCol="0"/>
          <a:lstStyle>
            <a:lvl1pPr algn="l">
              <a:defRPr sz="1200"/>
            </a:lvl1pPr>
          </a:lstStyle>
          <a:p>
            <a:pPr>
              <a:defRPr/>
            </a:pPr>
            <a:r>
              <a:rPr lang="en-CA" smtClean="0"/>
              <a:t>PROTECTED B</a:t>
            </a:r>
            <a:endParaRPr lang="en-CA"/>
          </a:p>
        </p:txBody>
      </p:sp>
      <p:sp>
        <p:nvSpPr>
          <p:cNvPr id="3" name="Date Placeholder 2"/>
          <p:cNvSpPr>
            <a:spLocks noGrp="1"/>
          </p:cNvSpPr>
          <p:nvPr>
            <p:ph type="dt" sz="quarter" idx="1"/>
          </p:nvPr>
        </p:nvSpPr>
        <p:spPr>
          <a:xfrm>
            <a:off x="3927475" y="0"/>
            <a:ext cx="3005139" cy="460375"/>
          </a:xfrm>
          <a:prstGeom prst="rect">
            <a:avLst/>
          </a:prstGeom>
        </p:spPr>
        <p:txBody>
          <a:bodyPr vert="horz" lIns="91440" tIns="45720" rIns="91440" bIns="45720" rtlCol="0"/>
          <a:lstStyle>
            <a:lvl1pPr algn="r">
              <a:defRPr sz="1200"/>
            </a:lvl1pPr>
          </a:lstStyle>
          <a:p>
            <a:pPr>
              <a:defRPr/>
            </a:pPr>
            <a:fld id="{DB832EA5-1825-46E0-9FEB-3A8BD50A5346}" type="datetimeFigureOut">
              <a:rPr lang="en-CA"/>
              <a:pPr>
                <a:defRPr/>
              </a:pPr>
              <a:t>20/06/2012</a:t>
            </a:fld>
            <a:endParaRPr lang="en-CA"/>
          </a:p>
        </p:txBody>
      </p:sp>
      <p:sp>
        <p:nvSpPr>
          <p:cNvPr id="4" name="Footer Placeholder 3"/>
          <p:cNvSpPr>
            <a:spLocks noGrp="1"/>
          </p:cNvSpPr>
          <p:nvPr>
            <p:ph type="ftr" sz="quarter" idx="2"/>
          </p:nvPr>
        </p:nvSpPr>
        <p:spPr>
          <a:xfrm>
            <a:off x="0" y="8758239"/>
            <a:ext cx="3005139" cy="460375"/>
          </a:xfrm>
          <a:prstGeom prst="rect">
            <a:avLst/>
          </a:prstGeom>
        </p:spPr>
        <p:txBody>
          <a:bodyPr vert="horz" lIns="91440" tIns="45720" rIns="91440" bIns="45720" rtlCol="0" anchor="b"/>
          <a:lstStyle>
            <a:lvl1pPr algn="l">
              <a:defRPr sz="1200"/>
            </a:lvl1pPr>
          </a:lstStyle>
          <a:p>
            <a:pPr>
              <a:defRPr/>
            </a:pPr>
            <a:endParaRPr lang="en-CA"/>
          </a:p>
        </p:txBody>
      </p:sp>
      <p:sp>
        <p:nvSpPr>
          <p:cNvPr id="5" name="Slide Number Placeholder 4"/>
          <p:cNvSpPr>
            <a:spLocks noGrp="1"/>
          </p:cNvSpPr>
          <p:nvPr>
            <p:ph type="sldNum" sz="quarter" idx="3"/>
          </p:nvPr>
        </p:nvSpPr>
        <p:spPr>
          <a:xfrm>
            <a:off x="3927475" y="8758239"/>
            <a:ext cx="3005139" cy="460375"/>
          </a:xfrm>
          <a:prstGeom prst="rect">
            <a:avLst/>
          </a:prstGeom>
        </p:spPr>
        <p:txBody>
          <a:bodyPr vert="horz" lIns="91440" tIns="45720" rIns="91440" bIns="45720" rtlCol="0" anchor="b"/>
          <a:lstStyle>
            <a:lvl1pPr algn="r">
              <a:defRPr sz="1200"/>
            </a:lvl1pPr>
          </a:lstStyle>
          <a:p>
            <a:pPr>
              <a:defRPr/>
            </a:pPr>
            <a:fld id="{CCD380E8-D033-44AE-9807-D42E71A770FC}" type="slidenum">
              <a:rPr lang="en-CA"/>
              <a:pPr>
                <a:defRPr/>
              </a:pPr>
              <a:t>‹#›</a:t>
            </a:fld>
            <a:endParaRPr lang="en-CA"/>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9" cy="460375"/>
          </a:xfrm>
          <a:prstGeom prst="rect">
            <a:avLst/>
          </a:prstGeom>
        </p:spPr>
        <p:txBody>
          <a:bodyPr vert="horz" lIns="92309" tIns="46154" rIns="92309" bIns="46154" rtlCol="0"/>
          <a:lstStyle>
            <a:lvl1pPr algn="l" fontAlgn="auto">
              <a:spcBef>
                <a:spcPts val="0"/>
              </a:spcBef>
              <a:spcAft>
                <a:spcPts val="0"/>
              </a:spcAft>
              <a:defRPr sz="1200">
                <a:latin typeface="+mn-lt"/>
                <a:cs typeface="+mn-cs"/>
              </a:defRPr>
            </a:lvl1pPr>
          </a:lstStyle>
          <a:p>
            <a:pPr>
              <a:defRPr/>
            </a:pPr>
            <a:r>
              <a:rPr lang="en-CA" smtClean="0"/>
              <a:t>PROTECTED B</a:t>
            </a:r>
            <a:endParaRPr lang="en-CA"/>
          </a:p>
        </p:txBody>
      </p:sp>
      <p:sp>
        <p:nvSpPr>
          <p:cNvPr id="3" name="Date Placeholder 2"/>
          <p:cNvSpPr>
            <a:spLocks noGrp="1"/>
          </p:cNvSpPr>
          <p:nvPr>
            <p:ph type="dt" idx="1"/>
          </p:nvPr>
        </p:nvSpPr>
        <p:spPr>
          <a:xfrm>
            <a:off x="3927475" y="0"/>
            <a:ext cx="3005139" cy="460375"/>
          </a:xfrm>
          <a:prstGeom prst="rect">
            <a:avLst/>
          </a:prstGeom>
        </p:spPr>
        <p:txBody>
          <a:bodyPr vert="horz" lIns="92309" tIns="46154" rIns="92309" bIns="46154" rtlCol="0"/>
          <a:lstStyle>
            <a:lvl1pPr algn="r" fontAlgn="auto">
              <a:spcBef>
                <a:spcPts val="0"/>
              </a:spcBef>
              <a:spcAft>
                <a:spcPts val="0"/>
              </a:spcAft>
              <a:defRPr sz="1200">
                <a:latin typeface="+mn-lt"/>
                <a:cs typeface="+mn-cs"/>
              </a:defRPr>
            </a:lvl1pPr>
          </a:lstStyle>
          <a:p>
            <a:pPr>
              <a:defRPr/>
            </a:pPr>
            <a:fld id="{59692EF4-BC52-40B8-8143-6CEB08BBCCDC}" type="datetimeFigureOut">
              <a:rPr lang="en-US"/>
              <a:pPr>
                <a:defRPr/>
              </a:pPr>
              <a:t>6/20/2012</a:t>
            </a:fld>
            <a:endParaRPr lang="en-CA"/>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pPr lvl="0"/>
            <a:endParaRPr lang="en-CA" noProof="0"/>
          </a:p>
        </p:txBody>
      </p:sp>
      <p:sp>
        <p:nvSpPr>
          <p:cNvPr id="5" name="Notes Placeholder 4"/>
          <p:cNvSpPr>
            <a:spLocks noGrp="1"/>
          </p:cNvSpPr>
          <p:nvPr>
            <p:ph type="body" sz="quarter" idx="3"/>
          </p:nvPr>
        </p:nvSpPr>
        <p:spPr>
          <a:xfrm>
            <a:off x="693739" y="4379914"/>
            <a:ext cx="5546725" cy="4148137"/>
          </a:xfrm>
          <a:prstGeom prst="rect">
            <a:avLst/>
          </a:prstGeom>
        </p:spPr>
        <p:txBody>
          <a:bodyPr vert="horz" lIns="92309" tIns="46154" rIns="92309" bIns="4615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a:p>
        </p:txBody>
      </p:sp>
      <p:sp>
        <p:nvSpPr>
          <p:cNvPr id="6" name="Footer Placeholder 5"/>
          <p:cNvSpPr>
            <a:spLocks noGrp="1"/>
          </p:cNvSpPr>
          <p:nvPr>
            <p:ph type="ftr" sz="quarter" idx="4"/>
          </p:nvPr>
        </p:nvSpPr>
        <p:spPr>
          <a:xfrm>
            <a:off x="0" y="8758239"/>
            <a:ext cx="3005139" cy="460375"/>
          </a:xfrm>
          <a:prstGeom prst="rect">
            <a:avLst/>
          </a:prstGeom>
        </p:spPr>
        <p:txBody>
          <a:bodyPr vert="horz" lIns="92309" tIns="46154" rIns="92309" bIns="46154" rtlCol="0" anchor="b"/>
          <a:lstStyle>
            <a:lvl1pPr algn="l" fontAlgn="auto">
              <a:spcBef>
                <a:spcPts val="0"/>
              </a:spcBef>
              <a:spcAft>
                <a:spcPts val="0"/>
              </a:spcAft>
              <a:defRPr sz="1200">
                <a:latin typeface="+mn-lt"/>
                <a:cs typeface="+mn-cs"/>
              </a:defRPr>
            </a:lvl1pPr>
          </a:lstStyle>
          <a:p>
            <a:pPr>
              <a:defRPr/>
            </a:pPr>
            <a:endParaRPr lang="en-CA"/>
          </a:p>
        </p:txBody>
      </p:sp>
      <p:sp>
        <p:nvSpPr>
          <p:cNvPr id="7" name="Slide Number Placeholder 6"/>
          <p:cNvSpPr>
            <a:spLocks noGrp="1"/>
          </p:cNvSpPr>
          <p:nvPr>
            <p:ph type="sldNum" sz="quarter" idx="5"/>
          </p:nvPr>
        </p:nvSpPr>
        <p:spPr>
          <a:xfrm>
            <a:off x="3927475" y="8758239"/>
            <a:ext cx="3005139" cy="460375"/>
          </a:xfrm>
          <a:prstGeom prst="rect">
            <a:avLst/>
          </a:prstGeom>
        </p:spPr>
        <p:txBody>
          <a:bodyPr vert="horz" lIns="92309" tIns="46154" rIns="92309" bIns="46154" rtlCol="0" anchor="b"/>
          <a:lstStyle>
            <a:lvl1pPr algn="r" fontAlgn="auto">
              <a:spcBef>
                <a:spcPts val="0"/>
              </a:spcBef>
              <a:spcAft>
                <a:spcPts val="0"/>
              </a:spcAft>
              <a:defRPr sz="1200">
                <a:latin typeface="+mn-lt"/>
                <a:cs typeface="+mn-cs"/>
              </a:defRPr>
            </a:lvl1pPr>
          </a:lstStyle>
          <a:p>
            <a:pPr>
              <a:defRPr/>
            </a:pPr>
            <a:fld id="{430C39D4-FC8E-472E-9C12-4752A7FFB5FC}" type="slidenum">
              <a:rPr lang="en-CA"/>
              <a:pPr>
                <a:defRPr/>
              </a:pPr>
              <a:t>‹#›</a:t>
            </a:fld>
            <a:endParaRPr lang="en-CA"/>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91C8AC-656C-4396-AC21-85F4F1F727DF}" type="slidenum">
              <a:rPr lang="en-CA" smtClean="0"/>
              <a:pPr fontAlgn="base">
                <a:spcBef>
                  <a:spcPct val="0"/>
                </a:spcBef>
                <a:spcAft>
                  <a:spcPct val="0"/>
                </a:spcAft>
                <a:defRPr/>
              </a:pPr>
              <a:t>1</a:t>
            </a:fld>
            <a:endParaRPr lang="en-CA" smtClean="0"/>
          </a:p>
        </p:txBody>
      </p:sp>
      <p:sp>
        <p:nvSpPr>
          <p:cNvPr id="5" name="Header Placeholder 4"/>
          <p:cNvSpPr>
            <a:spLocks noGrp="1"/>
          </p:cNvSpPr>
          <p:nvPr>
            <p:ph type="hdr" sz="quarter" idx="10"/>
          </p:nvPr>
        </p:nvSpPr>
        <p:spPr/>
        <p:txBody>
          <a:bodyPr/>
          <a:lstStyle/>
          <a:p>
            <a:pPr>
              <a:defRPr/>
            </a:pPr>
            <a:r>
              <a:rPr lang="en-CA" smtClean="0"/>
              <a:t>PROTECTED B</a:t>
            </a:r>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CA" sz="1100" dirty="0"/>
          </a:p>
        </p:txBody>
      </p:sp>
      <p:sp>
        <p:nvSpPr>
          <p:cNvPr id="4" name="Header Placeholder 3"/>
          <p:cNvSpPr>
            <a:spLocks noGrp="1"/>
          </p:cNvSpPr>
          <p:nvPr>
            <p:ph type="hdr" sz="quarter" idx="10"/>
          </p:nvPr>
        </p:nvSpPr>
        <p:spPr/>
        <p:txBody>
          <a:bodyPr/>
          <a:lstStyle/>
          <a:p>
            <a:pPr>
              <a:defRPr/>
            </a:pPr>
            <a:r>
              <a:rPr lang="en-CA" smtClean="0"/>
              <a:t>PROTECTED B</a:t>
            </a:r>
            <a:endParaRPr lang="en-CA"/>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CA" sz="1400" dirty="0">
              <a:cs typeface="Arial" pitchFamily="34" charset="0"/>
            </a:endParaRPr>
          </a:p>
        </p:txBody>
      </p:sp>
      <p:sp>
        <p:nvSpPr>
          <p:cNvPr id="4" name="Slide Number Placeholder 3"/>
          <p:cNvSpPr>
            <a:spLocks noGrp="1"/>
          </p:cNvSpPr>
          <p:nvPr>
            <p:ph type="sldNum" sz="quarter" idx="10"/>
          </p:nvPr>
        </p:nvSpPr>
        <p:spPr/>
        <p:txBody>
          <a:bodyPr/>
          <a:lstStyle/>
          <a:p>
            <a:fld id="{ADFF6552-78D8-4CF0-A6A7-AD6E195BB97F}" type="slidenum">
              <a:rPr lang="en-CA" smtClean="0"/>
              <a:pPr/>
              <a:t>11</a:t>
            </a:fld>
            <a:endParaRPr lang="en-CA" dirty="0"/>
          </a:p>
        </p:txBody>
      </p:sp>
      <p:sp>
        <p:nvSpPr>
          <p:cNvPr id="5" name="Header Placeholder 4"/>
          <p:cNvSpPr>
            <a:spLocks noGrp="1"/>
          </p:cNvSpPr>
          <p:nvPr>
            <p:ph type="hdr" sz="quarter" idx="11"/>
          </p:nvPr>
        </p:nvSpPr>
        <p:spPr/>
        <p:txBody>
          <a:bodyPr/>
          <a:lstStyle/>
          <a:p>
            <a:pPr>
              <a:defRPr/>
            </a:pPr>
            <a:r>
              <a:rPr lang="en-CA" smtClean="0"/>
              <a:t>PROTECTED B</a:t>
            </a:r>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a:p>
            <a:endParaRPr lang="en-CA" dirty="0"/>
          </a:p>
        </p:txBody>
      </p:sp>
      <p:sp>
        <p:nvSpPr>
          <p:cNvPr id="4" name="Header Placeholder 3"/>
          <p:cNvSpPr>
            <a:spLocks noGrp="1"/>
          </p:cNvSpPr>
          <p:nvPr>
            <p:ph type="hdr" sz="quarter" idx="10"/>
          </p:nvPr>
        </p:nvSpPr>
        <p:spPr/>
        <p:txBody>
          <a:bodyPr/>
          <a:lstStyle/>
          <a:p>
            <a:pPr>
              <a:defRPr/>
            </a:pPr>
            <a:r>
              <a:rPr lang="en-CA" smtClean="0"/>
              <a:t>PROTECTED B</a:t>
            </a:r>
            <a:endParaRPr lang="en-CA"/>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12</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CA" smtClean="0"/>
              <a:t>PROTECTED B</a:t>
            </a:r>
            <a:endParaRPr lang="en-CA"/>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noAutofit/>
          </a:bodyPr>
          <a:lstStyle/>
          <a:p>
            <a:pPr eaLnBrk="1" hangingPunct="1">
              <a:spcBef>
                <a:spcPct val="0"/>
              </a:spcBef>
            </a:pPr>
            <a:endParaRPr lang="en-CA" sz="1300" i="0" dirty="0" smtClean="0">
              <a:cs typeface="Arial" pitchFamily="34" charset="0"/>
            </a:endParaRPr>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8C9C64-F0AD-419A-950E-B2C79454ECB6}" type="slidenum">
              <a:rPr lang="en-CA" smtClean="0"/>
              <a:pPr fontAlgn="base">
                <a:spcBef>
                  <a:spcPct val="0"/>
                </a:spcBef>
                <a:spcAft>
                  <a:spcPct val="0"/>
                </a:spcAft>
                <a:defRPr/>
              </a:pPr>
              <a:t>3</a:t>
            </a:fld>
            <a:endParaRPr lang="en-CA" smtClean="0"/>
          </a:p>
        </p:txBody>
      </p:sp>
      <p:sp>
        <p:nvSpPr>
          <p:cNvPr id="5" name="Header Placeholder 4"/>
          <p:cNvSpPr>
            <a:spLocks noGrp="1"/>
          </p:cNvSpPr>
          <p:nvPr>
            <p:ph type="hdr" sz="quarter" idx="10"/>
          </p:nvPr>
        </p:nvSpPr>
        <p:spPr/>
        <p:txBody>
          <a:bodyPr/>
          <a:lstStyle/>
          <a:p>
            <a:pPr>
              <a:defRPr/>
            </a:pPr>
            <a:r>
              <a:rPr lang="en-CA" smtClean="0"/>
              <a:t>PROTECTED B</a:t>
            </a:r>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a:buFont typeface="Arial" pitchFamily="34" charset="0"/>
              <a:buNone/>
            </a:pPr>
            <a:endParaRPr lang="en-CA" sz="1400" baseline="0" dirty="0" smtClean="0"/>
          </a:p>
        </p:txBody>
      </p:sp>
      <p:sp>
        <p:nvSpPr>
          <p:cNvPr id="4" name="Header Placeholder 3"/>
          <p:cNvSpPr>
            <a:spLocks noGrp="1"/>
          </p:cNvSpPr>
          <p:nvPr>
            <p:ph type="hdr" sz="quarter" idx="10"/>
          </p:nvPr>
        </p:nvSpPr>
        <p:spPr/>
        <p:txBody>
          <a:bodyPr/>
          <a:lstStyle/>
          <a:p>
            <a:pPr>
              <a:defRPr/>
            </a:pPr>
            <a:r>
              <a:rPr lang="en-CA" smtClean="0"/>
              <a:t>PROTECTED B</a:t>
            </a:r>
            <a:endParaRPr lang="en-CA"/>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CA" sz="1400" baseline="0" dirty="0" smtClean="0">
              <a:cs typeface="Arial" pitchFamily="34" charset="0"/>
            </a:endParaRPr>
          </a:p>
        </p:txBody>
      </p:sp>
      <p:sp>
        <p:nvSpPr>
          <p:cNvPr id="4" name="Header Placeholder 3"/>
          <p:cNvSpPr>
            <a:spLocks noGrp="1"/>
          </p:cNvSpPr>
          <p:nvPr>
            <p:ph type="hdr" sz="quarter" idx="10"/>
          </p:nvPr>
        </p:nvSpPr>
        <p:spPr/>
        <p:txBody>
          <a:bodyPr/>
          <a:lstStyle/>
          <a:p>
            <a:pPr>
              <a:defRPr/>
            </a:pPr>
            <a:r>
              <a:rPr lang="en-CA" smtClean="0"/>
              <a:t>PROTECTED B</a:t>
            </a:r>
            <a:endParaRPr lang="en-CA"/>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CA" sz="1400" b="0" baseline="0" dirty="0" smtClean="0"/>
          </a:p>
        </p:txBody>
      </p:sp>
      <p:sp>
        <p:nvSpPr>
          <p:cNvPr id="4" name="Header Placeholder 3"/>
          <p:cNvSpPr>
            <a:spLocks noGrp="1"/>
          </p:cNvSpPr>
          <p:nvPr>
            <p:ph type="hdr" sz="quarter" idx="10"/>
          </p:nvPr>
        </p:nvSpPr>
        <p:spPr/>
        <p:txBody>
          <a:bodyPr/>
          <a:lstStyle/>
          <a:p>
            <a:pPr>
              <a:defRPr/>
            </a:pPr>
            <a:r>
              <a:rPr lang="en-CA" smtClean="0"/>
              <a:t>PROTECTED B</a:t>
            </a:r>
            <a:endParaRPr lang="en-CA"/>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400" dirty="0">
              <a:cs typeface="Arial" pitchFamily="34" charset="0"/>
            </a:endParaRPr>
          </a:p>
        </p:txBody>
      </p:sp>
      <p:sp>
        <p:nvSpPr>
          <p:cNvPr id="4" name="Header Placeholder 3"/>
          <p:cNvSpPr>
            <a:spLocks noGrp="1"/>
          </p:cNvSpPr>
          <p:nvPr>
            <p:ph type="hdr" sz="quarter" idx="10"/>
          </p:nvPr>
        </p:nvSpPr>
        <p:spPr/>
        <p:txBody>
          <a:bodyPr/>
          <a:lstStyle/>
          <a:p>
            <a:pPr>
              <a:defRPr/>
            </a:pPr>
            <a:r>
              <a:rPr lang="en-CA" smtClean="0"/>
              <a:t>PROTECTED B</a:t>
            </a:r>
            <a:endParaRPr lang="en-CA"/>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eaLnBrk="1" fontAlgn="auto" hangingPunct="1">
              <a:spcAft>
                <a:spcPts val="0"/>
              </a:spcAft>
              <a:buFont typeface="Arial"/>
              <a:buNone/>
              <a:defRPr/>
            </a:pPr>
            <a:endParaRPr lang="en-CA" sz="1600" b="0" dirty="0" smtClean="0">
              <a:cs typeface="Arial" pitchFamily="34" charset="0"/>
            </a:endParaRPr>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55E4D5-3238-4BA0-B6A2-A9CB7DD52EF8}" type="slidenum">
              <a:rPr lang="en-CA" smtClean="0"/>
              <a:pPr fontAlgn="base">
                <a:spcBef>
                  <a:spcPct val="0"/>
                </a:spcBef>
                <a:spcAft>
                  <a:spcPct val="0"/>
                </a:spcAft>
                <a:defRPr/>
              </a:pPr>
              <a:t>8</a:t>
            </a:fld>
            <a:endParaRPr lang="en-CA" smtClean="0"/>
          </a:p>
        </p:txBody>
      </p:sp>
      <p:sp>
        <p:nvSpPr>
          <p:cNvPr id="5" name="Header Placeholder 4"/>
          <p:cNvSpPr>
            <a:spLocks noGrp="1"/>
          </p:cNvSpPr>
          <p:nvPr>
            <p:ph type="hdr" sz="quarter" idx="10"/>
          </p:nvPr>
        </p:nvSpPr>
        <p:spPr/>
        <p:txBody>
          <a:bodyPr/>
          <a:lstStyle/>
          <a:p>
            <a:pPr>
              <a:defRPr/>
            </a:pPr>
            <a:r>
              <a:rPr lang="en-CA" smtClean="0"/>
              <a:t>PROTECTED B</a:t>
            </a:r>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CA" smtClean="0"/>
              <a:t>PROTECTED B</a:t>
            </a:r>
            <a:endParaRPr lang="en-CA"/>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descr="corp-ppt.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Subtitle 2"/>
          <p:cNvSpPr>
            <a:spLocks noGrp="1"/>
          </p:cNvSpPr>
          <p:nvPr>
            <p:ph type="subTitle" idx="1"/>
          </p:nvPr>
        </p:nvSpPr>
        <p:spPr>
          <a:xfrm>
            <a:off x="533400" y="4953000"/>
            <a:ext cx="3276600" cy="1143000"/>
          </a:xfrm>
        </p:spPr>
        <p:txBody>
          <a:bodyPr>
            <a:normAutofit/>
          </a:bodyPr>
          <a:lstStyle>
            <a:lvl1pPr marL="0" indent="0" algn="l">
              <a:buNone/>
              <a:defRPr sz="2200">
                <a:solidFill>
                  <a:schemeClr val="tx1">
                    <a:tint val="75000"/>
                  </a:schemeClr>
                </a:solidFill>
                <a:latin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7084DD7-75E8-44CE-B32B-51E6B899E09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85F4FDF-7716-49D0-8960-94E68E8947E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C35B806-22BB-469C-9776-56A122B425B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95E6E7-8403-4520-AC2F-FB5151721F8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5A6850-045E-43F9-89D3-23035486FC7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D64FB4-2A84-4057-8572-72ACA36C47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4000">
                <a:srgbClr val="C4BB86"/>
              </a:gs>
              <a:gs pos="100000">
                <a:schemeClr val="bg2">
                  <a:lumMod val="9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solidFill>
                  <a:schemeClr val="tx1"/>
                </a:solidFill>
              </a:defRPr>
            </a:lvl1pPr>
          </a:lstStyle>
          <a:p>
            <a:pPr>
              <a:defRPr/>
            </a:pPr>
            <a:fld id="{4A997060-9696-4A1D-81DD-95EC9ADA7C9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41000">
                <a:srgbClr val="1B357D"/>
              </a:gs>
              <a:gs pos="100000">
                <a:schemeClr val="tx2">
                  <a:lumMod val="20000"/>
                  <a:lumOff val="8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685800" y="1700808"/>
            <a:ext cx="7846640" cy="4392488"/>
          </a:xfrm>
        </p:spPr>
        <p:txBody>
          <a:bodyPr/>
          <a:lstStyle>
            <a:lvl1pPr>
              <a:defRPr sz="2400" b="1"/>
            </a:lvl1pPr>
            <a:lvl2pPr>
              <a:defRPr sz="2200"/>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400" baseline="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2AA87D0C-58A4-44D6-872B-987D4A39F6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45000">
                <a:srgbClr val="800000"/>
              </a:gs>
              <a:gs pos="100000">
                <a:schemeClr val="accent2">
                  <a:lumMod val="20000"/>
                  <a:lumOff val="8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E89FA8C4-577D-403E-B512-A7EA7232CB0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1000">
                <a:schemeClr val="accent6">
                  <a:lumMod val="75000"/>
                </a:schemeClr>
              </a:gs>
              <a:gs pos="100000">
                <a:schemeClr val="accent6">
                  <a:lumMod val="40000"/>
                  <a:lumOff val="6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209D707D-5C56-448A-B19F-7A3B17BB64F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1000">
                <a:srgbClr val="008000"/>
              </a:gs>
              <a:gs pos="100000">
                <a:srgbClr val="DAFFD3"/>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7FAB4FFE-C3D7-49E8-8D0F-9CD8B3FE3AD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BD6DF2-9D3F-41AC-BF24-56DCAF8110D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4AC6252-0E94-4796-89F8-A696D071B2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56BCDB3-1853-4939-8197-640B1142222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229600" y="6356350"/>
            <a:ext cx="838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1F17329-E997-4350-9054-9F8BCB8097D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55" r:id="rId7"/>
    <p:sldLayoutId id="2147484056" r:id="rId8"/>
    <p:sldLayoutId id="2147484057" r:id="rId9"/>
    <p:sldLayoutId id="2147484058" r:id="rId10"/>
    <p:sldLayoutId id="2147484059" r:id="rId11"/>
    <p:sldLayoutId id="2147484060" r:id="rId12"/>
    <p:sldLayoutId id="2147484061" r:id="rId13"/>
    <p:sldLayoutId id="2147484062" r:id="rId14"/>
    <p:sldLayoutId id="2147484063" r:id="rId15"/>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ubtitle 4"/>
          <p:cNvSpPr>
            <a:spLocks noGrp="1"/>
          </p:cNvSpPr>
          <p:nvPr>
            <p:ph type="subTitle" idx="1"/>
          </p:nvPr>
        </p:nvSpPr>
        <p:spPr>
          <a:xfrm>
            <a:off x="533400" y="4953000"/>
            <a:ext cx="3609975" cy="1476375"/>
          </a:xfrm>
        </p:spPr>
        <p:txBody>
          <a:bodyPr>
            <a:normAutofit/>
          </a:bodyPr>
          <a:lstStyle/>
          <a:p>
            <a:pPr eaLnBrk="1" hangingPunct="1">
              <a:spcBef>
                <a:spcPts val="600"/>
              </a:spcBef>
            </a:pPr>
            <a:r>
              <a:rPr lang="en-CA" sz="2000" b="1" dirty="0" smtClean="0">
                <a:solidFill>
                  <a:schemeClr val="tx1"/>
                </a:solidFill>
                <a:latin typeface="Verdana" pitchFamily="34" charset="0"/>
              </a:rPr>
              <a:t>Regulating Immigration </a:t>
            </a:r>
            <a:r>
              <a:rPr lang="en-CA" sz="2000" b="1" dirty="0" smtClean="0">
                <a:solidFill>
                  <a:schemeClr val="tx1"/>
                </a:solidFill>
                <a:latin typeface="Verdana" pitchFamily="34" charset="0"/>
              </a:rPr>
              <a:t>Consultants</a:t>
            </a:r>
            <a:endParaRPr lang="en-CA" sz="2000" b="1" dirty="0" smtClean="0">
              <a:solidFill>
                <a:schemeClr val="tx1"/>
              </a:solidFill>
              <a:latin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sz="2000" dirty="0" smtClean="0"/>
              <a:t>“</a:t>
            </a:r>
            <a:r>
              <a:rPr lang="en-CA" sz="2000" i="1" dirty="0" smtClean="0"/>
              <a:t>Ghost Consultants” </a:t>
            </a:r>
            <a:r>
              <a:rPr lang="en-CA" sz="2000" dirty="0" smtClean="0"/>
              <a:t>are</a:t>
            </a:r>
            <a:r>
              <a:rPr lang="en-CA" sz="2000" i="1" dirty="0" smtClean="0"/>
              <a:t> </a:t>
            </a:r>
            <a:r>
              <a:rPr lang="en-CA" sz="2000" dirty="0" smtClean="0"/>
              <a:t>unregulated third party representatives who provide assistance and/or advice to prospective immigrants</a:t>
            </a:r>
          </a:p>
          <a:p>
            <a:pPr lvl="1">
              <a:buFont typeface="Courier New" pitchFamily="49" charset="0"/>
              <a:buChar char="o"/>
            </a:pPr>
            <a:r>
              <a:rPr lang="en-CA" sz="1800" b="0" dirty="0" smtClean="0"/>
              <a:t>Domestically, CBSA and RCMP continue to investigate complaints regarding “ghost consultants”</a:t>
            </a:r>
          </a:p>
          <a:p>
            <a:pPr lvl="1">
              <a:buFont typeface="Courier New" pitchFamily="49" charset="0"/>
              <a:buChar char="o"/>
            </a:pPr>
            <a:r>
              <a:rPr lang="en-CA" sz="1800" b="0" dirty="0" smtClean="0"/>
              <a:t>They may be subject to prosecution by law enforcement agencies for IRPA offences: </a:t>
            </a:r>
            <a:endParaRPr lang="en-CA" sz="1800" b="0" dirty="0" smtClean="0">
              <a:latin typeface="Arial" pitchFamily="34" charset="0"/>
              <a:cs typeface="Arial" pitchFamily="34" charset="0"/>
            </a:endParaRPr>
          </a:p>
          <a:p>
            <a:pPr marL="857250" lvl="3" indent="0" defTabSz="914400">
              <a:spcBef>
                <a:spcPct val="30000"/>
              </a:spcBef>
              <a:buFont typeface="Wingdings" pitchFamily="2" charset="2"/>
              <a:buChar char="Ø"/>
              <a:defRPr/>
            </a:pPr>
            <a:r>
              <a:rPr lang="en-CA" sz="1800" dirty="0" smtClean="0"/>
              <a:t>  Conviction by indictment: a fine of up to $100,000 and/or to imprisonment for up to two years</a:t>
            </a:r>
          </a:p>
          <a:p>
            <a:pPr marL="857250" lvl="3" indent="0" defTabSz="914400">
              <a:spcBef>
                <a:spcPct val="30000"/>
              </a:spcBef>
              <a:buFont typeface="Wingdings" pitchFamily="2" charset="2"/>
              <a:buChar char="Ø"/>
              <a:defRPr/>
            </a:pPr>
            <a:r>
              <a:rPr lang="en-CA" sz="1800" dirty="0" smtClean="0"/>
              <a:t>  Summary conviction: a fine of up to $20,000 and/or to imprisonment for up to six months</a:t>
            </a:r>
          </a:p>
          <a:p>
            <a:pPr marL="742950" lvl="2" indent="-342900">
              <a:buFont typeface="Courier New" pitchFamily="49" charset="0"/>
              <a:buChar char="o"/>
            </a:pPr>
            <a:r>
              <a:rPr lang="en-CA" sz="1800" dirty="0" smtClean="0"/>
              <a:t>Canada has no extra juridical power to regulate and/or control immigration consultants overseas therefore relies on close cooperation with other countries</a:t>
            </a:r>
          </a:p>
        </p:txBody>
      </p:sp>
      <p:sp>
        <p:nvSpPr>
          <p:cNvPr id="3" name="Title 2"/>
          <p:cNvSpPr>
            <a:spLocks noGrp="1"/>
          </p:cNvSpPr>
          <p:nvPr>
            <p:ph type="title"/>
          </p:nvPr>
        </p:nvSpPr>
        <p:spPr/>
        <p:txBody>
          <a:bodyPr/>
          <a:lstStyle/>
          <a:p>
            <a:pPr algn="ctr"/>
            <a:r>
              <a:rPr lang="en-CA" dirty="0" smtClean="0"/>
              <a:t>Ghost Consultants</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CA" sz="2400" dirty="0" smtClean="0">
                <a:latin typeface="Verdana" pitchFamily="34" charset="0"/>
                <a:ea typeface="Verdana" pitchFamily="34" charset="0"/>
                <a:cs typeface="Verdana" pitchFamily="34" charset="0"/>
              </a:rPr>
              <a:t>Additional Measures Adopted by CIC</a:t>
            </a:r>
            <a:endParaRPr lang="en-CA" sz="2400" dirty="0">
              <a:solidFill>
                <a:srgbClr val="FF0000"/>
              </a:solidFill>
              <a:latin typeface="Verdana" pitchFamily="34" charset="0"/>
              <a:ea typeface="Verdana" pitchFamily="34" charset="0"/>
              <a:cs typeface="Verdana" pitchFamily="34" charset="0"/>
            </a:endParaRPr>
          </a:p>
        </p:txBody>
      </p:sp>
      <p:sp>
        <p:nvSpPr>
          <p:cNvPr id="11" name="TextBox 10"/>
          <p:cNvSpPr txBox="1"/>
          <p:nvPr/>
        </p:nvSpPr>
        <p:spPr>
          <a:xfrm>
            <a:off x="7236296" y="430213"/>
            <a:ext cx="1368425" cy="338137"/>
          </a:xfrm>
          <a:prstGeom prst="rect">
            <a:avLst/>
          </a:prstGeom>
          <a:noFill/>
        </p:spPr>
        <p:txBody>
          <a:bodyPr>
            <a:spAutoFit/>
          </a:bodyPr>
          <a:lstStyle/>
          <a:p>
            <a:pPr fontAlgn="auto">
              <a:spcBef>
                <a:spcPts val="0"/>
              </a:spcBef>
              <a:spcAft>
                <a:spcPts val="0"/>
              </a:spcAft>
              <a:defRPr/>
            </a:pPr>
            <a:r>
              <a:rPr lang="en-CA" sz="1600" b="1" dirty="0">
                <a:latin typeface="+mj-lt"/>
                <a:ea typeface="Verdana" pitchFamily="34" charset="0"/>
                <a:cs typeface="Verdana" pitchFamily="34" charset="0"/>
              </a:rPr>
              <a:t>PROTECTED B</a:t>
            </a:r>
          </a:p>
        </p:txBody>
      </p:sp>
      <p:sp>
        <p:nvSpPr>
          <p:cNvPr id="13" name="TextBox 12"/>
          <p:cNvSpPr txBox="1"/>
          <p:nvPr/>
        </p:nvSpPr>
        <p:spPr>
          <a:xfrm>
            <a:off x="8229600" y="168603"/>
            <a:ext cx="720080" cy="261610"/>
          </a:xfrm>
          <a:prstGeom prst="rect">
            <a:avLst/>
          </a:prstGeom>
          <a:noFill/>
        </p:spPr>
        <p:txBody>
          <a:bodyPr wrap="square" rtlCol="0">
            <a:spAutoFit/>
          </a:bodyPr>
          <a:lstStyle/>
          <a:p>
            <a:r>
              <a:rPr lang="en-CA" sz="1100" b="1" dirty="0" smtClean="0"/>
              <a:t>DRAFT</a:t>
            </a:r>
            <a:endParaRPr lang="en-CA" sz="1100" b="1" dirty="0"/>
          </a:p>
        </p:txBody>
      </p:sp>
      <p:sp>
        <p:nvSpPr>
          <p:cNvPr id="9" name="Slide Number Placeholder 8"/>
          <p:cNvSpPr>
            <a:spLocks noGrp="1"/>
          </p:cNvSpPr>
          <p:nvPr>
            <p:ph type="sldNum" sz="quarter" idx="10"/>
          </p:nvPr>
        </p:nvSpPr>
        <p:spPr/>
        <p:txBody>
          <a:bodyPr/>
          <a:lstStyle/>
          <a:p>
            <a:pPr>
              <a:defRPr/>
            </a:pPr>
            <a:fld id="{2AA87D0C-58A4-44D6-872B-987D4A39F6B8}" type="slidenum">
              <a:rPr lang="en-US" smtClean="0"/>
              <a:pPr>
                <a:defRPr/>
              </a:pPr>
              <a:t>11</a:t>
            </a:fld>
            <a:endParaRPr lang="en-US" dirty="0"/>
          </a:p>
        </p:txBody>
      </p:sp>
      <p:sp>
        <p:nvSpPr>
          <p:cNvPr id="10" name="Content Placeholder 9"/>
          <p:cNvSpPr>
            <a:spLocks noGrp="1"/>
          </p:cNvSpPr>
          <p:nvPr>
            <p:ph idx="1"/>
          </p:nvPr>
        </p:nvSpPr>
        <p:spPr/>
        <p:txBody>
          <a:bodyPr/>
          <a:lstStyle/>
          <a:p>
            <a:pPr>
              <a:buFont typeface="Arial" pitchFamily="34" charset="0"/>
              <a:buChar char="•"/>
            </a:pPr>
            <a:r>
              <a:rPr lang="en-CA" sz="1700" dirty="0" smtClean="0"/>
              <a:t>CIC Anti-fraud Media Campaign </a:t>
            </a:r>
          </a:p>
          <a:p>
            <a:pPr lvl="1">
              <a:buFont typeface="Courier New" pitchFamily="49" charset="0"/>
              <a:buChar char="o"/>
            </a:pPr>
            <a:r>
              <a:rPr lang="en-GB" sz="1500" dirty="0" smtClean="0"/>
              <a:t>To raise public awareness with fraud warning notices on our website: </a:t>
            </a:r>
            <a:r>
              <a:rPr lang="en-GB" sz="1500" u="sng" dirty="0" smtClean="0"/>
              <a:t>www.cic.gc.ca</a:t>
            </a:r>
          </a:p>
          <a:p>
            <a:pPr lvl="1">
              <a:buFont typeface="Courier New" pitchFamily="49" charset="0"/>
              <a:buChar char="o"/>
            </a:pPr>
            <a:r>
              <a:rPr lang="en-GB" sz="1500" dirty="0" smtClean="0"/>
              <a:t>Video &amp; text messages translated into 17 languages </a:t>
            </a:r>
            <a:endParaRPr lang="en-CA" sz="1500" dirty="0" smtClean="0"/>
          </a:p>
          <a:p>
            <a:pPr lvl="1">
              <a:buFont typeface="Courier New" pitchFamily="49" charset="0"/>
              <a:buChar char="o"/>
            </a:pPr>
            <a:r>
              <a:rPr lang="en-CA" sz="1500" dirty="0" smtClean="0"/>
              <a:t>March 2009 – online survey conducted by CIC’s Communications Branch</a:t>
            </a:r>
          </a:p>
          <a:p>
            <a:pPr lvl="1">
              <a:buFont typeface="Courier New" pitchFamily="49" charset="0"/>
              <a:buChar char="o"/>
            </a:pPr>
            <a:r>
              <a:rPr lang="en-CA" sz="1500" dirty="0" smtClean="0"/>
              <a:t>Additional details are available on the CIC website:</a:t>
            </a:r>
            <a:endParaRPr lang="en-CA" sz="1500" b="1" dirty="0" smtClean="0"/>
          </a:p>
          <a:p>
            <a:pPr>
              <a:buNone/>
            </a:pPr>
            <a:endParaRPr lang="en-CA" sz="1500" dirty="0" smtClean="0"/>
          </a:p>
          <a:p>
            <a:pPr>
              <a:buFont typeface="Arial" pitchFamily="34" charset="0"/>
              <a:buChar char="•"/>
            </a:pPr>
            <a:r>
              <a:rPr lang="en-CA" sz="1700" dirty="0" smtClean="0"/>
              <a:t>CIC’s International Strategy </a:t>
            </a:r>
          </a:p>
          <a:p>
            <a:pPr lvl="1">
              <a:buFont typeface="Courier New" pitchFamily="49" charset="0"/>
              <a:buChar char="o"/>
            </a:pPr>
            <a:r>
              <a:rPr lang="en-CA" sz="1500" dirty="0" smtClean="0"/>
              <a:t>January 2009 - CIC Minister launches the international strategy on bilateral visit </a:t>
            </a:r>
            <a:r>
              <a:rPr lang="en-CA" sz="1500" smtClean="0"/>
              <a:t>to India </a:t>
            </a:r>
            <a:endParaRPr lang="en-CA" sz="1500" dirty="0" smtClean="0"/>
          </a:p>
          <a:p>
            <a:pPr lvl="1">
              <a:buFont typeface="Courier New" pitchFamily="49" charset="0"/>
              <a:buChar char="o"/>
            </a:pPr>
            <a:r>
              <a:rPr lang="en-GB" sz="1500" dirty="0" smtClean="0"/>
              <a:t>These Bilateral engagements continued during trips to India, China, the Philippines, Australia and Europe (2010) and Pakistan (2011) </a:t>
            </a:r>
            <a:endParaRPr lang="en-CA" sz="1500" dirty="0" smtClean="0"/>
          </a:p>
          <a:p>
            <a:pPr lvl="1">
              <a:buFont typeface="Courier New" pitchFamily="49" charset="0"/>
              <a:buChar char="o"/>
            </a:pPr>
            <a:r>
              <a:rPr lang="en-CA" sz="1500" dirty="0" smtClean="0"/>
              <a:t>March 2011 – CIC launched a coordinated media campaign with members of the Five Country Conference  (United States, United Kingdom, Australia, New Zealand, Canada) </a:t>
            </a:r>
          </a:p>
          <a:p>
            <a:pPr lvl="1">
              <a:buFont typeface="Courier New" pitchFamily="49" charset="0"/>
              <a:buChar char="o"/>
            </a:pPr>
            <a:r>
              <a:rPr lang="en-CA" sz="1500" dirty="0" smtClean="0"/>
              <a:t>November 2011 – CIC delivers presentation on efforts to regulate immigration consultants at the Regional Conference on Migration’s Technical Meeting in Santo Domingo. </a:t>
            </a:r>
          </a:p>
          <a:p>
            <a:endParaRPr lang="en-CA" sz="2000" dirty="0" smtClean="0"/>
          </a:p>
          <a:p>
            <a:pPr>
              <a:buNone/>
            </a:pPr>
            <a:endParaRPr lang="en-CA" sz="2000" dirty="0" smtClean="0"/>
          </a:p>
          <a:p>
            <a:endParaRPr lang="en-CA"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sz="2800" dirty="0" smtClean="0"/>
              <a:t>Areas to consider for cooperation and collaboration: </a:t>
            </a:r>
          </a:p>
          <a:p>
            <a:pPr lvl="1">
              <a:buFont typeface="Courier New" pitchFamily="49" charset="0"/>
              <a:buChar char="o"/>
            </a:pPr>
            <a:r>
              <a:rPr lang="en-CA" sz="1800" dirty="0" smtClean="0"/>
              <a:t>Information exchange regarding regulatory approaches, complaints, and prosecutions</a:t>
            </a:r>
          </a:p>
          <a:p>
            <a:pPr lvl="1">
              <a:buFont typeface="Courier New" pitchFamily="49" charset="0"/>
              <a:buChar char="o"/>
            </a:pPr>
            <a:r>
              <a:rPr lang="en-CA" sz="1800" dirty="0" smtClean="0"/>
              <a:t>Anti-fraud communications to raise public awareness about potential risks associated with problematic immigration consultants/agents/brokers</a:t>
            </a:r>
          </a:p>
          <a:p>
            <a:pPr lvl="1">
              <a:buFont typeface="Courier New" pitchFamily="49" charset="0"/>
              <a:buChar char="o"/>
            </a:pPr>
            <a:r>
              <a:rPr lang="en-CA" sz="1800" dirty="0" smtClean="0"/>
              <a:t>Joint lobbying </a:t>
            </a:r>
            <a:r>
              <a:rPr lang="en-CA" sz="1800" dirty="0" smtClean="0"/>
              <a:t>of internet search engine providers (i.e. Google) to remove unscrupulous consultants or immigration scam websites from top pages of search results</a:t>
            </a:r>
          </a:p>
          <a:p>
            <a:pPr lvl="1">
              <a:buFont typeface="Courier New" pitchFamily="49" charset="0"/>
              <a:buChar char="o"/>
            </a:pPr>
            <a:r>
              <a:rPr lang="en-CA" sz="1800" dirty="0" smtClean="0"/>
              <a:t>The exchange of empirical or anecdotal information to better assess the economic/social costs associated with immigration fraud issues and the effectiveness of anti-fraud measures and advertising</a:t>
            </a:r>
          </a:p>
          <a:p>
            <a:endParaRPr lang="en-CA" dirty="0"/>
          </a:p>
        </p:txBody>
      </p:sp>
      <p:sp>
        <p:nvSpPr>
          <p:cNvPr id="3" name="Title 2"/>
          <p:cNvSpPr>
            <a:spLocks noGrp="1"/>
          </p:cNvSpPr>
          <p:nvPr>
            <p:ph type="title"/>
          </p:nvPr>
        </p:nvSpPr>
        <p:spPr/>
        <p:txBody>
          <a:bodyPr/>
          <a:lstStyle/>
          <a:p>
            <a:pPr algn="ctr"/>
            <a:r>
              <a:rPr lang="en-CA" smtClean="0"/>
              <a:t>Moving </a:t>
            </a:r>
            <a:r>
              <a:rPr lang="en-CA" dirty="0" smtClean="0"/>
              <a:t>Forward	</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CA" dirty="0" smtClean="0"/>
          </a:p>
          <a:p>
            <a:r>
              <a:rPr lang="en-CA" dirty="0" smtClean="0"/>
              <a:t>An overview of Bill C-35, </a:t>
            </a:r>
            <a:r>
              <a:rPr lang="en-CA" i="1" dirty="0" smtClean="0"/>
              <a:t>An Act to Amend the Immigration and Refugee Protection Act (IRPA)</a:t>
            </a:r>
          </a:p>
          <a:p>
            <a:endParaRPr lang="en-CA" i="1" dirty="0" smtClean="0"/>
          </a:p>
          <a:p>
            <a:r>
              <a:rPr lang="en-CA" dirty="0" smtClean="0"/>
              <a:t>Provide an update on CIC’s efforts to combat “</a:t>
            </a:r>
            <a:r>
              <a:rPr lang="en-CA" i="1" dirty="0" smtClean="0"/>
              <a:t>Ghost Consultants” </a:t>
            </a:r>
          </a:p>
          <a:p>
            <a:endParaRPr lang="en-CA" dirty="0" smtClean="0"/>
          </a:p>
          <a:p>
            <a:r>
              <a:rPr lang="en-CA" dirty="0" smtClean="0"/>
              <a:t>Explore areas for cooperation and collaboration</a:t>
            </a:r>
          </a:p>
          <a:p>
            <a:pPr>
              <a:buNone/>
            </a:pPr>
            <a:endParaRPr lang="en-CA" b="0" dirty="0"/>
          </a:p>
        </p:txBody>
      </p:sp>
      <p:sp>
        <p:nvSpPr>
          <p:cNvPr id="3" name="Title 2"/>
          <p:cNvSpPr>
            <a:spLocks noGrp="1"/>
          </p:cNvSpPr>
          <p:nvPr>
            <p:ph type="title"/>
          </p:nvPr>
        </p:nvSpPr>
        <p:spPr/>
        <p:txBody>
          <a:bodyPr/>
          <a:lstStyle/>
          <a:p>
            <a:pPr algn="ctr"/>
            <a:r>
              <a:rPr lang="en-CA" dirty="0" smtClean="0"/>
              <a:t>Overview</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0"/>
          <p:cNvSpPr>
            <a:spLocks noGrp="1"/>
          </p:cNvSpPr>
          <p:nvPr>
            <p:ph idx="1"/>
          </p:nvPr>
        </p:nvSpPr>
        <p:spPr>
          <a:xfrm>
            <a:off x="685800" y="1700213"/>
            <a:ext cx="7847013" cy="4392612"/>
          </a:xfrm>
        </p:spPr>
        <p:txBody>
          <a:bodyPr/>
          <a:lstStyle/>
          <a:p>
            <a:r>
              <a:rPr lang="en-CA" sz="2200" dirty="0" smtClean="0"/>
              <a:t>30 June 2011 - Bill C-35: </a:t>
            </a:r>
            <a:r>
              <a:rPr lang="en-CA" sz="2200" i="1" dirty="0" smtClean="0"/>
              <a:t>An Act to Amend the Immigration and Refugee Protection Act (IRPA),</a:t>
            </a:r>
            <a:r>
              <a:rPr lang="en-CA" sz="2200" dirty="0" smtClean="0"/>
              <a:t> came into force   </a:t>
            </a:r>
          </a:p>
          <a:p>
            <a:pPr lvl="1">
              <a:buFont typeface="Courier New" pitchFamily="49" charset="0"/>
              <a:buChar char="o"/>
            </a:pPr>
            <a:r>
              <a:rPr lang="en-CA" sz="2000" dirty="0" smtClean="0"/>
              <a:t>To protect immigrants and the integrity of Canada’s immigration program</a:t>
            </a:r>
          </a:p>
          <a:p>
            <a:pPr lvl="1">
              <a:buFont typeface="Courier New" pitchFamily="49" charset="0"/>
              <a:buChar char="o"/>
            </a:pPr>
            <a:r>
              <a:rPr lang="en-CA" sz="2000" dirty="0" smtClean="0"/>
              <a:t>Offence for anyone other than an authorized representative to advise or represent  a person: </a:t>
            </a:r>
          </a:p>
          <a:p>
            <a:pPr lvl="2">
              <a:buFont typeface="Arial" pitchFamily="34" charset="0"/>
              <a:buChar char="•"/>
            </a:pPr>
            <a:r>
              <a:rPr lang="en-CA" sz="1800" dirty="0" smtClean="0"/>
              <a:t>for a fee or other consideration</a:t>
            </a:r>
          </a:p>
          <a:p>
            <a:pPr lvl="2">
              <a:buFont typeface="Arial" pitchFamily="34" charset="0"/>
              <a:buChar char="•"/>
            </a:pPr>
            <a:r>
              <a:rPr lang="en-CA" sz="1800" dirty="0" smtClean="0"/>
              <a:t>in connection with an application or proceeding under the IRPA</a:t>
            </a:r>
          </a:p>
          <a:p>
            <a:pPr lvl="1">
              <a:buFont typeface="Courier New" pitchFamily="49" charset="0"/>
              <a:buChar char="o"/>
            </a:pPr>
            <a:r>
              <a:rPr lang="en-CA" sz="2000" dirty="0" smtClean="0"/>
              <a:t>Contains information sharing provisions</a:t>
            </a:r>
          </a:p>
          <a:p>
            <a:pPr lvl="1">
              <a:buFont typeface="Courier New" pitchFamily="49" charset="0"/>
              <a:buChar char="o"/>
            </a:pPr>
            <a:r>
              <a:rPr lang="en-CA" sz="2000" dirty="0" smtClean="0"/>
              <a:t>Establishes of a new regulatory body – Immigration Consultants of Canada Regulatory Council (ICCRC)</a:t>
            </a:r>
          </a:p>
          <a:p>
            <a:pPr lvl="1">
              <a:buFont typeface="Courier New" pitchFamily="49" charset="0"/>
              <a:buChar char="o"/>
            </a:pPr>
            <a:endParaRPr lang="en-CA" sz="1800" dirty="0" smtClean="0"/>
          </a:p>
          <a:p>
            <a:pPr lvl="0"/>
            <a:endParaRPr lang="en-CA" sz="1800" dirty="0" smtClean="0"/>
          </a:p>
        </p:txBody>
      </p:sp>
      <p:sp>
        <p:nvSpPr>
          <p:cNvPr id="22531" name="Title 19"/>
          <p:cNvSpPr>
            <a:spLocks noGrp="1"/>
          </p:cNvSpPr>
          <p:nvPr>
            <p:ph type="title"/>
          </p:nvPr>
        </p:nvSpPr>
        <p:spPr/>
        <p:txBody>
          <a:bodyPr>
            <a:normAutofit/>
          </a:bodyPr>
          <a:lstStyle/>
          <a:p>
            <a:pPr algn="ctr" eaLnBrk="1" hangingPunct="1"/>
            <a:r>
              <a:rPr lang="en-CA" dirty="0" smtClean="0">
                <a:latin typeface="Verdana" pitchFamily="34" charset="0"/>
              </a:rPr>
              <a:t>Bill C-35 Related Provisions</a:t>
            </a:r>
            <a:endParaRPr lang="en-US" i="1" dirty="0" smtClean="0">
              <a:latin typeface="Verdana"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85800" y="1871329"/>
          <a:ext cx="7847014" cy="3444951"/>
        </p:xfrm>
        <a:graphic>
          <a:graphicData uri="http://schemas.openxmlformats.org/drawingml/2006/table">
            <a:tbl>
              <a:tblPr firstRow="1" bandRow="1">
                <a:tableStyleId>{5C22544A-7EE6-4342-B048-85BDC9FD1C3A}</a:tableStyleId>
              </a:tblPr>
              <a:tblGrid>
                <a:gridCol w="3923507"/>
                <a:gridCol w="3923507"/>
              </a:tblGrid>
              <a:tr h="421242">
                <a:tc>
                  <a:txBody>
                    <a:bodyPr/>
                    <a:lstStyle/>
                    <a:p>
                      <a:pPr algn="ctr"/>
                      <a:r>
                        <a:rPr lang="en-CA" dirty="0" smtClean="0"/>
                        <a:t>Authorized Representatives</a:t>
                      </a:r>
                      <a:endParaRPr lang="en-CA" dirty="0"/>
                    </a:p>
                  </a:txBody>
                  <a:tcPr/>
                </a:tc>
                <a:tc>
                  <a:txBody>
                    <a:bodyPr/>
                    <a:lstStyle/>
                    <a:p>
                      <a:pPr algn="ctr"/>
                      <a:r>
                        <a:rPr lang="en-CA" dirty="0" smtClean="0"/>
                        <a:t>Applicants</a:t>
                      </a:r>
                      <a:endParaRPr lang="en-CA" dirty="0"/>
                    </a:p>
                  </a:txBody>
                  <a:tcPr/>
                </a:tc>
              </a:tr>
              <a:tr h="727075">
                <a:tc>
                  <a:txBody>
                    <a:bodyPr/>
                    <a:lstStyle/>
                    <a:p>
                      <a:pPr>
                        <a:buFont typeface="Arial" pitchFamily="34" charset="0"/>
                        <a:buNone/>
                      </a:pPr>
                      <a:r>
                        <a:rPr lang="en-CA" sz="1800" dirty="0" smtClean="0"/>
                        <a:t>Must be members in good standing</a:t>
                      </a:r>
                      <a:r>
                        <a:rPr lang="en-CA" sz="1800" baseline="0" dirty="0" smtClean="0"/>
                        <a:t> with: </a:t>
                      </a:r>
                      <a:endParaRPr lang="en-CA" sz="1800" dirty="0"/>
                    </a:p>
                  </a:txBody>
                  <a:tcPr/>
                </a:tc>
                <a:tc>
                  <a:txBody>
                    <a:bodyPr/>
                    <a:lstStyle/>
                    <a:p>
                      <a:r>
                        <a:rPr lang="en-CA" sz="1800" b="0" dirty="0" smtClean="0"/>
                        <a:t>Must submit information for verification purposes:</a:t>
                      </a:r>
                      <a:endParaRPr lang="en-CA" sz="1800" dirty="0"/>
                    </a:p>
                  </a:txBody>
                  <a:tcPr/>
                </a:tc>
              </a:tr>
              <a:tr h="727075">
                <a:tc>
                  <a:txBody>
                    <a:bodyPr/>
                    <a:lstStyle/>
                    <a:p>
                      <a:pPr>
                        <a:buFont typeface="Arial" pitchFamily="34" charset="0"/>
                        <a:buChar char="•"/>
                      </a:pPr>
                      <a:r>
                        <a:rPr lang="en-CA" sz="1800" dirty="0" smtClean="0"/>
                        <a:t> a Canadian provincial/territorial law society</a:t>
                      </a:r>
                      <a:endParaRPr lang="en-CA" sz="1800" dirty="0"/>
                    </a:p>
                  </a:txBody>
                  <a:tcPr/>
                </a:tc>
                <a:tc>
                  <a:txBody>
                    <a:bodyPr/>
                    <a:lstStyle/>
                    <a:p>
                      <a:pPr marL="0" marR="0" lvl="1"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sz="1800" dirty="0" smtClean="0"/>
                        <a:t> the name of their authorized representative, </a:t>
                      </a:r>
                    </a:p>
                  </a:txBody>
                  <a:tcPr/>
                </a:tc>
              </a:tr>
              <a:tr h="421242">
                <a:tc>
                  <a:txBody>
                    <a:bodyPr/>
                    <a:lstStyle/>
                    <a:p>
                      <a:pPr>
                        <a:buFont typeface="Arial" pitchFamily="34" charset="0"/>
                        <a:buChar char="•"/>
                      </a:pPr>
                      <a:r>
                        <a:rPr lang="en-CA" sz="1800" dirty="0" smtClean="0"/>
                        <a:t> the </a:t>
                      </a:r>
                      <a:r>
                        <a:rPr lang="en-CA" sz="1800" i="1" dirty="0" smtClean="0"/>
                        <a:t>Chambre des notaires du Quebec</a:t>
                      </a:r>
                      <a:endParaRPr lang="en-CA" sz="1800" i="1" dirty="0"/>
                    </a:p>
                  </a:txBody>
                  <a:tcPr/>
                </a:tc>
                <a:tc>
                  <a:txBody>
                    <a:bodyPr/>
                    <a:lstStyle/>
                    <a:p>
                      <a:pPr marL="0" marR="0" lvl="1"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sz="1800" dirty="0" smtClean="0"/>
                        <a:t>the organization they are a member of,  </a:t>
                      </a:r>
                    </a:p>
                  </a:txBody>
                  <a:tcPr/>
                </a:tc>
              </a:tr>
              <a:tr h="727075">
                <a:tc>
                  <a:txBody>
                    <a:bodyPr/>
                    <a:lstStyle/>
                    <a:p>
                      <a:pPr marL="0" marR="0" lvl="1"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sz="1800" dirty="0" smtClean="0"/>
                        <a:t> the </a:t>
                      </a:r>
                      <a:r>
                        <a:rPr lang="en-CA" sz="1800" i="1" dirty="0" smtClean="0"/>
                        <a:t>Immigration Consultants of Canada Regulatory Council (ICCRC) </a:t>
                      </a:r>
                    </a:p>
                  </a:txBody>
                  <a:tcPr/>
                </a:tc>
                <a:tc>
                  <a:txBody>
                    <a:bodyPr/>
                    <a:lstStyle/>
                    <a:p>
                      <a:pPr marL="0" marR="0" lvl="1"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sz="1800" dirty="0" smtClean="0"/>
                        <a:t> their identification or membership number, </a:t>
                      </a:r>
                    </a:p>
                  </a:txBody>
                  <a:tcPr/>
                </a:tc>
              </a:tr>
              <a:tr h="421242">
                <a:tc>
                  <a:txBody>
                    <a:bodyPr/>
                    <a:lstStyle/>
                    <a:p>
                      <a:endParaRPr lang="en-CA" dirty="0"/>
                    </a:p>
                  </a:txBody>
                  <a:tcPr/>
                </a:tc>
                <a:tc>
                  <a:txBody>
                    <a:bodyPr/>
                    <a:lstStyle/>
                    <a:p>
                      <a:pPr>
                        <a:buFont typeface="Arial" pitchFamily="34" charset="0"/>
                        <a:buChar char="•"/>
                      </a:pPr>
                      <a:r>
                        <a:rPr lang="en-CA" sz="1800" dirty="0" smtClean="0"/>
                        <a:t> their telephone number and address</a:t>
                      </a:r>
                      <a:endParaRPr lang="en-CA" sz="1800" dirty="0"/>
                    </a:p>
                  </a:txBody>
                  <a:tcPr/>
                </a:tc>
              </a:tr>
            </a:tbl>
          </a:graphicData>
        </a:graphic>
      </p:graphicFrame>
      <p:sp>
        <p:nvSpPr>
          <p:cNvPr id="3" name="Title 2"/>
          <p:cNvSpPr>
            <a:spLocks noGrp="1"/>
          </p:cNvSpPr>
          <p:nvPr>
            <p:ph type="title"/>
          </p:nvPr>
        </p:nvSpPr>
        <p:spPr/>
        <p:txBody>
          <a:bodyPr/>
          <a:lstStyle/>
          <a:p>
            <a:pPr algn="ctr"/>
            <a:r>
              <a:rPr lang="en-CA" dirty="0" smtClean="0"/>
              <a:t>Bill C-35 Requirements</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fontAlgn="auto" hangingPunct="1">
              <a:spcAft>
                <a:spcPts val="0"/>
              </a:spcAft>
              <a:defRPr/>
            </a:pPr>
            <a:r>
              <a:rPr lang="en-CA" sz="2200" dirty="0" smtClean="0"/>
              <a:t>30 June 2011 - New regulatory body: The </a:t>
            </a:r>
            <a:r>
              <a:rPr lang="en-CA" sz="2200" i="1" dirty="0" smtClean="0"/>
              <a:t>Immigration Consultants of Canada Regulatory Council (ICCRC)</a:t>
            </a:r>
          </a:p>
          <a:p>
            <a:pPr lvl="1" eaLnBrk="1" fontAlgn="auto" hangingPunct="1">
              <a:spcAft>
                <a:spcPts val="0"/>
              </a:spcAft>
              <a:buFont typeface="Arial" pitchFamily="34" charset="0"/>
              <a:buChar char="•"/>
              <a:defRPr/>
            </a:pPr>
            <a:r>
              <a:rPr lang="en-CA" sz="2000" dirty="0" smtClean="0"/>
              <a:t>The ICCRC was chosen as the governing body to regulate immigration consultants because it demonstrated it has the necessary competence, integrity, accountability, good governance and viability to effectively regulate the immigration consultant profession in the public interest.  </a:t>
            </a:r>
          </a:p>
          <a:p>
            <a:pPr lvl="1" eaLnBrk="1" fontAlgn="auto" hangingPunct="1">
              <a:spcAft>
                <a:spcPts val="0"/>
              </a:spcAft>
              <a:buFont typeface="Arial" pitchFamily="34" charset="0"/>
              <a:buChar char="•"/>
              <a:defRPr/>
            </a:pPr>
            <a:endParaRPr lang="en-CA" sz="2000" b="0" dirty="0" smtClean="0"/>
          </a:p>
          <a:p>
            <a:pPr lvl="1" eaLnBrk="1" fontAlgn="auto" hangingPunct="1">
              <a:spcAft>
                <a:spcPts val="0"/>
              </a:spcAft>
              <a:buFont typeface="Arial" pitchFamily="34" charset="0"/>
              <a:buChar char="•"/>
              <a:defRPr/>
            </a:pPr>
            <a:r>
              <a:rPr lang="en-CA" sz="2000" b="0" dirty="0" smtClean="0"/>
              <a:t>The ICCRC currently has over 2200 members and maintains an    up-to-date membership list on its website which can be searched by name, business name, or ICCRC membership number.  </a:t>
            </a:r>
          </a:p>
          <a:p>
            <a:pPr lvl="1">
              <a:buNone/>
            </a:pPr>
            <a:endParaRPr lang="en-CA" sz="1800" b="0" dirty="0" smtClean="0"/>
          </a:p>
        </p:txBody>
      </p:sp>
      <p:sp>
        <p:nvSpPr>
          <p:cNvPr id="3" name="Title 2"/>
          <p:cNvSpPr>
            <a:spLocks noGrp="1"/>
          </p:cNvSpPr>
          <p:nvPr>
            <p:ph type="title"/>
          </p:nvPr>
        </p:nvSpPr>
        <p:spPr/>
        <p:txBody>
          <a:bodyPr/>
          <a:lstStyle/>
          <a:p>
            <a:pPr algn="ctr"/>
            <a:r>
              <a:rPr lang="en-CA" dirty="0" smtClean="0"/>
              <a:t>ICCRC – New Regulatory Body</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fontAlgn="auto" hangingPunct="1">
              <a:spcAft>
                <a:spcPts val="0"/>
              </a:spcAft>
              <a:buFont typeface="Arial"/>
              <a:buChar char="•"/>
              <a:defRPr/>
            </a:pPr>
            <a:r>
              <a:rPr lang="en-CA" sz="2200" dirty="0" smtClean="0"/>
              <a:t>10 April 2012 - Information sharing provision of Bill C-35, came into force</a:t>
            </a:r>
          </a:p>
          <a:p>
            <a:pPr lvl="1">
              <a:buFont typeface="Arial" pitchFamily="34" charset="0"/>
              <a:buChar char="•"/>
            </a:pPr>
            <a:r>
              <a:rPr lang="en-CA" sz="2000" dirty="0" smtClean="0"/>
              <a:t>Requires the ICCRC to provide information to the government to ensure it is governing its members in the public interest </a:t>
            </a:r>
          </a:p>
          <a:p>
            <a:pPr lvl="1">
              <a:buFont typeface="Arial" pitchFamily="34" charset="0"/>
              <a:buChar char="•"/>
            </a:pPr>
            <a:endParaRPr lang="en-CA" sz="2000" dirty="0" smtClean="0"/>
          </a:p>
          <a:p>
            <a:pPr lvl="1">
              <a:buFont typeface="Arial" pitchFamily="34" charset="0"/>
              <a:buChar char="•"/>
            </a:pPr>
            <a:r>
              <a:rPr lang="en-CA" sz="2000" dirty="0" smtClean="0"/>
              <a:t>Authorizes the Governor in Council to make regulations requiring the designated body to provide the Minister with information regarding its activities</a:t>
            </a:r>
          </a:p>
          <a:p>
            <a:pPr lvl="1">
              <a:buFont typeface="Arial" pitchFamily="34" charset="0"/>
              <a:buChar char="•"/>
            </a:pPr>
            <a:endParaRPr lang="en-CA" sz="2000" dirty="0" smtClean="0"/>
          </a:p>
          <a:p>
            <a:pPr lvl="1">
              <a:buFont typeface="Arial" pitchFamily="34" charset="0"/>
              <a:buChar char="•"/>
            </a:pPr>
            <a:r>
              <a:rPr lang="en-CA" sz="2000" dirty="0" smtClean="0"/>
              <a:t>Permits the disclosure of information relating to the unprofessional or unethical conduct of individuals to the bodies responsible for investigating that conduct</a:t>
            </a:r>
          </a:p>
          <a:p>
            <a:pPr>
              <a:buFont typeface="Arial" pitchFamily="34" charset="0"/>
              <a:buChar char="•"/>
            </a:pPr>
            <a:endParaRPr lang="en-CA" dirty="0" smtClean="0"/>
          </a:p>
          <a:p>
            <a:pPr eaLnBrk="1" fontAlgn="auto" hangingPunct="1">
              <a:spcAft>
                <a:spcPts val="0"/>
              </a:spcAft>
              <a:buFont typeface="Arial"/>
              <a:buChar char="•"/>
              <a:defRPr/>
            </a:pPr>
            <a:endParaRPr lang="en-CA" sz="1600" dirty="0" smtClean="0"/>
          </a:p>
          <a:p>
            <a:pPr lvl="1" eaLnBrk="1" hangingPunct="1"/>
            <a:endParaRPr lang="en-CA" sz="1600" i="1" dirty="0" smtClean="0"/>
          </a:p>
          <a:p>
            <a:pPr eaLnBrk="1" hangingPunct="1"/>
            <a:endParaRPr lang="en-CA" sz="1600" i="1" dirty="0" smtClean="0"/>
          </a:p>
          <a:p>
            <a:pPr lvl="1" eaLnBrk="1" hangingPunct="1">
              <a:buNone/>
            </a:pPr>
            <a:endParaRPr lang="en-CA" sz="1600" dirty="0" smtClean="0"/>
          </a:p>
          <a:p>
            <a:pPr lvl="1" eaLnBrk="1" hangingPunct="1">
              <a:buNone/>
            </a:pPr>
            <a:endParaRPr lang="en-CA" sz="1600" dirty="0" smtClean="0"/>
          </a:p>
          <a:p>
            <a:pPr lvl="1" eaLnBrk="1" hangingPunct="1"/>
            <a:endParaRPr lang="en-CA" sz="1600" dirty="0" smtClean="0"/>
          </a:p>
          <a:p>
            <a:endParaRPr lang="en-CA" dirty="0"/>
          </a:p>
        </p:txBody>
      </p:sp>
      <p:sp>
        <p:nvSpPr>
          <p:cNvPr id="3" name="Title 2"/>
          <p:cNvSpPr>
            <a:spLocks noGrp="1"/>
          </p:cNvSpPr>
          <p:nvPr>
            <p:ph type="title"/>
          </p:nvPr>
        </p:nvSpPr>
        <p:spPr/>
        <p:txBody>
          <a:bodyPr/>
          <a:lstStyle/>
          <a:p>
            <a:pPr algn="ctr"/>
            <a:r>
              <a:rPr lang="en-CA" dirty="0" smtClean="0"/>
              <a:t>Bill C-35: Information Sharing Provision</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sz="2200" dirty="0" smtClean="0"/>
              <a:t>Bill C-35: </a:t>
            </a:r>
            <a:r>
              <a:rPr lang="en-CA" sz="2200" b="0" dirty="0" smtClean="0"/>
              <a:t>allows uncompensated representatives to represent and/or provide immigration advice at any stage of an application or proceeding</a:t>
            </a:r>
          </a:p>
          <a:p>
            <a:endParaRPr lang="en-CA" b="0" dirty="0" smtClean="0"/>
          </a:p>
          <a:p>
            <a:endParaRPr lang="en-CA" dirty="0"/>
          </a:p>
        </p:txBody>
      </p:sp>
      <p:sp>
        <p:nvSpPr>
          <p:cNvPr id="3" name="Title 2"/>
          <p:cNvSpPr>
            <a:spLocks noGrp="1"/>
          </p:cNvSpPr>
          <p:nvPr>
            <p:ph type="title"/>
          </p:nvPr>
        </p:nvSpPr>
        <p:spPr/>
        <p:txBody>
          <a:bodyPr/>
          <a:lstStyle/>
          <a:p>
            <a:pPr algn="ctr"/>
            <a:r>
              <a:rPr lang="en-CA" dirty="0" smtClean="0"/>
              <a:t>Uncompensated and Allowed Services</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7</a:t>
            </a:fld>
            <a:endParaRPr lang="en-US" dirty="0"/>
          </a:p>
        </p:txBody>
      </p:sp>
      <p:graphicFrame>
        <p:nvGraphicFramePr>
          <p:cNvPr id="5" name="Table 4"/>
          <p:cNvGraphicFramePr>
            <a:graphicFrameLocks noGrp="1"/>
          </p:cNvGraphicFramePr>
          <p:nvPr/>
        </p:nvGraphicFramePr>
        <p:xfrm>
          <a:off x="609599" y="2895601"/>
          <a:ext cx="7984067" cy="2926080"/>
        </p:xfrm>
        <a:graphic>
          <a:graphicData uri="http://schemas.openxmlformats.org/drawingml/2006/table">
            <a:tbl>
              <a:tblPr firstRow="1" bandRow="1">
                <a:tableStyleId>{5C22544A-7EE6-4342-B048-85BDC9FD1C3A}</a:tableStyleId>
              </a:tblPr>
              <a:tblGrid>
                <a:gridCol w="3979334"/>
                <a:gridCol w="4004733"/>
              </a:tblGrid>
              <a:tr h="34172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CA" dirty="0" smtClean="0"/>
                        <a:t>Uncompensated</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CA" dirty="0" smtClean="0"/>
                        <a:t>Allowed</a:t>
                      </a:r>
                      <a:r>
                        <a:rPr lang="en-CA" baseline="0" dirty="0" smtClean="0"/>
                        <a:t> Services </a:t>
                      </a:r>
                      <a:endParaRPr lang="en-CA" dirty="0" smtClean="0"/>
                    </a:p>
                  </a:txBody>
                  <a:tcPr/>
                </a:tc>
              </a:tr>
              <a:tr h="59802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dirty="0" smtClean="0"/>
                        <a:t>Must not charge a fee or consideration: </a:t>
                      </a:r>
                    </a:p>
                    <a:p>
                      <a:endParaRPr lang="en-C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b="0" dirty="0" smtClean="0"/>
                        <a:t>Paid services for administrative</a:t>
                      </a:r>
                      <a:r>
                        <a:rPr lang="en-CA" b="0" baseline="0" dirty="0" smtClean="0"/>
                        <a:t> </a:t>
                      </a:r>
                      <a:r>
                        <a:rPr lang="en-CA" b="0" dirty="0" smtClean="0"/>
                        <a:t>services such as:</a:t>
                      </a:r>
                      <a:r>
                        <a:rPr lang="en-CA" b="0" baseline="0" dirty="0" smtClean="0"/>
                        <a:t> </a:t>
                      </a:r>
                      <a:endParaRPr lang="en-CA" dirty="0" smtClean="0"/>
                    </a:p>
                  </a:txBody>
                  <a:tcPr/>
                </a:tc>
              </a:tr>
              <a:tr h="341727">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dirty="0" smtClean="0"/>
                        <a:t> Family or friends</a:t>
                      </a:r>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dirty="0" smtClean="0"/>
                        <a:t> Translation</a:t>
                      </a:r>
                    </a:p>
                  </a:txBody>
                  <a:tcPr/>
                </a:tc>
              </a:tr>
              <a:tr h="598022">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dirty="0" smtClean="0"/>
                        <a:t> Non-governmental and religious organizations</a:t>
                      </a:r>
                    </a:p>
                  </a:txBody>
                  <a:tcPr/>
                </a:tc>
                <a:tc>
                  <a:txBody>
                    <a:bodyPr/>
                    <a:lstStyle/>
                    <a:p>
                      <a:pPr>
                        <a:buFont typeface="Arial" pitchFamily="34" charset="0"/>
                        <a:buChar char="•"/>
                      </a:pPr>
                      <a:r>
                        <a:rPr lang="en-CA" dirty="0" smtClean="0"/>
                        <a:t> Courier</a:t>
                      </a:r>
                      <a:endParaRPr lang="en-CA" dirty="0"/>
                    </a:p>
                  </a:txBody>
                  <a:tcPr/>
                </a:tc>
              </a:tr>
              <a:tr h="787503">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dirty="0" smtClean="0"/>
                        <a:t> International organizations which have</a:t>
                      </a:r>
                      <a:r>
                        <a:rPr lang="en-CA" dirty="0" smtClean="0">
                          <a:solidFill>
                            <a:srgbClr val="FF0000"/>
                          </a:solidFill>
                        </a:rPr>
                        <a:t> </a:t>
                      </a:r>
                      <a:r>
                        <a:rPr lang="en-CA" dirty="0" smtClean="0"/>
                        <a:t> agreements with the Government of Canada </a:t>
                      </a:r>
                    </a:p>
                  </a:txBody>
                  <a:tcPr/>
                </a:tc>
                <a:tc>
                  <a:txBody>
                    <a:bodyPr/>
                    <a:lstStyle/>
                    <a:p>
                      <a:pPr>
                        <a:buFont typeface="Arial" pitchFamily="34" charset="0"/>
                        <a:buChar char="•"/>
                      </a:pPr>
                      <a:r>
                        <a:rPr lang="en-CA" dirty="0" smtClean="0"/>
                        <a:t> Travel arrangements</a:t>
                      </a:r>
                      <a:endParaRPr lang="en-CA"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00213"/>
            <a:ext cx="7847013" cy="4392612"/>
          </a:xfrm>
        </p:spPr>
        <p:txBody>
          <a:bodyPr rtlCol="0">
            <a:normAutofit fontScale="92500" lnSpcReduction="10000"/>
          </a:bodyPr>
          <a:lstStyle/>
          <a:p>
            <a:pPr eaLnBrk="1" fontAlgn="auto" hangingPunct="1">
              <a:spcAft>
                <a:spcPts val="0"/>
              </a:spcAft>
              <a:buFont typeface="Arial"/>
              <a:buChar char="•"/>
              <a:defRPr/>
            </a:pPr>
            <a:r>
              <a:rPr lang="en-CA" dirty="0" smtClean="0"/>
              <a:t>Bill C-35</a:t>
            </a:r>
            <a:r>
              <a:rPr lang="en-CA" b="0" dirty="0" smtClean="0"/>
              <a:t>: many stakeholders are now required to be “authorized representatives” if they wish to provide immigration services to clients, including certain types of immigration advice </a:t>
            </a:r>
          </a:p>
          <a:p>
            <a:pPr eaLnBrk="1" fontAlgn="auto" hangingPunct="1">
              <a:spcAft>
                <a:spcPts val="0"/>
              </a:spcAft>
              <a:buFont typeface="Arial"/>
              <a:buChar char="•"/>
              <a:defRPr/>
            </a:pPr>
            <a:endParaRPr lang="en-CA" b="0" dirty="0" smtClean="0"/>
          </a:p>
          <a:p>
            <a:pPr eaLnBrk="1" fontAlgn="auto" hangingPunct="1">
              <a:spcAft>
                <a:spcPts val="0"/>
              </a:spcAft>
              <a:buFont typeface="Arial"/>
              <a:buChar char="•"/>
              <a:defRPr/>
            </a:pPr>
            <a:r>
              <a:rPr lang="en-CA" b="0" dirty="0" smtClean="0"/>
              <a:t>Stakeholders affected include: </a:t>
            </a:r>
            <a:br>
              <a:rPr lang="en-CA" b="0" dirty="0" smtClean="0"/>
            </a:br>
            <a:endParaRPr lang="en-CA" b="0" dirty="0" smtClean="0"/>
          </a:p>
          <a:p>
            <a:pPr lvl="1" eaLnBrk="1" fontAlgn="auto" hangingPunct="1">
              <a:spcAft>
                <a:spcPts val="0"/>
              </a:spcAft>
              <a:buFont typeface="Arial"/>
              <a:buChar char="•"/>
              <a:defRPr/>
            </a:pPr>
            <a:r>
              <a:rPr lang="en-CA" b="0" dirty="0" smtClean="0"/>
              <a:t>Travel agents</a:t>
            </a:r>
          </a:p>
          <a:p>
            <a:pPr lvl="1" eaLnBrk="1" fontAlgn="auto" hangingPunct="1">
              <a:spcAft>
                <a:spcPts val="0"/>
              </a:spcAft>
              <a:buFont typeface="Arial"/>
              <a:buChar char="•"/>
              <a:defRPr/>
            </a:pPr>
            <a:r>
              <a:rPr lang="en-CA" b="0" dirty="0" smtClean="0"/>
              <a:t>Employment agents and recruiters</a:t>
            </a:r>
          </a:p>
          <a:p>
            <a:pPr lvl="1" eaLnBrk="1" fontAlgn="auto" hangingPunct="1">
              <a:spcAft>
                <a:spcPts val="0"/>
              </a:spcAft>
              <a:buFont typeface="Arial"/>
              <a:buChar char="•"/>
              <a:defRPr/>
            </a:pPr>
            <a:r>
              <a:rPr lang="en-CA" b="0" dirty="0" smtClean="0"/>
              <a:t>Human resources professionals</a:t>
            </a:r>
          </a:p>
          <a:p>
            <a:pPr lvl="1" eaLnBrk="1" fontAlgn="auto" hangingPunct="1">
              <a:spcAft>
                <a:spcPts val="0"/>
              </a:spcAft>
              <a:buFont typeface="Arial"/>
              <a:buChar char="•"/>
              <a:defRPr/>
            </a:pPr>
            <a:r>
              <a:rPr lang="en-CA" b="0" dirty="0" smtClean="0"/>
              <a:t>Educational agents abroad</a:t>
            </a:r>
          </a:p>
          <a:p>
            <a:pPr lvl="1" eaLnBrk="1" fontAlgn="auto" hangingPunct="1">
              <a:spcAft>
                <a:spcPts val="0"/>
              </a:spcAft>
              <a:buFont typeface="Arial"/>
              <a:buChar char="•"/>
              <a:defRPr/>
            </a:pPr>
            <a:r>
              <a:rPr lang="en-CA" b="0" dirty="0" smtClean="0"/>
              <a:t>Adoption agencies</a:t>
            </a:r>
          </a:p>
          <a:p>
            <a:pPr lvl="1" eaLnBrk="1" fontAlgn="auto" hangingPunct="1">
              <a:spcAft>
                <a:spcPts val="0"/>
              </a:spcAft>
              <a:buFont typeface="Arial"/>
              <a:buChar char="•"/>
              <a:defRPr/>
            </a:pPr>
            <a:r>
              <a:rPr lang="en-CA" b="0" dirty="0" smtClean="0"/>
              <a:t>Live-in caregivers’ agents</a:t>
            </a:r>
          </a:p>
        </p:txBody>
      </p:sp>
      <p:sp>
        <p:nvSpPr>
          <p:cNvPr id="24579" name="Title 2"/>
          <p:cNvSpPr>
            <a:spLocks noGrp="1"/>
          </p:cNvSpPr>
          <p:nvPr>
            <p:ph type="title"/>
          </p:nvPr>
        </p:nvSpPr>
        <p:spPr/>
        <p:txBody>
          <a:bodyPr>
            <a:normAutofit/>
          </a:bodyPr>
          <a:lstStyle/>
          <a:p>
            <a:pPr algn="ctr" eaLnBrk="1" hangingPunct="1"/>
            <a:r>
              <a:rPr lang="en-CA" dirty="0" smtClean="0">
                <a:latin typeface="Verdana" pitchFamily="34" charset="0"/>
              </a:rPr>
              <a:t>Stakeholders Do’s and Don’ts</a:t>
            </a: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16687" y="1615153"/>
          <a:ext cx="7831066" cy="4602480"/>
        </p:xfrm>
        <a:graphic>
          <a:graphicData uri="http://schemas.openxmlformats.org/drawingml/2006/table">
            <a:tbl>
              <a:tblPr firstRow="1" bandRow="1">
                <a:tableStyleId>{5C22544A-7EE6-4342-B048-85BDC9FD1C3A}</a:tableStyleId>
              </a:tblPr>
              <a:tblGrid>
                <a:gridCol w="3915533"/>
                <a:gridCol w="3915533"/>
              </a:tblGrid>
              <a:tr h="349052">
                <a:tc>
                  <a:txBody>
                    <a:bodyPr/>
                    <a:lstStyle/>
                    <a:p>
                      <a:r>
                        <a:rPr lang="en-CA" dirty="0" smtClean="0"/>
                        <a:t>Do’s</a:t>
                      </a:r>
                      <a:endParaRPr lang="en-CA" dirty="0"/>
                    </a:p>
                  </a:txBody>
                  <a:tcPr/>
                </a:tc>
                <a:tc>
                  <a:txBody>
                    <a:bodyPr/>
                    <a:lstStyle/>
                    <a:p>
                      <a:r>
                        <a:rPr lang="en-CA" sz="1800" dirty="0" smtClean="0"/>
                        <a:t>Don’ts</a:t>
                      </a:r>
                      <a:endParaRPr lang="en-CA" sz="1800" dirty="0"/>
                    </a:p>
                  </a:txBody>
                  <a:tcPr/>
                </a:tc>
              </a:tr>
              <a:tr h="4043191">
                <a:tc>
                  <a:txBody>
                    <a:bodyPr/>
                    <a:lstStyle/>
                    <a:p>
                      <a:pPr lvl="0" eaLnBrk="1" fontAlgn="auto" hangingPunct="1">
                        <a:spcAft>
                          <a:spcPts val="0"/>
                        </a:spcAft>
                        <a:buFont typeface="Arial" pitchFamily="34" charset="0"/>
                        <a:buChar char="•"/>
                        <a:defRPr/>
                      </a:pPr>
                      <a:r>
                        <a:rPr lang="en-CA" sz="1600" dirty="0" smtClean="0">
                          <a:cs typeface="Arial" pitchFamily="34" charset="0"/>
                        </a:rPr>
                        <a:t>  Direct someone to the CIC website to find information on: </a:t>
                      </a:r>
                    </a:p>
                    <a:p>
                      <a:pPr lvl="1" eaLnBrk="1" fontAlgn="auto" hangingPunct="1">
                        <a:spcAft>
                          <a:spcPts val="0"/>
                        </a:spcAft>
                        <a:buFont typeface="Arial"/>
                        <a:buChar char="•"/>
                        <a:defRPr/>
                      </a:pPr>
                      <a:r>
                        <a:rPr lang="en-CA" sz="1600" b="0" dirty="0" smtClean="0">
                          <a:cs typeface="Arial" pitchFamily="34" charset="0"/>
                        </a:rPr>
                        <a:t>  Immigration programs</a:t>
                      </a:r>
                    </a:p>
                    <a:p>
                      <a:pPr lvl="1" eaLnBrk="1" fontAlgn="auto" hangingPunct="1">
                        <a:spcAft>
                          <a:spcPts val="0"/>
                        </a:spcAft>
                        <a:buFont typeface="Arial"/>
                        <a:buChar char="•"/>
                        <a:defRPr/>
                      </a:pPr>
                      <a:r>
                        <a:rPr lang="en-CA" sz="1600" dirty="0" smtClean="0">
                          <a:cs typeface="Arial" pitchFamily="34" charset="0"/>
                        </a:rPr>
                        <a:t>  Application forms, or </a:t>
                      </a:r>
                    </a:p>
                    <a:p>
                      <a:pPr lvl="1" eaLnBrk="1" fontAlgn="auto" hangingPunct="1">
                        <a:spcAft>
                          <a:spcPts val="0"/>
                        </a:spcAft>
                        <a:buFont typeface="Arial"/>
                        <a:buChar char="•"/>
                        <a:defRPr/>
                      </a:pPr>
                      <a:r>
                        <a:rPr lang="en-CA" sz="1600" b="0" dirty="0" smtClean="0">
                          <a:cs typeface="Arial" pitchFamily="34" charset="0"/>
                        </a:rPr>
                        <a:t>  Authorized immigration representatives</a:t>
                      </a:r>
                    </a:p>
                    <a:p>
                      <a:pPr lvl="0" eaLnBrk="1" fontAlgn="auto" hangingPunct="1">
                        <a:spcAft>
                          <a:spcPts val="0"/>
                        </a:spcAft>
                        <a:buFont typeface="Arial"/>
                        <a:buChar char="•"/>
                        <a:defRPr/>
                      </a:pPr>
                      <a:endParaRPr lang="en-CA" sz="1600" b="0" dirty="0" smtClean="0">
                        <a:cs typeface="Arial" pitchFamily="34" charset="0"/>
                      </a:endParaRPr>
                    </a:p>
                    <a:p>
                      <a:pPr lvl="0" eaLnBrk="1" fontAlgn="auto" hangingPunct="1">
                        <a:spcAft>
                          <a:spcPts val="0"/>
                        </a:spcAft>
                        <a:buFont typeface="Arial" pitchFamily="34" charset="0"/>
                        <a:buChar char="•"/>
                        <a:defRPr/>
                      </a:pPr>
                      <a:r>
                        <a:rPr lang="en-CA" sz="1600" dirty="0" smtClean="0">
                          <a:cs typeface="Arial" pitchFamily="34" charset="0"/>
                        </a:rPr>
                        <a:t>  Provide services such as: </a:t>
                      </a:r>
                    </a:p>
                    <a:p>
                      <a:pPr lvl="1" eaLnBrk="1" fontAlgn="auto" hangingPunct="1">
                        <a:spcAft>
                          <a:spcPts val="0"/>
                        </a:spcAft>
                        <a:buFont typeface="Arial" pitchFamily="34" charset="0"/>
                        <a:buChar char="•"/>
                        <a:defRPr/>
                      </a:pPr>
                      <a:r>
                        <a:rPr lang="en-CA" sz="1600" dirty="0" smtClean="0">
                          <a:cs typeface="Arial" pitchFamily="34" charset="0"/>
                        </a:rPr>
                        <a:t>  Translation</a:t>
                      </a:r>
                    </a:p>
                    <a:p>
                      <a:pPr lvl="1" eaLnBrk="1" fontAlgn="auto" hangingPunct="1">
                        <a:spcAft>
                          <a:spcPts val="0"/>
                        </a:spcAft>
                        <a:buFont typeface="Arial"/>
                        <a:buChar char="•"/>
                        <a:defRPr/>
                      </a:pPr>
                      <a:r>
                        <a:rPr lang="en-CA" sz="1600" dirty="0" smtClean="0">
                          <a:cs typeface="Arial" pitchFamily="34" charset="0"/>
                        </a:rPr>
                        <a:t>  Travel arrangements </a:t>
                      </a:r>
                    </a:p>
                    <a:p>
                      <a:pPr lvl="1" eaLnBrk="1" fontAlgn="auto" hangingPunct="1">
                        <a:spcAft>
                          <a:spcPts val="0"/>
                        </a:spcAft>
                        <a:buFont typeface="Arial"/>
                        <a:buChar char="•"/>
                        <a:defRPr/>
                      </a:pPr>
                      <a:r>
                        <a:rPr lang="en-CA" sz="1600" dirty="0" smtClean="0">
                          <a:cs typeface="Arial" pitchFamily="34" charset="0"/>
                        </a:rPr>
                        <a:t>  Couriers</a:t>
                      </a:r>
                    </a:p>
                    <a:p>
                      <a:pPr lvl="1" eaLnBrk="1" fontAlgn="auto" hangingPunct="1">
                        <a:spcAft>
                          <a:spcPts val="0"/>
                        </a:spcAft>
                        <a:buFont typeface="Arial"/>
                        <a:buChar char="•"/>
                        <a:defRPr/>
                      </a:pPr>
                      <a:endParaRPr lang="en-CA" sz="1600" dirty="0" smtClean="0">
                        <a:cs typeface="Arial" pitchFamily="34" charset="0"/>
                      </a:endParaRPr>
                    </a:p>
                    <a:p>
                      <a:pPr lvl="0" eaLnBrk="1" fontAlgn="auto" hangingPunct="1">
                        <a:spcAft>
                          <a:spcPts val="0"/>
                        </a:spcAft>
                        <a:buFont typeface="Arial"/>
                        <a:buChar char="•"/>
                        <a:defRPr/>
                      </a:pPr>
                      <a:r>
                        <a:rPr lang="en-CA" sz="1600" dirty="0" smtClean="0">
                          <a:cs typeface="Arial" pitchFamily="34" charset="0"/>
                        </a:rPr>
                        <a:t>  Advise international students on how to select their courses or register</a:t>
                      </a:r>
                    </a:p>
                    <a:p>
                      <a:pPr lvl="0" eaLnBrk="1" fontAlgn="auto" hangingPunct="1">
                        <a:spcAft>
                          <a:spcPts val="0"/>
                        </a:spcAft>
                        <a:buFont typeface="Arial"/>
                        <a:buNone/>
                        <a:defRPr/>
                      </a:pPr>
                      <a:r>
                        <a:rPr lang="en-CA" sz="1600" baseline="0" dirty="0" smtClean="0">
                          <a:cs typeface="Arial" pitchFamily="34" charset="0"/>
                        </a:rPr>
                        <a:t> </a:t>
                      </a:r>
                    </a:p>
                    <a:p>
                      <a:pPr lvl="0" eaLnBrk="1" fontAlgn="auto" hangingPunct="1">
                        <a:spcAft>
                          <a:spcPts val="0"/>
                        </a:spcAft>
                        <a:buFont typeface="Arial"/>
                        <a:buChar char="•"/>
                        <a:defRPr/>
                      </a:pPr>
                      <a:r>
                        <a:rPr lang="en-CA" sz="1600" baseline="0" dirty="0" smtClean="0">
                          <a:cs typeface="Arial" pitchFamily="34" charset="0"/>
                        </a:rPr>
                        <a:t>  Conduct job interviews</a:t>
                      </a:r>
                      <a:endParaRPr lang="en-CA" sz="1600" b="0" dirty="0" smtClean="0">
                        <a:cs typeface="Arial" pitchFamily="34" charset="0"/>
                      </a:endParaRPr>
                    </a:p>
                    <a:p>
                      <a:endParaRPr lang="en-CA" sz="1600" dirty="0"/>
                    </a:p>
                  </a:txBody>
                  <a:tcPr/>
                </a:tc>
                <a:tc>
                  <a:txBody>
                    <a:bodyPr/>
                    <a:lstStyle/>
                    <a:p>
                      <a:pPr lvl="0" eaLnBrk="1" fontAlgn="auto" hangingPunct="1">
                        <a:spcAft>
                          <a:spcPts val="0"/>
                        </a:spcAft>
                        <a:buFont typeface="Arial"/>
                        <a:buChar char="•"/>
                        <a:defRPr/>
                      </a:pPr>
                      <a:r>
                        <a:rPr lang="en-CA" sz="1600" baseline="0" dirty="0" smtClean="0">
                          <a:cs typeface="Arial" pitchFamily="34" charset="0"/>
                        </a:rPr>
                        <a:t>  Explain and/or advise on someone’s immigration options</a:t>
                      </a:r>
                    </a:p>
                    <a:p>
                      <a:pPr lvl="0" eaLnBrk="1" fontAlgn="auto" hangingPunct="1">
                        <a:spcAft>
                          <a:spcPts val="0"/>
                        </a:spcAft>
                        <a:buFont typeface="Arial"/>
                        <a:buChar char="•"/>
                        <a:defRPr/>
                      </a:pPr>
                      <a:r>
                        <a:rPr lang="en-CA" sz="1600" baseline="0" dirty="0" smtClean="0">
                          <a:cs typeface="Arial" pitchFamily="34" charset="0"/>
                        </a:rPr>
                        <a:t>  Guide a client on how to select the best immigration stream</a:t>
                      </a:r>
                    </a:p>
                    <a:p>
                      <a:pPr lvl="0" eaLnBrk="1" fontAlgn="auto" hangingPunct="1">
                        <a:spcAft>
                          <a:spcPts val="0"/>
                        </a:spcAft>
                        <a:buFont typeface="Arial"/>
                        <a:buChar char="•"/>
                        <a:defRPr/>
                      </a:pPr>
                      <a:r>
                        <a:rPr lang="en-CA" sz="1600" baseline="0" dirty="0" smtClean="0">
                          <a:cs typeface="Arial" pitchFamily="34" charset="0"/>
                        </a:rPr>
                        <a:t>  Complete and submit immigration forms on a client’s behalf</a:t>
                      </a:r>
                    </a:p>
                    <a:p>
                      <a:pPr lvl="0" eaLnBrk="1" fontAlgn="auto" hangingPunct="1">
                        <a:spcAft>
                          <a:spcPts val="0"/>
                        </a:spcAft>
                        <a:buFont typeface="Arial"/>
                        <a:buChar char="•"/>
                        <a:defRPr/>
                      </a:pPr>
                      <a:r>
                        <a:rPr lang="en-CA" sz="1600" baseline="0" dirty="0" smtClean="0">
                          <a:cs typeface="Arial" pitchFamily="34" charset="0"/>
                        </a:rPr>
                        <a:t>  Communicate with CIC and the CBSA on a client’s behalf (except for direct translation of a client’s written or spoken submissions) </a:t>
                      </a:r>
                    </a:p>
                    <a:p>
                      <a:pPr lvl="0" eaLnBrk="1" fontAlgn="auto" hangingPunct="1">
                        <a:spcAft>
                          <a:spcPts val="0"/>
                        </a:spcAft>
                        <a:buFont typeface="Arial"/>
                        <a:buChar char="•"/>
                        <a:defRPr/>
                      </a:pPr>
                      <a:r>
                        <a:rPr lang="en-CA" sz="1600" baseline="0" dirty="0" smtClean="0">
                          <a:cs typeface="Arial" pitchFamily="34" charset="0"/>
                        </a:rPr>
                        <a:t>  Represent a client in an immigration application or proceeding</a:t>
                      </a:r>
                    </a:p>
                    <a:p>
                      <a:pPr lvl="0" eaLnBrk="1" fontAlgn="auto" hangingPunct="1">
                        <a:spcAft>
                          <a:spcPts val="0"/>
                        </a:spcAft>
                        <a:buFont typeface="Arial"/>
                        <a:buChar char="•"/>
                        <a:defRPr/>
                      </a:pPr>
                      <a:r>
                        <a:rPr lang="en-CA" sz="1600" baseline="0" dirty="0" smtClean="0">
                          <a:cs typeface="Arial" pitchFamily="34" charset="0"/>
                        </a:rPr>
                        <a:t>  Represent a client in an arranged employment opinion or labour market opinion application </a:t>
                      </a:r>
                    </a:p>
                    <a:p>
                      <a:pPr lvl="0" eaLnBrk="1" fontAlgn="auto" hangingPunct="1">
                        <a:spcAft>
                          <a:spcPts val="0"/>
                        </a:spcAft>
                        <a:buFont typeface="Arial"/>
                        <a:buChar char="•"/>
                        <a:defRPr/>
                      </a:pPr>
                      <a:r>
                        <a:rPr lang="en-CA" sz="1600" baseline="0" dirty="0" smtClean="0">
                          <a:cs typeface="Arial" pitchFamily="34" charset="0"/>
                        </a:rPr>
                        <a:t>  Advertise that they can provide immigration advice for consideration</a:t>
                      </a:r>
                      <a:r>
                        <a:rPr lang="en-CA" sz="1600" dirty="0" smtClean="0">
                          <a:cs typeface="Arial" pitchFamily="34" charset="0"/>
                        </a:rPr>
                        <a:t> </a:t>
                      </a:r>
                      <a:endParaRPr lang="en-CA" sz="1600" b="0" dirty="0" smtClean="0">
                        <a:cs typeface="Arial" pitchFamily="34" charset="0"/>
                      </a:endParaRPr>
                    </a:p>
                    <a:p>
                      <a:endParaRPr lang="en-CA" sz="1600" dirty="0"/>
                    </a:p>
                  </a:txBody>
                  <a:tcPr/>
                </a:tc>
              </a:tr>
            </a:tbl>
          </a:graphicData>
        </a:graphic>
      </p:graphicFrame>
      <p:sp>
        <p:nvSpPr>
          <p:cNvPr id="3" name="Title 2"/>
          <p:cNvSpPr>
            <a:spLocks noGrp="1"/>
          </p:cNvSpPr>
          <p:nvPr>
            <p:ph type="title"/>
          </p:nvPr>
        </p:nvSpPr>
        <p:spPr/>
        <p:txBody>
          <a:bodyPr/>
          <a:lstStyle/>
          <a:p>
            <a:pPr algn="ctr"/>
            <a:r>
              <a:rPr lang="en-CA" dirty="0" smtClean="0"/>
              <a:t>Stakeholder Do’s and Don’ts Cont.</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cic-ppt01-e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cic-ppt01-eng</Template>
  <TotalTime>5173</TotalTime>
  <Words>1027</Words>
  <Application>Microsoft Office PowerPoint</Application>
  <PresentationFormat>On-screen Show (4:3)</PresentationFormat>
  <Paragraphs>154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cic-ppt01-eng</vt:lpstr>
      <vt:lpstr>Slide 1</vt:lpstr>
      <vt:lpstr>Overview</vt:lpstr>
      <vt:lpstr>Bill C-35 Related Provisions</vt:lpstr>
      <vt:lpstr>Bill C-35 Requirements</vt:lpstr>
      <vt:lpstr>ICCRC – New Regulatory Body</vt:lpstr>
      <vt:lpstr>Bill C-35: Information Sharing Provision</vt:lpstr>
      <vt:lpstr>Uncompensated and Allowed Services</vt:lpstr>
      <vt:lpstr>Stakeholders Do’s and Don’ts</vt:lpstr>
      <vt:lpstr>Stakeholder Do’s and Don’ts Cont.</vt:lpstr>
      <vt:lpstr>Ghost Consultants</vt:lpstr>
      <vt:lpstr>Additional Measures Adopted by CIC</vt:lpstr>
      <vt:lpstr>Moving Forward </vt:lpstr>
    </vt:vector>
  </TitlesOfParts>
  <Company>CIC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 Paradis</dc:creator>
  <cp:lastModifiedBy>User</cp:lastModifiedBy>
  <cp:revision>584</cp:revision>
  <dcterms:created xsi:type="dcterms:W3CDTF">2010-11-01T19:35:20Z</dcterms:created>
  <dcterms:modified xsi:type="dcterms:W3CDTF">2012-06-20T13:27:45Z</dcterms:modified>
</cp:coreProperties>
</file>