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43" r:id="rId3"/>
    <p:sldId id="442" r:id="rId4"/>
    <p:sldId id="410" r:id="rId5"/>
    <p:sldId id="428" r:id="rId6"/>
    <p:sldId id="435" r:id="rId7"/>
    <p:sldId id="425" r:id="rId8"/>
    <p:sldId id="430" r:id="rId9"/>
    <p:sldId id="438" r:id="rId10"/>
    <p:sldId id="426" r:id="rId11"/>
    <p:sldId id="388" r:id="rId12"/>
    <p:sldId id="437" r:id="rId13"/>
    <p:sldId id="439" r:id="rId14"/>
    <p:sldId id="349" r:id="rId15"/>
    <p:sldId id="444" r:id="rId16"/>
    <p:sldId id="377" r:id="rId17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is.Monzon" initials="L" lastIdx="11" clrIdx="0"/>
  <p:cmAuthor id="1" name="Juan-Pedro.Unger" initials="J" lastIdx="19" clrIdx="1"/>
  <p:cmAuthor id="2" name="angela.connidis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FD3"/>
    <a:srgbClr val="1B357D"/>
    <a:srgbClr val="1F347D"/>
    <a:srgbClr val="C4BB86"/>
    <a:srgbClr val="C4BF94"/>
    <a:srgbClr val="C1BB83"/>
    <a:srgbClr val="C4BC6D"/>
    <a:srgbClr val="C4C0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7" autoAdjust="0"/>
    <p:restoredTop sz="85990" autoAdjust="0"/>
  </p:normalViewPr>
  <p:slideViewPr>
    <p:cSldViewPr snapToObjects="1">
      <p:cViewPr>
        <p:scale>
          <a:sx n="156" d="100"/>
          <a:sy n="156" d="100"/>
        </p:scale>
        <p:origin x="-864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112" y="1836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ir2\Data5\NH-INTEGRATION\Nona.Grandea\Integration\Settlement%20Review\Settlement%202.0\Settlement%20Fund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ir2\Data5\NH-INTEGRATION\Nona.Grandea\Integration\Settlement%20Review\Settlement%202.0\Settlement%20Fund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s-ES_tradnl" sz="1200" noProof="0" dirty="0" smtClean="0"/>
              <a:t>Adjudicaciones y contribuciones, 2013-14</a:t>
            </a:r>
            <a:endParaRPr lang="es-ES_tradnl" sz="1200" noProof="0" dirty="0" smtClean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5482391775484"/>
          <c:y val="0.320797689145652"/>
          <c:w val="0.479732348043686"/>
          <c:h val="0.608440864294212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_tradnl" noProof="0" dirty="0" smtClean="0"/>
                      <a:t>Asenta-miento, $596.9 M</a:t>
                    </a:r>
                  </a:p>
                  <a:p>
                    <a:r>
                      <a:rPr lang="es-ES_tradnl" noProof="0" dirty="0" smtClean="0"/>
                      <a:t>(63%)</a:t>
                    </a:r>
                    <a:endParaRPr lang="es-ES_tradnl" noProof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5318414224919"/>
                  <c:y val="0.0718104492454768"/>
                </c:manualLayout>
              </c:layout>
              <c:tx>
                <c:rich>
                  <a:bodyPr/>
                  <a:lstStyle/>
                  <a:p>
                    <a:r>
                      <a:rPr lang="es-ES_tradnl" noProof="0" dirty="0" smtClean="0"/>
                      <a:t>Adjudicaci</a:t>
                    </a:r>
                    <a:r>
                      <a:rPr lang="es-ES_tradnl" noProof="0" dirty="0" smtClean="0"/>
                      <a:t>ón de Quebec</a:t>
                    </a:r>
                    <a:r>
                      <a:rPr lang="es-ES_tradnl" noProof="0" dirty="0" smtClean="0"/>
                      <a:t>, </a:t>
                    </a:r>
                  </a:p>
                  <a:p>
                    <a:r>
                      <a:rPr lang="es-ES_tradnl" noProof="0" dirty="0" smtClean="0"/>
                      <a:t>$284.5 M</a:t>
                    </a:r>
                  </a:p>
                  <a:p>
                    <a:r>
                      <a:rPr lang="es-ES_tradnl" noProof="0" dirty="0" smtClean="0"/>
                      <a:t>(30%)</a:t>
                    </a:r>
                    <a:endParaRPr lang="es-ES_tradnl" noProof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744831969746945"/>
                  <c:y val="0.069253822745982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RAP, </a:t>
                    </a:r>
                    <a:r>
                      <a:rPr lang="en-US" dirty="0" smtClean="0"/>
                      <a:t>$58.2M (6%)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Multi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$8.5M (1%)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s-ES_tradnl" noProof="0" dirty="0" smtClean="0"/>
                      <a:t>Otros $1.8M</a:t>
                    </a:r>
                    <a:endParaRPr lang="es-ES_tradnl" noProof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Settlement</c:v>
                </c:pt>
                <c:pt idx="1">
                  <c:v>Quebec Grant</c:v>
                </c:pt>
                <c:pt idx="2">
                  <c:v>RAP</c:v>
                </c:pt>
                <c:pt idx="3">
                  <c:v>Multiculturalism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596.9</c:v>
                </c:pt>
                <c:pt idx="1">
                  <c:v>284.5</c:v>
                </c:pt>
                <c:pt idx="2">
                  <c:v>58.2</c:v>
                </c:pt>
                <c:pt idx="3">
                  <c:v>8.5</c:v>
                </c:pt>
                <c:pt idx="4">
                  <c:v>1.8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2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s-ES_tradnl" sz="1200" noProof="0" dirty="0" smtClean="0"/>
              <a:t>Rece</a:t>
            </a:r>
            <a:r>
              <a:rPr lang="es-ES_tradnl" sz="1200" noProof="0" dirty="0" smtClean="0"/>
              <a:t>ptores</a:t>
            </a:r>
            <a:r>
              <a:rPr lang="es-ES_tradnl" sz="1200" baseline="0" noProof="0" dirty="0" smtClean="0"/>
              <a:t> de fondos </a:t>
            </a:r>
            <a:r>
              <a:rPr lang="es-ES_tradnl" sz="1200" baseline="0" noProof="0" dirty="0" smtClean="0"/>
              <a:t>CFP en 2012, por tipo </a:t>
            </a:r>
            <a:endParaRPr lang="es-ES_tradnl" sz="1200" noProof="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2651981321072"/>
          <c:y val="0.332794812922022"/>
          <c:w val="0.386615420867216"/>
          <c:h val="0.665837669271316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_tradnl" noProof="0" dirty="0" smtClean="0"/>
                      <a:t>Organizaciones</a:t>
                    </a:r>
                    <a:r>
                      <a:rPr lang="es-ES_tradnl" baseline="0" noProof="0" dirty="0" smtClean="0"/>
                      <a:t> sin fines de lucro</a:t>
                    </a:r>
                    <a:r>
                      <a:rPr lang="es-ES_tradnl" noProof="0" dirty="0" smtClean="0"/>
                      <a:t>, 297 (77%)</a:t>
                    </a:r>
                    <a:endParaRPr lang="es-ES_tradnl" noProof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284466600485251"/>
                  <c:y val="0.118959776074263"/>
                </c:manualLayout>
              </c:layout>
              <c:tx>
                <c:rich>
                  <a:bodyPr/>
                  <a:lstStyle/>
                  <a:p>
                    <a:r>
                      <a:rPr lang="es-ES_tradnl" noProof="0" dirty="0" smtClean="0"/>
                      <a:t>Educaci</a:t>
                    </a:r>
                    <a:r>
                      <a:rPr lang="es-ES_tradnl" noProof="0" dirty="0" smtClean="0"/>
                      <a:t>ón de instituciones públicas</a:t>
                    </a:r>
                    <a:r>
                      <a:rPr lang="es-ES_tradnl" noProof="0" dirty="0" smtClean="0"/>
                      <a:t>, 64 (17%)</a:t>
                    </a:r>
                    <a:endParaRPr lang="es-ES_tradnl" noProof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s-ES_tradnl" noProof="0" dirty="0" smtClean="0"/>
                      <a:t>PT, gobiernos</a:t>
                    </a:r>
                    <a:r>
                      <a:rPr lang="es-ES_tradnl" baseline="0" noProof="0" dirty="0" smtClean="0"/>
                      <a:t> municipales o regionale</a:t>
                    </a:r>
                    <a:r>
                      <a:rPr lang="es-ES_tradnl" noProof="0" dirty="0" smtClean="0"/>
                      <a:t>s, 8 (2%)</a:t>
                    </a:r>
                    <a:endParaRPr lang="es-ES_tradnl" noProof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s-ES_tradnl" noProof="0" dirty="0" smtClean="0"/>
                      <a:t>Empresas, 9 (2%)</a:t>
                    </a:r>
                    <a:endParaRPr lang="es-ES_tradnl" noProof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s-ES_tradnl" noProof="0" dirty="0" smtClean="0"/>
                      <a:t>Individuos, 9</a:t>
                    </a:r>
                    <a:r>
                      <a:rPr lang="en-US" dirty="0" smtClean="0"/>
                      <a:t>  </a:t>
                    </a:r>
                    <a:r>
                      <a:rPr lang="en-US" dirty="0" smtClean="0"/>
                      <a:t>(2%)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Sheet1!$A$10:$A$14</c:f>
              <c:strCache>
                <c:ptCount val="5"/>
                <c:pt idx="0">
                  <c:v>Non-Profit Organizations</c:v>
                </c:pt>
                <c:pt idx="1">
                  <c:v>Education of public institutions</c:v>
                </c:pt>
                <c:pt idx="2">
                  <c:v>PT, Municipal or Regional Governments</c:v>
                </c:pt>
                <c:pt idx="3">
                  <c:v>Businesses</c:v>
                </c:pt>
                <c:pt idx="4">
                  <c:v>Individuals</c:v>
                </c:pt>
              </c:strCache>
            </c:strRef>
          </c:cat>
          <c:val>
            <c:numRef>
              <c:f>Sheet1!$B$10:$B$14</c:f>
              <c:numCache>
                <c:formatCode>General</c:formatCode>
                <c:ptCount val="5"/>
                <c:pt idx="0">
                  <c:v>297.0</c:v>
                </c:pt>
                <c:pt idx="1">
                  <c:v>64.0</c:v>
                </c:pt>
                <c:pt idx="2">
                  <c:v>8.0</c:v>
                </c:pt>
                <c:pt idx="3">
                  <c:v>9.0</c:v>
                </c:pt>
                <c:pt idx="4">
                  <c:v>9.0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2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444B17-175F-4BCA-B3BC-E0EE0FE513A5}" type="datetimeFigureOut">
              <a:rPr lang="en-US"/>
              <a:pPr>
                <a:defRPr/>
              </a:pPr>
              <a:t>9/17/13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C7F9E8-4337-411A-AA6B-D2D342BCF6AF}" type="slidenum">
              <a:rPr lang="en-CA"/>
              <a:pPr>
                <a:defRPr/>
              </a:pPr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375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29B57F-EB90-4F57-8ABA-317A17D0EE46}" type="datetimeFigureOut">
              <a:rPr lang="en-US"/>
              <a:pPr>
                <a:defRPr/>
              </a:pPr>
              <a:t>9/17/13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F16661-1CB8-4352-96AC-6A909EA33120}" type="slidenum">
              <a:rPr lang="en-CA"/>
              <a:pPr>
                <a:defRPr/>
              </a:pPr>
              <a:t>‹Nr.›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3846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Relationship Id="rId3" Type="http://schemas.openxmlformats.org/officeDocument/2006/relationships/image" Target="../media/image4.emf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59F5E3-D8E7-4FFF-972D-E846930CF46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573016" y="37120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Draft July 12</a:t>
            </a:r>
            <a:endParaRPr lang="en-C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Multiculturalism review is underway</a:t>
            </a:r>
          </a:p>
          <a:p>
            <a:endParaRPr lang="en-CA" dirty="0" smtClean="0"/>
          </a:p>
          <a:p>
            <a:r>
              <a:rPr lang="en-CA" dirty="0" smtClean="0"/>
              <a:t>Discussion Citizenship  - civic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10</a:t>
            </a:fld>
            <a:endParaRPr lang="en-CA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11</a:t>
            </a:fld>
            <a:endParaRPr lang="en-CA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14</a:t>
            </a:fld>
            <a:endParaRPr lang="en-CA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Spend time pulling up examples for women, refugees, youth,</a:t>
            </a:r>
            <a:r>
              <a:rPr lang="en-CA" baseline="0" dirty="0" smtClean="0"/>
              <a:t> children and families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15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tabLst>
                <a:tab pos="0" algn="l"/>
              </a:tabLst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3</a:t>
            </a:fld>
            <a:endParaRPr lang="en-C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1000" dirty="0" smtClean="0"/>
              <a:t>Role of NGOs in Policy dialogue</a:t>
            </a:r>
            <a:endParaRPr lang="en-CA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4</a:t>
            </a:fld>
            <a:endParaRPr lang="en-C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60648" y="4415790"/>
            <a:ext cx="6336704" cy="4183380"/>
          </a:xfrm>
        </p:spPr>
        <p:txBody>
          <a:bodyPr>
            <a:noAutofit/>
          </a:bodyPr>
          <a:lstStyle/>
          <a:p>
            <a:endParaRPr lang="en-CA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5</a:t>
            </a:fld>
            <a:endParaRPr lang="en-C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1600" dirty="0" smtClean="0">
                <a:latin typeface="+mn-lt"/>
                <a:ea typeface="+mn-ea"/>
                <a:cs typeface="Arial" charset="0"/>
              </a:rPr>
              <a:t>The program is available to those who intend to stay in Canada:</a:t>
            </a:r>
            <a:r>
              <a:rPr lang="en-CA" sz="1400" dirty="0" smtClean="0"/>
              <a:t> </a:t>
            </a:r>
          </a:p>
          <a:p>
            <a:pPr marL="742950" lvl="1" indent="-285750" defTabSz="1462089">
              <a:buSzPct val="100000"/>
              <a:buFont typeface="Arial" pitchFamily="34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400" kern="0" dirty="0" smtClean="0">
                <a:solidFill>
                  <a:srgbClr val="000000"/>
                </a:solidFill>
                <a:latin typeface="+mn-lt"/>
                <a:ea typeface="+mn-ea"/>
              </a:rPr>
              <a:t>Permanent residents of Canada</a:t>
            </a:r>
          </a:p>
          <a:p>
            <a:pPr marL="742950" lvl="1" indent="-285750" defTabSz="1462089">
              <a:buSzPct val="100000"/>
              <a:buFont typeface="Arial" pitchFamily="34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400" kern="0" dirty="0" smtClean="0">
                <a:solidFill>
                  <a:srgbClr val="000000"/>
                </a:solidFill>
                <a:latin typeface="+mn-lt"/>
                <a:ea typeface="+mn-ea"/>
              </a:rPr>
              <a:t>Selected immigrants overseas; and</a:t>
            </a:r>
          </a:p>
          <a:p>
            <a:pPr marL="742950" lvl="1" indent="-285750" defTabSz="1462089">
              <a:buSzPct val="100000"/>
              <a:buFont typeface="Arial" pitchFamily="34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400" kern="0" dirty="0" smtClean="0">
                <a:solidFill>
                  <a:srgbClr val="000000"/>
                </a:solidFill>
                <a:latin typeface="+mn-lt"/>
                <a:ea typeface="+mn-ea"/>
              </a:rPr>
              <a:t>Persons in Canada who have received approval, subject to an admissibility assessment</a:t>
            </a:r>
          </a:p>
          <a:p>
            <a:pPr marL="342900" lvl="1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1600" dirty="0" smtClean="0">
                <a:latin typeface="+mn-lt"/>
                <a:ea typeface="+mn-ea"/>
                <a:cs typeface="Arial" charset="0"/>
              </a:rPr>
              <a:t>Temporary foreign workers, refugee claimants, and Canadian citizens are ineligible.</a:t>
            </a:r>
          </a:p>
          <a:p>
            <a:pPr marL="342900" lvl="1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CA" sz="1600" dirty="0" smtClean="0">
              <a:latin typeface="+mn-lt"/>
              <a:ea typeface="+mn-ea"/>
              <a:cs typeface="Arial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6</a:t>
            </a:fld>
            <a:endParaRPr lang="en-CA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4900" y="6664423"/>
            <a:ext cx="4648200" cy="216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7800" lvl="1" indent="-177800" defTabSz="914400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CA" sz="16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4F621-A8AA-49D9-B118-A3D5D2A4C02F}" type="slidenum">
              <a:rPr lang="en-CA" smtClean="0"/>
              <a:pPr/>
              <a:t>7</a:t>
            </a:fld>
            <a:endParaRPr lang="en-C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8</a:t>
            </a:fld>
            <a:endParaRPr lang="en-C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9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rp-pp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E1C55-CADC-4728-866F-230930FE477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0E32-A2B2-45CF-B931-69E0E5CD46F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13A94-91FF-4B3D-AFEC-CE2FCE4CCB1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CAAE-CB98-41F3-9D94-35A4875F369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47BDC-B1E5-45B4-813D-063630F495A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3BCA-813A-4B87-9617-37EBF0506C6B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4000">
                <a:srgbClr val="C4BB86"/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latin typeface="Verdana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06311-90F1-4FDD-9188-198FC1E9BD1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1000">
                <a:srgbClr val="1B357D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 baseline="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A6421-0112-4D0F-8309-BCFBFF777892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5000">
                <a:srgbClr val="800000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08C54-331D-4FA4-BE3E-6EBCBFC59BF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787AD-3E46-4DF1-9E50-166807D94C2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rgbClr val="008000"/>
              </a:gs>
              <a:gs pos="100000">
                <a:srgbClr val="DAFFD3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2B419-A0DE-4158-8DB2-DF8DCEED292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58765-9CFE-488B-A3F0-2CF562A4BCB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CF4-3B45-474A-90F8-828124B067A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2741F-D4B4-409E-8175-488B1C88748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6A8F49-528C-4F7A-8D42-13ACA7AAD2E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.gc.ca/lctvac/english/index" TargetMode="External"/><Relationship Id="rId4" Type="http://schemas.openxmlformats.org/officeDocument/2006/relationships/hyperlink" Target="http://www.cic.gc.ca/english/resources/publications/welcome/index.asp" TargetMode="External"/><Relationship Id="rId5" Type="http://schemas.openxmlformats.org/officeDocument/2006/relationships/hyperlink" Target="http://tutela.ca/PublicHomePage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cic.gc.ca/english/department/partner/bpss/index.asp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Deborah.Tunis@cic.gc.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 txBox="1">
            <a:spLocks/>
          </p:cNvSpPr>
          <p:nvPr/>
        </p:nvSpPr>
        <p:spPr bwMode="auto">
          <a:xfrm>
            <a:off x="539552" y="4221088"/>
            <a:ext cx="6984776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endParaRPr lang="es-ES_tradnl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r>
              <a:rPr lang="es-ES_tradnl" sz="2000" dirty="0" smtClean="0">
                <a:solidFill>
                  <a:schemeClr val="bg1"/>
                </a:solidFill>
                <a:latin typeface="Verdana" pitchFamily="34" charset="0"/>
              </a:rPr>
              <a:t>  Ciudadan</a:t>
            </a:r>
            <a:r>
              <a:rPr lang="es-ES_tradnl" sz="2000" dirty="0" smtClean="0">
                <a:solidFill>
                  <a:schemeClr val="bg1"/>
                </a:solidFill>
                <a:latin typeface="Verdana" pitchFamily="34" charset="0"/>
              </a:rPr>
              <a:t>ía e Inmigración Canadá</a:t>
            </a:r>
            <a:endParaRPr lang="es-ES_tradnl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es-ES_tradnl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9218" name="Subtitle 4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708248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s-ES_tradnl" sz="2000" dirty="0" smtClean="0">
                <a:solidFill>
                  <a:schemeClr val="tx1"/>
                </a:solidFill>
                <a:latin typeface="Verdana" pitchFamily="34" charset="0"/>
              </a:rPr>
              <a:t>Actualizaci</a:t>
            </a:r>
            <a:r>
              <a:rPr lang="es-ES_tradnl" sz="2000" dirty="0" smtClean="0">
                <a:solidFill>
                  <a:schemeClr val="tx1"/>
                </a:solidFill>
                <a:latin typeface="Verdana" pitchFamily="34" charset="0"/>
              </a:rPr>
              <a:t>ón sobre el programa de asentamiento</a:t>
            </a:r>
            <a:endParaRPr lang="es-ES_tradnl" sz="2000" dirty="0" smtClean="0">
              <a:solidFill>
                <a:schemeClr val="tx1"/>
              </a:solidFill>
              <a:latin typeface="Verdana" pitchFamily="34" charset="0"/>
            </a:endParaRPr>
          </a:p>
          <a:p>
            <a:pPr eaLnBrk="1" hangingPunct="1"/>
            <a:endParaRPr lang="es-ES_tradnl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533400" y="5550331"/>
            <a:ext cx="4398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latin typeface="Verdana" pitchFamily="34" charset="0"/>
              </a:rPr>
              <a:t>Camille </a:t>
            </a:r>
            <a:r>
              <a:rPr lang="es-ES_tradnl" sz="1200" b="1" dirty="0" smtClean="0">
                <a:latin typeface="Verdana" pitchFamily="34" charset="0"/>
              </a:rPr>
              <a:t>Papanek</a:t>
            </a:r>
            <a:endParaRPr lang="es-ES_tradnl" sz="1200" b="1" dirty="0" smtClean="0">
              <a:latin typeface="Verdana" pitchFamily="34" charset="0"/>
            </a:endParaRPr>
          </a:p>
          <a:p>
            <a:r>
              <a:rPr lang="es-ES_tradnl" sz="1200" b="1" dirty="0" smtClean="0">
                <a:latin typeface="Verdana" pitchFamily="34" charset="0"/>
              </a:rPr>
              <a:t>Departamento de Integraci</a:t>
            </a:r>
            <a:r>
              <a:rPr lang="es-ES_tradnl" sz="1200" b="1" dirty="0" smtClean="0">
                <a:latin typeface="Verdana" pitchFamily="34" charset="0"/>
              </a:rPr>
              <a:t>ón y </a:t>
            </a:r>
            <a:r>
              <a:rPr lang="es-ES_tradnl" sz="1200" b="1" dirty="0" smtClean="0">
                <a:latin typeface="Verdana" pitchFamily="34" charset="0"/>
              </a:rPr>
              <a:t>FCRO </a:t>
            </a:r>
          </a:p>
          <a:p>
            <a:r>
              <a:rPr lang="es-ES_tradnl" sz="1200" b="1" dirty="0" smtClean="0">
                <a:latin typeface="Verdana" pitchFamily="34" charset="0"/>
              </a:rPr>
              <a:t>Seminario de Integraci</a:t>
            </a:r>
            <a:r>
              <a:rPr lang="es-ES_tradnl" sz="1200" b="1" dirty="0" smtClean="0">
                <a:latin typeface="Verdana" pitchFamily="34" charset="0"/>
              </a:rPr>
              <a:t>ón de la CRM</a:t>
            </a:r>
            <a:endParaRPr lang="es-ES_tradnl" sz="1200" b="1" dirty="0" smtClean="0">
              <a:latin typeface="Verdana" pitchFamily="34" charset="0"/>
            </a:endParaRPr>
          </a:p>
          <a:p>
            <a:r>
              <a:rPr lang="es-ES_tradnl" sz="1200" b="1" dirty="0" smtClean="0">
                <a:latin typeface="Verdana" pitchFamily="34" charset="0"/>
              </a:rPr>
              <a:t>Costa Rica, 17 y 18 de septiembre de  2013</a:t>
            </a:r>
            <a:endParaRPr lang="es-ES_tradnl" sz="12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251520" y="1524000"/>
            <a:ext cx="8435280" cy="4832350"/>
          </a:xfrm>
        </p:spPr>
        <p:txBody>
          <a:bodyPr/>
          <a:lstStyle/>
          <a:p>
            <a:pPr marL="361950" lvl="1" indent="-276225">
              <a:lnSpc>
                <a:spcPct val="110000"/>
              </a:lnSpc>
              <a:spcBef>
                <a:spcPts val="1200"/>
              </a:spcBef>
              <a:buClr>
                <a:srgbClr val="17375E"/>
              </a:buClr>
              <a:buSzPct val="105000"/>
              <a:buFont typeface="Arial" pitchFamily="34" charset="0"/>
              <a:buChar char="•"/>
            </a:pP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Inmigraci</a:t>
            </a: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ón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 selecci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los solicitantes de capital económico se ha vuelto más proactiva para asegurar que haya un éxito más inmediato en el mercado laboral y propagar los beneficios de la inmigración en todo el país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61950" lvl="1" indent="-276225">
              <a:lnSpc>
                <a:spcPct val="110000"/>
              </a:lnSpc>
              <a:spcBef>
                <a:spcPts val="1200"/>
              </a:spcBef>
              <a:buClr>
                <a:srgbClr val="17375E"/>
              </a:buClr>
              <a:buSzPct val="105000"/>
              <a:buFont typeface="Arial" pitchFamily="34" charset="0"/>
              <a:buChar char="•"/>
            </a:pP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ías para pasar de la residencia temporal a la permanente</a:t>
            </a: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s-ES_tradnl" sz="1800" kern="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Creaci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programas que brindan acceso a la condición de residente permanente a residentes temporales con experiencia laboral o 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educativa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ES_tradnl" sz="1800" kern="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96000" lvl="1" indent="-342900">
              <a:lnSpc>
                <a:spcPct val="110000"/>
              </a:lnSpc>
              <a:spcBef>
                <a:spcPts val="1200"/>
              </a:spcBef>
              <a:buClr>
                <a:srgbClr val="17375E"/>
              </a:buClr>
              <a:buSzPct val="105000"/>
              <a:buFont typeface="Arial"/>
              <a:buChar char="•"/>
            </a:pP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Selecci</a:t>
            </a: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ón de refugiados</a:t>
            </a: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s-ES_tradnl" sz="18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 mayor </a:t>
            </a:r>
            <a:r>
              <a:rPr lang="es-ES_tradnl" sz="18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énfasis en los refugiados reasentados y grupos vulnerables y en avanzar hacia una selección enfocada </a:t>
            </a:r>
            <a:r>
              <a:rPr lang="es-ES_tradnl" sz="18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(regi</a:t>
            </a:r>
            <a:r>
              <a:rPr lang="es-ES_tradnl" sz="18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ón, grupo</a:t>
            </a:r>
            <a:r>
              <a:rPr lang="es-ES_tradnl" sz="18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con compromisos de m</a:t>
            </a:r>
            <a:r>
              <a:rPr lang="es-ES_tradnl" sz="18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últiples años.</a:t>
            </a:r>
            <a:endParaRPr lang="es-ES_tradnl" sz="18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96000" lvl="1" indent="-342900">
              <a:lnSpc>
                <a:spcPct val="110000"/>
              </a:lnSpc>
              <a:spcBef>
                <a:spcPts val="1200"/>
              </a:spcBef>
              <a:buClr>
                <a:srgbClr val="17375E"/>
              </a:buClr>
              <a:buSzPct val="105000"/>
              <a:buFont typeface="Arial"/>
              <a:buChar char="•"/>
            </a:pP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Ciudadan</a:t>
            </a:r>
            <a:r>
              <a:rPr lang="es-ES_tradnl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ía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Implementaci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consistente de los requerimientos de idioma y una nueva prueba de conocimientos 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la cual se requiere un mayor dominio del idioma oficial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ES_tradnl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10</a:t>
            </a:r>
            <a:endParaRPr lang="es-ES_tradn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s-ES_tradnl" sz="2000" b="1" dirty="0" smtClean="0"/>
              <a:t>Cambios recientes en leyes y pol</a:t>
            </a:r>
            <a:r>
              <a:rPr lang="es-ES_tradnl" sz="2000" b="1" dirty="0" smtClean="0"/>
              <a:t>íticas</a:t>
            </a:r>
            <a:endParaRPr lang="es-ES_tradnl" sz="2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8001000" cy="4655542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None/>
            </a:pP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Organizaci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departamental</a:t>
            </a: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Control federal del asentamiento</a:t>
            </a:r>
          </a:p>
          <a:p>
            <a:pPr eaLnBrk="1" hangingPunct="1">
              <a:spcBef>
                <a:spcPts val="600"/>
              </a:spcBef>
              <a:buNone/>
            </a:pP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Nueva colaboraci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con provincias y territorios</a:t>
            </a: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ts val="600"/>
              </a:spcBef>
              <a:buSzPct val="100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_tradnl" sz="1800" b="1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ts val="600"/>
              </a:spcBef>
              <a:buSzPct val="100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_tradnl" sz="18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Colaboraci</a:t>
            </a:r>
            <a:r>
              <a:rPr lang="es-ES_tradnl" sz="18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ón con ONG </a:t>
            </a:r>
            <a:r>
              <a:rPr lang="es-ES_tradnl" sz="18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interesados</a:t>
            </a:r>
            <a:endParaRPr lang="es-ES_tradnl" sz="1800" b="1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ts val="600"/>
              </a:spcBef>
              <a:buSzPct val="100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_tradnl" sz="1800" b="1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ts val="600"/>
              </a:spcBef>
              <a:buSzPct val="100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_tradnl" sz="18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Colaboraci</a:t>
            </a:r>
            <a:r>
              <a:rPr lang="es-ES_tradnl" sz="18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ón comunitaria</a:t>
            </a:r>
            <a:endParaRPr lang="es-ES_tradnl" sz="1800" b="1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1" defTabSz="1462089">
              <a:buSzPct val="100000"/>
              <a:buFont typeface="Arial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_tradnl" sz="140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1950" lvl="1" indent="-361950" eaLnBrk="1" hangingPunct="1">
              <a:buFont typeface="Arial" charset="0"/>
              <a:buNone/>
            </a:pPr>
            <a:endParaRPr lang="es-ES_tradnl" sz="140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1950" lvl="1" indent="-361950" eaLnBrk="1" hangingPunct="1"/>
            <a:endParaRPr lang="es-ES_tradnl" sz="140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11</a:t>
            </a:r>
            <a:endParaRPr lang="es-ES_tradnl" dirty="0"/>
          </a:p>
        </p:txBody>
      </p:sp>
      <p:sp>
        <p:nvSpPr>
          <p:cNvPr id="16388" name="Title 3"/>
          <p:cNvSpPr>
            <a:spLocks noGrp="1"/>
          </p:cNvSpPr>
          <p:nvPr>
            <p:ph type="title"/>
          </p:nvPr>
        </p:nvSpPr>
        <p:spPr>
          <a:xfrm>
            <a:off x="539552" y="914400"/>
            <a:ext cx="80010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_tradnl" sz="2400" b="1" dirty="0" smtClean="0"/>
              <a:t>Gobernanza del asentamiento y colaboraci</a:t>
            </a:r>
            <a:r>
              <a:rPr lang="es-ES_tradnl" sz="2400" b="1" dirty="0" smtClean="0"/>
              <a:t>ón</a:t>
            </a:r>
            <a:endParaRPr lang="es-ES_tradnl" sz="24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56792"/>
            <a:ext cx="8001000" cy="4200947"/>
          </a:xfrm>
        </p:spPr>
        <p:txBody>
          <a:bodyPr/>
          <a:lstStyle/>
          <a:p>
            <a:pPr marL="342900" lvl="1" indent="-342900" hangingPunct="1">
              <a:lnSpc>
                <a:spcPct val="90000"/>
              </a:lnSpc>
              <a:spcBef>
                <a:spcPts val="300"/>
              </a:spcBef>
              <a:buFont typeface="Courier New" pitchFamily="49" charset="0"/>
              <a:buChar char="•"/>
            </a:pP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Avanzar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hacia un nuevo modelo de colaboraci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 provincias y territorios</a:t>
            </a:r>
          </a:p>
          <a:p>
            <a:pPr marL="342900" lvl="1" indent="-342900" hangingPunct="1">
              <a:lnSpc>
                <a:spcPct val="90000"/>
              </a:lnSpc>
              <a:spcBef>
                <a:spcPts val="300"/>
              </a:spcBef>
              <a:buFont typeface="Courier New" pitchFamily="49" charset="0"/>
              <a:buChar char="•"/>
            </a:pP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lnSpc>
                <a:spcPct val="90000"/>
              </a:lnSpc>
              <a:spcBef>
                <a:spcPts val="300"/>
              </a:spcBef>
              <a:buFont typeface="Courier New" pitchFamily="49" charset="0"/>
              <a:buChar char="•"/>
            </a:pP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Armonizar la provisi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servicios 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trav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és de la implementación de una plataforma nacional de servicios, basada en las necesidades identificadas de los recién llegados y la respuesta a realidades regionales</a:t>
            </a:r>
          </a:p>
          <a:p>
            <a:pPr marL="0" lvl="1" indent="0" hangingPunct="1">
              <a:lnSpc>
                <a:spcPct val="90000"/>
              </a:lnSpc>
              <a:spcBef>
                <a:spcPts val="300"/>
              </a:spcBef>
              <a:buNone/>
            </a:pP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lnSpc>
                <a:spcPct val="90000"/>
              </a:lnSpc>
              <a:spcBef>
                <a:spcPts val="300"/>
              </a:spcBef>
              <a:buFont typeface="Courier New" pitchFamily="49" charset="0"/>
              <a:buChar char="•"/>
            </a:pP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Asegurar que nuestro programa basado en las 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necesidades siga el ritmo de los cambios recientes 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la selecci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inmigrantes con destrezas y al mismo tiempo, tome en cuenta a los clientes más vulnerables</a:t>
            </a:r>
          </a:p>
          <a:p>
            <a:pPr marL="0" lvl="1" indent="0" hangingPunct="1">
              <a:lnSpc>
                <a:spcPct val="90000"/>
              </a:lnSpc>
              <a:spcBef>
                <a:spcPts val="300"/>
              </a:spcBef>
              <a:buNone/>
            </a:pPr>
            <a:endParaRPr lang="es-ES_tradnl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lnSpc>
                <a:spcPct val="90000"/>
              </a:lnSpc>
              <a:spcBef>
                <a:spcPts val="300"/>
              </a:spcBef>
              <a:buFont typeface="Courier New" pitchFamily="49" charset="0"/>
              <a:buChar char="•"/>
            </a:pP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Apoyar la integraci</a:t>
            </a:r>
            <a:r>
              <a:rPr lang="es-ES_tradnl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personas capacitadas a nivel internacional en el mercado laboral canadiense, a través de la colaboración con socios e interesados para 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mejorar las pr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ácticas de reconocimiento de credenciales del extranjero</a:t>
            </a: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hangingPunct="1">
              <a:lnSpc>
                <a:spcPct val="90000"/>
              </a:lnSpc>
              <a:spcBef>
                <a:spcPts val="300"/>
              </a:spcBef>
              <a:buNone/>
            </a:pPr>
            <a:endParaRPr lang="es-ES_tradnl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lnSpc>
                <a:spcPct val="90000"/>
              </a:lnSpc>
              <a:spcBef>
                <a:spcPts val="300"/>
              </a:spcBef>
              <a:buNone/>
            </a:pPr>
            <a:endParaRPr lang="es-ES_tradnl" sz="1600" dirty="0" smtClean="0"/>
          </a:p>
          <a:p>
            <a:endParaRPr lang="es-ES_trad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_tradnl" sz="2000" b="1" dirty="0" smtClean="0"/>
              <a:t>Prioridades actuales</a:t>
            </a:r>
            <a:endParaRPr lang="es-ES_tradnl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12</a:t>
            </a:r>
            <a:endParaRPr lang="es-ES_trad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16832"/>
            <a:ext cx="8001000" cy="4056931"/>
          </a:xfrm>
        </p:spPr>
        <p:txBody>
          <a:bodyPr/>
          <a:lstStyle/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Fortalecer la rendic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ión de cuentas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mejorar el reporte de resultados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todo Canad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 y generar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información para la formulación de políticas y programas nacionales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lvl="1" defTabSz="1462089" hangingPunct="1">
              <a:spcBef>
                <a:spcPct val="0"/>
              </a:spcBef>
              <a:buSzPct val="100000"/>
              <a:buFont typeface="Arial" pitchFamily="34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_tradnl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colaboraci</a:t>
            </a:r>
            <a:r>
              <a:rPr lang="es-ES_tradnl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ón con nuestros socios de provincias y territorios está en curso</a:t>
            </a:r>
            <a:r>
              <a:rPr lang="es-ES_tradnl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lvl="1" indent="-342900" hangingPunct="1">
              <a:spcBef>
                <a:spcPts val="300"/>
              </a:spcBef>
              <a:buNone/>
            </a:pPr>
            <a:endParaRPr lang="es-ES_trad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Involucrar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interesados existentes y nuevos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que contribuyan a la integraci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ón; por ejemplo, empleadores, consejos de escuelas,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ámaras de comercio, diferentes niveles de gobierno, colegios profesionales, organizaciones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etnoculturales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confesionales, servicios comunitarios y sociales.</a:t>
            </a:r>
            <a:endParaRPr lang="es-ES_trad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_tradnl" sz="2000" b="1" dirty="0" smtClean="0"/>
              <a:t>Prioridades actuales (cont.)</a:t>
            </a:r>
            <a:endParaRPr lang="es-ES_tradnl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13</a:t>
            </a:r>
            <a:endParaRPr lang="es-ES_trad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67544" y="1524000"/>
            <a:ext cx="8280920" cy="4832350"/>
          </a:xfrm>
        </p:spPr>
        <p:txBody>
          <a:bodyPr/>
          <a:lstStyle/>
          <a:p>
            <a:pPr marL="0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Evaluaciones de necesidades y referencias: </a:t>
            </a: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herramienta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enlace en línea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s-ES_tradnl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Living in </a:t>
            </a:r>
            <a:r>
              <a:rPr lang="es-ES_tradnl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Canada</a:t>
            </a:r>
            <a:r>
              <a:rPr lang="es-ES_tradnl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Wizard</a:t>
            </a:r>
            <a:r>
              <a:rPr lang="es-ES_tradnl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ayuda a obtener acceso a servicios</a:t>
            </a:r>
            <a:r>
              <a:rPr lang="es-ES_tradnl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http://www.cic.gc.ca/lctvac/english/index</a:t>
            </a: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Informaci</a:t>
            </a: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y concientización</a:t>
            </a:r>
            <a:endParaRPr lang="es-ES_tradnl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Settlement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Information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Renewal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Exercise</a:t>
            </a:r>
            <a:r>
              <a:rPr lang="es-ES_tradn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(ejercicio de renovaci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información sobre el asentamiento)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Welcome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Canada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(Bienvenidos a Canad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á)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http://www.cic.gc.ca/english/resources/publications/welcome/index.asp</a:t>
            </a: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lnSpc>
                <a:spcPct val="90000"/>
              </a:lnSpc>
              <a:spcBef>
                <a:spcPct val="0"/>
              </a:spcBef>
            </a:pP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Aprendizaje de idiomas y capacitaci</a:t>
            </a: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para el desarrollo de destrezas</a:t>
            </a:r>
            <a:endParaRPr lang="es-ES_tradnl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Lanzamiento de “Tutela”, un repositorio y comunidad de pr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áctica de organizaciones proveedoras de servicios (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SPO) </a:t>
            </a: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u="sng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Tutela.ca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 marL="0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s-ES_tradnl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Acceso al mercado laboral:</a:t>
            </a:r>
          </a:p>
          <a:p>
            <a:pPr marL="400050" lvl="1" indent="0" defTabSz="9144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Evaluaci</a:t>
            </a:r>
            <a:r>
              <a:rPr lang="es-ES_trad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títulos académicos</a:t>
            </a:r>
            <a:endParaRPr lang="es-ES_trad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endParaRPr lang="es-ES_tradnl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</a:pP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14</a:t>
            </a:r>
            <a:endParaRPr lang="es-ES_tradn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es-ES_tradnl" sz="1800" b="1" dirty="0" smtClean="0"/>
              <a:t>Nuevas herramientas e iniciativas de programas notables</a:t>
            </a:r>
            <a:endParaRPr lang="es-ES_tradnl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914400" eaLnBrk="1" hangingPunct="1">
              <a:spcBef>
                <a:spcPct val="0"/>
              </a:spcBef>
              <a:buNone/>
            </a:pP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Formulaci</a:t>
            </a: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políticas basadas en la evidencia</a:t>
            </a:r>
            <a:endParaRPr lang="es-ES_tradnl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endParaRPr lang="es-ES_tradnl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Encuesta de resultados de asentamiento a nivel federal, de provincias y de territorios (FPT)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Informes cualitativos de proveedores de servicios</a:t>
            </a:r>
          </a:p>
          <a:p>
            <a:endParaRPr lang="es-ES_tradnl" dirty="0" smtClean="0"/>
          </a:p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Desarrollo de programas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Sitio web acerca de buenas pr</a:t>
            </a: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ácticas de asentamiento</a:t>
            </a:r>
            <a:r>
              <a:rPr lang="es-ES_tradnl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http://www.cic.gc.ca/english/department/partner/bpss/index.asp</a:t>
            </a: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(Ejemplos de programas </a:t>
            </a: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los que se considera que son </a:t>
            </a: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eficaces para refugiados, mujeres, j</a:t>
            </a: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óvenes y niños, entre otros</a:t>
            </a: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s-ES_tradnl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2000" b="1" dirty="0" smtClean="0"/>
              <a:t>Algunas iniciativas y herramientas de programas nuevas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15</a:t>
            </a:r>
            <a:endParaRPr lang="es-ES_trad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sz="2000" dirty="0" smtClean="0"/>
          </a:p>
          <a:p>
            <a:pPr>
              <a:buNone/>
            </a:pPr>
            <a:endParaRPr lang="es-ES_tradn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¿Preguntas</a:t>
            </a:r>
            <a:r>
              <a:rPr lang="es-ES_tradnl" dirty="0" smtClean="0"/>
              <a:t>?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16</a:t>
            </a:r>
            <a:endParaRPr lang="es-ES_tradnl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2132856"/>
            <a:ext cx="4104456" cy="21421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s-ES_tradnl" b="1" dirty="0" smtClean="0"/>
              <a:t>Camille </a:t>
            </a:r>
            <a:r>
              <a:rPr lang="es-ES_tradnl" b="1" dirty="0" smtClean="0"/>
              <a:t>Papanek</a:t>
            </a:r>
            <a:endParaRPr lang="es-ES_tradnl" b="1" dirty="0" smtClean="0"/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s-ES_tradnl" sz="1800" dirty="0" smtClean="0"/>
              <a:t> </a:t>
            </a: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s-ES_tradnl" sz="1800" dirty="0" smtClean="0"/>
              <a:t>Departamento de Integraci</a:t>
            </a:r>
            <a:r>
              <a:rPr lang="es-ES_tradnl" sz="1800" dirty="0" smtClean="0"/>
              <a:t>ón</a:t>
            </a:r>
            <a:endParaRPr lang="es-ES_tradnl" sz="1800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s-ES_tradnl" sz="1800" dirty="0" smtClean="0"/>
              <a:t>Ciudadan</a:t>
            </a:r>
            <a:r>
              <a:rPr lang="es-ES_tradnl" sz="1800" dirty="0" smtClean="0"/>
              <a:t>ía e Inmigración </a:t>
            </a:r>
            <a:r>
              <a:rPr lang="es-ES_tradnl" sz="1800" dirty="0" smtClean="0"/>
              <a:t>Canad</a:t>
            </a:r>
            <a:r>
              <a:rPr lang="es-ES_tradnl" sz="1800" dirty="0" smtClean="0"/>
              <a:t>á</a:t>
            </a:r>
            <a:endParaRPr lang="es-ES_tradnl" sz="1800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s-ES_tradnl" sz="1800" dirty="0" smtClean="0"/>
              <a:t>(613) 957-4420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endParaRPr lang="es-ES_tradnl" b="1" dirty="0" smtClean="0">
              <a:hlinkClick r:id="rId2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s-ES_tradnl" sz="2000" b="1" dirty="0" smtClean="0">
                <a:hlinkClick r:id="rId2"/>
              </a:rPr>
              <a:t>Camille.Papanek@cic.gc.ca</a:t>
            </a:r>
            <a:endParaRPr lang="es-ES_tradnl" sz="2000" b="1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endParaRPr lang="es-ES_tradnl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1013520"/>
            <a:ext cx="7992888" cy="47126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1800" b="1" dirty="0" smtClean="0"/>
              <a:t>Breve actualizaci</a:t>
            </a:r>
            <a:r>
              <a:rPr lang="es-ES_tradnl" sz="1800" b="1" dirty="0" smtClean="0"/>
              <a:t>ón</a:t>
            </a:r>
            <a:r>
              <a:rPr lang="es-ES_tradnl" sz="1800" b="1" dirty="0" smtClean="0"/>
              <a:t>: Programas de integraci</a:t>
            </a:r>
            <a:r>
              <a:rPr lang="es-ES_tradnl" sz="1800" b="1" dirty="0" smtClean="0"/>
              <a:t>ón de Canadá</a:t>
            </a:r>
            <a:endParaRPr lang="es-ES_tradnl" sz="1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s-ES_tradnl" smtClean="0"/>
              <a:pPr>
                <a:defRPr/>
              </a:pPr>
              <a:t>2</a:t>
            </a:fld>
            <a:endParaRPr lang="es-ES_tradnl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524000"/>
            <a:ext cx="8064896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buFont typeface="Courier New" pitchFamily="49" charset="0"/>
              <a:buChar char="o"/>
            </a:pP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Continuo de inmigraci</a:t>
            </a: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e integración</a:t>
            </a: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Nuestros socios e interesados en la integraci</a:t>
            </a: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</a:t>
            </a: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Financiamiento y provisi</a:t>
            </a: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servicios de asentamiento</a:t>
            </a: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/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/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Clientes de programas de asentamiento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Programaci</a:t>
            </a: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que responde a las necesidades de los clientes</a:t>
            </a: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Entender los resultados de los reci</a:t>
            </a:r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én llegados</a:t>
            </a: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000" b="1" dirty="0" smtClean="0"/>
              <a:t>Continuo de inmigraci</a:t>
            </a:r>
            <a:r>
              <a:rPr lang="es-ES_tradnl" sz="2000" b="1" dirty="0" smtClean="0"/>
              <a:t>ón e integración</a:t>
            </a:r>
            <a:endParaRPr lang="es-ES_tradn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s-ES_tradnl" smtClean="0"/>
              <a:pPr>
                <a:defRPr/>
              </a:pPr>
              <a:t>3</a:t>
            </a:fld>
            <a:endParaRPr lang="es-ES_tradnl" dirty="0"/>
          </a:p>
        </p:txBody>
      </p:sp>
      <p:sp>
        <p:nvSpPr>
          <p:cNvPr id="36" name="Slide Number Placeholder 3"/>
          <p:cNvSpPr txBox="1">
            <a:spLocks noGrp="1"/>
          </p:cNvSpPr>
          <p:nvPr/>
        </p:nvSpPr>
        <p:spPr bwMode="auto">
          <a:xfrm>
            <a:off x="7010400" y="57340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s-ES_tradnl" sz="1600" dirty="0"/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1763713" y="3357563"/>
            <a:ext cx="7129462" cy="287337"/>
          </a:xfrm>
          <a:prstGeom prst="rightArrow">
            <a:avLst>
              <a:gd name="adj1" fmla="val 50000"/>
              <a:gd name="adj2" fmla="val 620305"/>
            </a:avLst>
          </a:prstGeom>
          <a:solidFill>
            <a:schemeClr val="accent1">
              <a:alpha val="74117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s-ES_tradnl" dirty="0"/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0" y="4365625"/>
            <a:ext cx="158432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Enfoque de dos v</a:t>
            </a:r>
            <a:r>
              <a:rPr lang="es-ES_tradnl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ías</a:t>
            </a:r>
            <a:endParaRPr lang="es-ES_tradnl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1692275" y="2420938"/>
            <a:ext cx="11525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EXTRANJERO</a:t>
            </a:r>
            <a:r>
              <a:rPr lang="es-ES_tradnl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SELECCI</a:t>
            </a:r>
            <a:r>
              <a:rPr lang="es-ES_tradnl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Y PROMOCIÓN</a:t>
            </a:r>
            <a:endParaRPr lang="es-ES_tradnl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4500563" y="2492375"/>
            <a:ext cx="1077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CIUDADAN</a:t>
            </a:r>
            <a:r>
              <a:rPr lang="es-ES_tradnl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ÍA</a:t>
            </a:r>
            <a:endParaRPr lang="es-ES_tradnl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AutoShape 18"/>
          <p:cNvSpPr>
            <a:spLocks/>
          </p:cNvSpPr>
          <p:nvPr/>
        </p:nvSpPr>
        <p:spPr bwMode="auto">
          <a:xfrm rot="5400000">
            <a:off x="6373019" y="-27781"/>
            <a:ext cx="287337" cy="4752975"/>
          </a:xfrm>
          <a:prstGeom prst="leftBrace">
            <a:avLst>
              <a:gd name="adj1" fmla="val 71833"/>
              <a:gd name="adj2" fmla="val 50000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s-ES_tradnl" dirty="0"/>
          </a:p>
        </p:txBody>
      </p:sp>
      <p:sp>
        <p:nvSpPr>
          <p:cNvPr id="42" name="AutoShape 20"/>
          <p:cNvSpPr>
            <a:spLocks/>
          </p:cNvSpPr>
          <p:nvPr/>
        </p:nvSpPr>
        <p:spPr bwMode="auto">
          <a:xfrm rot="5400000">
            <a:off x="4392613" y="1665288"/>
            <a:ext cx="215900" cy="3168650"/>
          </a:xfrm>
          <a:prstGeom prst="leftBrace">
            <a:avLst>
              <a:gd name="adj1" fmla="val 122304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s-ES_tradnl" dirty="0"/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3276600" y="2924175"/>
            <a:ext cx="259154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ASENTAMIENTO/REASENTAMIENTO</a:t>
            </a:r>
            <a:endParaRPr lang="es-ES_tradnl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4" name="AutoShape 35"/>
          <p:cNvSpPr>
            <a:spLocks noChangeArrowheads="1"/>
          </p:cNvSpPr>
          <p:nvPr/>
        </p:nvSpPr>
        <p:spPr bwMode="auto">
          <a:xfrm>
            <a:off x="2627313" y="4941888"/>
            <a:ext cx="2952750" cy="9350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45" name="Line 36"/>
          <p:cNvSpPr>
            <a:spLocks noChangeShapeType="1"/>
          </p:cNvSpPr>
          <p:nvPr/>
        </p:nvSpPr>
        <p:spPr bwMode="auto">
          <a:xfrm flipH="1">
            <a:off x="3059113" y="479742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 dirty="0"/>
          </a:p>
        </p:txBody>
      </p:sp>
      <p:sp>
        <p:nvSpPr>
          <p:cNvPr id="46" name="Line 37"/>
          <p:cNvSpPr>
            <a:spLocks noChangeShapeType="1"/>
          </p:cNvSpPr>
          <p:nvPr/>
        </p:nvSpPr>
        <p:spPr bwMode="auto">
          <a:xfrm>
            <a:off x="6156325" y="4797425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 dirty="0"/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4859338" y="4508500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Dos v</a:t>
            </a:r>
            <a:r>
              <a:rPr lang="es-ES_tradnl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ías</a:t>
            </a:r>
            <a:endParaRPr lang="es-ES_tradnl" sz="12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3131840" y="5013325"/>
            <a:ext cx="20160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Fomentar cambios en sociedad e instituciones  para que se adapten a los reci</a:t>
            </a: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én llegados</a:t>
            </a:r>
            <a:endParaRPr lang="es-ES_tradnl" sz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es-ES_tradnl" sz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AutoShape 40"/>
          <p:cNvSpPr>
            <a:spLocks noChangeArrowheads="1"/>
          </p:cNvSpPr>
          <p:nvPr/>
        </p:nvSpPr>
        <p:spPr bwMode="auto">
          <a:xfrm>
            <a:off x="5580063" y="4941888"/>
            <a:ext cx="2952750" cy="9350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6012160" y="4941168"/>
            <a:ext cx="2087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Apoyo a los reci</a:t>
            </a: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én llegados para facilitar su adaptación a la sociedad anfitriona</a:t>
            </a:r>
            <a:endParaRPr lang="es-ES_tradnl" sz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" name="AutoShape 42"/>
          <p:cNvSpPr>
            <a:spLocks/>
          </p:cNvSpPr>
          <p:nvPr/>
        </p:nvSpPr>
        <p:spPr bwMode="auto">
          <a:xfrm rot="5400000">
            <a:off x="5219700" y="-1466850"/>
            <a:ext cx="288925" cy="6911975"/>
          </a:xfrm>
          <a:prstGeom prst="leftBrace">
            <a:avLst>
              <a:gd name="adj1" fmla="val 103888"/>
              <a:gd name="adj2" fmla="val 50000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s-ES_tradnl" dirty="0"/>
          </a:p>
        </p:txBody>
      </p:sp>
      <p:sp>
        <p:nvSpPr>
          <p:cNvPr id="53" name="Text Box 44"/>
          <p:cNvSpPr txBox="1">
            <a:spLocks noChangeArrowheads="1"/>
          </p:cNvSpPr>
          <p:nvPr/>
        </p:nvSpPr>
        <p:spPr bwMode="auto">
          <a:xfrm>
            <a:off x="2628601" y="4437063"/>
            <a:ext cx="25914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Sociedad/Instituciones</a:t>
            </a:r>
            <a:endParaRPr lang="es-ES_tradnl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Text Box 45"/>
          <p:cNvSpPr txBox="1">
            <a:spLocks noChangeArrowheads="1"/>
          </p:cNvSpPr>
          <p:nvPr/>
        </p:nvSpPr>
        <p:spPr bwMode="auto">
          <a:xfrm>
            <a:off x="6372225" y="4437063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Reci</a:t>
            </a:r>
            <a:r>
              <a:rPr lang="es-ES_tradnl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én llegados</a:t>
            </a:r>
            <a:endParaRPr lang="es-ES_tradnl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5" name="Line 47"/>
          <p:cNvSpPr>
            <a:spLocks noChangeShapeType="1"/>
          </p:cNvSpPr>
          <p:nvPr/>
        </p:nvSpPr>
        <p:spPr bwMode="auto">
          <a:xfrm flipV="1">
            <a:off x="251520" y="4005063"/>
            <a:ext cx="8892480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 dirty="0"/>
          </a:p>
        </p:txBody>
      </p:sp>
      <p:sp>
        <p:nvSpPr>
          <p:cNvPr id="56" name="Text Box 48"/>
          <p:cNvSpPr txBox="1">
            <a:spLocks noChangeArrowheads="1"/>
          </p:cNvSpPr>
          <p:nvPr/>
        </p:nvSpPr>
        <p:spPr bwMode="auto">
          <a:xfrm>
            <a:off x="2627313" y="2492375"/>
            <a:ext cx="1079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000" dirty="0" smtClean="0"/>
              <a:t>LLEGADA</a:t>
            </a:r>
            <a:endParaRPr lang="es-ES_tradnl" sz="1000" dirty="0"/>
          </a:p>
        </p:txBody>
      </p:sp>
      <p:sp>
        <p:nvSpPr>
          <p:cNvPr id="57" name="Line 49"/>
          <p:cNvSpPr>
            <a:spLocks noChangeShapeType="1"/>
          </p:cNvSpPr>
          <p:nvPr/>
        </p:nvSpPr>
        <p:spPr bwMode="auto">
          <a:xfrm>
            <a:off x="3132138" y="2276475"/>
            <a:ext cx="0" cy="1152525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ES_tradnl" dirty="0"/>
          </a:p>
        </p:txBody>
      </p:sp>
      <p:sp>
        <p:nvSpPr>
          <p:cNvPr id="58" name="AutoShape 50"/>
          <p:cNvSpPr>
            <a:spLocks/>
          </p:cNvSpPr>
          <p:nvPr/>
        </p:nvSpPr>
        <p:spPr bwMode="auto">
          <a:xfrm rot="5400000">
            <a:off x="6373019" y="404019"/>
            <a:ext cx="287337" cy="4752975"/>
          </a:xfrm>
          <a:prstGeom prst="leftBrace">
            <a:avLst>
              <a:gd name="adj1" fmla="val 137846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s-ES_tradnl" dirty="0"/>
          </a:p>
        </p:txBody>
      </p:sp>
      <p:sp>
        <p:nvSpPr>
          <p:cNvPr id="59" name="Line 51"/>
          <p:cNvSpPr>
            <a:spLocks noChangeShapeType="1"/>
          </p:cNvSpPr>
          <p:nvPr/>
        </p:nvSpPr>
        <p:spPr bwMode="auto">
          <a:xfrm>
            <a:off x="250825" y="6021388"/>
            <a:ext cx="8893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 dirty="0"/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>
            <a:off x="4859338" y="2060575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MULTICULTURALISMO</a:t>
            </a:r>
            <a:endParaRPr lang="es-ES_tradnl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395288" y="4005064"/>
            <a:ext cx="84978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600" b="1" i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programas contribuyen en ambos lados en diferentes medidas</a:t>
            </a:r>
            <a:endParaRPr lang="es-ES_tradnl" sz="1600" b="1" i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2" name="Line 54"/>
          <p:cNvSpPr>
            <a:spLocks noChangeShapeType="1"/>
          </p:cNvSpPr>
          <p:nvPr/>
        </p:nvSpPr>
        <p:spPr bwMode="auto">
          <a:xfrm>
            <a:off x="5435600" y="2276475"/>
            <a:ext cx="0" cy="1152525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ES_tradnl" dirty="0"/>
          </a:p>
        </p:txBody>
      </p:sp>
      <p:sp>
        <p:nvSpPr>
          <p:cNvPr id="63" name="Text Box 55"/>
          <p:cNvSpPr txBox="1">
            <a:spLocks noChangeArrowheads="1"/>
          </p:cNvSpPr>
          <p:nvPr/>
        </p:nvSpPr>
        <p:spPr bwMode="auto">
          <a:xfrm>
            <a:off x="685800" y="3717032"/>
            <a:ext cx="8382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Antes de la llegada                      Pocos años despu</a:t>
            </a:r>
            <a:r>
              <a:rPr lang="es-ES_tradnl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és de la llegada              </a:t>
            </a:r>
            <a:r>
              <a:rPr lang="es-ES_tradnl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Despu</a:t>
            </a:r>
            <a:r>
              <a:rPr lang="es-ES_tradnl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és de obtener la ciudadanía</a:t>
            </a:r>
            <a:endParaRPr lang="es-ES_tradnl" sz="11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95288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 bwMode="auto">
          <a:xfrm>
            <a:off x="3563888" y="1939497"/>
            <a:ext cx="4968923" cy="321048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rgbClr val="2636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s-ES_tradnl" dirty="0">
              <a:ea typeface="ＭＳ Ｐゴシック" pitchFamily="48" charset="-128"/>
              <a:cs typeface="+mn-cs"/>
            </a:endParaRPr>
          </a:p>
        </p:txBody>
      </p:sp>
      <p:sp>
        <p:nvSpPr>
          <p:cNvPr id="14340" name="Content Placeholder 45"/>
          <p:cNvSpPr txBox="1">
            <a:spLocks/>
          </p:cNvSpPr>
          <p:nvPr/>
        </p:nvSpPr>
        <p:spPr bwMode="auto">
          <a:xfrm>
            <a:off x="1115616" y="1800998"/>
            <a:ext cx="2448272" cy="619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endParaRPr lang="es-ES_tradnl" sz="1600" dirty="0" smtClean="0">
              <a:solidFill>
                <a:srgbClr val="595959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s-ES_tradnl" dirty="0">
              <a:solidFill>
                <a:srgbClr val="8C8C8C"/>
              </a:solidFill>
            </a:endParaRPr>
          </a:p>
        </p:txBody>
      </p:sp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8461374" y="6327775"/>
            <a:ext cx="503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D9DDF">
                <a:alpha val="50000"/>
              </a:srgbClr>
            </a:outerShdw>
          </a:effectLst>
        </p:spPr>
        <p:txBody>
          <a:bodyPr wrap="square" lIns="62326" tIns="31163" rIns="62326" bIns="31163">
            <a:spAutoFit/>
          </a:bodyPr>
          <a:lstStyle/>
          <a:p>
            <a:pPr defTabSz="914324">
              <a:defRPr/>
            </a:pPr>
            <a:endParaRPr lang="es-ES_tradnl" sz="2000" dirty="0">
              <a:latin typeface="Arial Black" pitchFamily="34" charset="0"/>
              <a:ea typeface="ＭＳ Ｐゴシック" pitchFamily="34" charset="-128"/>
              <a:cs typeface="+mn-cs"/>
            </a:endParaRP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213600" y="6200775"/>
            <a:ext cx="58738" cy="57150"/>
            <a:chOff x="4708" y="2489"/>
            <a:chExt cx="91" cy="96"/>
          </a:xfrm>
        </p:grpSpPr>
        <p:sp>
          <p:nvSpPr>
            <p:cNvPr id="14359" name="Oval 74"/>
            <p:cNvSpPr>
              <a:spLocks noChangeArrowheads="1"/>
            </p:cNvSpPr>
            <p:nvPr/>
          </p:nvSpPr>
          <p:spPr bwMode="auto">
            <a:xfrm>
              <a:off x="4708" y="2489"/>
              <a:ext cx="91" cy="96"/>
            </a:xfrm>
            <a:prstGeom prst="ellipse">
              <a:avLst/>
            </a:prstGeom>
            <a:noFill/>
            <a:ln w="12700">
              <a:solidFill>
                <a:srgbClr val="B2B6D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dirty="0"/>
            </a:p>
          </p:txBody>
        </p:sp>
        <p:sp>
          <p:nvSpPr>
            <p:cNvPr id="14360" name="Oval 75"/>
            <p:cNvSpPr>
              <a:spLocks noChangeArrowheads="1"/>
            </p:cNvSpPr>
            <p:nvPr/>
          </p:nvSpPr>
          <p:spPr bwMode="auto">
            <a:xfrm>
              <a:off x="4725" y="2507"/>
              <a:ext cx="58" cy="58"/>
            </a:xfrm>
            <a:prstGeom prst="ellipse">
              <a:avLst/>
            </a:prstGeom>
            <a:solidFill>
              <a:srgbClr val="000066"/>
            </a:solidFill>
            <a:ln w="6350">
              <a:solidFill>
                <a:srgbClr val="B2B6D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dirty="0"/>
            </a:p>
          </p:txBody>
        </p:sp>
      </p:grpSp>
      <p:sp>
        <p:nvSpPr>
          <p:cNvPr id="14344" name="Oval 14"/>
          <p:cNvSpPr>
            <a:spLocks noChangeArrowheads="1"/>
          </p:cNvSpPr>
          <p:nvPr/>
        </p:nvSpPr>
        <p:spPr bwMode="auto">
          <a:xfrm>
            <a:off x="5940152" y="2738438"/>
            <a:ext cx="2592660" cy="1800225"/>
          </a:xfrm>
          <a:prstGeom prst="ellipse">
            <a:avLst/>
          </a:prstGeom>
          <a:solidFill>
            <a:srgbClr val="BEDFA5"/>
          </a:solidFill>
          <a:ln w="38100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s-ES_tradnl" dirty="0"/>
          </a:p>
        </p:txBody>
      </p:sp>
      <p:sp>
        <p:nvSpPr>
          <p:cNvPr id="14345" name="TextBox 17"/>
          <p:cNvSpPr txBox="1">
            <a:spLocks noChangeArrowheads="1"/>
          </p:cNvSpPr>
          <p:nvPr/>
        </p:nvSpPr>
        <p:spPr bwMode="auto">
          <a:xfrm>
            <a:off x="6493669" y="2969568"/>
            <a:ext cx="14398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Gobierno federal</a:t>
            </a:r>
            <a:endParaRPr lang="es-ES_tradnl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6" name="TextBox 18"/>
          <p:cNvSpPr txBox="1">
            <a:spLocks noChangeArrowheads="1"/>
          </p:cNvSpPr>
          <p:nvPr/>
        </p:nvSpPr>
        <p:spPr bwMode="auto">
          <a:xfrm>
            <a:off x="6025357" y="3616326"/>
            <a:ext cx="2376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Gobiernos de provincias y territorios</a:t>
            </a:r>
            <a:endParaRPr lang="es-ES_tradn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7" name="TextBox 19"/>
          <p:cNvSpPr txBox="1">
            <a:spLocks noChangeArrowheads="1"/>
          </p:cNvSpPr>
          <p:nvPr/>
        </p:nvSpPr>
        <p:spPr bwMode="auto">
          <a:xfrm>
            <a:off x="788282" y="4215200"/>
            <a:ext cx="38264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Gobiernos municipales</a:t>
            </a:r>
            <a:endParaRPr lang="es-ES_tradnl" sz="12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8" name="TextBox 20"/>
          <p:cNvSpPr txBox="1">
            <a:spLocks noChangeArrowheads="1"/>
          </p:cNvSpPr>
          <p:nvPr/>
        </p:nvSpPr>
        <p:spPr bwMode="auto">
          <a:xfrm>
            <a:off x="5508105" y="2189956"/>
            <a:ext cx="2317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Organizaciones que atienden a los inmigrantes</a:t>
            </a:r>
            <a:endParaRPr lang="es-ES_tradn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9" name="TextBox 22"/>
          <p:cNvSpPr txBox="1">
            <a:spLocks noChangeArrowheads="1"/>
          </p:cNvSpPr>
          <p:nvPr/>
        </p:nvSpPr>
        <p:spPr bwMode="auto">
          <a:xfrm>
            <a:off x="3030427" y="4815661"/>
            <a:ext cx="1584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Empleadores</a:t>
            </a:r>
            <a:endParaRPr lang="es-ES_tradnl" sz="12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0" name="TextBox 23"/>
          <p:cNvSpPr txBox="1">
            <a:spLocks noChangeArrowheads="1"/>
          </p:cNvSpPr>
          <p:nvPr/>
        </p:nvSpPr>
        <p:spPr bwMode="auto">
          <a:xfrm>
            <a:off x="5147704" y="4677161"/>
            <a:ext cx="21246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Instituciones educativas</a:t>
            </a:r>
            <a:endParaRPr lang="es-ES_tradn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1" name="TextBox 24"/>
          <p:cNvSpPr txBox="1">
            <a:spLocks noChangeArrowheads="1"/>
          </p:cNvSpPr>
          <p:nvPr/>
        </p:nvSpPr>
        <p:spPr bwMode="auto">
          <a:xfrm>
            <a:off x="3973674" y="3154234"/>
            <a:ext cx="2051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Agencias de servicios sociales</a:t>
            </a:r>
            <a:endParaRPr lang="es-ES_tradn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2" name="TextBox 25"/>
          <p:cNvSpPr txBox="1">
            <a:spLocks noChangeArrowheads="1"/>
          </p:cNvSpPr>
          <p:nvPr/>
        </p:nvSpPr>
        <p:spPr bwMode="auto">
          <a:xfrm>
            <a:off x="7272338" y="5000626"/>
            <a:ext cx="1584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1200" dirty="0" smtClean="0">
                <a:solidFill>
                  <a:schemeClr val="tx2"/>
                </a:solidFill>
              </a:rPr>
              <a:t>Reci</a:t>
            </a:r>
            <a:r>
              <a:rPr lang="es-ES_tradnl" sz="1200" dirty="0" smtClean="0">
                <a:solidFill>
                  <a:schemeClr val="tx2"/>
                </a:solidFill>
              </a:rPr>
              <a:t>én llegados</a:t>
            </a:r>
            <a:endParaRPr lang="es-ES_tradnl" sz="1200" dirty="0">
              <a:solidFill>
                <a:schemeClr val="tx2"/>
              </a:solidFill>
            </a:endParaRPr>
          </a:p>
        </p:txBody>
      </p:sp>
      <p:sp>
        <p:nvSpPr>
          <p:cNvPr id="14353" name="TextBox 26"/>
          <p:cNvSpPr txBox="1">
            <a:spLocks noChangeArrowheads="1"/>
          </p:cNvSpPr>
          <p:nvPr/>
        </p:nvSpPr>
        <p:spPr bwMode="auto">
          <a:xfrm>
            <a:off x="1763713" y="2051842"/>
            <a:ext cx="20161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 p</a:t>
            </a:r>
            <a:r>
              <a:rPr lang="es-ES_tradnl" sz="12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úblico canadiense</a:t>
            </a:r>
            <a:endParaRPr lang="es-ES_tradnl" sz="12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4" name="TextBox 27"/>
          <p:cNvSpPr txBox="1">
            <a:spLocks noChangeArrowheads="1"/>
          </p:cNvSpPr>
          <p:nvPr/>
        </p:nvSpPr>
        <p:spPr bwMode="auto">
          <a:xfrm>
            <a:off x="0" y="2744400"/>
            <a:ext cx="3870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Organizaciones </a:t>
            </a:r>
            <a:r>
              <a:rPr lang="es-ES_tradnl" sz="12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etnoculturales</a:t>
            </a:r>
            <a:endParaRPr lang="es-ES_tradnl" sz="12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5" name="TextBox 28"/>
          <p:cNvSpPr txBox="1">
            <a:spLocks noChangeArrowheads="1"/>
          </p:cNvSpPr>
          <p:nvPr/>
        </p:nvSpPr>
        <p:spPr bwMode="auto">
          <a:xfrm>
            <a:off x="305905" y="3431233"/>
            <a:ext cx="30421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Entes reguladores</a:t>
            </a:r>
            <a:endParaRPr lang="es-ES_tradnl" sz="12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6" name="TextBox 29"/>
          <p:cNvSpPr txBox="1">
            <a:spLocks noChangeArrowheads="1"/>
          </p:cNvSpPr>
          <p:nvPr/>
        </p:nvSpPr>
        <p:spPr bwMode="auto">
          <a:xfrm>
            <a:off x="2125899" y="1662498"/>
            <a:ext cx="34901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Asociaciones comunitarias	</a:t>
            </a:r>
            <a:endParaRPr lang="es-ES_tradnl" sz="12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Autofit/>
          </a:bodyPr>
          <a:lstStyle/>
          <a:p>
            <a:r>
              <a:rPr lang="es-ES_tradnl" sz="2000" b="1" dirty="0" smtClean="0"/>
              <a:t>Nuestros socios e interesados en la integraci</a:t>
            </a:r>
            <a:r>
              <a:rPr lang="es-ES_tradnl" sz="2000" b="1" dirty="0" smtClean="0"/>
              <a:t>ón</a:t>
            </a:r>
            <a:endParaRPr lang="es-ES_tradnl" sz="2000" b="1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r>
              <a:rPr lang="es-ES_tradnl" dirty="0" smtClean="0"/>
              <a:t>4</a:t>
            </a:r>
            <a:endParaRPr lang="es-ES_tradnl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5301207"/>
            <a:ext cx="7847011" cy="8925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CIC trabaja en colaborac</a:t>
            </a:r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ión</a:t>
            </a:r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otros departamentos y agencias federales, as</a:t>
            </a:r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 como</a:t>
            </a:r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provincias y territorios y financia a organizaciones que atienden a los inmigrantes, agencias de provis</a:t>
            </a:r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ión de servicios sociales e instituciones educativas como proveedores de servicios </a:t>
            </a:r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(SPO, por sus siglas en ingl</a:t>
            </a:r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és</a:t>
            </a:r>
            <a:r>
              <a:rPr lang="es-ES_tradnl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 </a:t>
            </a:r>
            <a:endParaRPr lang="es-ES_tradnl" sz="13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524000"/>
            <a:ext cx="7992888" cy="1616968"/>
          </a:xfrm>
        </p:spPr>
        <p:txBody>
          <a:bodyPr>
            <a:noAutofit/>
          </a:bodyPr>
          <a:lstStyle/>
          <a:p>
            <a:pPr marL="342900" lvl="1" indent="-342900" fontAlgn="base"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SzPct val="105000"/>
              <a:buFont typeface="Arial" pitchFamily="34" charset="0"/>
              <a:buChar char="•"/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CIC selecciona a organizaciones proveedoras de servicios a trav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és de un llamado nacional a presentar propuestas 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(CFP, siglas en ingl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és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brinda financiamiento a trav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és del uso exclusivo de acuerdos de contribución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marL="742950" lvl="2" indent="-342900" fontAlgn="base"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SzPct val="105000"/>
              <a:buFont typeface="Impact" pitchFamily="34" charset="0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_tradnl" sz="1200" kern="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2013-14 tenemos 750 acuerdos de contribuci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ón con más e 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450 organizaciones e individuos.</a:t>
            </a:r>
            <a:endParaRPr lang="es-ES_tradnl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fontAlgn="base"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SzPct val="105000"/>
              <a:buFont typeface="Arial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mayor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ía de las SPO son organizaciones sin fines de lucro o no gubernamentales 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(77%) pero cada vez m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ás las principales organizaciones 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establecidas desempeñan funciones importantes en la provisi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ón de servicios</a:t>
            </a:r>
            <a:r>
              <a:rPr lang="es-ES_tradnl" sz="12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ES_tradnl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1800" b="1" dirty="0" smtClean="0"/>
              <a:t>Financiamiento y provisi</a:t>
            </a:r>
            <a:r>
              <a:rPr lang="es-ES_tradnl" sz="1800" b="1" dirty="0" smtClean="0"/>
              <a:t>ón de servicios de asentamiento</a:t>
            </a:r>
            <a:endParaRPr lang="es-ES_tradnl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ES_tradnl" dirty="0" smtClean="0"/>
              <a:t>5</a:t>
            </a:r>
            <a:endParaRPr lang="es-ES_tradnl" dirty="0"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460502401"/>
              </p:ext>
            </p:extLst>
          </p:nvPr>
        </p:nvGraphicFramePr>
        <p:xfrm>
          <a:off x="539553" y="3284984"/>
          <a:ext cx="3744415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656167966"/>
              </p:ext>
            </p:extLst>
          </p:nvPr>
        </p:nvGraphicFramePr>
        <p:xfrm>
          <a:off x="4283968" y="3284984"/>
          <a:ext cx="446449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4005064"/>
            <a:ext cx="7931224" cy="1968698"/>
          </a:xfrm>
        </p:spPr>
        <p:txBody>
          <a:bodyPr/>
          <a:lstStyle/>
          <a:p>
            <a:endParaRPr lang="es-ES_tradn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47248" cy="504056"/>
          </a:xfrm>
        </p:spPr>
        <p:txBody>
          <a:bodyPr>
            <a:normAutofit/>
          </a:bodyPr>
          <a:lstStyle/>
          <a:p>
            <a:pPr lvl="0"/>
            <a:r>
              <a:rPr lang="es-ES_tradnl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Clientes de los programas de reasentamiento</a:t>
            </a:r>
            <a:endParaRPr lang="es-ES_tradnl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s-ES_tradnl" smtClean="0">
                <a:latin typeface="Verdana" pitchFamily="34" charset="0"/>
                <a:ea typeface="Verdana" pitchFamily="34" charset="0"/>
                <a:cs typeface="Verdana" pitchFamily="34" charset="0"/>
              </a:rPr>
              <a:pPr>
                <a:defRPr/>
              </a:pPr>
              <a:t>6</a:t>
            </a:fld>
            <a:endParaRPr lang="es-ES_tradn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5734050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2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43142"/>
              </p:ext>
            </p:extLst>
          </p:nvPr>
        </p:nvGraphicFramePr>
        <p:xfrm>
          <a:off x="539552" y="1447821"/>
          <a:ext cx="8075239" cy="2269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7412"/>
                <a:gridCol w="3727827"/>
              </a:tblGrid>
              <a:tr h="531851"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Residentes</a:t>
                      </a:r>
                      <a:r>
                        <a:rPr lang="es-ES_tradnl" sz="1400" baseline="0" noProof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permanentes por categor</a:t>
                      </a:r>
                      <a:r>
                        <a:rPr lang="es-ES_tradnl" sz="1400" baseline="0" noProof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ía</a:t>
                      </a:r>
                      <a:endParaRPr lang="es-ES_tradnl" sz="14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Promedio</a:t>
                      </a:r>
                      <a:r>
                        <a:rPr lang="es-ES_tradnl" sz="1400" baseline="0" noProof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 3 años</a:t>
                      </a:r>
                      <a:r>
                        <a:rPr lang="es-ES_tradnl" sz="1400" noProof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(2009-2011)</a:t>
                      </a:r>
                      <a:endParaRPr lang="es-ES_tradnl" sz="1400" noProof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15"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</a:t>
                      </a:r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ía</a:t>
                      </a:r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econ</a:t>
                      </a:r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ómica </a:t>
                      </a:r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(ver el anexo)</a:t>
                      </a:r>
                      <a:endParaRPr lang="es-ES_tradnl" sz="14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165,511</a:t>
                      </a:r>
                      <a:endParaRPr lang="es-ES_tradnl" sz="14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15"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</a:t>
                      </a:r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ía de f</a:t>
                      </a:r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amilia</a:t>
                      </a:r>
                      <a:endParaRPr lang="es-ES_tradnl" sz="14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60,624</a:t>
                      </a:r>
                      <a:endParaRPr lang="es-ES_tradnl" sz="14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15"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Refugiados*</a:t>
                      </a:r>
                      <a:endParaRPr lang="es-ES_tradnl" sz="14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25,140</a:t>
                      </a:r>
                      <a:endParaRPr lang="es-ES_tradnl" sz="14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15"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Otros inmigrantes</a:t>
                      </a:r>
                      <a:endParaRPr lang="es-ES_tradnl" sz="14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  9,259</a:t>
                      </a:r>
                      <a:endParaRPr lang="es-ES_tradnl" sz="1400" noProof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729">
                <a:tc gridSpan="2">
                  <a:txBody>
                    <a:bodyPr/>
                    <a:lstStyle/>
                    <a:p>
                      <a:r>
                        <a:rPr lang="es-ES_tradnl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*Refugiados apoyados por el gobierno, refugiados patrocinados de forma privada,</a:t>
                      </a:r>
                      <a:r>
                        <a:rPr lang="es-ES_tradnl" sz="14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refugiados que llegaron a Canad</a:t>
                      </a:r>
                      <a:r>
                        <a:rPr lang="es-ES_tradnl" sz="14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á y dependientes de refugiados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itle 1"/>
          <p:cNvSpPr txBox="1"/>
          <p:nvPr/>
        </p:nvSpPr>
        <p:spPr>
          <a:xfrm>
            <a:off x="1547664" y="3717032"/>
            <a:ext cx="6264696" cy="288032"/>
          </a:xfrm>
          <a:prstGeom prst="rect">
            <a:avLst/>
          </a:prstGeom>
          <a:noFill/>
          <a:ln>
            <a:noFill/>
          </a:ln>
        </p:spPr>
        <p:txBody>
          <a:bodyPr anchorCtr="1"/>
          <a:lstStyle/>
          <a:p>
            <a:pPr algn="ctr" defTabSz="457200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Intake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Permanent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Residents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Inmigración Categoría --1987 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es-ES_tradnl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2011</a:t>
            </a:r>
            <a:endParaRPr lang="es-ES_tradnl" sz="1200" b="1" kern="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55576" y="3717032"/>
            <a:ext cx="7704856" cy="249326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Canad</a:t>
            </a:r>
            <a:r>
              <a:rPr lang="es-ES_tradnl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</a:t>
            </a:r>
            <a:r>
              <a:rPr lang="es-ES_tradnl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Residentes permanentes por categor</a:t>
            </a:r>
            <a:r>
              <a:rPr lang="es-ES_tradnl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ía</a:t>
            </a:r>
            <a:r>
              <a:rPr lang="es-ES_tradnl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1987 a 2011</a:t>
            </a:r>
          </a:p>
          <a:p>
            <a:endParaRPr lang="es-ES_tradnl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Picture 10" descr="Canada – Permanent residents by category, 1987 to 2011. Data tables above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5" y="4005064"/>
            <a:ext cx="763284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 bwMode="auto">
          <a:xfrm>
            <a:off x="0" y="5805264"/>
            <a:ext cx="190770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Fuente: </a:t>
            </a: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Facts</a:t>
            </a: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&amp; Figures 2011</a:t>
            </a:r>
            <a:endParaRPr kumimoji="0" lang="es-ES_tradn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39552" y="947192"/>
            <a:ext cx="8147248" cy="609600"/>
          </a:xfrm>
        </p:spPr>
        <p:txBody>
          <a:bodyPr>
            <a:noAutofit/>
          </a:bodyPr>
          <a:lstStyle/>
          <a:p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Programaci</a:t>
            </a:r>
            <a:r>
              <a:rPr lang="es-ES_tradnl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que responde a las necesidades de los clientes</a:t>
            </a:r>
            <a:endParaRPr lang="es-ES_tradnl" sz="1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r>
              <a:rPr lang="es-ES_trad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es-ES_tradn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772816"/>
            <a:ext cx="1833792" cy="20466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marL="0" lvl="1"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Aprendizaje del idioma y alfabetizaci</a:t>
            </a:r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</a:t>
            </a:r>
            <a:endParaRPr lang="es-ES_tradnl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Acceso a servicios de alfabetizaci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y 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aprendizaje del idioma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71624" y="1772818"/>
            <a:ext cx="1728368" cy="19851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marL="0" lvl="1"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Informaci</a:t>
            </a:r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</a:t>
            </a:r>
            <a:endParaRPr lang="es-ES_tradnl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Conocimientos 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 c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ómo vivir y trabajar en Canadá y cómo obtener acceso a los principales programas 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instituciones.</a:t>
            </a:r>
          </a:p>
          <a:p>
            <a:endParaRPr lang="es-ES_tradnl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0232" y="1772816"/>
            <a:ext cx="1656184" cy="18312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Necesidades b</a:t>
            </a:r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ásicas</a:t>
            </a:r>
            <a:endParaRPr lang="es-ES_tradnl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Cubrir necesidades b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ásicas de ingresos, salud, alojamiento, seguridad personal y</a:t>
            </a:r>
            <a:r>
              <a:rPr lang="es-ES_tradnl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transporte público.</a:t>
            </a:r>
            <a:endParaRPr lang="es-ES_tradnl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6016" y="1772813"/>
            <a:ext cx="1656184" cy="18620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Reconocimiento de credenciales</a:t>
            </a:r>
          </a:p>
          <a:p>
            <a:pPr>
              <a:spcBef>
                <a:spcPts val="600"/>
              </a:spcBef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Conocimiento del proceso de acreditaci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ón, acceso a entes reguladores, relaciones con empleadores</a:t>
            </a:r>
            <a:r>
              <a:rPr lang="es-ES_tradnl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ES_tradnl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3861048"/>
            <a:ext cx="1833792" cy="2246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Desarrollo de destrezas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Ampliaci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 de destrezas, experiencia laboral en Canadá, destrezas de inteligencia emocional, destrezas básicas de vida. </a:t>
            </a:r>
            <a:endParaRPr lang="es-ES_tradnl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s-ES_tradnl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71624" y="3861048"/>
            <a:ext cx="1728368" cy="18312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Relaciones sociales</a:t>
            </a:r>
          </a:p>
          <a:p>
            <a:pPr>
              <a:spcBef>
                <a:spcPts val="600"/>
              </a:spcBef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Apoyo social inmediato (es decir, familias) y relaciones sociales diversas con grupos e instituciones.</a:t>
            </a:r>
          </a:p>
          <a:p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s-ES_tradn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16016" y="3861048"/>
            <a:ext cx="1656184" cy="23852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Condiciones del mercado laboral</a:t>
            </a:r>
          </a:p>
          <a:p>
            <a:pPr>
              <a:spcBef>
                <a:spcPts val="600"/>
              </a:spcBef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Condiciones del mercado laboral local, ocupaciones en demanda, accesibilidad de empleadores y po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líticas de contratación, salarios y movilidad.</a:t>
            </a:r>
            <a:endParaRPr lang="es-ES_tradn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60232" y="3861048"/>
            <a:ext cx="1728192" cy="23852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s-ES_tradnl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Comunidades receptivas </a:t>
            </a:r>
          </a:p>
          <a:p>
            <a:pPr>
              <a:spcBef>
                <a:spcPts val="600"/>
              </a:spcBef>
            </a:pP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Apoyo comunitario e institucional, capacidad de las organizaciones  proveedoras de servicios de asentamiento y sus socios y actitudes del p</a:t>
            </a:r>
            <a:r>
              <a:rPr lang="es-ES_tradnl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úblico en general. </a:t>
            </a:r>
            <a:endParaRPr lang="es-ES_tradn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332486"/>
          </a:xfrm>
        </p:spPr>
        <p:txBody>
          <a:bodyPr/>
          <a:lstStyle/>
          <a:p>
            <a:pPr eaLnBrk="1" hangingPunct="1">
              <a:buNone/>
            </a:pPr>
            <a:r>
              <a:rPr lang="es-ES_trad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Desaf</a:t>
            </a:r>
            <a:r>
              <a:rPr lang="es-ES_tradnl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íos</a:t>
            </a:r>
            <a:endParaRPr lang="es-ES_tradnl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inmigrantes reci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én llegados tienen ingresos bajos de forma consistente y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enfrentan dificultades para integrarse al mercado laboral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(las dificultades disminuyen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conforme viven en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Canadá por más tiempo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manejo del idioma oficial por parte de los inmigrantes est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 por debajo del promedio, comparado con las personas nacidas en Canadá 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(60% de los inmigrantes est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án por debajo del nivel 3 en las puntuaciones de la Encuesta Internacional sobre Alfabetización en Adultos).</a:t>
            </a:r>
            <a:endParaRPr lang="es-ES_trad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s-ES_tradn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ujeres, adultos mayores, minor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ías visibles y refugiados enfrentan desventajas adicionales y son más propensos a obtene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 resultados económicos deficientes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ES_trad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000" b="1" dirty="0" smtClean="0"/>
              <a:t>Entender los resultados de los reci</a:t>
            </a:r>
            <a:r>
              <a:rPr lang="es-ES_tradnl" sz="2000" b="1" dirty="0" smtClean="0"/>
              <a:t>én llegados</a:t>
            </a:r>
            <a:endParaRPr lang="es-ES_tradnl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8</a:t>
            </a:r>
            <a:endParaRPr lang="es-ES_trad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1784" y="914400"/>
            <a:ext cx="8206680" cy="609600"/>
          </a:xfrm>
        </p:spPr>
        <p:txBody>
          <a:bodyPr>
            <a:noAutofit/>
          </a:bodyPr>
          <a:lstStyle/>
          <a:p>
            <a:r>
              <a:rPr lang="es-ES_tradnl" sz="2000" b="1" dirty="0" smtClean="0"/>
              <a:t>Qu</a:t>
            </a:r>
            <a:r>
              <a:rPr lang="es-ES_tradnl" sz="2000" b="1" dirty="0" smtClean="0"/>
              <a:t>é ha cambiado desde la última vez que nos reunimos</a:t>
            </a:r>
            <a:endParaRPr lang="es-ES_tradnl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9</a:t>
            </a:r>
            <a:endParaRPr lang="es-ES_tradnl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772816"/>
            <a:ext cx="81936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buFont typeface="Courier New" pitchFamily="49" charset="0"/>
              <a:buChar char="o"/>
            </a:pP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Cambios en leyes y pol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íticas que tienen implicaciones para el asentamiento</a:t>
            </a:r>
            <a:endParaRPr lang="es-ES_trad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/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Gobernanza del asentamiento y colaboraci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ón</a:t>
            </a:r>
            <a:endParaRPr lang="es-ES_trad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/>
            <a:endParaRPr lang="es-ES_trad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Prioridades actuales</a:t>
            </a:r>
          </a:p>
          <a:p>
            <a:pPr lvl="1"/>
            <a:endParaRPr lang="es-ES_tradn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Nuevas h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erramientas e iniciativas notables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s-ES_trad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12406</TotalTime>
  <Words>1559</Words>
  <Application>Microsoft Macintosh PowerPoint</Application>
  <PresentationFormat>Presentación en pantalla (4:3)</PresentationFormat>
  <Paragraphs>234</Paragraphs>
  <Slides>16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Office Theme</vt:lpstr>
      <vt:lpstr>Presentación de PowerPoint</vt:lpstr>
      <vt:lpstr>Breve actualización: Programas de integración de Canadá</vt:lpstr>
      <vt:lpstr>Continuo de inmigración e integración</vt:lpstr>
      <vt:lpstr>Nuestros socios e interesados en la integración</vt:lpstr>
      <vt:lpstr>Financiamiento y provisión de servicios de asentamiento</vt:lpstr>
      <vt:lpstr>Clientes de los programas de reasentamiento</vt:lpstr>
      <vt:lpstr>Programación que responde a las necesidades de los clientes</vt:lpstr>
      <vt:lpstr>Entender los resultados de los recién llegados</vt:lpstr>
      <vt:lpstr>Qué ha cambiado desde la última vez que nos reunimos</vt:lpstr>
      <vt:lpstr>Cambios recientes en leyes y políticas</vt:lpstr>
      <vt:lpstr>Gobernanza del asentamiento y colaboración</vt:lpstr>
      <vt:lpstr>Prioridades actuales</vt:lpstr>
      <vt:lpstr>Prioridades actuales (cont.)</vt:lpstr>
      <vt:lpstr>Nuevas herramientas e iniciativas de programas notables</vt:lpstr>
      <vt:lpstr>Algunas iniciativas y herramientas de programas nuevas</vt:lpstr>
      <vt:lpstr>¿Preguntas?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CIC</dc:creator>
  <cp:lastModifiedBy>Christiane Lehnhoff</cp:lastModifiedBy>
  <cp:revision>1034</cp:revision>
  <dcterms:created xsi:type="dcterms:W3CDTF">2010-07-27T20:22:16Z</dcterms:created>
  <dcterms:modified xsi:type="dcterms:W3CDTF">2013-09-17T23:17:46Z</dcterms:modified>
</cp:coreProperties>
</file>