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43" r:id="rId3"/>
    <p:sldId id="442" r:id="rId4"/>
    <p:sldId id="410" r:id="rId5"/>
    <p:sldId id="428" r:id="rId6"/>
    <p:sldId id="435" r:id="rId7"/>
    <p:sldId id="425" r:id="rId8"/>
    <p:sldId id="430" r:id="rId9"/>
    <p:sldId id="438" r:id="rId10"/>
    <p:sldId id="426" r:id="rId11"/>
    <p:sldId id="388" r:id="rId12"/>
    <p:sldId id="437" r:id="rId13"/>
    <p:sldId id="439" r:id="rId14"/>
    <p:sldId id="349" r:id="rId15"/>
    <p:sldId id="444" r:id="rId16"/>
    <p:sldId id="377" r:id="rId17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is.Monzon" initials="L" lastIdx="11" clrIdx="0"/>
  <p:cmAuthor id="1" name="Juan-Pedro.Unger" initials="J" lastIdx="19" clrIdx="1"/>
  <p:cmAuthor id="2" name="angela.connidis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FD3"/>
    <a:srgbClr val="1B357D"/>
    <a:srgbClr val="1F347D"/>
    <a:srgbClr val="C4BB86"/>
    <a:srgbClr val="C4BF94"/>
    <a:srgbClr val="C1BB83"/>
    <a:srgbClr val="C4BC6D"/>
    <a:srgbClr val="C4C07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5993" autoAdjust="0"/>
  </p:normalViewPr>
  <p:slideViewPr>
    <p:cSldViewPr snapToObjects="1">
      <p:cViewPr varScale="1">
        <p:scale>
          <a:sx n="76" d="100"/>
          <a:sy n="76" d="100"/>
        </p:scale>
        <p:origin x="-12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5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2112" y="1836"/>
      </p:cViewPr>
      <p:guideLst>
        <p:guide orient="horz" pos="2928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dir2\Data5\NH-INTEGRATION\Nona.Grandea\Integration\Settlement%20Review\Settlement%202.0\Settlement%20Fund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dir2\Data5\NH-INTEGRATION\Nona.Grandea\Integration\Settlement%20Review\Settlement%202.0\Settlement%20Fund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/>
            </a:pPr>
            <a:r>
              <a:rPr lang="en-CA" sz="1200" dirty="0" smtClean="0"/>
              <a:t>Grants and Contributions, 2013-14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1548239177548429"/>
          <c:y val="0.32079768914565193"/>
          <c:w val="0.47973234804368625"/>
          <c:h val="0.60844086429421163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Settlement, </a:t>
                    </a:r>
                    <a:r>
                      <a:rPr lang="en-US" dirty="0" smtClean="0"/>
                      <a:t>$596.9 M</a:t>
                    </a:r>
                  </a:p>
                  <a:p>
                    <a:r>
                      <a:rPr lang="en-US" dirty="0" smtClean="0"/>
                      <a:t>(63%)</a:t>
                    </a:r>
                    <a:endParaRPr lang="en-US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Quebec Grant, </a:t>
                    </a:r>
                    <a:endParaRPr lang="en-US" dirty="0" smtClean="0"/>
                  </a:p>
                  <a:p>
                    <a:r>
                      <a:rPr lang="en-US" dirty="0" smtClean="0"/>
                      <a:t>$284.5 M</a:t>
                    </a:r>
                  </a:p>
                  <a:p>
                    <a:r>
                      <a:rPr lang="en-US" dirty="0" smtClean="0"/>
                      <a:t>(30%)</a:t>
                    </a:r>
                    <a:endParaRPr lang="en-US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7.4483196974694507E-2"/>
                  <c:y val="6.925382274598217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RAP, </a:t>
                    </a:r>
                    <a:r>
                      <a:rPr lang="en-US" dirty="0" smtClean="0"/>
                      <a:t>$58.2M (6%)</a:t>
                    </a:r>
                    <a:endParaRPr lang="en-US" dirty="0"/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Multi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$8.5M (1%)</a:t>
                    </a:r>
                    <a:endParaRPr lang="en-US" dirty="0"/>
                  </a:p>
                </c:rich>
              </c:tx>
              <c:showVal val="1"/>
              <c:showCatName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Other $1.8M</a:t>
                    </a:r>
                    <a:endParaRPr lang="en-US" dirty="0"/>
                  </a:p>
                </c:rich>
              </c:tx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Sheet1!$A$2:$A$6</c:f>
              <c:strCache>
                <c:ptCount val="5"/>
                <c:pt idx="0">
                  <c:v>Settlement</c:v>
                </c:pt>
                <c:pt idx="1">
                  <c:v>Quebec Grant</c:v>
                </c:pt>
                <c:pt idx="2">
                  <c:v>RAP</c:v>
                </c:pt>
                <c:pt idx="3">
                  <c:v>Multiculturalism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596.9</c:v>
                </c:pt>
                <c:pt idx="1">
                  <c:v>284.5</c:v>
                </c:pt>
                <c:pt idx="2">
                  <c:v>58.2</c:v>
                </c:pt>
                <c:pt idx="3">
                  <c:v>8.5</c:v>
                </c:pt>
                <c:pt idx="4">
                  <c:v>1.8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legend>
      <c:legendPos val="r"/>
      <c:layout/>
    </c:legend>
    <c:plotVisOnly val="1"/>
  </c:chart>
  <c:spPr>
    <a:ln>
      <a:solidFill>
        <a:schemeClr val="accent2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/>
            </a:pPr>
            <a:r>
              <a:rPr lang="en-CA" sz="1200" dirty="0" smtClean="0"/>
              <a:t>2012</a:t>
            </a:r>
            <a:r>
              <a:rPr lang="en-CA" sz="1200" baseline="0" dirty="0" smtClean="0"/>
              <a:t> CFP Funding Recipients by Type</a:t>
            </a:r>
            <a:endParaRPr lang="en-CA" sz="12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9265198132107186"/>
          <c:y val="0.33279481292202201"/>
          <c:w val="0.38661542086721645"/>
          <c:h val="0.6658376692713156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Non-Profit Organizations, </a:t>
                    </a:r>
                    <a:r>
                      <a:rPr lang="en-US" dirty="0" smtClean="0"/>
                      <a:t>297 (77%)</a:t>
                    </a:r>
                    <a:endParaRPr lang="en-US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2.8446660048525082E-2"/>
                  <c:y val="0.11895977607426336"/>
                </c:manualLayout>
              </c:layout>
              <c:tx>
                <c:rich>
                  <a:bodyPr/>
                  <a:lstStyle/>
                  <a:p>
                    <a:r>
                      <a:rPr lang="en-CA" dirty="0"/>
                      <a:t>Education of public institutions, </a:t>
                    </a:r>
                    <a:r>
                      <a:rPr lang="en-CA" dirty="0" smtClean="0"/>
                      <a:t>64 (17%)</a:t>
                    </a:r>
                    <a:endParaRPr lang="en-CA" dirty="0"/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CA" dirty="0"/>
                      <a:t>PT, Municipal or Regional Governments, </a:t>
                    </a:r>
                    <a:r>
                      <a:rPr lang="en-CA" dirty="0" smtClean="0"/>
                      <a:t>8 (2%)</a:t>
                    </a:r>
                    <a:endParaRPr lang="en-CA" dirty="0"/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Businesses, </a:t>
                    </a:r>
                    <a:r>
                      <a:rPr lang="en-US" dirty="0" smtClean="0"/>
                      <a:t>9 (2%)</a:t>
                    </a:r>
                    <a:endParaRPr lang="en-US" dirty="0"/>
                  </a:p>
                </c:rich>
              </c:tx>
              <c:showVal val="1"/>
              <c:showCatName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Individuals, </a:t>
                    </a:r>
                    <a:r>
                      <a:rPr lang="en-US" dirty="0" smtClean="0"/>
                      <a:t>9 (2%)</a:t>
                    </a:r>
                    <a:endParaRPr lang="en-US" dirty="0"/>
                  </a:p>
                </c:rich>
              </c:tx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Sheet1!$A$10:$A$14</c:f>
              <c:strCache>
                <c:ptCount val="5"/>
                <c:pt idx="0">
                  <c:v>Non-Profit Organizations</c:v>
                </c:pt>
                <c:pt idx="1">
                  <c:v>Education of public institutions</c:v>
                </c:pt>
                <c:pt idx="2">
                  <c:v>PT, Municipal or Regional Governments</c:v>
                </c:pt>
                <c:pt idx="3">
                  <c:v>Businesses</c:v>
                </c:pt>
                <c:pt idx="4">
                  <c:v>Individuals</c:v>
                </c:pt>
              </c:strCache>
            </c:strRef>
          </c:cat>
          <c:val>
            <c:numRef>
              <c:f>Sheet1!$B$10:$B$14</c:f>
              <c:numCache>
                <c:formatCode>General</c:formatCode>
                <c:ptCount val="5"/>
                <c:pt idx="0">
                  <c:v>297</c:v>
                </c:pt>
                <c:pt idx="1">
                  <c:v>64</c:v>
                </c:pt>
                <c:pt idx="2">
                  <c:v>8</c:v>
                </c:pt>
                <c:pt idx="3">
                  <c:v>9</c:v>
                </c:pt>
                <c:pt idx="4">
                  <c:v>9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legend>
      <c:legendPos val="r"/>
      <c:layout/>
    </c:legend>
    <c:plotVisOnly val="1"/>
  </c:chart>
  <c:spPr>
    <a:ln>
      <a:solidFill>
        <a:schemeClr val="accent2"/>
      </a:solidFill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444B17-175F-4BCA-B3BC-E0EE0FE513A5}" type="datetimeFigureOut">
              <a:rPr lang="en-US"/>
              <a:pPr>
                <a:defRPr/>
              </a:pPr>
              <a:t>8/30/2013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C7F9E8-4337-411A-AA6B-D2D342BCF6A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029B57F-EB90-4F57-8ABA-317A17D0EE46}" type="datetimeFigureOut">
              <a:rPr lang="en-US"/>
              <a:pPr>
                <a:defRPr/>
              </a:pPr>
              <a:t>8/30/2013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6F16661-1CB8-4352-96AC-6A909EA33120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59F5E3-D8E7-4FFF-972D-E846930CF469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CA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573016" y="371209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Draft July 12</a:t>
            </a:r>
            <a:endParaRPr lang="en-C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Multiculturalism review is underway</a:t>
            </a:r>
          </a:p>
          <a:p>
            <a:endParaRPr lang="en-CA" dirty="0" smtClean="0"/>
          </a:p>
          <a:p>
            <a:r>
              <a:rPr lang="en-CA" dirty="0" smtClean="0"/>
              <a:t>Discussion Citizenship  - civic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10</a:t>
            </a:fld>
            <a:endParaRPr lang="en-CA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11</a:t>
            </a:fld>
            <a:endParaRPr lang="en-CA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14</a:t>
            </a:fld>
            <a:endParaRPr lang="en-CA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Spend time pulling up examples for women, refugees, youth,</a:t>
            </a:r>
            <a:r>
              <a:rPr lang="en-CA" baseline="0" dirty="0" smtClean="0"/>
              <a:t> children and families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15</a:t>
            </a:fld>
            <a:endParaRPr lang="en-C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2</a:t>
            </a:fld>
            <a:endParaRPr lang="en-C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  <a:tabLst>
                <a:tab pos="0" algn="l"/>
              </a:tabLst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3</a:t>
            </a:fld>
            <a:endParaRPr lang="en-C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CA" sz="1000" dirty="0" smtClean="0"/>
              <a:t>Role of NGOs in Policy dialogue</a:t>
            </a:r>
            <a:endParaRPr lang="en-CA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4</a:t>
            </a:fld>
            <a:endParaRPr lang="en-C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60648" y="4415790"/>
            <a:ext cx="6336704" cy="4183380"/>
          </a:xfrm>
        </p:spPr>
        <p:txBody>
          <a:bodyPr>
            <a:noAutofit/>
          </a:bodyPr>
          <a:lstStyle/>
          <a:p>
            <a:endParaRPr lang="en-CA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5</a:t>
            </a:fld>
            <a:endParaRPr lang="en-C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CA" sz="1600" dirty="0" smtClean="0">
                <a:latin typeface="+mn-lt"/>
                <a:ea typeface="+mn-ea"/>
                <a:cs typeface="Arial" charset="0"/>
              </a:rPr>
              <a:t>The program is available to those who intend to stay in Canada:</a:t>
            </a:r>
            <a:r>
              <a:rPr lang="en-CA" sz="1400" dirty="0" smtClean="0"/>
              <a:t> </a:t>
            </a:r>
          </a:p>
          <a:p>
            <a:pPr marL="742950" lvl="1" indent="-285750" defTabSz="1462089">
              <a:buSzPct val="100000"/>
              <a:buFont typeface="Arial" pitchFamily="34"/>
              <a:buChar char="–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CA" sz="1400" kern="0" dirty="0" smtClean="0">
                <a:solidFill>
                  <a:srgbClr val="000000"/>
                </a:solidFill>
                <a:latin typeface="+mn-lt"/>
                <a:ea typeface="+mn-ea"/>
              </a:rPr>
              <a:t>Permanent residents of Canada</a:t>
            </a:r>
          </a:p>
          <a:p>
            <a:pPr marL="742950" lvl="1" indent="-285750" defTabSz="1462089">
              <a:buSzPct val="100000"/>
              <a:buFont typeface="Arial" pitchFamily="34"/>
              <a:buChar char="–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CA" sz="1400" kern="0" dirty="0" smtClean="0">
                <a:solidFill>
                  <a:srgbClr val="000000"/>
                </a:solidFill>
                <a:latin typeface="+mn-lt"/>
                <a:ea typeface="+mn-ea"/>
              </a:rPr>
              <a:t>Selected immigrants overseas; and</a:t>
            </a:r>
          </a:p>
          <a:p>
            <a:pPr marL="742950" lvl="1" indent="-285750" defTabSz="1462089">
              <a:buSzPct val="100000"/>
              <a:buFont typeface="Arial" pitchFamily="34"/>
              <a:buChar char="–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CA" sz="1400" kern="0" dirty="0" smtClean="0">
                <a:solidFill>
                  <a:srgbClr val="000000"/>
                </a:solidFill>
                <a:latin typeface="+mn-lt"/>
                <a:ea typeface="+mn-ea"/>
              </a:rPr>
              <a:t>Persons in Canada who have received approval, subject to an admissibility assessment</a:t>
            </a:r>
          </a:p>
          <a:p>
            <a:pPr marL="342900" lvl="1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CA" sz="1600" dirty="0" smtClean="0">
                <a:latin typeface="+mn-lt"/>
                <a:ea typeface="+mn-ea"/>
                <a:cs typeface="Arial" charset="0"/>
              </a:rPr>
              <a:t>Temporary foreign workers, refugee claimants, and Canadian citizens are ineligible.</a:t>
            </a:r>
          </a:p>
          <a:p>
            <a:pPr marL="342900" lvl="1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CA" sz="1600" dirty="0" smtClean="0">
              <a:latin typeface="+mn-lt"/>
              <a:ea typeface="+mn-ea"/>
              <a:cs typeface="Arial" charset="0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6</a:t>
            </a:fld>
            <a:endParaRPr lang="en-CA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4900" y="6664423"/>
            <a:ext cx="4648200" cy="2165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7800" lvl="1" indent="-177800" defTabSz="914400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CA" sz="1600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4F621-A8AA-49D9-B118-A3D5D2A4C02F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8</a:t>
            </a:fld>
            <a:endParaRPr lang="en-C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16661-1CB8-4352-96AC-6A909EA33120}" type="slidenum">
              <a:rPr lang="en-CA" smtClean="0"/>
              <a:pPr>
                <a:defRPr/>
              </a:pPr>
              <a:t>9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rp-ppt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11430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E1C55-CADC-4728-866F-230930FE47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30E32-A2B2-45CF-B931-69E0E5CD46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13A94-91FF-4B3D-AFEC-CE2FCE4CC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8CAAE-CB98-41F3-9D94-35A4875F36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47BDC-B1E5-45B4-813D-063630F49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03BCA-813A-4B87-9617-37EBF0506C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4000">
                <a:srgbClr val="C4BB86"/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latin typeface="Verdana"/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06311-90F1-4FDD-9188-198FC1E9BD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1000">
                <a:srgbClr val="1B357D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 baseline="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A6421-0112-4D0F-8309-BCFBFF7778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5000">
                <a:srgbClr val="800000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08C54-331D-4FA4-BE3E-6EBCBFC59B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787AD-3E46-4DF1-9E50-166807D94C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lide2background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rgbClr val="008000"/>
              </a:gs>
              <a:gs pos="100000">
                <a:srgbClr val="DAFFD3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2B419-A0DE-4158-8DB2-DF8DCEED29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58765-9CFE-488B-A3F0-2CF562A4BC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F3CF4-3B45-474A-90F8-828124B067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2741F-D4B4-409E-8175-488B1C887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6A8F49-528C-4F7A-8D42-13ACA7AAD2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c.gc.ca/lctvac/english/inde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tutela.ca/PublicHomePage" TargetMode="External"/><Relationship Id="rId4" Type="http://schemas.openxmlformats.org/officeDocument/2006/relationships/hyperlink" Target="http://www.cic.gc.ca/english/resources/publications/welcome/index.asp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c.gc.ca/english/department/partner/bpss/index.asp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Deborah.Tunis@cic.gc.ca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ubtitle 4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70824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</a:rPr>
              <a:t>Update on Canada’s Settlement Program</a:t>
            </a:r>
          </a:p>
          <a:p>
            <a:pPr eaLnBrk="1" hangingPunct="1"/>
            <a:endParaRPr lang="en-US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533400" y="5661249"/>
            <a:ext cx="35345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1200" b="1" dirty="0" smtClean="0">
                <a:latin typeface="Verdana" pitchFamily="34" charset="0"/>
              </a:rPr>
              <a:t>Camille Papanek</a:t>
            </a:r>
          </a:p>
          <a:p>
            <a:r>
              <a:rPr lang="en-CA" sz="1200" b="1" dirty="0" smtClean="0">
                <a:latin typeface="Verdana" pitchFamily="34" charset="0"/>
              </a:rPr>
              <a:t>Integration &amp; FCRO Branch </a:t>
            </a:r>
          </a:p>
          <a:p>
            <a:r>
              <a:rPr lang="en-CA" sz="1200" b="1" dirty="0" smtClean="0">
                <a:latin typeface="Verdana" pitchFamily="34" charset="0"/>
              </a:rPr>
              <a:t>RCM Integration Seminar </a:t>
            </a:r>
          </a:p>
          <a:p>
            <a:r>
              <a:rPr lang="en-CA" sz="1200" b="1" dirty="0" smtClean="0">
                <a:latin typeface="Verdana" pitchFamily="34" charset="0"/>
              </a:rPr>
              <a:t>Costa Rica, September 17-18, 2013</a:t>
            </a:r>
            <a:endParaRPr lang="en-CA" sz="12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251520" y="1524000"/>
            <a:ext cx="8816280" cy="4832350"/>
          </a:xfrm>
        </p:spPr>
        <p:txBody>
          <a:bodyPr/>
          <a:lstStyle/>
          <a:p>
            <a:pPr marL="361950" lvl="1" indent="-276225">
              <a:lnSpc>
                <a:spcPct val="120000"/>
              </a:lnSpc>
              <a:spcBef>
                <a:spcPts val="1200"/>
              </a:spcBef>
              <a:buClr>
                <a:srgbClr val="17375E"/>
              </a:buClr>
              <a:buSzPct val="105000"/>
              <a:buFont typeface="Arial" pitchFamily="34" charset="0"/>
              <a:buChar char="•"/>
            </a:pPr>
            <a:r>
              <a:rPr lang="en-CA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Immigration</a:t>
            </a:r>
            <a:r>
              <a:rPr lang="en-CA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Selection of economic principal applicants has become more proactive to ensure more immediate labour market success and spread the benefits of immigration across the country.</a:t>
            </a:r>
          </a:p>
          <a:p>
            <a:pPr marL="361950" lvl="1" indent="-276225">
              <a:lnSpc>
                <a:spcPct val="120000"/>
              </a:lnSpc>
              <a:spcBef>
                <a:spcPts val="1200"/>
              </a:spcBef>
              <a:buClr>
                <a:srgbClr val="17375E"/>
              </a:buClr>
              <a:buSzPct val="105000"/>
              <a:buFont typeface="Arial" pitchFamily="34" charset="0"/>
              <a:buChar char="•"/>
            </a:pPr>
            <a:r>
              <a:rPr lang="en-CA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Pathways from temporary to permanent residence:</a:t>
            </a:r>
            <a:r>
              <a:rPr lang="en-CA" sz="1800" kern="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CA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Creation of programs that provide access to permanent residency for temporary residents with work and/or study experience.</a:t>
            </a:r>
            <a:endParaRPr lang="en-CA" sz="1800" kern="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96000" lvl="1" indent="-342900">
              <a:lnSpc>
                <a:spcPct val="130000"/>
              </a:lnSpc>
              <a:spcBef>
                <a:spcPts val="1200"/>
              </a:spcBef>
              <a:buClr>
                <a:srgbClr val="17375E"/>
              </a:buClr>
              <a:buSzPct val="105000"/>
              <a:buFont typeface="Arial"/>
              <a:buChar char="•"/>
            </a:pPr>
            <a:r>
              <a:rPr lang="en-CA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Refugee selection: </a:t>
            </a:r>
            <a:r>
              <a:rPr lang="en-CA" sz="18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Greater emphasis on resettled refugees and vulnerable groups, and moving towards focused selection (i.e., region, group) with multiyear commitments </a:t>
            </a:r>
            <a:endParaRPr lang="en-CA" sz="18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96000" lvl="1" indent="-342900">
              <a:lnSpc>
                <a:spcPct val="130000"/>
              </a:lnSpc>
              <a:spcBef>
                <a:spcPts val="1200"/>
              </a:spcBef>
              <a:buClr>
                <a:srgbClr val="17375E"/>
              </a:buClr>
              <a:buSzPct val="105000"/>
              <a:buFont typeface="Arial"/>
              <a:buChar char="•"/>
            </a:pPr>
            <a:r>
              <a:rPr lang="en-CA" sz="18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Citizenship</a:t>
            </a:r>
            <a:r>
              <a:rPr lang="en-CA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Consistent implementation of language requirements and new knowledge test that requires higher official language proficiencies.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CA" sz="2400" b="1" dirty="0" smtClean="0"/>
              <a:t>Recent Legislative &amp; Policy Changes</a:t>
            </a:r>
            <a:endParaRPr lang="en-C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685800" y="1700808"/>
            <a:ext cx="8001000" cy="4655542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None/>
            </a:pPr>
            <a:endParaRPr lang="en-CA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en-CA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Departmental organisation  </a:t>
            </a:r>
          </a:p>
          <a:p>
            <a:pPr eaLnBrk="1" hangingPunct="1">
              <a:spcBef>
                <a:spcPts val="600"/>
              </a:spcBef>
              <a:buNone/>
            </a:pPr>
            <a:endParaRPr lang="en-CA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en-CA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Federal control of settlement</a:t>
            </a:r>
          </a:p>
          <a:p>
            <a:pPr eaLnBrk="1" hangingPunct="1">
              <a:spcBef>
                <a:spcPts val="600"/>
              </a:spcBef>
              <a:buNone/>
            </a:pPr>
            <a:endParaRPr lang="en-CA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en-CA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 partnerships with Province and Territories</a:t>
            </a:r>
          </a:p>
          <a:p>
            <a:pPr marL="342900" lvl="1" indent="-342900" eaLnBrk="1" hangingPunct="1">
              <a:spcBef>
                <a:spcPts val="600"/>
              </a:spcBef>
              <a:buSzPct val="100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CA" sz="1800" b="1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ts val="600"/>
              </a:spcBef>
              <a:buSzPct val="100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CA" sz="18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Partnerships with NGOs and Stakeholders </a:t>
            </a:r>
          </a:p>
          <a:p>
            <a:pPr marL="342900" lvl="1" indent="-342900" eaLnBrk="1" hangingPunct="1">
              <a:spcBef>
                <a:spcPts val="600"/>
              </a:spcBef>
              <a:buSzPct val="100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CA" sz="1800" b="1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eaLnBrk="1" hangingPunct="1">
              <a:spcBef>
                <a:spcPts val="600"/>
              </a:spcBef>
              <a:buSzPct val="100000"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CA" sz="18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Community-Based partnerships</a:t>
            </a:r>
          </a:p>
          <a:p>
            <a:pPr marL="285750" lvl="1" defTabSz="1462089">
              <a:buSzPct val="100000"/>
              <a:buFont typeface="Arial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CA" sz="140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1950" lvl="1" indent="-361950" eaLnBrk="1" hangingPunct="1">
              <a:buFont typeface="Arial" charset="0"/>
              <a:buNone/>
            </a:pPr>
            <a:endParaRPr lang="en-CA" sz="140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61950" lvl="1" indent="-361950" eaLnBrk="1" hangingPunct="1"/>
            <a:endParaRPr lang="en-CA" sz="1400" kern="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16388" name="Title 3"/>
          <p:cNvSpPr>
            <a:spLocks noGrp="1"/>
          </p:cNvSpPr>
          <p:nvPr>
            <p:ph type="title"/>
          </p:nvPr>
        </p:nvSpPr>
        <p:spPr>
          <a:xfrm>
            <a:off x="539552" y="914400"/>
            <a:ext cx="8001000" cy="60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sz="2400" b="1" dirty="0" smtClean="0"/>
              <a:t>Settlement governance &amp; partnerships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2816"/>
            <a:ext cx="8001000" cy="4200947"/>
          </a:xfrm>
        </p:spPr>
        <p:txBody>
          <a:bodyPr/>
          <a:lstStyle/>
          <a:p>
            <a:pPr marL="342900" lvl="1" indent="-342900" hangingPunct="1">
              <a:spcBef>
                <a:spcPts val="300"/>
              </a:spcBef>
              <a:buFont typeface="Courier New" pitchFamily="49" charset="0"/>
              <a:buChar char="•"/>
            </a:pPr>
            <a:r>
              <a:rPr lang="en-CA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Move </a:t>
            </a:r>
            <a:r>
              <a:rPr lang="en-CA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towards a new partnership model </a:t>
            </a:r>
            <a:r>
              <a:rPr lang="en-CA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 provinces/territories  </a:t>
            </a:r>
          </a:p>
          <a:p>
            <a:pPr marL="342900" lvl="1" indent="-342900" hangingPunct="1">
              <a:spcBef>
                <a:spcPts val="300"/>
              </a:spcBef>
              <a:buFont typeface="Courier New" pitchFamily="49" charset="0"/>
              <a:buChar char="•"/>
            </a:pPr>
            <a:endParaRPr lang="en-CA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hangingPunct="1">
              <a:spcBef>
                <a:spcPts val="300"/>
              </a:spcBef>
              <a:buFont typeface="Courier New" pitchFamily="49" charset="0"/>
              <a:buChar char="•"/>
            </a:pPr>
            <a:r>
              <a:rPr lang="en-CA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Harmonize program delivery </a:t>
            </a:r>
            <a:r>
              <a:rPr lang="en-CA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by implementing a national platform of services based on identified newcomer needs and responsiveness to regional realities </a:t>
            </a:r>
            <a:endParaRPr lang="en-CA" sz="18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hangingPunct="1">
              <a:spcBef>
                <a:spcPts val="300"/>
              </a:spcBef>
              <a:buFont typeface="Courier New" pitchFamily="49" charset="0"/>
              <a:buChar char="•"/>
            </a:pPr>
            <a:endParaRPr lang="en-CA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hangingPunct="1">
              <a:spcBef>
                <a:spcPts val="300"/>
              </a:spcBef>
              <a:buFont typeface="Courier New" pitchFamily="49" charset="0"/>
              <a:buChar char="•"/>
            </a:pPr>
            <a:r>
              <a:rPr lang="en-CA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Ensure our needs-based Program keeps pace with recent changes </a:t>
            </a:r>
            <a:r>
              <a:rPr lang="en-CA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brought to skilled immigration selection while maintaining focus on most vulnerable clients</a:t>
            </a:r>
          </a:p>
          <a:p>
            <a:pPr marL="342900" lvl="1" indent="-342900" hangingPunct="1">
              <a:spcBef>
                <a:spcPts val="300"/>
              </a:spcBef>
              <a:buNone/>
            </a:pPr>
            <a:endParaRPr lang="en-CA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hangingPunct="1">
              <a:spcBef>
                <a:spcPts val="300"/>
              </a:spcBef>
              <a:buFont typeface="Courier New" pitchFamily="49" charset="0"/>
              <a:buChar char="•"/>
            </a:pPr>
            <a:r>
              <a:rPr lang="en-CA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Support the integration of internationally trained individuals into the Canadian labour market by working with partners and stakeholders to </a:t>
            </a:r>
            <a:r>
              <a:rPr lang="en-CA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improve foreign credential recognition practices </a:t>
            </a:r>
          </a:p>
          <a:p>
            <a:pPr hangingPunct="1">
              <a:spcBef>
                <a:spcPts val="300"/>
              </a:spcBef>
              <a:buNone/>
            </a:pPr>
            <a:endParaRPr lang="en-CA" sz="18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hangingPunct="1">
              <a:spcBef>
                <a:spcPts val="300"/>
              </a:spcBef>
              <a:buNone/>
            </a:pPr>
            <a:endParaRPr lang="en-CA" sz="1600" dirty="0" smtClean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sz="2400" b="1" dirty="0" smtClean="0"/>
              <a:t>Current priorities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16832"/>
            <a:ext cx="8001000" cy="4056931"/>
          </a:xfrm>
        </p:spPr>
        <p:txBody>
          <a:bodyPr/>
          <a:lstStyle/>
          <a:p>
            <a:pPr marL="342900" lvl="1" indent="-342900" hangingPunct="1">
              <a:spcBef>
                <a:spcPts val="300"/>
              </a:spcBef>
              <a:buFont typeface="Courier New" pitchFamily="49" charset="0"/>
              <a:buChar char="•"/>
            </a:pPr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Strengthen accountability, </a:t>
            </a:r>
            <a:r>
              <a:rPr lang="en-CA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improving reporting on outcomes </a:t>
            </a:r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across Canada and informing national policy and programs. </a:t>
            </a:r>
          </a:p>
          <a:p>
            <a:pPr lvl="1" defTabSz="1462089" hangingPunct="1">
              <a:spcBef>
                <a:spcPct val="0"/>
              </a:spcBef>
              <a:buSzPct val="100000"/>
              <a:buFont typeface="Arial" pitchFamily="34"/>
              <a:buChar char="–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CA" sz="20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Collaboration is ongoing with our provincial and territorial partners.</a:t>
            </a:r>
          </a:p>
          <a:p>
            <a:pPr marL="342900" lvl="1" indent="-342900" hangingPunct="1">
              <a:spcBef>
                <a:spcPts val="300"/>
              </a:spcBef>
              <a:buNone/>
            </a:pPr>
            <a:endParaRPr lang="en-CA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hangingPunct="1">
              <a:spcBef>
                <a:spcPts val="300"/>
              </a:spcBef>
              <a:buFont typeface="Courier New" pitchFamily="49" charset="0"/>
              <a:buChar char="•"/>
            </a:pPr>
            <a:r>
              <a:rPr lang="en-CA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Engage </a:t>
            </a:r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existing and new stakeholders to contribute to integration, e.g. employers, school boards, boards of trade, levels of government, professional associations, ethno-cultural and faith-based organizations, community and social services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CA" sz="2400" b="1" dirty="0" smtClean="0"/>
              <a:t>Current priorities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832350"/>
          </a:xfrm>
        </p:spPr>
        <p:txBody>
          <a:bodyPr/>
          <a:lstStyle/>
          <a:p>
            <a:pPr marL="0" indent="0" defTabSz="914400" eaLnBrk="1" hangingPunct="1">
              <a:spcBef>
                <a:spcPct val="0"/>
              </a:spcBef>
              <a:buNone/>
            </a:pPr>
            <a:endParaRPr lang="en-CA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spcBef>
                <a:spcPct val="0"/>
              </a:spcBef>
              <a:buNone/>
            </a:pPr>
            <a:r>
              <a:rPr lang="en-CA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Needs Assessment and Referrals: 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Online bridging tool (</a:t>
            </a:r>
            <a:r>
              <a:rPr lang="en-US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Living in Canada Wizard)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assists</a:t>
            </a:r>
            <a:r>
              <a:rPr lang="en-US" sz="1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access to services 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http://www.cic.gc.ca/lctvac/english/index</a:t>
            </a: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spcBef>
                <a:spcPct val="0"/>
              </a:spcBef>
              <a:buNone/>
            </a:pPr>
            <a:endParaRPr lang="en-CA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spcBef>
                <a:spcPct val="0"/>
              </a:spcBef>
              <a:buNone/>
            </a:pPr>
            <a:r>
              <a:rPr lang="en-CA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Information and Awareness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endParaRPr lang="en-CA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n-CA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Settlement Information Renewal Exercise 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endParaRPr lang="en-CA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n-CA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Welcome to Canada </a:t>
            </a:r>
            <a:r>
              <a:rPr lang="en-CA" sz="16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http://www.cic.gc.ca/english/resources/publications/welcome/index.asp</a:t>
            </a:r>
            <a:endParaRPr lang="en-CA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spcBef>
                <a:spcPct val="0"/>
              </a:spcBef>
            </a:pPr>
            <a:endParaRPr lang="en-CA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spcBef>
                <a:spcPct val="0"/>
              </a:spcBef>
              <a:buNone/>
            </a:pPr>
            <a:r>
              <a:rPr lang="en-CA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Language Learning and Skills Development Training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n-CA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Launch of </a:t>
            </a:r>
            <a:r>
              <a:rPr lang="en-CA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Tutela</a:t>
            </a:r>
            <a:r>
              <a:rPr lang="en-CA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a repository and SPO community of practice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n-US" sz="1600" u="sng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5"/>
              </a:rPr>
              <a:t>Tutela.ca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endParaRPr lang="en-CA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endParaRPr lang="en-CA" sz="16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spcBef>
                <a:spcPct val="0"/>
              </a:spcBef>
              <a:buNone/>
            </a:pPr>
            <a:endParaRPr lang="en-CA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spcBef>
                <a:spcPct val="0"/>
              </a:spcBef>
              <a:buNone/>
            </a:pPr>
            <a:r>
              <a:rPr lang="en-CA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Labour Market Access: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n-CA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Educational Credential Assessment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spcBef>
                <a:spcPct val="0"/>
              </a:spcBef>
              <a:buNone/>
            </a:pPr>
            <a:endParaRPr lang="en-CA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</a:pP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n-CA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CA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en-CA" sz="2400" b="1" dirty="0" smtClean="0"/>
              <a:t>Notable new program tools &amp; initiatives</a:t>
            </a:r>
            <a:endParaRPr lang="en-C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914400" eaLnBrk="1" hangingPunct="1">
              <a:spcBef>
                <a:spcPct val="0"/>
              </a:spcBef>
              <a:buNone/>
            </a:pP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defTabSz="914400" eaLnBrk="1" hangingPunct="1">
              <a:spcBef>
                <a:spcPct val="0"/>
              </a:spcBef>
              <a:buNone/>
            </a:pPr>
            <a:r>
              <a:rPr lang="en-CA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Evidence-Based Policy Development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n-CA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FPT Settlement Outcomes Survey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n-CA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Qualitative Reporting by Service Providers</a:t>
            </a:r>
          </a:p>
          <a:p>
            <a:endParaRPr lang="en-CA" dirty="0" smtClean="0"/>
          </a:p>
          <a:p>
            <a:pPr marL="0" indent="0" defTabSz="914400" eaLnBrk="1" hangingPunct="1">
              <a:spcBef>
                <a:spcPct val="0"/>
              </a:spcBef>
              <a:buNone/>
            </a:pPr>
            <a:r>
              <a:rPr lang="en-CA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 Development </a:t>
            </a:r>
          </a:p>
          <a:p>
            <a:pPr marL="400050" lvl="1" indent="0" defTabSz="914400" eaLnBrk="1" hangingPunct="1">
              <a:spcBef>
                <a:spcPct val="0"/>
              </a:spcBef>
              <a:buNone/>
            </a:pPr>
            <a:r>
              <a:rPr lang="en-CA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Best practices in settlement website</a:t>
            </a:r>
            <a:r>
              <a:rPr lang="en-CA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CA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http://www.cic.gc.ca/english/department/partner/bpss/index.asp</a:t>
            </a: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None/>
            </a:pP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None/>
            </a:pPr>
            <a:r>
              <a:rPr lang="en-CA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(Examples of programs considered effective for refugees, women, youth and children etc.)</a:t>
            </a:r>
            <a:endParaRPr lang="en-CA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000" b="1" dirty="0" smtClean="0"/>
              <a:t>Some new program tools &amp; initiatives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endParaRPr lang="en-CA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Questions?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2132856"/>
            <a:ext cx="4104456" cy="21421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b="1" dirty="0" smtClean="0"/>
              <a:t>Camille Papanek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n-US" sz="1800" dirty="0" smtClean="0"/>
              <a:t> </a:t>
            </a: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CA" sz="1800" dirty="0" smtClean="0"/>
              <a:t>Integration Branch</a:t>
            </a:r>
            <a:endParaRPr lang="en-US" sz="1800" dirty="0" smtClean="0"/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1800" dirty="0" smtClean="0"/>
              <a:t>Citizenship and Immigration Canada</a:t>
            </a: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1800" dirty="0" smtClean="0"/>
              <a:t>(613) 957-4420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endParaRPr lang="en-CA" b="1" dirty="0" smtClean="0">
              <a:hlinkClick r:id="rId2"/>
            </a:endParaRP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CA" sz="2000" b="1" dirty="0" smtClean="0">
                <a:hlinkClick r:id="rId2"/>
              </a:rPr>
              <a:t>Camille.Papanek@cic.gc.ca</a:t>
            </a:r>
            <a:endParaRPr lang="en-CA" sz="2000" b="1" dirty="0" smtClean="0"/>
          </a:p>
          <a:p>
            <a:pPr>
              <a:lnSpc>
                <a:spcPct val="90000"/>
              </a:lnSpc>
              <a:tabLst>
                <a:tab pos="0" algn="l"/>
              </a:tabLst>
            </a:pP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672264" cy="39925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C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CA" sz="2700" b="1" dirty="0" smtClean="0"/>
              <a:t> </a:t>
            </a:r>
            <a:r>
              <a:rPr lang="en-CA" sz="2400" b="1" dirty="0" smtClean="0"/>
              <a:t>A quick refresher: Canada’s Integration Programs </a:t>
            </a:r>
            <a:br>
              <a:rPr lang="en-CA" sz="2400" b="1" dirty="0" smtClean="0"/>
            </a:br>
            <a:endParaRPr lang="en-CA" sz="2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A6421-0112-4D0F-8309-BCFBFF77789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524000"/>
            <a:ext cx="67003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>
              <a:buFont typeface="Courier New" pitchFamily="49" charset="0"/>
              <a:buChar char="o"/>
            </a:pPr>
            <a:r>
              <a:rPr lang="en-C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Immigration and integration continuum</a:t>
            </a: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r>
              <a:rPr lang="en-C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Our integration partners &amp; stakeholders</a:t>
            </a: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r>
              <a:rPr lang="en-C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Settlement services funding &amp; delivery</a:t>
            </a: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r>
              <a:rPr lang="en-C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Settlement Program clients</a:t>
            </a: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r>
              <a:rPr lang="en-C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Programming that meets client needs </a:t>
            </a: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r>
              <a:rPr lang="en-C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Understanding newcomer outcomes</a:t>
            </a: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400" b="1" dirty="0" smtClean="0"/>
              <a:t>Immigration and integration continuum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A6421-0112-4D0F-8309-BCFBFF77789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6" name="Slide Number Placeholder 3"/>
          <p:cNvSpPr txBox="1">
            <a:spLocks noGrp="1"/>
          </p:cNvSpPr>
          <p:nvPr/>
        </p:nvSpPr>
        <p:spPr bwMode="auto">
          <a:xfrm>
            <a:off x="7010400" y="57340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endParaRPr lang="en-US" sz="1600" dirty="0"/>
          </a:p>
        </p:txBody>
      </p:sp>
      <p:sp>
        <p:nvSpPr>
          <p:cNvPr id="37" name="AutoShape 3"/>
          <p:cNvSpPr>
            <a:spLocks noChangeArrowheads="1"/>
          </p:cNvSpPr>
          <p:nvPr/>
        </p:nvSpPr>
        <p:spPr bwMode="auto">
          <a:xfrm>
            <a:off x="1763713" y="3357563"/>
            <a:ext cx="7129462" cy="287337"/>
          </a:xfrm>
          <a:prstGeom prst="rightArrow">
            <a:avLst>
              <a:gd name="adj1" fmla="val 50000"/>
              <a:gd name="adj2" fmla="val 620305"/>
            </a:avLst>
          </a:prstGeom>
          <a:solidFill>
            <a:schemeClr val="accent1">
              <a:alpha val="74117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CA" dirty="0"/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0" y="4365625"/>
            <a:ext cx="1584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Two-Way Approach</a:t>
            </a:r>
            <a:endParaRPr lang="en-US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1692275" y="2420938"/>
            <a:ext cx="1152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OVERSEAS/ SELECTION AND PROMOTION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4500563" y="2492375"/>
            <a:ext cx="1077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CITIZENSHIP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" name="AutoShape 18"/>
          <p:cNvSpPr>
            <a:spLocks/>
          </p:cNvSpPr>
          <p:nvPr/>
        </p:nvSpPr>
        <p:spPr bwMode="auto">
          <a:xfrm rot="5400000">
            <a:off x="6373019" y="-27781"/>
            <a:ext cx="287337" cy="4752975"/>
          </a:xfrm>
          <a:prstGeom prst="leftBrace">
            <a:avLst>
              <a:gd name="adj1" fmla="val 71833"/>
              <a:gd name="adj2" fmla="val 50000"/>
            </a:avLst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CA" dirty="0"/>
          </a:p>
        </p:txBody>
      </p:sp>
      <p:sp>
        <p:nvSpPr>
          <p:cNvPr id="42" name="AutoShape 20"/>
          <p:cNvSpPr>
            <a:spLocks/>
          </p:cNvSpPr>
          <p:nvPr/>
        </p:nvSpPr>
        <p:spPr bwMode="auto">
          <a:xfrm rot="5400000">
            <a:off x="4392613" y="1665288"/>
            <a:ext cx="215900" cy="3168650"/>
          </a:xfrm>
          <a:prstGeom prst="leftBrace">
            <a:avLst>
              <a:gd name="adj1" fmla="val 122304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CA" dirty="0"/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3276600" y="2924175"/>
            <a:ext cx="20875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SETTLEMENT/RESETTLEMENT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4" name="AutoShape 35"/>
          <p:cNvSpPr>
            <a:spLocks noChangeArrowheads="1"/>
          </p:cNvSpPr>
          <p:nvPr/>
        </p:nvSpPr>
        <p:spPr bwMode="auto">
          <a:xfrm>
            <a:off x="2627313" y="4941888"/>
            <a:ext cx="2952750" cy="9350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" name="Line 36"/>
          <p:cNvSpPr>
            <a:spLocks noChangeShapeType="1"/>
          </p:cNvSpPr>
          <p:nvPr/>
        </p:nvSpPr>
        <p:spPr bwMode="auto">
          <a:xfrm flipH="1">
            <a:off x="3059113" y="4797425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6" name="Line 37"/>
          <p:cNvSpPr>
            <a:spLocks noChangeShapeType="1"/>
          </p:cNvSpPr>
          <p:nvPr/>
        </p:nvSpPr>
        <p:spPr bwMode="auto">
          <a:xfrm>
            <a:off x="6156325" y="4797425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47" name="Text Box 38"/>
          <p:cNvSpPr txBox="1">
            <a:spLocks noChangeArrowheads="1"/>
          </p:cNvSpPr>
          <p:nvPr/>
        </p:nvSpPr>
        <p:spPr bwMode="auto">
          <a:xfrm>
            <a:off x="4859338" y="4508500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2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2-Way Street</a:t>
            </a:r>
            <a:endParaRPr lang="en-US" sz="12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8" name="Text Box 39"/>
          <p:cNvSpPr txBox="1">
            <a:spLocks noChangeArrowheads="1"/>
          </p:cNvSpPr>
          <p:nvPr/>
        </p:nvSpPr>
        <p:spPr bwMode="auto">
          <a:xfrm>
            <a:off x="3348038" y="5013325"/>
            <a:ext cx="158432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Foster societal and institutional change to adapt to newcomers</a:t>
            </a:r>
          </a:p>
          <a:p>
            <a:pPr algn="ctr">
              <a:spcBef>
                <a:spcPct val="50000"/>
              </a:spcBef>
            </a:pPr>
            <a:endParaRPr lang="en-US" sz="1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AutoShape 40"/>
          <p:cNvSpPr>
            <a:spLocks noChangeArrowheads="1"/>
          </p:cNvSpPr>
          <p:nvPr/>
        </p:nvSpPr>
        <p:spPr bwMode="auto">
          <a:xfrm>
            <a:off x="5580063" y="4941888"/>
            <a:ext cx="2952750" cy="9350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" name="Text Box 41"/>
          <p:cNvSpPr txBox="1">
            <a:spLocks noChangeArrowheads="1"/>
          </p:cNvSpPr>
          <p:nvPr/>
        </p:nvSpPr>
        <p:spPr bwMode="auto">
          <a:xfrm>
            <a:off x="6156325" y="5013325"/>
            <a:ext cx="17287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Support to newcomers to facilitate their adaptation to host society</a:t>
            </a:r>
            <a:endParaRPr lang="en-US" sz="1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" name="AutoShape 42"/>
          <p:cNvSpPr>
            <a:spLocks/>
          </p:cNvSpPr>
          <p:nvPr/>
        </p:nvSpPr>
        <p:spPr bwMode="auto">
          <a:xfrm rot="5400000">
            <a:off x="5219700" y="-1466850"/>
            <a:ext cx="288925" cy="6911975"/>
          </a:xfrm>
          <a:prstGeom prst="leftBrace">
            <a:avLst>
              <a:gd name="adj1" fmla="val 103888"/>
              <a:gd name="adj2" fmla="val 50000"/>
            </a:avLst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CA" dirty="0"/>
          </a:p>
        </p:txBody>
      </p:sp>
      <p:sp>
        <p:nvSpPr>
          <p:cNvPr id="53" name="Text Box 44"/>
          <p:cNvSpPr txBox="1">
            <a:spLocks noChangeArrowheads="1"/>
          </p:cNvSpPr>
          <p:nvPr/>
        </p:nvSpPr>
        <p:spPr bwMode="auto">
          <a:xfrm>
            <a:off x="2844801" y="4437063"/>
            <a:ext cx="2230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Society/Institutions</a:t>
            </a:r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4" name="Text Box 45"/>
          <p:cNvSpPr txBox="1">
            <a:spLocks noChangeArrowheads="1"/>
          </p:cNvSpPr>
          <p:nvPr/>
        </p:nvSpPr>
        <p:spPr bwMode="auto">
          <a:xfrm>
            <a:off x="6372225" y="4437063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Newcomers</a:t>
            </a:r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5" name="Line 47"/>
          <p:cNvSpPr>
            <a:spLocks noChangeShapeType="1"/>
          </p:cNvSpPr>
          <p:nvPr/>
        </p:nvSpPr>
        <p:spPr bwMode="auto">
          <a:xfrm flipV="1">
            <a:off x="251520" y="4005063"/>
            <a:ext cx="8892480" cy="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6" name="Text Box 48"/>
          <p:cNvSpPr txBox="1">
            <a:spLocks noChangeArrowheads="1"/>
          </p:cNvSpPr>
          <p:nvPr/>
        </p:nvSpPr>
        <p:spPr bwMode="auto">
          <a:xfrm>
            <a:off x="2627313" y="2492375"/>
            <a:ext cx="1079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000" dirty="0"/>
              <a:t>ARRIVAL</a:t>
            </a:r>
            <a:endParaRPr lang="en-US" sz="1000" dirty="0"/>
          </a:p>
        </p:txBody>
      </p:sp>
      <p:sp>
        <p:nvSpPr>
          <p:cNvPr id="57" name="Line 49"/>
          <p:cNvSpPr>
            <a:spLocks noChangeShapeType="1"/>
          </p:cNvSpPr>
          <p:nvPr/>
        </p:nvSpPr>
        <p:spPr bwMode="auto">
          <a:xfrm>
            <a:off x="3132138" y="2276475"/>
            <a:ext cx="0" cy="1152525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8" name="AutoShape 50"/>
          <p:cNvSpPr>
            <a:spLocks/>
          </p:cNvSpPr>
          <p:nvPr/>
        </p:nvSpPr>
        <p:spPr bwMode="auto">
          <a:xfrm rot="5400000">
            <a:off x="6373019" y="404019"/>
            <a:ext cx="287337" cy="4752975"/>
          </a:xfrm>
          <a:prstGeom prst="leftBrace">
            <a:avLst>
              <a:gd name="adj1" fmla="val 137846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r" eaLnBrk="0" hangingPunct="0"/>
            <a:endParaRPr lang="en-CA" dirty="0"/>
          </a:p>
        </p:txBody>
      </p:sp>
      <p:sp>
        <p:nvSpPr>
          <p:cNvPr id="59" name="Line 51"/>
          <p:cNvSpPr>
            <a:spLocks noChangeShapeType="1"/>
          </p:cNvSpPr>
          <p:nvPr/>
        </p:nvSpPr>
        <p:spPr bwMode="auto">
          <a:xfrm>
            <a:off x="250825" y="6021388"/>
            <a:ext cx="8893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0" name="Text Box 52"/>
          <p:cNvSpPr txBox="1">
            <a:spLocks noChangeArrowheads="1"/>
          </p:cNvSpPr>
          <p:nvPr/>
        </p:nvSpPr>
        <p:spPr bwMode="auto">
          <a:xfrm>
            <a:off x="4859338" y="2060575"/>
            <a:ext cx="1584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1000" dirty="0">
                <a:latin typeface="Verdana" pitchFamily="34" charset="0"/>
                <a:ea typeface="Verdana" pitchFamily="34" charset="0"/>
                <a:cs typeface="Verdana" pitchFamily="34" charset="0"/>
              </a:rPr>
              <a:t>MULTICULTURALISM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" name="Text Box 53"/>
          <p:cNvSpPr txBox="1">
            <a:spLocks noChangeArrowheads="1"/>
          </p:cNvSpPr>
          <p:nvPr/>
        </p:nvSpPr>
        <p:spPr bwMode="auto">
          <a:xfrm>
            <a:off x="1584325" y="4077071"/>
            <a:ext cx="7308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1800" b="1" i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Programs contribute to both sides to differing degrees</a:t>
            </a:r>
            <a:endParaRPr lang="en-US" sz="1800" b="1" i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2" name="Line 54"/>
          <p:cNvSpPr>
            <a:spLocks noChangeShapeType="1"/>
          </p:cNvSpPr>
          <p:nvPr/>
        </p:nvSpPr>
        <p:spPr bwMode="auto">
          <a:xfrm>
            <a:off x="5435600" y="2276475"/>
            <a:ext cx="0" cy="1152525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3" name="Text Box 55"/>
          <p:cNvSpPr txBox="1">
            <a:spLocks noChangeArrowheads="1"/>
          </p:cNvSpPr>
          <p:nvPr/>
        </p:nvSpPr>
        <p:spPr bwMode="auto">
          <a:xfrm>
            <a:off x="685800" y="3717032"/>
            <a:ext cx="8382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CA" sz="1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Pre-Arrival </a:t>
            </a:r>
            <a:r>
              <a:rPr lang="en-CA" sz="1100" i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CA" sz="1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Early Post-Arrival Years                                Post-Acquisition of Citizenship</a:t>
            </a:r>
            <a:endParaRPr lang="en-US" sz="11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95288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 bwMode="auto">
          <a:xfrm>
            <a:off x="3563888" y="1939497"/>
            <a:ext cx="4968923" cy="321048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rgbClr val="2636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eaLnBrk="0" hangingPunct="0">
              <a:defRPr/>
            </a:pPr>
            <a:endParaRPr lang="en-CA" dirty="0">
              <a:ea typeface="ＭＳ Ｐゴシック" pitchFamily="48" charset="-128"/>
              <a:cs typeface="+mn-cs"/>
            </a:endParaRPr>
          </a:p>
        </p:txBody>
      </p:sp>
      <p:sp>
        <p:nvSpPr>
          <p:cNvPr id="14340" name="Content Placeholder 45"/>
          <p:cNvSpPr txBox="1">
            <a:spLocks/>
          </p:cNvSpPr>
          <p:nvPr/>
        </p:nvSpPr>
        <p:spPr bwMode="auto">
          <a:xfrm>
            <a:off x="1115616" y="1800998"/>
            <a:ext cx="2448272" cy="619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endParaRPr lang="en-CA" sz="1600" dirty="0">
              <a:solidFill>
                <a:srgbClr val="595959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CA" dirty="0">
              <a:solidFill>
                <a:srgbClr val="8C8C8C"/>
              </a:solidFill>
            </a:endParaRPr>
          </a:p>
        </p:txBody>
      </p:sp>
      <p:sp>
        <p:nvSpPr>
          <p:cNvPr id="167952" name="Text Box 16"/>
          <p:cNvSpPr txBox="1">
            <a:spLocks noChangeArrowheads="1"/>
          </p:cNvSpPr>
          <p:nvPr/>
        </p:nvSpPr>
        <p:spPr bwMode="auto">
          <a:xfrm>
            <a:off x="8461374" y="6327775"/>
            <a:ext cx="503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D9DDF">
                <a:alpha val="50000"/>
              </a:srgbClr>
            </a:outerShdw>
          </a:effectLst>
        </p:spPr>
        <p:txBody>
          <a:bodyPr wrap="square" lIns="62326" tIns="31163" rIns="62326" bIns="31163">
            <a:spAutoFit/>
          </a:bodyPr>
          <a:lstStyle/>
          <a:p>
            <a:pPr defTabSz="914324">
              <a:defRPr/>
            </a:pPr>
            <a:endParaRPr lang="en-US" sz="2000" dirty="0">
              <a:latin typeface="Arial Black" pitchFamily="34" charset="0"/>
              <a:ea typeface="ＭＳ Ｐゴシック" pitchFamily="34" charset="-128"/>
              <a:cs typeface="+mn-cs"/>
            </a:endParaRP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7213600" y="6200775"/>
            <a:ext cx="58738" cy="57150"/>
            <a:chOff x="4708" y="2489"/>
            <a:chExt cx="91" cy="96"/>
          </a:xfrm>
        </p:grpSpPr>
        <p:sp>
          <p:nvSpPr>
            <p:cNvPr id="14359" name="Oval 74"/>
            <p:cNvSpPr>
              <a:spLocks noChangeArrowheads="1"/>
            </p:cNvSpPr>
            <p:nvPr/>
          </p:nvSpPr>
          <p:spPr bwMode="auto">
            <a:xfrm>
              <a:off x="4708" y="2489"/>
              <a:ext cx="91" cy="96"/>
            </a:xfrm>
            <a:prstGeom prst="ellipse">
              <a:avLst/>
            </a:prstGeom>
            <a:noFill/>
            <a:ln w="12700">
              <a:solidFill>
                <a:srgbClr val="B2B6D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dirty="0"/>
            </a:p>
          </p:txBody>
        </p:sp>
        <p:sp>
          <p:nvSpPr>
            <p:cNvPr id="14360" name="Oval 75"/>
            <p:cNvSpPr>
              <a:spLocks noChangeArrowheads="1"/>
            </p:cNvSpPr>
            <p:nvPr/>
          </p:nvSpPr>
          <p:spPr bwMode="auto">
            <a:xfrm>
              <a:off x="4725" y="2507"/>
              <a:ext cx="58" cy="58"/>
            </a:xfrm>
            <a:prstGeom prst="ellipse">
              <a:avLst/>
            </a:prstGeom>
            <a:solidFill>
              <a:srgbClr val="000066"/>
            </a:solidFill>
            <a:ln w="6350">
              <a:solidFill>
                <a:srgbClr val="B2B6D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 dirty="0"/>
            </a:p>
          </p:txBody>
        </p:sp>
      </p:grpSp>
      <p:sp>
        <p:nvSpPr>
          <p:cNvPr id="14344" name="Oval 14"/>
          <p:cNvSpPr>
            <a:spLocks noChangeArrowheads="1"/>
          </p:cNvSpPr>
          <p:nvPr/>
        </p:nvSpPr>
        <p:spPr bwMode="auto">
          <a:xfrm>
            <a:off x="5940152" y="2738438"/>
            <a:ext cx="2592660" cy="1800225"/>
          </a:xfrm>
          <a:prstGeom prst="ellipse">
            <a:avLst/>
          </a:prstGeom>
          <a:solidFill>
            <a:srgbClr val="BEDFA5"/>
          </a:solidFill>
          <a:ln w="38100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r" eaLnBrk="0" hangingPunct="0"/>
            <a:endParaRPr lang="en-CA" dirty="0"/>
          </a:p>
        </p:txBody>
      </p:sp>
      <p:sp>
        <p:nvSpPr>
          <p:cNvPr id="14345" name="TextBox 17"/>
          <p:cNvSpPr txBox="1">
            <a:spLocks noChangeArrowheads="1"/>
          </p:cNvSpPr>
          <p:nvPr/>
        </p:nvSpPr>
        <p:spPr bwMode="auto">
          <a:xfrm>
            <a:off x="6493669" y="2969568"/>
            <a:ext cx="14398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Federal government</a:t>
            </a:r>
          </a:p>
        </p:txBody>
      </p:sp>
      <p:sp>
        <p:nvSpPr>
          <p:cNvPr id="14346" name="TextBox 18"/>
          <p:cNvSpPr txBox="1">
            <a:spLocks noChangeArrowheads="1"/>
          </p:cNvSpPr>
          <p:nvPr/>
        </p:nvSpPr>
        <p:spPr bwMode="auto">
          <a:xfrm>
            <a:off x="6025357" y="3616326"/>
            <a:ext cx="2376486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Provincial and territorial </a:t>
            </a:r>
          </a:p>
          <a:p>
            <a:pPr algn="ctr"/>
            <a:r>
              <a:rPr lang="en-CA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governments</a:t>
            </a:r>
          </a:p>
        </p:txBody>
      </p:sp>
      <p:sp>
        <p:nvSpPr>
          <p:cNvPr id="14347" name="TextBox 19"/>
          <p:cNvSpPr txBox="1">
            <a:spLocks noChangeArrowheads="1"/>
          </p:cNvSpPr>
          <p:nvPr/>
        </p:nvSpPr>
        <p:spPr bwMode="auto">
          <a:xfrm>
            <a:off x="788282" y="4215200"/>
            <a:ext cx="38264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2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Municipal governments</a:t>
            </a:r>
          </a:p>
        </p:txBody>
      </p:sp>
      <p:sp>
        <p:nvSpPr>
          <p:cNvPr id="14348" name="TextBox 20"/>
          <p:cNvSpPr txBox="1">
            <a:spLocks noChangeArrowheads="1"/>
          </p:cNvSpPr>
          <p:nvPr/>
        </p:nvSpPr>
        <p:spPr bwMode="auto">
          <a:xfrm>
            <a:off x="6025357" y="2189956"/>
            <a:ext cx="1800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Immigrant-serving organizations</a:t>
            </a:r>
          </a:p>
        </p:txBody>
      </p:sp>
      <p:sp>
        <p:nvSpPr>
          <p:cNvPr id="14349" name="TextBox 22"/>
          <p:cNvSpPr txBox="1">
            <a:spLocks noChangeArrowheads="1"/>
          </p:cNvSpPr>
          <p:nvPr/>
        </p:nvSpPr>
        <p:spPr bwMode="auto">
          <a:xfrm>
            <a:off x="3030427" y="4815661"/>
            <a:ext cx="15843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2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Employers</a:t>
            </a:r>
          </a:p>
        </p:txBody>
      </p:sp>
      <p:sp>
        <p:nvSpPr>
          <p:cNvPr id="14350" name="TextBox 23"/>
          <p:cNvSpPr txBox="1">
            <a:spLocks noChangeArrowheads="1"/>
          </p:cNvSpPr>
          <p:nvPr/>
        </p:nvSpPr>
        <p:spPr bwMode="auto">
          <a:xfrm>
            <a:off x="5147704" y="4677161"/>
            <a:ext cx="21246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Educational institutions</a:t>
            </a:r>
          </a:p>
        </p:txBody>
      </p:sp>
      <p:sp>
        <p:nvSpPr>
          <p:cNvPr id="14351" name="TextBox 24"/>
          <p:cNvSpPr txBox="1">
            <a:spLocks noChangeArrowheads="1"/>
          </p:cNvSpPr>
          <p:nvPr/>
        </p:nvSpPr>
        <p:spPr bwMode="auto">
          <a:xfrm>
            <a:off x="3973674" y="3154234"/>
            <a:ext cx="20516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Social service agencies</a:t>
            </a:r>
          </a:p>
        </p:txBody>
      </p:sp>
      <p:sp>
        <p:nvSpPr>
          <p:cNvPr id="14352" name="TextBox 25"/>
          <p:cNvSpPr txBox="1">
            <a:spLocks noChangeArrowheads="1"/>
          </p:cNvSpPr>
          <p:nvPr/>
        </p:nvSpPr>
        <p:spPr bwMode="auto">
          <a:xfrm>
            <a:off x="7272338" y="5000626"/>
            <a:ext cx="1584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200" dirty="0">
                <a:solidFill>
                  <a:schemeClr val="tx2"/>
                </a:solidFill>
              </a:rPr>
              <a:t>Newcomers</a:t>
            </a:r>
          </a:p>
        </p:txBody>
      </p:sp>
      <p:sp>
        <p:nvSpPr>
          <p:cNvPr id="14353" name="TextBox 26"/>
          <p:cNvSpPr txBox="1">
            <a:spLocks noChangeArrowheads="1"/>
          </p:cNvSpPr>
          <p:nvPr/>
        </p:nvSpPr>
        <p:spPr bwMode="auto">
          <a:xfrm>
            <a:off x="1763713" y="2051842"/>
            <a:ext cx="1584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2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Canadian public</a:t>
            </a:r>
          </a:p>
        </p:txBody>
      </p:sp>
      <p:sp>
        <p:nvSpPr>
          <p:cNvPr id="14354" name="TextBox 27"/>
          <p:cNvSpPr txBox="1">
            <a:spLocks noChangeArrowheads="1"/>
          </p:cNvSpPr>
          <p:nvPr/>
        </p:nvSpPr>
        <p:spPr bwMode="auto">
          <a:xfrm>
            <a:off x="0" y="2744400"/>
            <a:ext cx="38709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2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Ethno-cultural organizations</a:t>
            </a:r>
          </a:p>
        </p:txBody>
      </p:sp>
      <p:sp>
        <p:nvSpPr>
          <p:cNvPr id="14355" name="TextBox 28"/>
          <p:cNvSpPr txBox="1">
            <a:spLocks noChangeArrowheads="1"/>
          </p:cNvSpPr>
          <p:nvPr/>
        </p:nvSpPr>
        <p:spPr bwMode="auto">
          <a:xfrm>
            <a:off x="305905" y="3431233"/>
            <a:ext cx="30421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2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Regulatory bodies</a:t>
            </a:r>
          </a:p>
        </p:txBody>
      </p:sp>
      <p:sp>
        <p:nvSpPr>
          <p:cNvPr id="14356" name="TextBox 29"/>
          <p:cNvSpPr txBox="1">
            <a:spLocks noChangeArrowheads="1"/>
          </p:cNvSpPr>
          <p:nvPr/>
        </p:nvSpPr>
        <p:spPr bwMode="auto">
          <a:xfrm>
            <a:off x="2125899" y="1662498"/>
            <a:ext cx="34901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2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Community associations</a:t>
            </a:r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Autofit/>
          </a:bodyPr>
          <a:lstStyle/>
          <a:p>
            <a:r>
              <a:rPr lang="en-CA" sz="2400" b="1" dirty="0" smtClean="0"/>
              <a:t>Our integration partners and stakeholders</a:t>
            </a:r>
            <a:endParaRPr lang="en-CA" sz="2400" b="1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85800" y="5301207"/>
            <a:ext cx="7847011" cy="6924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CA" sz="13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CIC works in partnership with other federal departments/agencies and provinces/territories, and funds immigrant-serving organizations, social service agencies  and educational institutions as service providers (SPOs).  </a:t>
            </a:r>
            <a:endParaRPr lang="en-CA" sz="13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524000"/>
            <a:ext cx="7992888" cy="1616968"/>
          </a:xfrm>
        </p:spPr>
        <p:txBody>
          <a:bodyPr>
            <a:noAutofit/>
          </a:bodyPr>
          <a:lstStyle/>
          <a:p>
            <a:pPr marL="342900" lvl="1" indent="-342900" fontAlgn="base">
              <a:spcBef>
                <a:spcPts val="600"/>
              </a:spcBef>
              <a:spcAft>
                <a:spcPct val="0"/>
              </a:spcAft>
              <a:buClr>
                <a:srgbClr val="17375E"/>
              </a:buClr>
              <a:buSzPct val="105000"/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CIC </a:t>
            </a:r>
            <a:r>
              <a:rPr lang="en-A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selects service provider organizations through a National Call for Proposals (CFP) and provides funding through the exclusive use of Contribution Agreements. </a:t>
            </a:r>
          </a:p>
          <a:p>
            <a:pPr marL="742950" lvl="2" indent="-342900" fontAlgn="base">
              <a:spcBef>
                <a:spcPts val="600"/>
              </a:spcBef>
              <a:spcAft>
                <a:spcPct val="0"/>
              </a:spcAft>
              <a:buClr>
                <a:srgbClr val="17375E"/>
              </a:buClr>
              <a:buSzPct val="105000"/>
              <a:buFont typeface="Impact" pitchFamily="34" charset="0"/>
              <a:buChar char="–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CA" sz="14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2013-14 we have 750 contribution agreements with over 450 organizations and individuals.</a:t>
            </a: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1" indent="-342900" fontAlgn="base">
              <a:spcBef>
                <a:spcPts val="600"/>
              </a:spcBef>
              <a:spcAft>
                <a:spcPct val="0"/>
              </a:spcAft>
              <a:buClr>
                <a:srgbClr val="17375E"/>
              </a:buClr>
              <a:buSzPct val="105000"/>
              <a:buFont typeface="Arial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CA" sz="14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Most </a:t>
            </a:r>
            <a:r>
              <a:rPr lang="en-CA" sz="1400" kern="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SPOs</a:t>
            </a:r>
            <a:r>
              <a:rPr lang="en-CA" sz="14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are not for-profit or non-governmental organizations (77%) but </a:t>
            </a:r>
            <a:r>
              <a:rPr lang="en-AU" sz="1400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increasingly mainstream organizations are becoming important players in service delivery.</a:t>
            </a: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2400" b="1" dirty="0" smtClean="0"/>
              <a:t>Settlement services funding and delivery </a:t>
            </a:r>
            <a:endParaRPr lang="en-CA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5</a:t>
            </a:r>
            <a:endParaRPr lang="en-US" dirty="0"/>
          </a:p>
        </p:txBody>
      </p:sp>
      <p:graphicFrame>
        <p:nvGraphicFramePr>
          <p:cNvPr id="14" name="Chart 13"/>
          <p:cNvGraphicFramePr/>
          <p:nvPr/>
        </p:nvGraphicFramePr>
        <p:xfrm>
          <a:off x="539553" y="3284984"/>
          <a:ext cx="3744415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4283968" y="3284984"/>
          <a:ext cx="446449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4005064"/>
            <a:ext cx="7931224" cy="1968698"/>
          </a:xfrm>
        </p:spPr>
        <p:txBody>
          <a:bodyPr/>
          <a:lstStyle/>
          <a:p>
            <a:endParaRPr lang="en-CA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47248" cy="1201869"/>
          </a:xfrm>
        </p:spPr>
        <p:txBody>
          <a:bodyPr>
            <a:normAutofit/>
          </a:bodyPr>
          <a:lstStyle/>
          <a:p>
            <a:pPr lvl="0"/>
            <a:r>
              <a:rPr lang="en-CA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Settlement Program clients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A6421-0112-4D0F-8309-BCFBFF777892}" type="slidenum"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pPr>
                <a:defRPr/>
              </a:pPr>
              <a:t>6</a:t>
            </a:fld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5734050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9552" y="1447821"/>
          <a:ext cx="8075239" cy="2269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7412"/>
                <a:gridCol w="3727827"/>
              </a:tblGrid>
              <a:tr h="531851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Permanent Residents by Category</a:t>
                      </a:r>
                      <a:endParaRPr lang="en-CA" sz="14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 year avg. (2009-2011)</a:t>
                      </a:r>
                      <a:endParaRPr lang="en-CA" sz="14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915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Economic Class (see Annex)</a:t>
                      </a:r>
                      <a:endParaRPr lang="en-CA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165,511</a:t>
                      </a:r>
                      <a:endParaRPr lang="en-CA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915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Family Class</a:t>
                      </a:r>
                      <a:endParaRPr lang="en-CA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60,624</a:t>
                      </a:r>
                      <a:endParaRPr lang="en-CA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915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Refugees*</a:t>
                      </a:r>
                      <a:endParaRPr lang="en-CA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25,140</a:t>
                      </a:r>
                      <a:endParaRPr lang="en-CA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915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Other Immigrants  </a:t>
                      </a:r>
                      <a:endParaRPr lang="en-CA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    9,259</a:t>
                      </a:r>
                      <a:endParaRPr lang="en-CA" sz="1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2729">
                <a:tc gridSpan="2">
                  <a:txBody>
                    <a:bodyPr/>
                    <a:lstStyle/>
                    <a:p>
                      <a:r>
                        <a:rPr lang="en-CA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*Government Assisted Refugees, Privately Sponsored Refugees</a:t>
                      </a:r>
                      <a:r>
                        <a:rPr lang="en-CA" sz="1400" dirty="0" smtClean="0">
                          <a:solidFill>
                            <a:schemeClr val="tx1"/>
                          </a:solidFill>
                        </a:rPr>
                        <a:t>, refugees landed in Canada and refugee dependants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itle 1"/>
          <p:cNvSpPr txBox="1"/>
          <p:nvPr/>
        </p:nvSpPr>
        <p:spPr>
          <a:xfrm>
            <a:off x="1547664" y="3717032"/>
            <a:ext cx="6264696" cy="288032"/>
          </a:xfrm>
          <a:prstGeom prst="rect">
            <a:avLst/>
          </a:prstGeom>
          <a:noFill/>
          <a:ln>
            <a:noFill/>
          </a:ln>
        </p:spPr>
        <p:txBody>
          <a:bodyPr anchorCtr="1"/>
          <a:lstStyle/>
          <a:p>
            <a:pPr algn="ctr" defTabSz="457200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1" kern="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Intake of </a:t>
            </a:r>
            <a:r>
              <a:rPr lang="en-US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Permanent </a:t>
            </a:r>
            <a:r>
              <a:rPr lang="en-US" sz="1200" b="1" kern="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Residents by Immigration Category --</a:t>
            </a:r>
            <a:r>
              <a:rPr lang="en-US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1987 </a:t>
            </a:r>
            <a:r>
              <a:rPr lang="en-US" sz="1200" b="1" kern="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</a:t>
            </a:r>
            <a:r>
              <a:rPr lang="en-US" sz="1200" b="1" kern="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2011</a:t>
            </a:r>
            <a:endParaRPr lang="en-CA" sz="1200" b="1" kern="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55576" y="3717032"/>
            <a:ext cx="7704856" cy="249326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2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Canada – Permanent residents by category, 1987 to 2011</a:t>
            </a:r>
          </a:p>
          <a:p>
            <a:endParaRPr lang="en-CA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" name="Picture 10" descr="Canada – Permanent residents by category, 1987 to 2011. Data tables above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5" y="4005064"/>
            <a:ext cx="763284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 bwMode="auto">
          <a:xfrm>
            <a:off x="0" y="5805264"/>
            <a:ext cx="1907704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Source: Facts &amp; Figures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685800" y="947192"/>
            <a:ext cx="8001000" cy="6096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Programming that meets client needs</a:t>
            </a: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772816"/>
            <a:ext cx="1833792" cy="1785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marL="0" lvl="1" algn="ctr"/>
            <a:r>
              <a:rPr lang="en-CA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Language proficiency and literacy </a:t>
            </a:r>
          </a:p>
          <a:p>
            <a:pPr>
              <a:spcBef>
                <a:spcPts val="600"/>
              </a:spcBef>
            </a:pPr>
            <a:r>
              <a:rPr lang="en-CA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Access to literacy and language training services.</a:t>
            </a:r>
          </a:p>
          <a:p>
            <a:pPr>
              <a:spcBef>
                <a:spcPts val="600"/>
              </a:spcBef>
            </a:pP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71624" y="1772818"/>
            <a:ext cx="1728368" cy="18004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marL="0" lvl="1" algn="ctr"/>
            <a:r>
              <a:rPr lang="en-CA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Information</a:t>
            </a:r>
          </a:p>
          <a:p>
            <a:pPr>
              <a:spcBef>
                <a:spcPts val="600"/>
              </a:spcBef>
            </a:pPr>
            <a:r>
              <a:rPr lang="en-CA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Knowledge about living and working in Canada, and how to access mainstream programs and institutions.</a:t>
            </a:r>
          </a:p>
          <a:p>
            <a:endParaRPr lang="en-CA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60232" y="1772816"/>
            <a:ext cx="1569368" cy="17542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algn="ctr"/>
            <a:r>
              <a:rPr lang="en-CA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Basic Needs</a:t>
            </a:r>
          </a:p>
          <a:p>
            <a:pPr>
              <a:spcBef>
                <a:spcPts val="600"/>
              </a:spcBef>
            </a:pPr>
            <a:r>
              <a:rPr lang="en-CA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Securing basic needs related to income, health, housing, personal safety and public transportation.</a:t>
            </a: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600"/>
              </a:spcBef>
            </a:pPr>
            <a:endParaRPr lang="en-CA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16016" y="1772813"/>
            <a:ext cx="1656184" cy="16773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algn="ctr"/>
            <a:r>
              <a:rPr lang="en-CA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Credential</a:t>
            </a:r>
          </a:p>
          <a:p>
            <a:pPr algn="ctr"/>
            <a:r>
              <a:rPr lang="en-CA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Recognition </a:t>
            </a:r>
          </a:p>
          <a:p>
            <a:pPr>
              <a:spcBef>
                <a:spcPts val="600"/>
              </a:spcBef>
            </a:pPr>
            <a:r>
              <a:rPr lang="en-CA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Knowledge of the accreditation process, accessing  regulatory  bodies, connections with employers</a:t>
            </a:r>
            <a:r>
              <a:rPr lang="en-CA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CA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3861048"/>
            <a:ext cx="1833792" cy="1923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algn="ctr"/>
            <a:r>
              <a:rPr lang="en-CA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Skills Development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CA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Skills upgrading, Canadian work experience, soft skills, basic life skills.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CA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CA" sz="1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71624" y="3861048"/>
            <a:ext cx="1728368" cy="20158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algn="ctr"/>
            <a:r>
              <a:rPr lang="en-CA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Social Connections</a:t>
            </a:r>
          </a:p>
          <a:p>
            <a:pPr>
              <a:spcBef>
                <a:spcPts val="600"/>
              </a:spcBef>
            </a:pPr>
            <a:r>
              <a:rPr lang="en-CA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Immediate social supports (i.e., families) and diverse social connections with groups and institutions.</a:t>
            </a:r>
          </a:p>
          <a:p>
            <a:r>
              <a:rPr lang="en-CA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CA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16016" y="3861048"/>
            <a:ext cx="1656184" cy="20158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algn="ctr"/>
            <a:r>
              <a:rPr lang="en-CA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Labour Market Conditions</a:t>
            </a:r>
          </a:p>
          <a:p>
            <a:pPr>
              <a:spcBef>
                <a:spcPts val="600"/>
              </a:spcBef>
            </a:pPr>
            <a:r>
              <a:rPr lang="en-CA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Local labour market conditions, occupations in demand, employer openness and hiring policies, wages and mobility.</a:t>
            </a:r>
            <a:endParaRPr lang="en-CA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60232" y="3861048"/>
            <a:ext cx="1728192" cy="20158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01" tIns="45700" rIns="91401" bIns="45700" rtlCol="0">
            <a:spAutoFit/>
          </a:bodyPr>
          <a:lstStyle/>
          <a:p>
            <a:pPr algn="ctr"/>
            <a:r>
              <a:rPr lang="en-CA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Welcoming Communities</a:t>
            </a:r>
          </a:p>
          <a:p>
            <a:pPr>
              <a:spcBef>
                <a:spcPts val="600"/>
              </a:spcBef>
            </a:pPr>
            <a:r>
              <a:rPr lang="en-CA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Community and institutional supports, capacity of settlement provider organizations and partnerships, and public attitudes. </a:t>
            </a:r>
            <a:endParaRPr lang="en-CA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332486"/>
          </a:xfrm>
        </p:spPr>
        <p:txBody>
          <a:bodyPr/>
          <a:lstStyle/>
          <a:p>
            <a:pPr eaLnBrk="1" hangingPunct="1">
              <a:buNone/>
            </a:pPr>
            <a:r>
              <a:rPr lang="en-CA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Challenges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Recent immigrants have consistently low earnings and experience difficulties integrating the labour market  (difficulties decrease with time spent in Canada)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CA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Official language literacy of immigrants is below-average compared to Canadian-born (60% of immigrants below Level 3 on International Adult Literacy Survey scores)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CA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Women, seniors, visible minorities and refugees face additional disadvantages and are more vulnerable to poor economic outcomes.</a:t>
            </a:r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b="1" dirty="0" smtClean="0"/>
              <a:t>Understanding newcomer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b="1" dirty="0" smtClean="0"/>
              <a:t>What has changed since we last met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772816"/>
            <a:ext cx="819361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>
              <a:buFont typeface="Courier New" pitchFamily="49" charset="0"/>
              <a:buChar char="o"/>
            </a:pPr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Legislative &amp; policy changes with implications for settlement</a:t>
            </a:r>
          </a:p>
          <a:p>
            <a:pPr lvl="1" eaLnBrk="1" hangingPunct="1"/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lvl="1" eaLnBrk="1" hangingPunct="1"/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Settlement governance &amp; partnerships</a:t>
            </a:r>
          </a:p>
          <a:p>
            <a:pPr lvl="1" eaLnBrk="1" hangingPunct="1"/>
            <a:endParaRPr lang="en-CA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/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lvl="1">
              <a:buFont typeface="Courier New" pitchFamily="49" charset="0"/>
              <a:buChar char="o"/>
            </a:pPr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Current Priorities</a:t>
            </a:r>
          </a:p>
          <a:p>
            <a:pPr lvl="1">
              <a:buFont typeface="Courier New" pitchFamily="49" charset="0"/>
              <a:buChar char="o"/>
            </a:pPr>
            <a:endParaRPr lang="en-CA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Courier New" pitchFamily="49" charset="0"/>
              <a:buChar char="o"/>
            </a:pPr>
            <a:endParaRPr lang="en-CA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Notable new tools &amp; initiatives</a:t>
            </a: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>
              <a:buFont typeface="Courier New" pitchFamily="49" charset="0"/>
              <a:buChar char="o"/>
            </a:pPr>
            <a:endParaRPr lang="en-C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12263</TotalTime>
  <Words>1132</Words>
  <Application>Microsoft Office PowerPoint</Application>
  <PresentationFormat>On-screen Show (4:3)</PresentationFormat>
  <Paragraphs>238</Paragraphs>
  <Slides>16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  A quick refresher: Canada’s Integration Programs  </vt:lpstr>
      <vt:lpstr>Immigration and integration continuum</vt:lpstr>
      <vt:lpstr>Our integration partners and stakeholders</vt:lpstr>
      <vt:lpstr>Settlement services funding and delivery </vt:lpstr>
      <vt:lpstr>Settlement Program clients</vt:lpstr>
      <vt:lpstr>Programming that meets client needs</vt:lpstr>
      <vt:lpstr>Understanding newcomer outcomes</vt:lpstr>
      <vt:lpstr>What has changed since we last met</vt:lpstr>
      <vt:lpstr>Recent Legislative &amp; Policy Changes</vt:lpstr>
      <vt:lpstr>Settlement governance &amp; partnerships</vt:lpstr>
      <vt:lpstr>Current priorities</vt:lpstr>
      <vt:lpstr>Current priorities cont’d</vt:lpstr>
      <vt:lpstr>Notable new program tools &amp; initiatives</vt:lpstr>
      <vt:lpstr>Some new program tools &amp; initiatives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CIC</dc:creator>
  <cp:lastModifiedBy>Camille.Papanek</cp:lastModifiedBy>
  <cp:revision>998</cp:revision>
  <dcterms:created xsi:type="dcterms:W3CDTF">2010-07-27T20:22:16Z</dcterms:created>
  <dcterms:modified xsi:type="dcterms:W3CDTF">2013-08-30T21:31:29Z</dcterms:modified>
</cp:coreProperties>
</file>