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38" r:id="rId3"/>
    <p:sldId id="382" r:id="rId4"/>
    <p:sldId id="378" r:id="rId5"/>
    <p:sldId id="379" r:id="rId6"/>
    <p:sldId id="380" r:id="rId7"/>
    <p:sldId id="381" r:id="rId8"/>
    <p:sldId id="347" r:id="rId9"/>
    <p:sldId id="349" r:id="rId10"/>
    <p:sldId id="370" r:id="rId11"/>
    <p:sldId id="369" r:id="rId12"/>
    <p:sldId id="350" r:id="rId13"/>
    <p:sldId id="356" r:id="rId14"/>
    <p:sldId id="355" r:id="rId15"/>
    <p:sldId id="284" r:id="rId16"/>
    <p:sldId id="358" r:id="rId17"/>
    <p:sldId id="363" r:id="rId18"/>
    <p:sldId id="352" r:id="rId19"/>
    <p:sldId id="361" r:id="rId20"/>
    <p:sldId id="362" r:id="rId21"/>
    <p:sldId id="367" r:id="rId22"/>
    <p:sldId id="353" r:id="rId23"/>
    <p:sldId id="371" r:id="rId24"/>
    <p:sldId id="281" r:id="rId25"/>
    <p:sldId id="280" r:id="rId26"/>
    <p:sldId id="376" r:id="rId27"/>
    <p:sldId id="368" r:id="rId28"/>
    <p:sldId id="372" r:id="rId29"/>
    <p:sldId id="377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is.Monzon" initials="L" lastIdx="11" clrIdx="0"/>
  <p:cmAuthor id="1" name="Juan-Pedro.Unger" initials="J" lastIdx="19" clrIdx="1"/>
  <p:cmAuthor id="2" name="angela.connidi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FD3"/>
    <a:srgbClr val="1B357D"/>
    <a:srgbClr val="1F347D"/>
    <a:srgbClr val="C4BB86"/>
    <a:srgbClr val="C4BF94"/>
    <a:srgbClr val="C1BB83"/>
    <a:srgbClr val="C4BC6D"/>
    <a:srgbClr val="C4C0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067" autoAdjust="0"/>
  </p:normalViewPr>
  <p:slideViewPr>
    <p:cSldViewPr snapToObjects="1">
      <p:cViewPr>
        <p:scale>
          <a:sx n="75" d="100"/>
          <a:sy n="75" d="100"/>
        </p:scale>
        <p:origin x="-100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31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0717B9-C145-4DAA-9FF5-80BA2879C3B1}" type="doc">
      <dgm:prSet loTypeId="urn:microsoft.com/office/officeart/2005/8/layout/hList6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en-CA"/>
        </a:p>
      </dgm:t>
    </dgm:pt>
    <dgm:pt modelId="{96E73E66-0326-43B9-9471-26E9C275C27D}">
      <dgm:prSet phldrT="[Text]" custT="1"/>
      <dgm:spPr>
        <a:solidFill>
          <a:srgbClr val="4F81BD"/>
        </a:solidFill>
      </dgm:spPr>
      <dgm:t>
        <a:bodyPr/>
        <a:lstStyle/>
        <a:p>
          <a:pPr algn="ctr"/>
          <a:r>
            <a:rPr lang="en-CA" sz="12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Awareness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Newcomers access public services &amp; community resources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Newcomers understand life in Canada.</a:t>
          </a:r>
          <a:endParaRPr lang="en-CA" sz="12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BCAD52F8-D425-45DA-B4FD-F643C70DE88A}" type="parTrans" cxnId="{5E6F2C6B-843F-4900-A0FC-5DD1CAA3B4A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8D18544E-6135-4497-BB01-767987584402}" type="sibTrans" cxnId="{5E6F2C6B-843F-4900-A0FC-5DD1CAA3B4A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C20BC726-7183-4448-8DD5-C927212EA4CB}">
      <dgm:prSet phldrT="[Text]" custT="1"/>
      <dgm:spPr>
        <a:solidFill>
          <a:srgbClr val="4F81BD"/>
        </a:solidFill>
      </dgm:spPr>
      <dgm:t>
        <a:bodyPr/>
        <a:lstStyle/>
        <a:p>
          <a:pPr algn="ctr"/>
          <a:r>
            <a:rPr lang="en-CA" sz="12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Results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Newcomers have the official language skills and know how to obtain employment</a:t>
          </a:r>
        </a:p>
        <a:p>
          <a:pPr algn="l"/>
          <a:endParaRPr lang="en-CA" sz="1200" b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Newcomers are connected to social &amp; economic networks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Communities are welcoming and inclusive</a:t>
          </a:r>
          <a:endParaRPr lang="en-CA" sz="1200" b="0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DAD69D40-8D22-4FC4-AD7F-6371A0179721}" type="parTrans" cxnId="{D1F947C9-FF98-475E-8EF2-75FA81D379D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D3E96109-E776-45F5-B2AA-CAC2AFF4F6F9}" type="sibTrans" cxnId="{D1F947C9-FF98-475E-8EF2-75FA81D379D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70F13ED2-EF8F-429B-B9C7-B07E5BDE4F6A}">
      <dgm:prSet custT="1"/>
      <dgm:spPr>
        <a:solidFill>
          <a:srgbClr val="4F81BD"/>
        </a:solidFill>
      </dgm:spPr>
      <dgm:t>
        <a:bodyPr/>
        <a:lstStyle/>
        <a:p>
          <a:pPr algn="ctr"/>
          <a:r>
            <a:rPr lang="en-CA" sz="12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Integration</a:t>
          </a:r>
        </a:p>
        <a:p>
          <a:pPr algn="l"/>
          <a:r>
            <a:rPr lang="en-CA" sz="1200" b="0" smtClean="0">
              <a:solidFill>
                <a:schemeClr val="tx1"/>
              </a:solidFill>
              <a:latin typeface="+mn-lt"/>
              <a:cs typeface="Times New Roman" pitchFamily="18" charset="0"/>
            </a:rPr>
            <a:t>Immigrants participa</a:t>
          </a:r>
          <a:r>
            <a:rPr lang="en-CA" sz="1200" b="0" strike="sngStrike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te</a:t>
          </a:r>
          <a:r>
            <a:rPr lang="en-CA" sz="1200" b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in civic processes, exercise their rights and responsibilities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Immigrants participate in social and cultural institutions and networks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Immigrants participate in the economy contribute 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People, communities and institutions are inclusive and welcoming</a:t>
          </a:r>
        </a:p>
        <a:p>
          <a:pPr algn="ctr"/>
          <a:endParaRPr lang="en-CA" sz="800" dirty="0">
            <a:latin typeface="+mn-lt"/>
            <a:cs typeface="Times New Roman" pitchFamily="18" charset="0"/>
          </a:endParaRPr>
        </a:p>
      </dgm:t>
    </dgm:pt>
    <dgm:pt modelId="{9F228AF6-35D8-4A4D-AC56-3C07C36B3E60}" type="parTrans" cxnId="{DCE0F8EF-DC4A-4305-852C-56A10F844B2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69742295-1D00-45A7-9892-F56C259CA26B}" type="sibTrans" cxnId="{DCE0F8EF-DC4A-4305-852C-56A10F844B21}">
      <dgm:prSet/>
      <dgm:spPr/>
      <dgm:t>
        <a:bodyPr/>
        <a:lstStyle/>
        <a:p>
          <a:endParaRPr lang="en-CA" sz="800">
            <a:latin typeface="Times New Roman" pitchFamily="18" charset="0"/>
            <a:cs typeface="Times New Roman" pitchFamily="18" charset="0"/>
          </a:endParaRPr>
        </a:p>
      </dgm:t>
    </dgm:pt>
    <dgm:pt modelId="{8334E94E-7B52-4A48-BF4D-C40A982EF00A}">
      <dgm:prSet custT="1"/>
      <dgm:spPr>
        <a:solidFill>
          <a:srgbClr val="4F81BD"/>
        </a:solidFill>
      </dgm:spPr>
      <dgm:t>
        <a:bodyPr/>
        <a:lstStyle/>
        <a:p>
          <a:pPr algn="ctr"/>
          <a:r>
            <a:rPr lang="en-CA" sz="1200" b="1" dirty="0" smtClean="0">
              <a:solidFill>
                <a:schemeClr val="tx1"/>
              </a:solidFill>
              <a:latin typeface="+mn-lt"/>
            </a:rPr>
            <a:t>Satisfaction &amp; Belonging</a:t>
          </a: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</a:rPr>
            <a:t>Immigrants feel a sense of belonging to their community and Canada</a:t>
          </a:r>
        </a:p>
        <a:p>
          <a:pPr algn="l"/>
          <a:endParaRPr lang="en-CA" sz="1200" b="0" dirty="0" smtClean="0">
            <a:solidFill>
              <a:schemeClr val="tx1"/>
            </a:solidFill>
            <a:latin typeface="+mn-lt"/>
          </a:endParaRPr>
        </a:p>
        <a:p>
          <a:pPr algn="l"/>
          <a:r>
            <a:rPr lang="en-CA" sz="1200" b="0" dirty="0" smtClean="0">
              <a:solidFill>
                <a:schemeClr val="tx1"/>
              </a:solidFill>
              <a:latin typeface="+mn-lt"/>
            </a:rPr>
            <a:t>Canadians’ attitude toward immigration and cultural diversity is favourable</a:t>
          </a:r>
          <a:endParaRPr lang="en-CA" sz="1200" b="0" dirty="0">
            <a:solidFill>
              <a:schemeClr val="tx1"/>
            </a:solidFill>
            <a:latin typeface="+mn-lt"/>
          </a:endParaRPr>
        </a:p>
      </dgm:t>
    </dgm:pt>
    <dgm:pt modelId="{5F539FB5-044F-46B6-B1D5-1B7D76B7DBF7}" type="parTrans" cxnId="{29005AB9-EDFA-49EF-8935-CEED104A9A6D}">
      <dgm:prSet/>
      <dgm:spPr/>
      <dgm:t>
        <a:bodyPr/>
        <a:lstStyle/>
        <a:p>
          <a:endParaRPr lang="en-CA"/>
        </a:p>
      </dgm:t>
    </dgm:pt>
    <dgm:pt modelId="{99C7BA6D-61D2-4461-BAFB-9D7F6B8556C5}" type="sibTrans" cxnId="{29005AB9-EDFA-49EF-8935-CEED104A9A6D}">
      <dgm:prSet/>
      <dgm:spPr/>
      <dgm:t>
        <a:bodyPr/>
        <a:lstStyle/>
        <a:p>
          <a:endParaRPr lang="en-CA"/>
        </a:p>
      </dgm:t>
    </dgm:pt>
    <dgm:pt modelId="{EC271F7D-3F97-4437-A029-F2FEEE97A7E0}" type="pres">
      <dgm:prSet presAssocID="{830717B9-C145-4DAA-9FF5-80BA2879C3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17E34B8-51B1-4BC1-8796-EADDF15BE934}" type="pres">
      <dgm:prSet presAssocID="{96E73E66-0326-43B9-9471-26E9C275C27D}" presName="node" presStyleLbl="node1" presStyleIdx="0" presStyleCnt="4" custLinFactNeighborX="6776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63C01AA-2F47-4EB4-A051-215BBD06738B}" type="pres">
      <dgm:prSet presAssocID="{8D18544E-6135-4497-BB01-767987584402}" presName="sibTrans" presStyleCnt="0"/>
      <dgm:spPr/>
    </dgm:pt>
    <dgm:pt modelId="{AC8651C4-2104-4391-8BCE-335A4ACB7B71}" type="pres">
      <dgm:prSet presAssocID="{C20BC726-7183-4448-8DD5-C927212EA4CB}" presName="node" presStyleLbl="node1" presStyleIdx="1" presStyleCnt="4" custScaleX="13353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4CD6E4D-8323-4143-9927-AA965767A418}" type="pres">
      <dgm:prSet presAssocID="{D3E96109-E776-45F5-B2AA-CAC2AFF4F6F9}" presName="sibTrans" presStyleCnt="0"/>
      <dgm:spPr/>
    </dgm:pt>
    <dgm:pt modelId="{7CBB9CA6-A9CD-4724-8317-106AB1C9E688}" type="pres">
      <dgm:prSet presAssocID="{70F13ED2-EF8F-429B-B9C7-B07E5BDE4F6A}" presName="node" presStyleLbl="node1" presStyleIdx="2" presStyleCnt="4" custScaleX="162761" custLinFactNeighborX="-31623" custLinFactNeighborY="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D42AB01-0B84-4D2B-80DA-E98A67D7BDE4}" type="pres">
      <dgm:prSet presAssocID="{69742295-1D00-45A7-9892-F56C259CA26B}" presName="sibTrans" presStyleCnt="0"/>
      <dgm:spPr/>
    </dgm:pt>
    <dgm:pt modelId="{30082EA5-4371-48E4-8350-A9BD014FD85B}" type="pres">
      <dgm:prSet presAssocID="{8334E94E-7B52-4A48-BF4D-C40A982EF00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470E147D-A6DE-4112-AB61-C7E42AD5D713}" type="presOf" srcId="{8334E94E-7B52-4A48-BF4D-C40A982EF00A}" destId="{30082EA5-4371-48E4-8350-A9BD014FD85B}" srcOrd="0" destOrd="0" presId="urn:microsoft.com/office/officeart/2005/8/layout/hList6"/>
    <dgm:cxn modelId="{5E6F2C6B-843F-4900-A0FC-5DD1CAA3B4A1}" srcId="{830717B9-C145-4DAA-9FF5-80BA2879C3B1}" destId="{96E73E66-0326-43B9-9471-26E9C275C27D}" srcOrd="0" destOrd="0" parTransId="{BCAD52F8-D425-45DA-B4FD-F643C70DE88A}" sibTransId="{8D18544E-6135-4497-BB01-767987584402}"/>
    <dgm:cxn modelId="{1C5F0F12-5114-4E6B-8D9C-39BA4A66A29B}" type="presOf" srcId="{C20BC726-7183-4448-8DD5-C927212EA4CB}" destId="{AC8651C4-2104-4391-8BCE-335A4ACB7B71}" srcOrd="0" destOrd="0" presId="urn:microsoft.com/office/officeart/2005/8/layout/hList6"/>
    <dgm:cxn modelId="{29005AB9-EDFA-49EF-8935-CEED104A9A6D}" srcId="{830717B9-C145-4DAA-9FF5-80BA2879C3B1}" destId="{8334E94E-7B52-4A48-BF4D-C40A982EF00A}" srcOrd="3" destOrd="0" parTransId="{5F539FB5-044F-46B6-B1D5-1B7D76B7DBF7}" sibTransId="{99C7BA6D-61D2-4461-BAFB-9D7F6B8556C5}"/>
    <dgm:cxn modelId="{91715A88-90B1-4654-90CF-737086C91518}" type="presOf" srcId="{70F13ED2-EF8F-429B-B9C7-B07E5BDE4F6A}" destId="{7CBB9CA6-A9CD-4724-8317-106AB1C9E688}" srcOrd="0" destOrd="0" presId="urn:microsoft.com/office/officeart/2005/8/layout/hList6"/>
    <dgm:cxn modelId="{08C93628-665C-4ED3-B849-0282A55C07A8}" type="presOf" srcId="{830717B9-C145-4DAA-9FF5-80BA2879C3B1}" destId="{EC271F7D-3F97-4437-A029-F2FEEE97A7E0}" srcOrd="0" destOrd="0" presId="urn:microsoft.com/office/officeart/2005/8/layout/hList6"/>
    <dgm:cxn modelId="{D1F947C9-FF98-475E-8EF2-75FA81D379D1}" srcId="{830717B9-C145-4DAA-9FF5-80BA2879C3B1}" destId="{C20BC726-7183-4448-8DD5-C927212EA4CB}" srcOrd="1" destOrd="0" parTransId="{DAD69D40-8D22-4FC4-AD7F-6371A0179721}" sibTransId="{D3E96109-E776-45F5-B2AA-CAC2AFF4F6F9}"/>
    <dgm:cxn modelId="{5422E77D-7D0E-4938-A141-78CCABBA1C5A}" type="presOf" srcId="{96E73E66-0326-43B9-9471-26E9C275C27D}" destId="{717E34B8-51B1-4BC1-8796-EADDF15BE934}" srcOrd="0" destOrd="0" presId="urn:microsoft.com/office/officeart/2005/8/layout/hList6"/>
    <dgm:cxn modelId="{DCE0F8EF-DC4A-4305-852C-56A10F844B21}" srcId="{830717B9-C145-4DAA-9FF5-80BA2879C3B1}" destId="{70F13ED2-EF8F-429B-B9C7-B07E5BDE4F6A}" srcOrd="2" destOrd="0" parTransId="{9F228AF6-35D8-4A4D-AC56-3C07C36B3E60}" sibTransId="{69742295-1D00-45A7-9892-F56C259CA26B}"/>
    <dgm:cxn modelId="{11660326-E6EC-4345-A8ED-A340A5EE5200}" type="presParOf" srcId="{EC271F7D-3F97-4437-A029-F2FEEE97A7E0}" destId="{717E34B8-51B1-4BC1-8796-EADDF15BE934}" srcOrd="0" destOrd="0" presId="urn:microsoft.com/office/officeart/2005/8/layout/hList6"/>
    <dgm:cxn modelId="{3FAB404D-64B6-49FC-90A9-E1B8006F59F0}" type="presParOf" srcId="{EC271F7D-3F97-4437-A029-F2FEEE97A7E0}" destId="{763C01AA-2F47-4EB4-A051-215BBD06738B}" srcOrd="1" destOrd="0" presId="urn:microsoft.com/office/officeart/2005/8/layout/hList6"/>
    <dgm:cxn modelId="{D29DDE80-BD16-49B7-BCFF-F0A8B770F6EC}" type="presParOf" srcId="{EC271F7D-3F97-4437-A029-F2FEEE97A7E0}" destId="{AC8651C4-2104-4391-8BCE-335A4ACB7B71}" srcOrd="2" destOrd="0" presId="urn:microsoft.com/office/officeart/2005/8/layout/hList6"/>
    <dgm:cxn modelId="{2D3BD663-5AA1-4184-8834-67C2C19532AA}" type="presParOf" srcId="{EC271F7D-3F97-4437-A029-F2FEEE97A7E0}" destId="{04CD6E4D-8323-4143-9927-AA965767A418}" srcOrd="3" destOrd="0" presId="urn:microsoft.com/office/officeart/2005/8/layout/hList6"/>
    <dgm:cxn modelId="{B3CB16D4-222E-421F-A544-9BF039BC735E}" type="presParOf" srcId="{EC271F7D-3F97-4437-A029-F2FEEE97A7E0}" destId="{7CBB9CA6-A9CD-4724-8317-106AB1C9E688}" srcOrd="4" destOrd="0" presId="urn:microsoft.com/office/officeart/2005/8/layout/hList6"/>
    <dgm:cxn modelId="{7138E4CB-50B0-4FD7-B9AD-66F29086D795}" type="presParOf" srcId="{EC271F7D-3F97-4437-A029-F2FEEE97A7E0}" destId="{4D42AB01-0B84-4D2B-80DA-E98A67D7BDE4}" srcOrd="5" destOrd="0" presId="urn:microsoft.com/office/officeart/2005/8/layout/hList6"/>
    <dgm:cxn modelId="{033B1C40-DD5E-4DEA-B20C-FE458570F818}" type="presParOf" srcId="{EC271F7D-3F97-4437-A029-F2FEEE97A7E0}" destId="{30082EA5-4371-48E4-8350-A9BD014FD85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DFD661-B75B-451D-9815-D07E1DE7F4B8}" type="doc">
      <dgm:prSet loTypeId="urn:microsoft.com/office/officeart/2005/8/layout/pyramid2" loCatId="pyramid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CA"/>
        </a:p>
      </dgm:t>
    </dgm:pt>
    <dgm:pt modelId="{C6ADA6A5-0A5E-4F0E-88AE-4692F9321CB6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CA" sz="1800" strike="noStrik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Access</a:t>
          </a:r>
          <a:r>
            <a:rPr lang="en-CA" sz="1800" dirty="0" smtClean="0">
              <a:latin typeface="Arial" pitchFamily="34" charset="0"/>
              <a:cs typeface="Arial" pitchFamily="34" charset="0"/>
            </a:rPr>
            <a:t> to essential knowledge base for citizenship</a:t>
          </a:r>
          <a:endParaRPr lang="en-CA" sz="1800" dirty="0">
            <a:latin typeface="Arial" pitchFamily="34" charset="0"/>
            <a:cs typeface="Arial" pitchFamily="34" charset="0"/>
          </a:endParaRPr>
        </a:p>
      </dgm:t>
    </dgm:pt>
    <dgm:pt modelId="{312FA8BA-F707-4BB8-A290-461A077D5908}" type="parTrans" cxnId="{0DD9B52C-55ED-4596-8D07-544A624820F2}">
      <dgm:prSet/>
      <dgm:spPr/>
      <dgm:t>
        <a:bodyPr/>
        <a:lstStyle/>
        <a:p>
          <a:endParaRPr lang="en-CA"/>
        </a:p>
      </dgm:t>
    </dgm:pt>
    <dgm:pt modelId="{F4385CF3-93D9-4D83-BDEB-271DC5CA1857}" type="sibTrans" cxnId="{0DD9B52C-55ED-4596-8D07-544A624820F2}">
      <dgm:prSet/>
      <dgm:spPr/>
      <dgm:t>
        <a:bodyPr/>
        <a:lstStyle/>
        <a:p>
          <a:endParaRPr lang="en-CA"/>
        </a:p>
      </dgm:t>
    </dgm:pt>
    <dgm:pt modelId="{9554ECE9-8839-4FE0-B684-9D2116E6AF2E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CA" sz="1800" dirty="0" smtClean="0">
              <a:latin typeface="Arial" pitchFamily="34" charset="0"/>
              <a:cs typeface="Arial" pitchFamily="34" charset="0"/>
            </a:rPr>
            <a:t>Enhance</a:t>
          </a:r>
          <a:r>
            <a:rPr lang="en-CA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</a:t>
          </a:r>
          <a:r>
            <a:rPr lang="en-CA" sz="1800" dirty="0" smtClean="0">
              <a:latin typeface="Arial" pitchFamily="34" charset="0"/>
              <a:cs typeface="Arial" pitchFamily="34" charset="0"/>
            </a:rPr>
            <a:t> respect for democratic values and citizen</a:t>
          </a:r>
          <a:r>
            <a:rPr lang="en-CA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ship</a:t>
          </a:r>
          <a:endParaRPr lang="en-CA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FCBC1F-8EEE-4FD0-801F-478E2155A082}" type="parTrans" cxnId="{8F7B7323-BDAC-4177-B622-65D17E335712}">
      <dgm:prSet/>
      <dgm:spPr/>
      <dgm:t>
        <a:bodyPr/>
        <a:lstStyle/>
        <a:p>
          <a:endParaRPr lang="en-CA"/>
        </a:p>
      </dgm:t>
    </dgm:pt>
    <dgm:pt modelId="{436B7F16-B7F7-4EC0-82DF-FCE711E12539}" type="sibTrans" cxnId="{8F7B7323-BDAC-4177-B622-65D17E335712}">
      <dgm:prSet/>
      <dgm:spPr/>
      <dgm:t>
        <a:bodyPr/>
        <a:lstStyle/>
        <a:p>
          <a:endParaRPr lang="en-CA"/>
        </a:p>
      </dgm:t>
    </dgm:pt>
    <dgm:pt modelId="{289B4D60-E9DF-4927-96FA-99FF22EB6F7E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CA" sz="1800" strike="noStrike" dirty="0" smtClean="0">
              <a:latin typeface="Arial" pitchFamily="34" charset="0"/>
              <a:cs typeface="Arial" pitchFamily="34" charset="0"/>
            </a:rPr>
            <a:t>Integrity</a:t>
          </a:r>
          <a:r>
            <a:rPr lang="en-CA" sz="1800" dirty="0" smtClean="0">
              <a:latin typeface="Arial" pitchFamily="34" charset="0"/>
              <a:cs typeface="Arial" pitchFamily="34" charset="0"/>
            </a:rPr>
            <a:t> of naturalization process and </a:t>
          </a:r>
          <a:r>
            <a:rPr lang="en-CA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promot</a:t>
          </a:r>
          <a:r>
            <a:rPr lang="en-CA" sz="1800" strike="noStrik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ion of</a:t>
          </a:r>
          <a:r>
            <a:rPr lang="en-CA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CA" sz="1800" dirty="0" smtClean="0">
              <a:latin typeface="Arial" pitchFamily="34" charset="0"/>
              <a:cs typeface="Arial" pitchFamily="34" charset="0"/>
            </a:rPr>
            <a:t>civic responsibility</a:t>
          </a:r>
          <a:endParaRPr lang="en-CA" sz="1800" dirty="0">
            <a:latin typeface="Arial" pitchFamily="34" charset="0"/>
            <a:cs typeface="Arial" pitchFamily="34" charset="0"/>
          </a:endParaRPr>
        </a:p>
      </dgm:t>
    </dgm:pt>
    <dgm:pt modelId="{2B950D8C-6E51-401B-9F1B-55A07D955CE4}" type="parTrans" cxnId="{04EF9480-CED8-40B6-9465-73BED2F0AC6E}">
      <dgm:prSet/>
      <dgm:spPr/>
      <dgm:t>
        <a:bodyPr/>
        <a:lstStyle/>
        <a:p>
          <a:endParaRPr lang="en-CA"/>
        </a:p>
      </dgm:t>
    </dgm:pt>
    <dgm:pt modelId="{E09168AC-0737-4200-B9EC-AC8BE9F115C6}" type="sibTrans" cxnId="{04EF9480-CED8-40B6-9465-73BED2F0AC6E}">
      <dgm:prSet/>
      <dgm:spPr/>
      <dgm:t>
        <a:bodyPr/>
        <a:lstStyle/>
        <a:p>
          <a:endParaRPr lang="en-CA"/>
        </a:p>
      </dgm:t>
    </dgm:pt>
    <dgm:pt modelId="{1882C6EC-CC05-4912-9398-8CC6A622F437}" type="pres">
      <dgm:prSet presAssocID="{28DFD661-B75B-451D-9815-D07E1DE7F4B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8463BAF8-4CB6-4AFA-9304-40460059FA19}" type="pres">
      <dgm:prSet presAssocID="{28DFD661-B75B-451D-9815-D07E1DE7F4B8}" presName="pyramid" presStyleLbl="node1" presStyleIdx="0" presStyleCnt="1" custFlipHor="1" custScaleX="2018" custScaleY="54600" custLinFactNeighborX="-26030" custLinFactNeighborY="-1808"/>
      <dgm:spPr/>
    </dgm:pt>
    <dgm:pt modelId="{E1D29325-98D7-4588-A311-2684B84CB8BA}" type="pres">
      <dgm:prSet presAssocID="{28DFD661-B75B-451D-9815-D07E1DE7F4B8}" presName="theList" presStyleCnt="0"/>
      <dgm:spPr/>
    </dgm:pt>
    <dgm:pt modelId="{54709CBA-3446-48F3-BA09-27F36CC5CCC1}" type="pres">
      <dgm:prSet presAssocID="{C6ADA6A5-0A5E-4F0E-88AE-4692F9321CB6}" presName="aNode" presStyleLbl="fgAcc1" presStyleIdx="0" presStyleCnt="3" custScaleX="177128" custLinFactY="-15342" custLinFactNeighborX="14802" custLinFactNeighborY="-10000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36FACED-1036-4874-86F3-9E7158F82736}" type="pres">
      <dgm:prSet presAssocID="{C6ADA6A5-0A5E-4F0E-88AE-4692F9321CB6}" presName="aSpace" presStyleCnt="0"/>
      <dgm:spPr/>
    </dgm:pt>
    <dgm:pt modelId="{F7B4CE39-389E-4BA8-BC0E-79FCE1264511}" type="pres">
      <dgm:prSet presAssocID="{9554ECE9-8839-4FE0-B684-9D2116E6AF2E}" presName="aNode" presStyleLbl="fgAcc1" presStyleIdx="1" presStyleCnt="3" custScaleX="174319" custLinFactY="-10813" custLinFactNeighborX="13398" custLinFactNeighborY="-10000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CDE11D-E321-4CD2-A12C-90B276144921}" type="pres">
      <dgm:prSet presAssocID="{9554ECE9-8839-4FE0-B684-9D2116E6AF2E}" presName="aSpace" presStyleCnt="0"/>
      <dgm:spPr/>
    </dgm:pt>
    <dgm:pt modelId="{CC8DEBEE-8D4B-4E57-B571-16B71DD2C319}" type="pres">
      <dgm:prSet presAssocID="{289B4D60-E9DF-4927-96FA-99FF22EB6F7E}" presName="aNode" presStyleLbl="fgAcc1" presStyleIdx="2" presStyleCnt="3" custScaleX="178391" custLinFactY="-6283" custLinFactNeighborX="15433" custLinFactNeighborY="-10000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11C20FB-5433-4D35-8A9D-8E92D1754FD6}" type="pres">
      <dgm:prSet presAssocID="{289B4D60-E9DF-4927-96FA-99FF22EB6F7E}" presName="aSpace" presStyleCnt="0"/>
      <dgm:spPr/>
    </dgm:pt>
  </dgm:ptLst>
  <dgm:cxnLst>
    <dgm:cxn modelId="{8F7B7323-BDAC-4177-B622-65D17E335712}" srcId="{28DFD661-B75B-451D-9815-D07E1DE7F4B8}" destId="{9554ECE9-8839-4FE0-B684-9D2116E6AF2E}" srcOrd="1" destOrd="0" parTransId="{CCFCBC1F-8EEE-4FD0-801F-478E2155A082}" sibTransId="{436B7F16-B7F7-4EC0-82DF-FCE711E12539}"/>
    <dgm:cxn modelId="{0DD9B52C-55ED-4596-8D07-544A624820F2}" srcId="{28DFD661-B75B-451D-9815-D07E1DE7F4B8}" destId="{C6ADA6A5-0A5E-4F0E-88AE-4692F9321CB6}" srcOrd="0" destOrd="0" parTransId="{312FA8BA-F707-4BB8-A290-461A077D5908}" sibTransId="{F4385CF3-93D9-4D83-BDEB-271DC5CA1857}"/>
    <dgm:cxn modelId="{BB851529-FC7B-4878-B3C2-7DB753A3720C}" type="presOf" srcId="{28DFD661-B75B-451D-9815-D07E1DE7F4B8}" destId="{1882C6EC-CC05-4912-9398-8CC6A622F437}" srcOrd="0" destOrd="0" presId="urn:microsoft.com/office/officeart/2005/8/layout/pyramid2"/>
    <dgm:cxn modelId="{B687EEDD-28D7-4D9C-BF61-A0F211223ADA}" type="presOf" srcId="{9554ECE9-8839-4FE0-B684-9D2116E6AF2E}" destId="{F7B4CE39-389E-4BA8-BC0E-79FCE1264511}" srcOrd="0" destOrd="0" presId="urn:microsoft.com/office/officeart/2005/8/layout/pyramid2"/>
    <dgm:cxn modelId="{04EF9480-CED8-40B6-9465-73BED2F0AC6E}" srcId="{28DFD661-B75B-451D-9815-D07E1DE7F4B8}" destId="{289B4D60-E9DF-4927-96FA-99FF22EB6F7E}" srcOrd="2" destOrd="0" parTransId="{2B950D8C-6E51-401B-9F1B-55A07D955CE4}" sibTransId="{E09168AC-0737-4200-B9EC-AC8BE9F115C6}"/>
    <dgm:cxn modelId="{9BC025DE-791C-4FF0-A9CE-A18C59E32DB0}" type="presOf" srcId="{289B4D60-E9DF-4927-96FA-99FF22EB6F7E}" destId="{CC8DEBEE-8D4B-4E57-B571-16B71DD2C319}" srcOrd="0" destOrd="0" presId="urn:microsoft.com/office/officeart/2005/8/layout/pyramid2"/>
    <dgm:cxn modelId="{9E9432AF-8833-4761-9326-D56C88EAC1B8}" type="presOf" srcId="{C6ADA6A5-0A5E-4F0E-88AE-4692F9321CB6}" destId="{54709CBA-3446-48F3-BA09-27F36CC5CCC1}" srcOrd="0" destOrd="0" presId="urn:microsoft.com/office/officeart/2005/8/layout/pyramid2"/>
    <dgm:cxn modelId="{A8F5FCA6-1FCE-4797-BDAC-E57EA700B153}" type="presParOf" srcId="{1882C6EC-CC05-4912-9398-8CC6A622F437}" destId="{8463BAF8-4CB6-4AFA-9304-40460059FA19}" srcOrd="0" destOrd="0" presId="urn:microsoft.com/office/officeart/2005/8/layout/pyramid2"/>
    <dgm:cxn modelId="{7D7CDE07-C17D-4380-B284-EEFD7FB65393}" type="presParOf" srcId="{1882C6EC-CC05-4912-9398-8CC6A622F437}" destId="{E1D29325-98D7-4588-A311-2684B84CB8BA}" srcOrd="1" destOrd="0" presId="urn:microsoft.com/office/officeart/2005/8/layout/pyramid2"/>
    <dgm:cxn modelId="{5CD995DA-C43D-4556-89E1-CEDBDC203EB8}" type="presParOf" srcId="{E1D29325-98D7-4588-A311-2684B84CB8BA}" destId="{54709CBA-3446-48F3-BA09-27F36CC5CCC1}" srcOrd="0" destOrd="0" presId="urn:microsoft.com/office/officeart/2005/8/layout/pyramid2"/>
    <dgm:cxn modelId="{E0C134CB-F035-47E0-AD5F-96412F8BE2E1}" type="presParOf" srcId="{E1D29325-98D7-4588-A311-2684B84CB8BA}" destId="{E36FACED-1036-4874-86F3-9E7158F82736}" srcOrd="1" destOrd="0" presId="urn:microsoft.com/office/officeart/2005/8/layout/pyramid2"/>
    <dgm:cxn modelId="{CAA2CB3E-825F-4095-97D0-A9FD944ADDAF}" type="presParOf" srcId="{E1D29325-98D7-4588-A311-2684B84CB8BA}" destId="{F7B4CE39-389E-4BA8-BC0E-79FCE1264511}" srcOrd="2" destOrd="0" presId="urn:microsoft.com/office/officeart/2005/8/layout/pyramid2"/>
    <dgm:cxn modelId="{F269D457-756F-4815-844C-93FD7FC58DA4}" type="presParOf" srcId="{E1D29325-98D7-4588-A311-2684B84CB8BA}" destId="{31CDE11D-E321-4CD2-A12C-90B276144921}" srcOrd="3" destOrd="0" presId="urn:microsoft.com/office/officeart/2005/8/layout/pyramid2"/>
    <dgm:cxn modelId="{F27E408C-A6F8-4B6A-A2DF-EF6F4FF7F621}" type="presParOf" srcId="{E1D29325-98D7-4588-A311-2684B84CB8BA}" destId="{CC8DEBEE-8D4B-4E57-B571-16B71DD2C319}" srcOrd="4" destOrd="0" presId="urn:microsoft.com/office/officeart/2005/8/layout/pyramid2"/>
    <dgm:cxn modelId="{C66804A2-8AE1-4219-BBD0-A944B2B78754}" type="presParOf" srcId="{E1D29325-98D7-4588-A311-2684B84CB8BA}" destId="{411C20FB-5433-4D35-8A9D-8E92D1754FD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15C4EE-3AD1-4405-BCC8-405BECB976CF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n-CA"/>
        </a:p>
      </dgm:t>
    </dgm:pt>
    <dgm:pt modelId="{3C9E8C6E-B82D-4E4A-802C-87360D0287E4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en-CA" b="1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Key Initiatives</a:t>
          </a:r>
          <a:endParaRPr lang="en-CA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839A4D3-7B0D-42F1-9353-EE0150F57B85}" type="parTrans" cxnId="{F918B103-8592-4CD0-9BEA-4623F514EA35}">
      <dgm:prSet/>
      <dgm:spPr/>
      <dgm:t>
        <a:bodyPr/>
        <a:lstStyle/>
        <a:p>
          <a:pPr algn="ctr"/>
          <a:endParaRPr lang="en-CA"/>
        </a:p>
      </dgm:t>
    </dgm:pt>
    <dgm:pt modelId="{E018D63A-3D54-4846-B127-B7AE9C5CE661}" type="sibTrans" cxnId="{F918B103-8592-4CD0-9BEA-4623F514EA35}">
      <dgm:prSet/>
      <dgm:spPr/>
      <dgm:t>
        <a:bodyPr/>
        <a:lstStyle/>
        <a:p>
          <a:pPr algn="ctr"/>
          <a:endParaRPr lang="en-CA"/>
        </a:p>
      </dgm:t>
    </dgm:pt>
    <dgm:pt modelId="{1D0661FB-F8F0-4094-B369-F40BFB11699A}" type="pres">
      <dgm:prSet presAssocID="{5315C4EE-3AD1-4405-BCC8-405BECB976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F5DAC70E-DA32-41B1-999C-D9DD566C3C16}" type="pres">
      <dgm:prSet presAssocID="{3C9E8C6E-B82D-4E4A-802C-87360D0287E4}" presName="parentText" presStyleLbl="node1" presStyleIdx="0" presStyleCnt="1" custLinFactNeighborY="-3450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918B103-8592-4CD0-9BEA-4623F514EA35}" srcId="{5315C4EE-3AD1-4405-BCC8-405BECB976CF}" destId="{3C9E8C6E-B82D-4E4A-802C-87360D0287E4}" srcOrd="0" destOrd="0" parTransId="{7839A4D3-7B0D-42F1-9353-EE0150F57B85}" sibTransId="{E018D63A-3D54-4846-B127-B7AE9C5CE661}"/>
    <dgm:cxn modelId="{DB41D847-1D3F-441C-89B7-0708F14D05C0}" type="presOf" srcId="{3C9E8C6E-B82D-4E4A-802C-87360D0287E4}" destId="{F5DAC70E-DA32-41B1-999C-D9DD566C3C16}" srcOrd="0" destOrd="0" presId="urn:microsoft.com/office/officeart/2005/8/layout/vList2"/>
    <dgm:cxn modelId="{D44FA3DC-C81C-4BBD-9F1A-B062851C7701}" type="presOf" srcId="{5315C4EE-3AD1-4405-BCC8-405BECB976CF}" destId="{1D0661FB-F8F0-4094-B369-F40BFB11699A}" srcOrd="0" destOrd="0" presId="urn:microsoft.com/office/officeart/2005/8/layout/vList2"/>
    <dgm:cxn modelId="{7C5BD9E1-57CA-4D08-8D30-F117221AE5FA}" type="presParOf" srcId="{1D0661FB-F8F0-4094-B369-F40BFB11699A}" destId="{F5DAC70E-DA32-41B1-999C-D9DD566C3C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444B17-175F-4BCA-B3BC-E0EE0FE513A5}" type="datetimeFigureOut">
              <a:rPr lang="en-US"/>
              <a:pPr>
                <a:defRPr/>
              </a:pPr>
              <a:t>3/3/2017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7F9E8-4337-411A-AA6B-D2D342BCF6A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865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29B57F-EB90-4F57-8ABA-317A17D0EE46}" type="datetimeFigureOut">
              <a:rPr lang="en-US"/>
              <a:pPr>
                <a:defRPr/>
              </a:pPr>
              <a:t>3/3/2017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F16661-1CB8-4352-96AC-6A909EA3312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1264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59F5E3-D8E7-4FFF-972D-E846930CF46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10</a:t>
            </a:fld>
            <a:endParaRPr lang="en-C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b="0" dirty="0" smtClean="0"/>
              <a:t>                                                                                                                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11</a:t>
            </a:fld>
            <a:endParaRPr lang="en-C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 </a:t>
            </a:r>
          </a:p>
          <a:p>
            <a:pPr>
              <a:defRPr/>
            </a:pPr>
            <a:r>
              <a:rPr lang="en-US" sz="1400" dirty="0" smtClean="0"/>
              <a:t>.</a:t>
            </a:r>
          </a:p>
          <a:p>
            <a:pPr>
              <a:defRPr/>
            </a:pPr>
            <a:r>
              <a:rPr lang="en-CA" dirty="0" smtClean="0"/>
              <a:t> 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12</a:t>
            </a:fld>
            <a:endParaRPr lang="en-C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 dirty="0" smtClean="0"/>
          </a:p>
          <a:p>
            <a:pPr defTabSz="89730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25DC6-58A2-4A7A-9788-A450D7F3F7A9}" type="slidenum">
              <a:rPr lang="en-CA" smtClean="0"/>
              <a:pPr/>
              <a:t>13</a:t>
            </a:fld>
            <a:endParaRPr lang="en-CA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14</a:t>
            </a:fld>
            <a:endParaRPr lang="en-CA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CA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15</a:t>
            </a:fld>
            <a:endParaRPr lang="en-CA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1A779F-053C-44F1-B32C-B500CD9CE883}" type="slidenum">
              <a:rPr lang="en-CA" smtClean="0"/>
              <a:pPr>
                <a:defRPr/>
              </a:pPr>
              <a:t>16</a:t>
            </a:fld>
            <a:endParaRPr lang="en-CA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17</a:t>
            </a:fld>
            <a:endParaRPr lang="en-CA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18</a:t>
            </a:fld>
            <a:endParaRPr lang="en-CA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19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20</a:t>
            </a:fld>
            <a:endParaRPr lang="en-CA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21</a:t>
            </a:fld>
            <a:endParaRPr lang="en-CA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22</a:t>
            </a:fld>
            <a:endParaRPr lang="en-CA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23</a:t>
            </a:fld>
            <a:endParaRPr lang="en-CA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24</a:t>
            </a:fld>
            <a:endParaRPr lang="en-CA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25</a:t>
            </a:fld>
            <a:endParaRPr lang="en-CA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26</a:t>
            </a:fld>
            <a:endParaRPr lang="en-CA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27</a:t>
            </a:fld>
            <a:endParaRPr lang="en-CA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smtClean="0"/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28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253DAF-C421-40C8-81C6-2D81EB34DBFD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rp-pp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1C55-CADC-4728-866F-230930FE47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0E32-A2B2-45CF-B931-69E0E5CD4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13A94-91FF-4B3D-AFEC-CE2FCE4CC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CAAE-CB98-41F3-9D94-35A4875F36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47BDC-B1E5-45B4-813D-063630F49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3BCA-813A-4B87-9617-37EBF0506C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06311-90F1-4FDD-9188-198FC1E9BD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A6421-0112-4D0F-8309-BCFBFF7778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08C54-331D-4FA4-BE3E-6EBCBFC59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787AD-3E46-4DF1-9E50-166807D94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2B419-A0DE-4158-8DB2-DF8DCEED2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8765-9CFE-488B-A3F0-2CF562A4B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CF4-3B45-474A-90F8-828124B067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741F-D4B4-409E-8175-488B1C887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6A8F49-528C-4F7A-8D42-13ACA7AAD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0" Type="http://schemas.openxmlformats.org/officeDocument/2006/relationships/diagramLayout" Target="../diagrams/layout3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Deborah.Tunis@cic.gc.ca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Settlement and Integration in Canada: an Overview 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533400" y="6003925"/>
            <a:ext cx="26704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900" b="1" dirty="0" smtClean="0">
                <a:latin typeface="Verdana" pitchFamily="34" charset="0"/>
              </a:rPr>
              <a:t>Presented by Angela </a:t>
            </a:r>
            <a:r>
              <a:rPr lang="en-CA" sz="900" b="1" dirty="0" err="1" smtClean="0">
                <a:latin typeface="Verdana" pitchFamily="34" charset="0"/>
              </a:rPr>
              <a:t>Arnet</a:t>
            </a:r>
            <a:r>
              <a:rPr lang="en-CA" sz="900" b="1" dirty="0" smtClean="0">
                <a:latin typeface="Verdana" pitchFamily="34" charset="0"/>
              </a:rPr>
              <a:t> Connidis</a:t>
            </a:r>
          </a:p>
          <a:p>
            <a:r>
              <a:rPr lang="en-CA" sz="900" b="1" dirty="0" smtClean="0">
                <a:latin typeface="Verdana" pitchFamily="34" charset="0"/>
              </a:rPr>
              <a:t>Integration Branch, CIC </a:t>
            </a:r>
          </a:p>
          <a:p>
            <a:r>
              <a:rPr lang="en-CA" sz="900" b="1" dirty="0" smtClean="0">
                <a:latin typeface="Verdana" pitchFamily="34" charset="0"/>
              </a:rPr>
              <a:t>RCM Workshop, Costa Rica</a:t>
            </a:r>
          </a:p>
          <a:p>
            <a:r>
              <a:rPr lang="en-CA" sz="900" b="1" dirty="0" smtClean="0">
                <a:latin typeface="Verdana" pitchFamily="34" charset="0"/>
              </a:rPr>
              <a:t>February 22- 24, 2012</a:t>
            </a:r>
            <a:endParaRPr lang="en-CA" sz="9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eaLnBrk="1" hangingPunct="1"/>
            <a:endParaRPr lang="en-CA" sz="2000" dirty="0" smtClean="0"/>
          </a:p>
          <a:p>
            <a:pPr eaLnBrk="1" hangingPunct="1"/>
            <a:r>
              <a:rPr lang="en-CA" sz="2000" dirty="0" smtClean="0">
                <a:latin typeface="Arial" pitchFamily="34" charset="0"/>
                <a:cs typeface="Arial" pitchFamily="34" charset="0"/>
              </a:rPr>
              <a:t>Immigration is a shared jurisdiction: </a:t>
            </a:r>
          </a:p>
          <a:p>
            <a:pPr lvl="1" eaLnBrk="1" hangingPunct="1"/>
            <a:r>
              <a:rPr lang="en-CA" sz="1600" dirty="0" smtClean="0">
                <a:latin typeface="Arial" pitchFamily="34" charset="0"/>
                <a:cs typeface="Arial" pitchFamily="34" charset="0"/>
              </a:rPr>
              <a:t>Canada’s Settlement Program entails strong partnerships between federal, provincial and territorial governments.</a:t>
            </a:r>
          </a:p>
          <a:p>
            <a:pPr eaLnBrk="1" hangingPunct="1">
              <a:spcBef>
                <a:spcPts val="60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Federal settlement services are funded, designed and administered by federal government in all provinces and territories, except: </a:t>
            </a:r>
          </a:p>
          <a:p>
            <a:pPr lvl="1" eaLnBrk="1" hangingPunct="1"/>
            <a:r>
              <a:rPr lang="en-CA" sz="1600" dirty="0" smtClean="0">
                <a:latin typeface="Arial" pitchFamily="34" charset="0"/>
                <a:cs typeface="Arial" pitchFamily="34" charset="0"/>
              </a:rPr>
              <a:t>Québec, British Columbia and Manitoba: devolution of responsibility</a:t>
            </a:r>
          </a:p>
          <a:p>
            <a:pPr lvl="1"/>
            <a:r>
              <a:rPr lang="en-CA" sz="1600" dirty="0" smtClean="0">
                <a:latin typeface="Arial" pitchFamily="34" charset="0"/>
                <a:cs typeface="Arial" pitchFamily="34" charset="0"/>
              </a:rPr>
              <a:t>Alberta: co-management agreement</a:t>
            </a:r>
          </a:p>
          <a:p>
            <a:pPr marL="361950" lvl="1" indent="-361950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Provinces and territories also provide settlement support and services in areas such as: </a:t>
            </a:r>
          </a:p>
          <a:p>
            <a:pPr marL="762000" lvl="2" indent="-361950" eaLnBrk="1" hangingPunct="1">
              <a:spcBef>
                <a:spcPts val="0"/>
              </a:spcBef>
              <a:buFont typeface="Calibri" pitchFamily="34" charset="0"/>
              <a:buChar char="–"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Income support, language and job training, labour market integration,  recognition of foreign credentials, social services, housing, legal aid, business development and youth integration. </a:t>
            </a:r>
          </a:p>
          <a:p>
            <a:pPr marL="361950" lvl="1" indent="-361950" eaLnBrk="1" hangingPunct="1">
              <a:buFont typeface="Arial" charset="0"/>
              <a:buNone/>
            </a:pPr>
            <a:endParaRPr lang="en-CA" sz="2000" dirty="0" smtClean="0"/>
          </a:p>
          <a:p>
            <a:pPr marL="361950" lvl="1" indent="-361950" eaLnBrk="1" hangingPunct="1"/>
            <a:endParaRPr lang="en-CA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EED07-BEE2-4A04-8C21-3A55A4066E8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Arial" pitchFamily="34" charset="0"/>
                <a:cs typeface="Arial" pitchFamily="34" charset="0"/>
              </a:rPr>
              <a:t>Shared Responsibility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latin typeface="Arial" pitchFamily="34" charset="0"/>
                <a:cs typeface="Arial" pitchFamily="34" charset="0"/>
              </a:rPr>
              <a:t>Settlement and Integration Program Delivery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772816"/>
            <a:ext cx="7774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The bulk of settlement services are delivered by non-profit organizations, and are funded by the federal government.</a:t>
            </a:r>
          </a:p>
          <a:p>
            <a:endParaRPr lang="en-CA" dirty="0"/>
          </a:p>
        </p:txBody>
      </p:sp>
      <p:pic>
        <p:nvPicPr>
          <p:cNvPr id="10242" name="Chart 5" descr="image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944" y="2942367"/>
            <a:ext cx="45910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39552" y="2942367"/>
            <a:ext cx="35261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Educational institutions, government organizations and other public institutions are becoming important players in settlement delivery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CA" dirty="0" smtClean="0"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latin typeface="Arial" pitchFamily="34" charset="0"/>
                <a:cs typeface="Arial" pitchFamily="34" charset="0"/>
              </a:rPr>
              <a:t>Trend toward co-ordination and one-stop service points</a:t>
            </a:r>
            <a:endParaRPr lang="en-CA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32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CA" sz="2400" dirty="0" smtClean="0">
                <a:latin typeface="Arial" pitchFamily="34" charset="0"/>
                <a:cs typeface="Arial" pitchFamily="34" charset="0"/>
              </a:rPr>
              <a:t>Settlement Information and Orientatio</a:t>
            </a:r>
            <a:r>
              <a:rPr lang="en-CA" sz="2000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000" b="1" dirty="0" smtClean="0">
                <a:latin typeface="Arial" pitchFamily="34" charset="0"/>
                <a:cs typeface="Arial" pitchFamily="34" charset="0"/>
              </a:rPr>
              <a:t>Overseas</a:t>
            </a:r>
            <a:r>
              <a:rPr lang="en-CA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In-person orientation: Canada Orientation Abroad (COA) &amp; FCRO-led Canadian Immigration Integration Project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Working in Canada Tool: Helps newcomers find Canadian job descriptions and wages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Entry Requirements Tool 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CA" sz="1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000" b="1" dirty="0" smtClean="0">
                <a:latin typeface="Arial" pitchFamily="34" charset="0"/>
                <a:cs typeface="Arial" pitchFamily="34" charset="0"/>
              </a:rPr>
              <a:t>In Canada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Newcomer Information Centres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The Vaughan Welcome Centre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Community Connection Projects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Settlement Workers in schools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Local immigration partnerships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Library settlement partnerships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CA" sz="2200" dirty="0" smtClean="0"/>
          </a:p>
          <a:p>
            <a:pPr eaLnBrk="1" hangingPunct="1">
              <a:buFont typeface="Arial" charset="0"/>
              <a:buNone/>
            </a:pPr>
            <a:endParaRPr lang="en-CA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Promotion of Settlement Services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 bwMode="auto">
          <a:xfrm flipV="1">
            <a:off x="0" y="2621558"/>
            <a:ext cx="9144000" cy="1728192"/>
          </a:xfrm>
          <a:prstGeom prst="rightArrow">
            <a:avLst>
              <a:gd name="adj1" fmla="val 52006"/>
              <a:gd name="adj2" fmla="val 74066"/>
            </a:avLst>
          </a:prstGeom>
          <a:solidFill>
            <a:srgbClr val="1A4891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rgbClr val="1A4891">
                <a:satMod val="175000"/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052736"/>
            <a:ext cx="8001000" cy="47126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 </a:t>
            </a:r>
            <a:br>
              <a:rPr lang="en-CA" dirty="0" smtClean="0"/>
            </a:br>
            <a:r>
              <a:rPr lang="en-CA" sz="3100" dirty="0" smtClean="0">
                <a:latin typeface="Arial" pitchFamily="34" charset="0"/>
                <a:cs typeface="Arial" pitchFamily="34" charset="0"/>
              </a:rPr>
              <a:t>Overview of Overseas Current Activities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0" y="4574577"/>
            <a:ext cx="8686800" cy="1652195"/>
          </a:xfrm>
          <a:prstGeom prst="rect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anchorCtr="1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1A4891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Service Offerings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865188" y="4656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154113" y="494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270375" y="4349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046413" y="4492625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27584" y="5113338"/>
            <a:ext cx="1955230" cy="1031482"/>
          </a:xfrm>
          <a:prstGeom prst="rect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Materials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sent out by CIC with acceptance letters or visas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rgbClr val="0D2448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4" name="Rectangle 39"/>
          <p:cNvSpPr/>
          <p:nvPr/>
        </p:nvSpPr>
        <p:spPr bwMode="auto">
          <a:xfrm>
            <a:off x="2893450" y="5113338"/>
            <a:ext cx="3122149" cy="1031482"/>
          </a:xfrm>
          <a:prstGeom prst="rect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In-person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orientation currently available to newcomers in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+mn-cs"/>
              </a:rPr>
              <a:t>more than 50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countries (subject</a:t>
            </a:r>
            <a:r>
              <a:rPr kumimoji="0" lang="en-GB" sz="1600" b="0" i="0" u="none" strike="noStrike" kern="0" cap="none" spc="0" normalizeH="0" noProof="0" dirty="0" smtClean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to demand)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D2448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5" name="Rectangle 39"/>
          <p:cNvSpPr/>
          <p:nvPr/>
        </p:nvSpPr>
        <p:spPr bwMode="auto">
          <a:xfrm>
            <a:off x="6207029" y="5113338"/>
            <a:ext cx="2089575" cy="1006760"/>
          </a:xfrm>
          <a:prstGeom prst="rect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Bridging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initiatives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D2448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Links to settlement services and in-Canada SPOs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D2448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2226" y="1985665"/>
            <a:ext cx="9121774" cy="461665"/>
          </a:xfrm>
          <a:prstGeom prst="rect">
            <a:avLst/>
          </a:prstGeom>
          <a:gradFill rotWithShape="1">
            <a:gsLst>
              <a:gs pos="0">
                <a:srgbClr val="164083">
                  <a:shade val="51000"/>
                  <a:satMod val="130000"/>
                </a:srgbClr>
              </a:gs>
              <a:gs pos="80000">
                <a:srgbClr val="164083">
                  <a:shade val="93000"/>
                  <a:satMod val="130000"/>
                </a:srgbClr>
              </a:gs>
              <a:gs pos="100000">
                <a:srgbClr val="164083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Settlement and labour market  information available online at each stage in the process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(CIC </a:t>
            </a: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website - FCRO website – P/T Immigration Portals - Municipal Portals)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 rot="10800000">
            <a:off x="22227" y="2996952"/>
            <a:ext cx="5492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263680"/>
                </a:solidFill>
                <a:cs typeface="Arial" charset="0"/>
              </a:rPr>
              <a:t>Stages</a:t>
            </a:r>
            <a:endParaRPr lang="en-US" sz="2400" dirty="0" smtClean="0">
              <a:solidFill>
                <a:srgbClr val="263680"/>
              </a:solidFill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27584" y="4303494"/>
            <a:ext cx="720090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3600" b="1" dirty="0" smtClean="0"/>
              <a:t>Online resources</a:t>
            </a:r>
            <a:endParaRPr lang="fr-CA" sz="3600" b="1" dirty="0"/>
          </a:p>
        </p:txBody>
      </p:sp>
      <p:sp>
        <p:nvSpPr>
          <p:cNvPr id="23" name="Down Arrow Callout 30"/>
          <p:cNvSpPr/>
          <p:nvPr/>
        </p:nvSpPr>
        <p:spPr bwMode="auto">
          <a:xfrm>
            <a:off x="6302375" y="2865438"/>
            <a:ext cx="1785938" cy="1500187"/>
          </a:xfrm>
          <a:prstGeom prst="downArrowCallout">
            <a:avLst>
              <a:gd name="adj1" fmla="val 33433"/>
              <a:gd name="adj2" fmla="val 38597"/>
              <a:gd name="adj3" fmla="val 24157"/>
              <a:gd name="adj4" fmla="val 64977"/>
            </a:avLst>
          </a:prstGeom>
          <a:gradFill rotWithShape="1">
            <a:gsLst>
              <a:gs pos="0">
                <a:srgbClr val="164083">
                  <a:tint val="50000"/>
                  <a:satMod val="300000"/>
                </a:srgbClr>
              </a:gs>
              <a:gs pos="35000">
                <a:srgbClr val="164083">
                  <a:tint val="37000"/>
                  <a:satMod val="300000"/>
                </a:srgbClr>
              </a:gs>
              <a:gs pos="100000">
                <a:srgbClr val="164083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164083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B2042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Post-Arrival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" name="Down Arrow Callout 30"/>
          <p:cNvSpPr/>
          <p:nvPr/>
        </p:nvSpPr>
        <p:spPr bwMode="auto">
          <a:xfrm>
            <a:off x="3551238" y="2852738"/>
            <a:ext cx="1785937" cy="1500187"/>
          </a:xfrm>
          <a:prstGeom prst="downArrowCallout">
            <a:avLst>
              <a:gd name="adj1" fmla="val 33433"/>
              <a:gd name="adj2" fmla="val 38597"/>
              <a:gd name="adj3" fmla="val 24157"/>
              <a:gd name="adj4" fmla="val 64977"/>
            </a:avLst>
          </a:prstGeom>
          <a:gradFill rotWithShape="1">
            <a:gsLst>
              <a:gs pos="0">
                <a:srgbClr val="164083">
                  <a:tint val="50000"/>
                  <a:satMod val="300000"/>
                </a:srgbClr>
              </a:gs>
              <a:gs pos="35000">
                <a:srgbClr val="164083">
                  <a:tint val="37000"/>
                  <a:satMod val="300000"/>
                </a:srgbClr>
              </a:gs>
              <a:gs pos="100000">
                <a:srgbClr val="164083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164083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0" cap="none" spc="0" normalizeH="0" baseline="0" noProof="0" dirty="0" smtClean="0">
              <a:ln>
                <a:noFill/>
              </a:ln>
              <a:solidFill>
                <a:srgbClr val="0B2042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sz="1400" b="1" kern="0" dirty="0" smtClean="0">
              <a:solidFill>
                <a:srgbClr val="0B2042"/>
              </a:solidFill>
              <a:latin typeface="Arial"/>
              <a:ea typeface="ＭＳ Ｐゴシック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B2042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Post-selection </a:t>
            </a:r>
            <a:r>
              <a:rPr kumimoji="0" lang="en-CA" sz="1400" b="1" i="0" u="none" strike="noStrike" kern="0" cap="none" spc="0" normalizeH="0" baseline="0" noProof="0" dirty="0">
                <a:ln>
                  <a:noFill/>
                </a:ln>
                <a:solidFill>
                  <a:srgbClr val="0B2042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(pending medical, security, etc.)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B2042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0" name="Down Arrow Callout 19"/>
          <p:cNvSpPr/>
          <p:nvPr/>
        </p:nvSpPr>
        <p:spPr bwMode="auto">
          <a:xfrm>
            <a:off x="887413" y="2852738"/>
            <a:ext cx="1785937" cy="1500187"/>
          </a:xfrm>
          <a:prstGeom prst="downArrowCallout">
            <a:avLst>
              <a:gd name="adj1" fmla="val 33433"/>
              <a:gd name="adj2" fmla="val 38597"/>
              <a:gd name="adj3" fmla="val 24157"/>
              <a:gd name="adj4" fmla="val 64977"/>
            </a:avLst>
          </a:prstGeom>
          <a:gradFill rotWithShape="1">
            <a:gsLst>
              <a:gs pos="0">
                <a:srgbClr val="164083">
                  <a:tint val="50000"/>
                  <a:satMod val="300000"/>
                </a:srgbClr>
              </a:gs>
              <a:gs pos="35000">
                <a:srgbClr val="164083">
                  <a:tint val="37000"/>
                  <a:satMod val="300000"/>
                </a:srgbClr>
              </a:gs>
              <a:gs pos="100000">
                <a:srgbClr val="164083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164083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>
                <a:ln>
                  <a:noFill/>
                </a:ln>
                <a:solidFill>
                  <a:srgbClr val="0B2042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Pre-Application, Application and Acknowledgement of receipt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B2042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fld id="{89A285D8-B1CC-4D45-993F-C26C8FD8DEF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539552" y="1524000"/>
            <a:ext cx="8001000" cy="4497288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Resettlement Assistance Program  </a:t>
            </a:r>
          </a:p>
          <a:p>
            <a:pPr lvl="1" eaLnBrk="1" hangingPunct="1">
              <a:spcBef>
                <a:spcPts val="0"/>
              </a:spcBef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Immediate and essential services to government assisted resettled refugees and income support for a year </a:t>
            </a:r>
          </a:p>
          <a:p>
            <a:pPr eaLnBrk="1" hangingPunct="1">
              <a:spcBef>
                <a:spcPts val="60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Foreign Credentials Referral Office</a:t>
            </a:r>
            <a:r>
              <a:rPr lang="en-CA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eaLnBrk="1" hangingPunct="1">
              <a:spcBef>
                <a:spcPts val="0"/>
              </a:spcBef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Information and referral services on foreign credential recognition</a:t>
            </a:r>
          </a:p>
          <a:p>
            <a:pPr eaLnBrk="1" hangingPunct="1">
              <a:spcBef>
                <a:spcPts val="600"/>
              </a:spcBef>
            </a:pPr>
            <a:r>
              <a:rPr lang="en-CA" sz="2200" dirty="0" smtClean="0">
                <a:latin typeface="Arial" pitchFamily="34" charset="0"/>
                <a:cs typeface="Arial" pitchFamily="34" charset="0"/>
              </a:rPr>
              <a:t>Multiculturalism Program</a:t>
            </a:r>
          </a:p>
          <a:p>
            <a:pPr lvl="1" eaLnBrk="1" hangingPunct="1">
              <a:spcBef>
                <a:spcPts val="0"/>
              </a:spcBef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Focuses on building intercultural understanding,  pride in Canada’s history and core democratic values, and equal opportunity for Canadians of all ethnic origins</a:t>
            </a:r>
          </a:p>
          <a:p>
            <a:pPr eaLnBrk="1" hangingPunct="1">
              <a:spcBef>
                <a:spcPts val="600"/>
              </a:spcBef>
            </a:pPr>
            <a:r>
              <a:rPr lang="en-CA" sz="2200" dirty="0" smtClean="0">
                <a:latin typeface="Arial" pitchFamily="34" charset="0"/>
                <a:cs typeface="Arial" pitchFamily="34" charset="0"/>
              </a:rPr>
              <a:t>Citizenship</a:t>
            </a:r>
            <a:endParaRPr lang="en-CA" sz="1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Promotion starts at the pre-migration stage, and early naturalisation is encouraged and viewed as a key integration milestone. </a:t>
            </a:r>
          </a:p>
          <a:p>
            <a:pPr eaLnBrk="1" hangingPunct="1">
              <a:spcBef>
                <a:spcPts val="600"/>
              </a:spcBef>
            </a:pPr>
            <a:endParaRPr lang="en-CA" sz="2200" dirty="0" smtClean="0"/>
          </a:p>
          <a:p>
            <a:pPr lvl="1" eaLnBrk="1" hangingPunct="1">
              <a:spcBef>
                <a:spcPts val="600"/>
              </a:spcBef>
              <a:buNone/>
            </a:pPr>
            <a:endParaRPr lang="en-CA" sz="1600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Arial" pitchFamily="34" charset="0"/>
                <a:cs typeface="Arial" pitchFamily="34" charset="0"/>
              </a:rPr>
              <a:t>Other Key CIC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12B81A-3060-4408-8404-323D1C9D25B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8001000" cy="4357464"/>
          </a:xfrm>
        </p:spPr>
        <p:txBody>
          <a:bodyPr/>
          <a:lstStyle/>
          <a:p>
            <a:pPr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Under Canada’s resettlement program, refugees and persons in need of protection can be resettled to Canada and can access resettlement assistance and settlement services.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Main barriers for refugees are related to their youth and health: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40% of resettled refugees are under 18;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refugee youth has lower level of formal education compared to Canadian youth;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health concerns: malnutrition, psychosocial issues, lack of prior dental care.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Other barriers for resettled refugees: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1600" dirty="0" smtClean="0">
                <a:latin typeface="Arial" pitchFamily="34" charset="0"/>
                <a:cs typeface="Arial" pitchFamily="34" charset="0"/>
              </a:rPr>
              <a:t>less formal education overall, less official language ability, and larger families than other immigrants.</a:t>
            </a:r>
          </a:p>
          <a:p>
            <a:pPr>
              <a:spcBef>
                <a:spcPts val="1200"/>
              </a:spcBef>
              <a:defRPr/>
            </a:pPr>
            <a:r>
              <a:rPr lang="en-CA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Refugees tend to be the highest users of settlement services, particularly information and orientation and language training. </a:t>
            </a:r>
          </a:p>
          <a:p>
            <a:pPr>
              <a:defRPr/>
            </a:pPr>
            <a:endParaRPr lang="en-CA" sz="2400" dirty="0" smtClean="0"/>
          </a:p>
          <a:p>
            <a:pPr>
              <a:defRPr/>
            </a:pPr>
            <a:endParaRPr lang="en-CA" sz="2400" dirty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Verdana" pitchFamily="34" charset="0"/>
              </a:rPr>
              <a:t> </a:t>
            </a:r>
            <a:r>
              <a:rPr lang="en-CA" sz="2800" dirty="0" smtClean="0">
                <a:latin typeface="Arial" pitchFamily="34" charset="0"/>
                <a:cs typeface="Arial" pitchFamily="34" charset="0"/>
              </a:rPr>
              <a:t>Refugee  Resettlement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17E4A6-334E-4BAC-8D5E-8A811786E8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>
          <a:xfrm>
            <a:off x="685800" y="942975"/>
            <a:ext cx="8001000" cy="581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Foreign Credential Recognition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657089-D2D8-4A0A-ACD1-17291EF24EB5}" type="slidenum">
              <a:rPr lang="en-US" smtClean="0">
                <a:solidFill>
                  <a:srgbClr val="1F347D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1F347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99592" y="1658962"/>
            <a:ext cx="7258050" cy="4578350"/>
            <a:chOff x="971550" y="1557338"/>
            <a:chExt cx="7258050" cy="4578350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971550" y="1593850"/>
              <a:ext cx="3781425" cy="4530725"/>
            </a:xfrm>
            <a:prstGeom prst="roundRect">
              <a:avLst>
                <a:gd name="adj" fmla="val 7956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kern="0" dirty="0">
                  <a:solidFill>
                    <a:srgbClr val="1F347D"/>
                  </a:solidFill>
                  <a:latin typeface="Arial Black" pitchFamily="34" charset="0"/>
                  <a:ea typeface="ＭＳ Ｐゴシック"/>
                </a:rPr>
                <a:t>Client focused</a:t>
              </a:r>
            </a:p>
          </p:txBody>
        </p:sp>
        <p:sp>
          <p:nvSpPr>
            <p:cNvPr id="16" name="Rounded Rectangle 6"/>
            <p:cNvSpPr>
              <a:spLocks noChangeArrowheads="1"/>
            </p:cNvSpPr>
            <p:nvPr/>
          </p:nvSpPr>
          <p:spPr bwMode="auto">
            <a:xfrm>
              <a:off x="4859338" y="1557338"/>
              <a:ext cx="3370262" cy="4578350"/>
            </a:xfrm>
            <a:prstGeom prst="roundRect">
              <a:avLst>
                <a:gd name="adj" fmla="val 9319"/>
              </a:avLst>
            </a:prstGeom>
            <a:gradFill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1"/>
            </a:gradFill>
            <a:ln w="9525" algn="ctr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kern="0" dirty="0">
                  <a:solidFill>
                    <a:srgbClr val="1F347D"/>
                  </a:solidFill>
                  <a:latin typeface="Arial Black" pitchFamily="34" charset="0"/>
                </a:rPr>
                <a:t>Systemic change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1116013" y="2081213"/>
              <a:ext cx="3455987" cy="2571750"/>
            </a:xfrm>
            <a:prstGeom prst="roundRect">
              <a:avLst>
                <a:gd name="adj" fmla="val 11550"/>
              </a:avLst>
            </a:prstGeom>
            <a:gradFill rotWithShape="1">
              <a:gsLst>
                <a:gs pos="0">
                  <a:srgbClr val="164083">
                    <a:tint val="50000"/>
                    <a:satMod val="300000"/>
                  </a:srgbClr>
                </a:gs>
                <a:gs pos="35000">
                  <a:srgbClr val="164083">
                    <a:tint val="37000"/>
                    <a:satMod val="300000"/>
                  </a:srgbClr>
                </a:gs>
                <a:gs pos="100000">
                  <a:srgbClr val="164083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164083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Foreign Credentials Referral </a:t>
              </a:r>
              <a:r>
                <a:rPr lang="en-US" sz="1400" b="1" kern="0" dirty="0" smtClean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Office</a:t>
              </a:r>
              <a:endParaRPr lang="en-US" sz="1400" b="1" kern="0" dirty="0">
                <a:solidFill>
                  <a:srgbClr val="1F347D"/>
                </a:solidFill>
                <a:latin typeface="Arial"/>
                <a:ea typeface="ＭＳ Ｐゴシック"/>
                <a:cs typeface="+mn-cs"/>
              </a:endParaRPr>
            </a:p>
            <a:p>
              <a:pPr algn="ctr" defTabSz="914400" fontAlgn="auto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400" b="1" i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Citizenship and Immigration Canada</a:t>
              </a:r>
            </a:p>
            <a:p>
              <a:pPr algn="ctr" defTabSz="914400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Provides</a:t>
              </a: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: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 </a:t>
              </a: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Information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 Path finding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 Referral services 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 b="1" kern="0" dirty="0">
                <a:solidFill>
                  <a:srgbClr val="1F347D"/>
                </a:solidFill>
                <a:latin typeface="Arial"/>
                <a:ea typeface="ＭＳ Ｐゴシック"/>
                <a:cs typeface="+mn-cs"/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 smtClean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to </a:t>
              </a: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internationally trained </a:t>
              </a:r>
              <a:r>
                <a:rPr lang="en-US" sz="1400" kern="0" dirty="0" smtClean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individuals overseas and </a:t>
              </a: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 </a:t>
              </a:r>
              <a:r>
                <a:rPr lang="en-US" sz="1400" kern="0" dirty="0" smtClean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Canada</a:t>
              </a:r>
              <a:endParaRPr lang="en-US" sz="1400" kern="0" dirty="0">
                <a:solidFill>
                  <a:srgbClr val="1F347D"/>
                </a:solidFill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8" name="Rounded Rectangle 8"/>
            <p:cNvSpPr>
              <a:spLocks noChangeArrowheads="1"/>
            </p:cNvSpPr>
            <p:nvPr/>
          </p:nvSpPr>
          <p:spPr bwMode="auto">
            <a:xfrm>
              <a:off x="4960938" y="2081213"/>
              <a:ext cx="3211512" cy="2571750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50195"/>
              </a:srgbClr>
            </a:solidFill>
            <a:ln w="9525" algn="ctr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srgbClr val="1F347D"/>
                  </a:solidFill>
                </a:rPr>
                <a:t>Foreign Credential Recognition </a:t>
              </a:r>
              <a:r>
                <a:rPr lang="en-US" sz="1400" b="1" kern="0" dirty="0" smtClean="0">
                  <a:solidFill>
                    <a:srgbClr val="1F347D"/>
                  </a:solidFill>
                </a:rPr>
                <a:t>Program</a:t>
              </a:r>
              <a:endParaRPr lang="en-US" sz="1400" b="1" kern="0" dirty="0">
                <a:solidFill>
                  <a:srgbClr val="1F347D"/>
                </a:solidFill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i="1" kern="0" dirty="0" smtClean="0">
                  <a:solidFill>
                    <a:srgbClr val="1F347D"/>
                  </a:solidFill>
                </a:rPr>
                <a:t>Human </a:t>
              </a:r>
              <a:r>
                <a:rPr lang="en-US" sz="1400" b="1" i="1" kern="0" dirty="0">
                  <a:solidFill>
                    <a:srgbClr val="1F347D"/>
                  </a:solidFill>
                </a:rPr>
                <a:t>Resources and Skills Development  Canada</a:t>
              </a:r>
            </a:p>
            <a:p>
              <a:pPr algn="ctr" defTabSz="914400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 b="1" i="1" kern="0" dirty="0">
                <a:solidFill>
                  <a:srgbClr val="1F347D"/>
                </a:solidFill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1F347D"/>
                  </a:solidFill>
                </a:rPr>
                <a:t>Supports initiatives that will improve assessment and recognition processes for employment in Canada.</a:t>
              </a:r>
              <a:endParaRPr lang="en-US" sz="1400" b="1" kern="0" dirty="0">
                <a:solidFill>
                  <a:srgbClr val="1F347D"/>
                </a:solidFill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solidFill>
                  <a:srgbClr val="1F347D"/>
                </a:solidFill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solidFill>
                  <a:srgbClr val="1F347D"/>
                </a:solidFill>
              </a:endParaRP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1F347D"/>
                </a:solidFill>
              </a:endParaRPr>
            </a:p>
          </p:txBody>
        </p:sp>
        <p:sp>
          <p:nvSpPr>
            <p:cNvPr id="19" name="Rounded Rectangle 11"/>
            <p:cNvSpPr>
              <a:spLocks noChangeArrowheads="1"/>
            </p:cNvSpPr>
            <p:nvPr/>
          </p:nvSpPr>
          <p:spPr bwMode="auto">
            <a:xfrm>
              <a:off x="1116013" y="4737100"/>
              <a:ext cx="6911975" cy="123666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1A4891">
                    <a:lumMod val="40000"/>
                    <a:lumOff val="60000"/>
                  </a:srgbClr>
                </a:gs>
                <a:gs pos="50000">
                  <a:srgbClr val="DACD98">
                    <a:tint val="37000"/>
                    <a:satMod val="300000"/>
                  </a:srgbClr>
                </a:gs>
                <a:gs pos="100000">
                  <a:srgbClr val="92D050"/>
                </a:gs>
              </a:gsLst>
              <a:lin ang="0" scaled="1"/>
              <a:tileRect/>
            </a:gradFill>
            <a:ln w="9525" cap="flat" cmpd="sng" algn="ctr">
              <a:solidFill>
                <a:srgbClr val="0033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Internationally Educated Health Professionals Initiative</a:t>
              </a:r>
            </a:p>
            <a:p>
              <a:pPr algn="ctr" defTabSz="914400" fontAlgn="auto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400" b="1" i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Health Canada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Supports programs that promote a </a:t>
              </a: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consistent integration </a:t>
              </a: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of i</a:t>
              </a:r>
              <a:r>
                <a:rPr lang="en-US" sz="1400" b="1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nternational health professionals </a:t>
              </a:r>
              <a:r>
                <a:rPr lang="en-US" sz="1400" kern="0" dirty="0">
                  <a:solidFill>
                    <a:srgbClr val="1F347D"/>
                  </a:solidFill>
                  <a:latin typeface="Arial"/>
                  <a:ea typeface="ＭＳ Ｐゴシック"/>
                  <a:cs typeface="+mn-cs"/>
                </a:rPr>
                <a:t>into the Labour Market.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39552" y="1700808"/>
            <a:ext cx="8001000" cy="41764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CA" sz="2800" b="1" dirty="0" smtClean="0">
                <a:latin typeface="Arial" pitchFamily="34" charset="0"/>
                <a:ea typeface="SimHei" pitchFamily="2" charset="-122"/>
                <a:cs typeface="Arial" pitchFamily="34" charset="0"/>
              </a:rPr>
              <a:t>Program Objectives</a:t>
            </a:r>
            <a:endParaRPr lang="en-CA" sz="28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CA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C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Build An Integrated, Socially Cohesive Society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CA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CA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C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Improve the Responsiveness of Institutions to the Needs of a Diverse Population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CA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CA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CA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Actively Engage in International Discussions on Multiculturalism and Diversity</a:t>
            </a:r>
          </a:p>
          <a:p>
            <a:pPr>
              <a:lnSpc>
                <a:spcPct val="80000"/>
              </a:lnSpc>
              <a:buNone/>
            </a:pPr>
            <a:endParaRPr lang="en-CA" sz="20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endParaRPr lang="en-CA" sz="2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ea typeface="SimHei" pitchFamily="2" charset="-122"/>
                <a:cs typeface="Arial" pitchFamily="34" charset="0"/>
              </a:rPr>
              <a:t>Multiculturalism</a:t>
            </a:r>
            <a:endParaRPr lang="en-CA" sz="2800" dirty="0">
              <a:latin typeface="Arial" pitchFamily="34" charset="0"/>
              <a:ea typeface="SimHei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158417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CA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Build An Integrated, Socially Cohesive Society by:</a:t>
            </a:r>
          </a:p>
          <a:p>
            <a:pPr lvl="2">
              <a:lnSpc>
                <a:spcPct val="80000"/>
              </a:lnSpc>
              <a:buFontTx/>
              <a:buChar char="•"/>
            </a:pPr>
            <a:endParaRPr lang="en-CA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CA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Building bridges to promote intercultural understanding;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CA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Fostering citizenship, civic memory, civic pride, and respect for core democratic values grounded in our history;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CA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Promoting equal opportunity for individuals of all origins.</a:t>
            </a:r>
          </a:p>
          <a:p>
            <a:pPr eaLnBrk="1" hangingPunct="1">
              <a:buFont typeface="Arial" charset="0"/>
              <a:buNone/>
            </a:pPr>
            <a:endParaRPr lang="en-CA" sz="2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Multiculturalism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56865" y="3645024"/>
            <a:ext cx="7775575" cy="2304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CA" sz="2000" b="1" dirty="0" smtClean="0">
                <a:solidFill>
                  <a:srgbClr val="000000"/>
                </a:solidFill>
              </a:rPr>
              <a:t>How?</a:t>
            </a:r>
            <a:r>
              <a:rPr lang="en-CA" sz="2000" dirty="0" smtClean="0">
                <a:solidFill>
                  <a:srgbClr val="000000"/>
                </a:solidFill>
              </a:rPr>
              <a:t> </a:t>
            </a:r>
            <a:endParaRPr lang="en-CA" sz="2000" dirty="0">
              <a:solidFill>
                <a:srgbClr val="000000"/>
              </a:solidFill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Ministerial outreach to </a:t>
            </a:r>
            <a:r>
              <a:rPr lang="en-CA" dirty="0" smtClean="0">
                <a:solidFill>
                  <a:srgbClr val="000000"/>
                </a:solidFill>
              </a:rPr>
              <a:t>communities</a:t>
            </a:r>
            <a:endParaRPr lang="en-CA" dirty="0">
              <a:solidFill>
                <a:srgbClr val="000000"/>
              </a:solidFill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Public Education programs (e.g., </a:t>
            </a:r>
            <a:r>
              <a:rPr lang="en-CA" dirty="0" smtClean="0">
                <a:solidFill>
                  <a:srgbClr val="000000"/>
                </a:solidFill>
              </a:rPr>
              <a:t>Black History Month, Asian Heritage Month)</a:t>
            </a:r>
            <a:endParaRPr lang="en-CA" dirty="0">
              <a:solidFill>
                <a:srgbClr val="000000"/>
              </a:solidFill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Multiculturalism Grants and Contributions Program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Historical Recognition Programs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Canada’s Action Plan Against Racism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fr-CA" dirty="0" smtClean="0"/>
              <a:t>Research</a:t>
            </a:r>
            <a:endParaRPr lang="en-US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dirty="0">
              <a:solidFill>
                <a:srgbClr val="26368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15841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CA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Improve the Responsiveness of Institutions to the Needs of a Diverse Population by:</a:t>
            </a:r>
          </a:p>
          <a:p>
            <a:pPr lvl="1">
              <a:lnSpc>
                <a:spcPct val="80000"/>
              </a:lnSpc>
              <a:buFontTx/>
              <a:buChar char="–"/>
            </a:pPr>
            <a:endParaRPr lang="en-CA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CA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Assisting federal and public institutions to become more responsive to diversity by integrating multiculturalism into their policy and program development and service delivery.</a:t>
            </a:r>
          </a:p>
          <a:p>
            <a:pPr eaLnBrk="1" hangingPunct="1">
              <a:buFont typeface="Arial" charset="0"/>
              <a:buNone/>
            </a:pPr>
            <a:endParaRPr lang="en-CA" sz="2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Multiculturalism</a:t>
            </a:r>
            <a:endParaRPr lang="en-CA" sz="28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4213" y="3501008"/>
            <a:ext cx="7775575" cy="2498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How?</a:t>
            </a:r>
          </a:p>
          <a:p>
            <a:pPr marL="342900" marR="0" lvl="0" indent="-34290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Working with Public Institutions:</a:t>
            </a: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Annual Report on the Operation of the </a:t>
            </a:r>
            <a:r>
              <a:rPr kumimoji="0" lang="en-CA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Canadian Multiculturalism Act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Interdepartmental collaboration and the Multiculturalism Champions Network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Federal-Provincial-Territorial meetings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Canadian Race Relations Foundation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484784"/>
            <a:ext cx="8001000" cy="4799558"/>
          </a:xfrm>
        </p:spPr>
        <p:txBody>
          <a:bodyPr/>
          <a:lstStyle/>
          <a:p>
            <a:pPr eaLnBrk="1" hangingPunct="1"/>
            <a:r>
              <a:rPr lang="en-CA" sz="2200" dirty="0" smtClean="0"/>
              <a:t>Settlement and Integration</a:t>
            </a:r>
          </a:p>
          <a:p>
            <a:pPr eaLnBrk="1" hangingPunct="1"/>
            <a:r>
              <a:rPr lang="en-CA" sz="2200" dirty="0" smtClean="0"/>
              <a:t>Newcomers to Canada by source country</a:t>
            </a:r>
          </a:p>
          <a:p>
            <a:pPr eaLnBrk="1" hangingPunct="1"/>
            <a:r>
              <a:rPr lang="en-CA" sz="2200" dirty="0" smtClean="0"/>
              <a:t>Current Challenges</a:t>
            </a:r>
          </a:p>
          <a:p>
            <a:pPr eaLnBrk="1" hangingPunct="1"/>
            <a:r>
              <a:rPr lang="en-CA" sz="2200" dirty="0" smtClean="0"/>
              <a:t>Settlement Program Services</a:t>
            </a:r>
          </a:p>
          <a:p>
            <a:pPr eaLnBrk="1" hangingPunct="1"/>
            <a:r>
              <a:rPr lang="en-CA" sz="2200" dirty="0" smtClean="0"/>
              <a:t>Shared Responsibility</a:t>
            </a:r>
          </a:p>
          <a:p>
            <a:pPr eaLnBrk="1" hangingPunct="1"/>
            <a:r>
              <a:rPr lang="en-CA" sz="2200" dirty="0" smtClean="0"/>
              <a:t>Settlement Program Delivery</a:t>
            </a:r>
          </a:p>
          <a:p>
            <a:pPr eaLnBrk="1" hangingPunct="1"/>
            <a:r>
              <a:rPr lang="en-CA" sz="2200" dirty="0" smtClean="0"/>
              <a:t>Promotion of Settlement Services</a:t>
            </a:r>
          </a:p>
          <a:p>
            <a:pPr eaLnBrk="1" hangingPunct="1"/>
            <a:r>
              <a:rPr lang="en-CA" sz="2200" dirty="0" smtClean="0"/>
              <a:t>Refugees resettlement and assistance</a:t>
            </a:r>
          </a:p>
          <a:p>
            <a:pPr eaLnBrk="1" hangingPunct="1"/>
            <a:r>
              <a:rPr lang="en-CA" sz="2200" dirty="0" smtClean="0"/>
              <a:t>Foreign Credential Recognition</a:t>
            </a:r>
          </a:p>
          <a:p>
            <a:pPr eaLnBrk="1" hangingPunct="1"/>
            <a:r>
              <a:rPr lang="en-CA" sz="2200" dirty="0" smtClean="0"/>
              <a:t>Multiculturalism</a:t>
            </a:r>
          </a:p>
          <a:p>
            <a:pPr eaLnBrk="1" hangingPunct="1"/>
            <a:r>
              <a:rPr lang="en-CA" sz="2200" dirty="0" smtClean="0"/>
              <a:t>Citizenship</a:t>
            </a:r>
          </a:p>
          <a:p>
            <a:pPr eaLnBrk="1" hangingPunct="1"/>
            <a:r>
              <a:rPr lang="en-CA" sz="2200" dirty="0" smtClean="0"/>
              <a:t>Outcomes of newcomers to Canada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47192"/>
            <a:ext cx="8001000" cy="609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CA" sz="3600" dirty="0" smtClean="0">
                <a:latin typeface="Arial" pitchFamily="34" charset="0"/>
                <a:cs typeface="Arial" pitchFamily="34" charset="0"/>
              </a:rPr>
              <a:t>Outline</a:t>
            </a:r>
            <a:endParaRPr lang="en-CA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15841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CA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Actively Engage in Discussions on Multiculturalism and Diversity at the International Level by:</a:t>
            </a:r>
          </a:p>
          <a:p>
            <a:pPr lvl="2">
              <a:lnSpc>
                <a:spcPct val="80000"/>
              </a:lnSpc>
              <a:buFontTx/>
              <a:buChar char="•"/>
            </a:pPr>
            <a:endParaRPr lang="en-CA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CA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Promoting Canadian approaches to diversity as a successful model while contributing to an international policy dialogue on issues related to multiculturalism.</a:t>
            </a:r>
          </a:p>
          <a:p>
            <a:pPr eaLnBrk="1" hangingPunct="1">
              <a:buFont typeface="Arial" charset="0"/>
              <a:buNone/>
            </a:pPr>
            <a:endParaRPr lang="en-CA" sz="2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Multiculturalism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84213" y="3645024"/>
            <a:ext cx="7773987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CA" sz="2000" b="1" dirty="0" smtClean="0">
                <a:solidFill>
                  <a:srgbClr val="000000"/>
                </a:solidFill>
              </a:rPr>
              <a:t>How? </a:t>
            </a:r>
            <a:endParaRPr lang="en-CA" sz="2000" dirty="0">
              <a:solidFill>
                <a:srgbClr val="000000"/>
              </a:solidFill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International Task Force on Holocaust Education, Remembrance, and Research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Positioning in Global forums (e.g., UN, OSCE)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Global Centre for Pluralism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CA" dirty="0">
                <a:solidFill>
                  <a:srgbClr val="000000"/>
                </a:solidFill>
              </a:rPr>
              <a:t>Ongoing international research (e.g., Metropolis) and policy discussions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44824"/>
            <a:ext cx="8001000" cy="4176464"/>
          </a:xfrm>
        </p:spPr>
        <p:txBody>
          <a:bodyPr/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</a:rPr>
              <a:t>To become a Citizen, a permanent resident must:</a:t>
            </a:r>
          </a:p>
          <a:p>
            <a:pPr lvl="1"/>
            <a:r>
              <a:rPr lang="en-CA" sz="2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CA" sz="1800" dirty="0" smtClean="0">
                <a:latin typeface="Arial" pitchFamily="34" charset="0"/>
                <a:cs typeface="Arial" pitchFamily="34" charset="0"/>
              </a:rPr>
              <a:t>eside in Canada for three years </a:t>
            </a:r>
          </a:p>
          <a:p>
            <a:pPr lvl="1"/>
            <a:r>
              <a:rPr lang="en-CA" sz="1800" dirty="0" smtClean="0">
                <a:latin typeface="Arial" pitchFamily="34" charset="0"/>
                <a:cs typeface="Arial" pitchFamily="34" charset="0"/>
              </a:rPr>
              <a:t>Pass a test demonstrating knowledge of English or French, of Canada, and of citizens’ rights and responsibilities</a:t>
            </a:r>
          </a:p>
          <a:p>
            <a:pPr lvl="1"/>
            <a:r>
              <a:rPr lang="en-CA" sz="1800" dirty="0" smtClean="0">
                <a:latin typeface="Arial" pitchFamily="34" charset="0"/>
                <a:cs typeface="Arial" pitchFamily="34" charset="0"/>
              </a:rPr>
              <a:t>Cannot be a security risk or criminally prohibited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Inclusive approach to citizenship that: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>
                <a:latin typeface="Arial" pitchFamily="34" charset="0"/>
                <a:cs typeface="Arial" pitchFamily="34" charset="0"/>
              </a:rPr>
              <a:t>Encourages and facilitates naturalization by permanent residents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>
                <a:latin typeface="Arial" pitchFamily="34" charset="0"/>
                <a:cs typeface="Arial" pitchFamily="34" charset="0"/>
              </a:rPr>
              <a:t>Enhances the meaning of citizenship as a unifying bond</a:t>
            </a:r>
          </a:p>
          <a:p>
            <a:pPr lvl="1"/>
            <a:r>
              <a:rPr lang="en-CA" sz="1800" dirty="0" smtClean="0">
                <a:latin typeface="Arial" pitchFamily="34" charset="0"/>
                <a:cs typeface="Arial" pitchFamily="34" charset="0"/>
              </a:rPr>
              <a:t>High naturalization rate: </a:t>
            </a:r>
            <a:r>
              <a:rPr lang="en-CA" sz="1800" b="1" i="1" dirty="0" smtClean="0">
                <a:latin typeface="Arial" pitchFamily="34" charset="0"/>
                <a:cs typeface="Arial" pitchFamily="34" charset="0"/>
              </a:rPr>
              <a:t>85% </a:t>
            </a:r>
            <a:r>
              <a:rPr lang="en-CA" sz="1800" i="1" dirty="0" smtClean="0">
                <a:latin typeface="Arial" pitchFamily="34" charset="0"/>
                <a:cs typeface="Arial" pitchFamily="34" charset="0"/>
              </a:rPr>
              <a:t>of eligible permanent residents apply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tool for nation building that helps foster a shared identity and a sense of belonging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latin typeface="Arial" pitchFamily="34" charset="0"/>
                <a:cs typeface="Arial" pitchFamily="34" charset="0"/>
              </a:rPr>
              <a:t>Citizenship: Program Approach and Objectives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751388" y="2564904"/>
            <a:ext cx="3492500" cy="3313113"/>
          </a:xfrm>
          <a:prstGeom prst="roundRect">
            <a:avLst>
              <a:gd name="adj" fmla="val 16667"/>
            </a:avLst>
          </a:prstGeom>
          <a:solidFill>
            <a:srgbClr val="F7E8C1"/>
          </a:solidFill>
          <a:ln w="9525">
            <a:solidFill>
              <a:srgbClr val="ECDEB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Content Placeholder 11"/>
          <p:cNvGraphicFramePr>
            <a:graphicFrameLocks noGrp="1"/>
          </p:cNvGraphicFramePr>
          <p:nvPr>
            <p:ph sz="half" idx="4294967295"/>
          </p:nvPr>
        </p:nvGraphicFramePr>
        <p:xfrm>
          <a:off x="685800" y="2297541"/>
          <a:ext cx="3529009" cy="4346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Promoting Citizenship : Citizenship Action Plan 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43608" y="1772816"/>
            <a:ext cx="3261217" cy="551655"/>
            <a:chOff x="0" y="3014"/>
            <a:chExt cx="3643310" cy="551655"/>
          </a:xfrm>
        </p:grpSpPr>
        <p:sp>
          <p:nvSpPr>
            <p:cNvPr id="6" name="Rounded Rectangle 5"/>
            <p:cNvSpPr/>
            <p:nvPr/>
          </p:nvSpPr>
          <p:spPr>
            <a:xfrm>
              <a:off x="0" y="3014"/>
              <a:ext cx="3643310" cy="55165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6930" y="29944"/>
              <a:ext cx="3589450" cy="4977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3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Objectives</a:t>
              </a:r>
              <a:endParaRPr lang="en-CA" sz="2300" i="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572000" y="2564904"/>
            <a:ext cx="3636963" cy="3313113"/>
          </a:xfrm>
        </p:spPr>
        <p:txBody>
          <a:bodyPr/>
          <a:lstStyle/>
          <a:p>
            <a:pPr lvl="1">
              <a:buFontTx/>
              <a:buNone/>
            </a:pPr>
            <a:endParaRPr lang="en-CA" sz="1400" dirty="0" smtClean="0">
              <a:solidFill>
                <a:schemeClr val="tx1"/>
              </a:solidFill>
            </a:endParaRP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Citizenship study guide – Discover Canada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Changed  citizenship test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 testing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Meaningful citizenship ceremonies </a:t>
            </a:r>
            <a:endParaRPr lang="en-CA" sz="1400" strike="sngStrik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Improving  tools for citizenship education and promotion 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Improving client service </a:t>
            </a:r>
            <a:r>
              <a:rPr lang="en-CA" sz="1400" strike="sngStrik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processing times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Measures to address fraud</a:t>
            </a:r>
          </a:p>
          <a:p>
            <a:pPr lvl="1"/>
            <a:r>
              <a:rPr lang="en-CA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Streamlined revocation process</a:t>
            </a:r>
          </a:p>
          <a:p>
            <a:pPr>
              <a:buFontTx/>
              <a:buBlip>
                <a:blip r:embed="rId8"/>
              </a:buBlip>
            </a:pPr>
            <a:endParaRPr lang="en-CA" dirty="0" smtClean="0"/>
          </a:p>
        </p:txBody>
      </p:sp>
      <p:graphicFrame>
        <p:nvGraphicFramePr>
          <p:cNvPr id="11" name="Diagram 10"/>
          <p:cNvGraphicFramePr/>
          <p:nvPr/>
        </p:nvGraphicFramePr>
        <p:xfrm>
          <a:off x="4751388" y="1757023"/>
          <a:ext cx="3492500" cy="56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685800" y="5013176"/>
            <a:ext cx="8001000" cy="960587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CA" sz="1700" dirty="0" smtClean="0"/>
          </a:p>
          <a:p>
            <a:pPr>
              <a:spcBef>
                <a:spcPct val="0"/>
              </a:spcBef>
            </a:pPr>
            <a:endParaRPr lang="en-CA" sz="1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8818B7-E790-400A-B46D-4400B9C840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CA" sz="2800" dirty="0" smtClean="0">
                <a:latin typeface="Arial" pitchFamily="34" charset="0"/>
                <a:cs typeface="Arial" pitchFamily="34" charset="0"/>
              </a:rPr>
              <a:t>First Official Canadian Citizenship Ceremony: 1947</a:t>
            </a:r>
          </a:p>
        </p:txBody>
      </p:sp>
      <p:pic>
        <p:nvPicPr>
          <p:cNvPr id="5" name="Picture 5" descr="http://upload.wikimedia.org/wikipedia/commons/1/15/First_official_Canadian_Citizenship_ceremony_at_the_Supreme_Court_buil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56792"/>
            <a:ext cx="5256584" cy="358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15616" y="515719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Front </a:t>
            </a:r>
            <a:r>
              <a:rPr lang="en-US" sz="1200" b="1" dirty="0"/>
              <a:t>row</a:t>
            </a:r>
            <a:r>
              <a:rPr lang="en-US" sz="1200" dirty="0"/>
              <a:t>: </a:t>
            </a:r>
            <a:r>
              <a:rPr lang="en-US" sz="1200" dirty="0" smtClean="0"/>
              <a:t> </a:t>
            </a:r>
            <a:r>
              <a:rPr lang="en-US" sz="1200" dirty="0" err="1"/>
              <a:t>Naif</a:t>
            </a:r>
            <a:r>
              <a:rPr lang="en-US" sz="1200" dirty="0"/>
              <a:t> Hanna </a:t>
            </a:r>
            <a:r>
              <a:rPr lang="en-US" sz="1200" dirty="0" err="1"/>
              <a:t>Azar</a:t>
            </a:r>
            <a:r>
              <a:rPr lang="en-US" sz="1200" dirty="0"/>
              <a:t> </a:t>
            </a:r>
            <a:r>
              <a:rPr lang="en-US" sz="1200" dirty="0" smtClean="0"/>
              <a:t>(Palestine), </a:t>
            </a:r>
            <a:r>
              <a:rPr lang="en-US" sz="1200" dirty="0" err="1"/>
              <a:t>Jerzy</a:t>
            </a:r>
            <a:r>
              <a:rPr lang="en-US" sz="1200" dirty="0"/>
              <a:t> </a:t>
            </a:r>
            <a:r>
              <a:rPr lang="en-US" sz="1200" dirty="0" err="1"/>
              <a:t>Wladyslaw</a:t>
            </a:r>
            <a:r>
              <a:rPr lang="en-US" sz="1200" dirty="0"/>
              <a:t> Meier </a:t>
            </a:r>
            <a:r>
              <a:rPr lang="en-US" sz="1200" dirty="0" smtClean="0"/>
              <a:t>(Poland), </a:t>
            </a:r>
            <a:r>
              <a:rPr lang="en-US" sz="1200" dirty="0"/>
              <a:t>Louis </a:t>
            </a:r>
            <a:r>
              <a:rPr lang="en-US" sz="1200" dirty="0" err="1"/>
              <a:t>Edmon</a:t>
            </a:r>
            <a:r>
              <a:rPr lang="en-US" sz="1200" dirty="0"/>
              <a:t> </a:t>
            </a:r>
            <a:r>
              <a:rPr lang="en-US" sz="1200" dirty="0" err="1"/>
              <a:t>Brodbeck</a:t>
            </a:r>
            <a:r>
              <a:rPr lang="en-US" sz="1200" dirty="0"/>
              <a:t> </a:t>
            </a:r>
            <a:r>
              <a:rPr lang="en-US" sz="1200" dirty="0" smtClean="0"/>
              <a:t>(Switzerland), </a:t>
            </a:r>
            <a:r>
              <a:rPr lang="en-US" sz="1200" dirty="0"/>
              <a:t>Joachim Heinrich </a:t>
            </a:r>
            <a:r>
              <a:rPr lang="en-US" sz="1200" dirty="0" err="1"/>
              <a:t>Hellmen</a:t>
            </a:r>
            <a:r>
              <a:rPr lang="en-US" sz="1200" dirty="0"/>
              <a:t> </a:t>
            </a:r>
            <a:r>
              <a:rPr lang="en-US" sz="1200" dirty="0" smtClean="0"/>
              <a:t>(Germany), </a:t>
            </a:r>
            <a:r>
              <a:rPr lang="en-US" sz="1200" dirty="0" err="1"/>
              <a:t>Jacko</a:t>
            </a:r>
            <a:r>
              <a:rPr lang="en-US" sz="1200" dirty="0"/>
              <a:t> </a:t>
            </a:r>
            <a:r>
              <a:rPr lang="en-US" sz="1200" dirty="0" err="1"/>
              <a:t>Hrushkowsky</a:t>
            </a:r>
            <a:r>
              <a:rPr lang="en-US" sz="1200" dirty="0"/>
              <a:t> </a:t>
            </a:r>
            <a:r>
              <a:rPr lang="en-US" sz="1200" dirty="0" smtClean="0"/>
              <a:t>(Russia), </a:t>
            </a:r>
            <a:r>
              <a:rPr lang="en-US" sz="1200" dirty="0"/>
              <a:t>and Anton </a:t>
            </a:r>
            <a:r>
              <a:rPr lang="en-US" sz="1200" dirty="0" err="1"/>
              <a:t>Justinik</a:t>
            </a:r>
            <a:r>
              <a:rPr lang="en-US" sz="1200" dirty="0"/>
              <a:t> </a:t>
            </a:r>
            <a:r>
              <a:rPr lang="en-US" sz="1200" dirty="0" smtClean="0"/>
              <a:t>(Yugoslavia) </a:t>
            </a:r>
            <a:endParaRPr lang="en-US" sz="1200" dirty="0"/>
          </a:p>
          <a:p>
            <a:r>
              <a:rPr lang="en-US" sz="1200" b="1" dirty="0" smtClean="0"/>
              <a:t>Back </a:t>
            </a:r>
            <a:r>
              <a:rPr lang="en-US" sz="1200" b="1" dirty="0"/>
              <a:t>row</a:t>
            </a:r>
            <a:r>
              <a:rPr lang="en-US" sz="1200" dirty="0"/>
              <a:t>: </a:t>
            </a:r>
            <a:r>
              <a:rPr lang="en-US" sz="1200" dirty="0" smtClean="0"/>
              <a:t> </a:t>
            </a:r>
            <a:r>
              <a:rPr lang="en-US" sz="1200" dirty="0" err="1"/>
              <a:t>Zigurd</a:t>
            </a:r>
            <a:r>
              <a:rPr lang="en-US" sz="1200" dirty="0"/>
              <a:t> Larsen </a:t>
            </a:r>
            <a:r>
              <a:rPr lang="en-US" sz="1200" dirty="0" smtClean="0"/>
              <a:t>(Norway), </a:t>
            </a:r>
            <a:r>
              <a:rPr lang="en-US" sz="1200" dirty="0"/>
              <a:t>Sgt. Maurice </a:t>
            </a:r>
            <a:r>
              <a:rPr lang="en-US" sz="1200" dirty="0" err="1"/>
              <a:t>Labrosse</a:t>
            </a:r>
            <a:r>
              <a:rPr lang="en-US" sz="1200" dirty="0"/>
              <a:t> </a:t>
            </a:r>
            <a:r>
              <a:rPr lang="en-US" sz="1200" dirty="0" smtClean="0"/>
              <a:t>(Canada), </a:t>
            </a:r>
            <a:r>
              <a:rPr lang="en-US" sz="1200" dirty="0"/>
              <a:t>Joseph </a:t>
            </a:r>
            <a:r>
              <a:rPr lang="en-US" sz="1200" dirty="0" err="1" smtClean="0"/>
              <a:t>Litvinchuk</a:t>
            </a:r>
            <a:r>
              <a:rPr lang="en-US" sz="1200" dirty="0" smtClean="0"/>
              <a:t> (</a:t>
            </a:r>
            <a:r>
              <a:rPr lang="en-US" sz="1200" dirty="0" err="1" smtClean="0"/>
              <a:t>Roumania</a:t>
            </a:r>
            <a:r>
              <a:rPr lang="en-US" sz="1200" dirty="0" smtClean="0"/>
              <a:t>), </a:t>
            </a:r>
            <a:r>
              <a:rPr lang="en-US" sz="1200" dirty="0"/>
              <a:t>Mrs. </a:t>
            </a:r>
            <a:r>
              <a:rPr lang="en-US" sz="1200" dirty="0" err="1"/>
              <a:t>Labrosse</a:t>
            </a:r>
            <a:r>
              <a:rPr lang="en-US" sz="1200" dirty="0"/>
              <a:t> </a:t>
            </a:r>
            <a:r>
              <a:rPr lang="en-US" sz="1200" dirty="0" smtClean="0"/>
              <a:t>(Scotland), </a:t>
            </a:r>
            <a:r>
              <a:rPr lang="en-US" sz="1200" dirty="0"/>
              <a:t>Nestor </a:t>
            </a:r>
            <a:r>
              <a:rPr lang="en-US" sz="1200" dirty="0" err="1"/>
              <a:t>Rakowitza</a:t>
            </a:r>
            <a:r>
              <a:rPr lang="en-US" sz="1200" dirty="0"/>
              <a:t> </a:t>
            </a:r>
            <a:r>
              <a:rPr lang="en-US" sz="1200" dirty="0" smtClean="0"/>
              <a:t>(</a:t>
            </a:r>
            <a:r>
              <a:rPr lang="en-US" sz="1200" dirty="0" err="1" smtClean="0"/>
              <a:t>Roumania</a:t>
            </a:r>
            <a:r>
              <a:rPr lang="en-US" sz="1200" dirty="0" smtClean="0"/>
              <a:t>), </a:t>
            </a:r>
            <a:r>
              <a:rPr lang="en-US" sz="1200" dirty="0" err="1" smtClean="0"/>
              <a:t>Yousuf</a:t>
            </a:r>
            <a:r>
              <a:rPr lang="en-US" sz="1200" dirty="0" smtClean="0"/>
              <a:t> </a:t>
            </a:r>
            <a:r>
              <a:rPr lang="en-US" sz="1200" dirty="0"/>
              <a:t>Karsh </a:t>
            </a:r>
            <a:r>
              <a:rPr lang="en-US" sz="1200" dirty="0" smtClean="0"/>
              <a:t>(Armenia), </a:t>
            </a:r>
            <a:r>
              <a:rPr lang="en-US" sz="1200" dirty="0"/>
              <a:t>Mrs. Helen </a:t>
            </a:r>
            <a:r>
              <a:rPr lang="en-US" sz="1200" dirty="0" err="1" smtClean="0"/>
              <a:t>Sawicka</a:t>
            </a:r>
            <a:r>
              <a:rPr lang="en-US" sz="1200" dirty="0" smtClean="0"/>
              <a:t> (Poland) </a:t>
            </a:r>
            <a:endParaRPr lang="en-US" sz="1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539552" y="1879848"/>
            <a:ext cx="8001000" cy="4213448"/>
          </a:xfrm>
        </p:spPr>
        <p:txBody>
          <a:bodyPr/>
          <a:lstStyle/>
          <a:p>
            <a:pPr eaLnBrk="1" hangingPunct="1"/>
            <a:r>
              <a:rPr lang="en-CA" sz="2000" dirty="0" smtClean="0">
                <a:latin typeface="Arial" pitchFamily="34" charset="0"/>
                <a:cs typeface="Arial" pitchFamily="34" charset="0"/>
              </a:rPr>
              <a:t>Available research is showing the first four years are key for newcomers</a:t>
            </a:r>
          </a:p>
          <a:p>
            <a:pPr eaLnBrk="1" hangingPunct="1">
              <a:spcBef>
                <a:spcPts val="120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In the first years newcomers are most likely to experience difficulties in: </a:t>
            </a:r>
          </a:p>
          <a:p>
            <a:pPr lvl="1" eaLnBrk="1" hangingPunct="1"/>
            <a:r>
              <a:rPr lang="en-CA" sz="1800" dirty="0" smtClean="0">
                <a:latin typeface="Arial" pitchFamily="34" charset="0"/>
                <a:cs typeface="Arial" pitchFamily="34" charset="0"/>
              </a:rPr>
              <a:t>finding employment </a:t>
            </a:r>
          </a:p>
          <a:p>
            <a:pPr lvl="1" eaLnBrk="1" hangingPunct="1"/>
            <a:r>
              <a:rPr lang="en-CA" sz="1800" dirty="0" smtClean="0">
                <a:latin typeface="Arial" pitchFamily="34" charset="0"/>
                <a:cs typeface="Arial" pitchFamily="34" charset="0"/>
              </a:rPr>
              <a:t>accessing education and health care</a:t>
            </a:r>
          </a:p>
          <a:p>
            <a:pPr lvl="1" eaLnBrk="1" hangingPunct="1"/>
            <a:r>
              <a:rPr lang="en-CA" sz="1800" dirty="0" smtClean="0">
                <a:latin typeface="Arial" pitchFamily="34" charset="0"/>
                <a:cs typeface="Arial" pitchFamily="34" charset="0"/>
              </a:rPr>
              <a:t>finding affordable housing</a:t>
            </a:r>
          </a:p>
          <a:p>
            <a:pPr eaLnBrk="1" hangingPunct="1">
              <a:spcBef>
                <a:spcPts val="120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Newcomer needs vary along the integration continuum: what is adequate in the initial settlement stage (e.g. finding a job) may no longer be sufficient for long-term integration (e.g. job commensurate with education and skills). </a:t>
            </a:r>
          </a:p>
          <a:p>
            <a:pPr eaLnBrk="1" hangingPunct="1"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8818B7-E790-400A-B46D-4400B9C840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Verdana" pitchFamily="34" charset="0"/>
              </a:rPr>
              <a:t>Understanding Newcomer Outcomes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799558"/>
          </a:xfrm>
        </p:spPr>
        <p:txBody>
          <a:bodyPr/>
          <a:lstStyle/>
          <a:p>
            <a:pPr eaLnBrk="1" hangingPunct="1">
              <a:buNone/>
            </a:pPr>
            <a:r>
              <a:rPr lang="en-CA" sz="2400" b="1" dirty="0" smtClean="0">
                <a:latin typeface="Arial" pitchFamily="34" charset="0"/>
                <a:cs typeface="Arial" pitchFamily="34" charset="0"/>
              </a:rPr>
              <a:t>Successes</a:t>
            </a:r>
            <a:r>
              <a:rPr lang="en-CA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Uptake of Canadian citizenship is 85% (one of world’s highest rates)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Four years after landing about three-quarters of newcomers are satisfied or very satisfied with their life in Canada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Voting, volunteering and charitable giving of immigrants are at comparable level or slightly higher to Canadian-born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Second generation immigrant children more likely to have a university degree and higher average earnings compared to both first generation and Canadian-born</a:t>
            </a: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Verdana" pitchFamily="34" charset="0"/>
              </a:rPr>
              <a:t>Understanding Newcomer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72EECE-5AFD-4D93-A3C0-FB924D07EAE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332486"/>
          </a:xfrm>
        </p:spPr>
        <p:txBody>
          <a:bodyPr/>
          <a:lstStyle/>
          <a:p>
            <a:pPr eaLnBrk="1" hangingPunct="1">
              <a:buNone/>
            </a:pPr>
            <a:r>
              <a:rPr lang="en-CA" sz="2400" b="1" dirty="0" smtClean="0">
                <a:latin typeface="Arial" pitchFamily="34" charset="0"/>
                <a:cs typeface="Arial" pitchFamily="34" charset="0"/>
              </a:rPr>
              <a:t>Challenges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Recent immigrants have consistently low earnings and experience difficulties integrating the labour market  (difficulties decrease with time spent in Canada)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Official language literacy of immigrants is below-average compared to Canadian-born (60% of immigrants below Level 3 on International Adult Literacy Survey scores)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Women, seniors, visible minorities and refugees face additional disadvantages and are more vulnerable to poor economic outcomes.</a:t>
            </a:r>
            <a:endParaRPr lang="en-CA" sz="20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Verdana" pitchFamily="34" charset="0"/>
              </a:rPr>
              <a:t>Understanding Newcomer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72EECE-5AFD-4D93-A3C0-FB924D07EAE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CA" sz="1700" dirty="0" smtClean="0"/>
          </a:p>
          <a:p>
            <a:pPr>
              <a:spcBef>
                <a:spcPct val="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Second-generation Canadians are significant proportion of the population</a:t>
            </a:r>
          </a:p>
          <a:p>
            <a:pPr lvl="1">
              <a:spcBef>
                <a:spcPct val="0"/>
              </a:spcBef>
            </a:pPr>
            <a:r>
              <a:rPr lang="en-CA" sz="1800" dirty="0" smtClean="0">
                <a:latin typeface="Arial" pitchFamily="34" charset="0"/>
                <a:cs typeface="Arial" pitchFamily="34" charset="0"/>
              </a:rPr>
              <a:t>In  2006, accounted for 13% of the population 15 and over</a:t>
            </a:r>
          </a:p>
          <a:p>
            <a:pPr lvl="1">
              <a:spcBef>
                <a:spcPct val="0"/>
              </a:spcBef>
            </a:pPr>
            <a:endParaRPr lang="en-CA" sz="1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On average, equal or better economic outcomes than those with Canadian-born parents - a unique finding among OECD countries</a:t>
            </a:r>
          </a:p>
          <a:p>
            <a:pPr lvl="1">
              <a:spcBef>
                <a:spcPct val="0"/>
              </a:spcBef>
            </a:pPr>
            <a:endParaRPr lang="en-CA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Some areas of concern, such as lower labour market outcomes for visible minority men from West Africa, Caribbean and Latin America</a:t>
            </a:r>
          </a:p>
          <a:p>
            <a:pPr lvl="1">
              <a:spcBef>
                <a:spcPct val="0"/>
              </a:spcBef>
              <a:buNone/>
            </a:pPr>
            <a:endParaRPr lang="en-CA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CA" sz="2000" dirty="0" smtClean="0">
                <a:latin typeface="Arial" pitchFamily="34" charset="0"/>
                <a:cs typeface="Arial" pitchFamily="34" charset="0"/>
              </a:rPr>
              <a:t>Most data suggests first-generation and second-generation Canadians have a stronger sense of belonging to Canada than the general population, increasing with each generation</a:t>
            </a:r>
          </a:p>
          <a:p>
            <a:pPr>
              <a:spcBef>
                <a:spcPct val="0"/>
              </a:spcBef>
            </a:pPr>
            <a:endParaRPr lang="en-CA" sz="1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8818B7-E790-400A-B46D-4400B9C840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800" dirty="0" smtClean="0">
                <a:latin typeface="Arial" pitchFamily="34" charset="0"/>
                <a:cs typeface="Arial" pitchFamily="34" charset="0"/>
              </a:rPr>
              <a:t>Second Generation Outcomes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8818B7-E790-400A-B46D-4400B9C840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800" dirty="0" smtClean="0">
                <a:latin typeface="Arial" pitchFamily="34" charset="0"/>
                <a:cs typeface="Arial" pitchFamily="34" charset="0"/>
              </a:rPr>
              <a:t>Made In Canada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2" name="Picture 2" descr="Made in Ca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1556792"/>
            <a:ext cx="6408712" cy="403244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333872" y="5661248"/>
            <a:ext cx="5542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By PHOEBE XINYI CHANG  Title: Made in Canada</a:t>
            </a:r>
            <a:br>
              <a:rPr lang="en-CA" sz="1200" dirty="0" smtClean="0"/>
            </a:br>
            <a:r>
              <a:rPr lang="en-CA" sz="1200" dirty="0" smtClean="0"/>
              <a:t> Winner of Mathieu </a:t>
            </a:r>
            <a:r>
              <a:rPr lang="en-CA" sz="1200" dirty="0" err="1" smtClean="0"/>
              <a:t>Da</a:t>
            </a:r>
            <a:r>
              <a:rPr lang="en-CA" sz="1200" dirty="0" smtClean="0"/>
              <a:t> Costa Challenge National Writing and Artwork Contest 2009 (13-15 year old category)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2132856"/>
            <a:ext cx="3600400" cy="26407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b="1" dirty="0" smtClean="0"/>
              <a:t>Angela </a:t>
            </a:r>
            <a:r>
              <a:rPr lang="en-US" b="1" dirty="0" err="1" smtClean="0"/>
              <a:t>Arnet</a:t>
            </a:r>
            <a:r>
              <a:rPr lang="en-US" b="1" dirty="0" smtClean="0"/>
              <a:t> </a:t>
            </a:r>
            <a:r>
              <a:rPr lang="en-US" b="1" dirty="0" err="1" smtClean="0"/>
              <a:t>Connidis</a:t>
            </a:r>
            <a:endParaRPr lang="en-US" b="1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en-US" b="1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Director 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CA" sz="1800" dirty="0" smtClean="0"/>
              <a:t>Integration Branch</a:t>
            </a:r>
            <a:endParaRPr lang="en-US" sz="1800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Citizenship and Immigration Canada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(613) 946-0572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en-CA" b="1" dirty="0" smtClean="0">
              <a:hlinkClick r:id="rId2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CA" sz="2000" b="1" dirty="0" err="1" smtClean="0">
                <a:hlinkClick r:id="rId2"/>
              </a:rPr>
              <a:t>Angela.Connidis@cic.gc.ca</a:t>
            </a:r>
            <a:endParaRPr lang="en-CA" sz="2000" b="1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en-CA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39552" y="1772816"/>
            <a:ext cx="8001000" cy="4320480"/>
          </a:xfrm>
        </p:spPr>
        <p:txBody>
          <a:bodyPr/>
          <a:lstStyle/>
          <a:p>
            <a:pPr eaLnBrk="1" hangingPunct="1"/>
            <a:r>
              <a:rPr lang="en-CA" sz="2200" dirty="0" smtClean="0">
                <a:latin typeface="Arial" pitchFamily="34" charset="0"/>
                <a:cs typeface="Arial" pitchFamily="34" charset="0"/>
              </a:rPr>
              <a:t>Settlement and integration of newcomers is an important objective under the Immigration and Refugee Protection Act.</a:t>
            </a:r>
          </a:p>
          <a:p>
            <a:pPr eaLnBrk="1" hangingPunct="1"/>
            <a:endParaRPr lang="en-CA" sz="2400" b="1" i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CA" sz="2200" dirty="0" smtClean="0">
                <a:latin typeface="Arial" pitchFamily="34" charset="0"/>
                <a:cs typeface="Arial" pitchFamily="34" charset="0"/>
              </a:rPr>
              <a:t>Settlement:  The early years after arrival (three to five years) </a:t>
            </a:r>
          </a:p>
          <a:p>
            <a:pPr lvl="1" eaLnBrk="1" hangingPunct="1"/>
            <a:r>
              <a:rPr lang="en-CA" sz="2000" dirty="0" smtClean="0">
                <a:latin typeface="Arial" pitchFamily="34" charset="0"/>
                <a:cs typeface="Arial" pitchFamily="34" charset="0"/>
              </a:rPr>
              <a:t>government support and services are critical to meet newcomer needs. </a:t>
            </a:r>
          </a:p>
          <a:p>
            <a:pPr eaLnBrk="1" hangingPunct="1"/>
            <a:endParaRPr lang="en-CA" sz="2400" b="1" i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CA" sz="2200" dirty="0" smtClean="0">
                <a:latin typeface="Arial" pitchFamily="34" charset="0"/>
                <a:cs typeface="Arial" pitchFamily="34" charset="0"/>
              </a:rPr>
              <a:t>Integration: A longer-term process</a:t>
            </a:r>
          </a:p>
          <a:p>
            <a:pPr lvl="1" eaLnBrk="1" hangingPunct="1"/>
            <a:r>
              <a:rPr lang="en-CA" sz="2000" dirty="0" smtClean="0">
                <a:latin typeface="Arial" pitchFamily="34" charset="0"/>
                <a:cs typeface="Arial" pitchFamily="34" charset="0"/>
              </a:rPr>
              <a:t>adaptation by both newcomers and Canadian society, </a:t>
            </a:r>
          </a:p>
          <a:p>
            <a:pPr lvl="1" eaLnBrk="1" hangingPunct="1"/>
            <a:r>
              <a:rPr lang="en-CA" sz="2000" dirty="0" smtClean="0">
                <a:latin typeface="Arial" pitchFamily="34" charset="0"/>
                <a:cs typeface="Arial" pitchFamily="34" charset="0"/>
              </a:rPr>
              <a:t>Full participation of immigrants in the economic, political, social and cultural life of Canada.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Settlement and Integration in Canada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91264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Newcomers to Canada: 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Permanent Residents by source country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https://mail-attachment.googleusercontent.com/attachment/?attid=0.1&amp;disp=emb&amp;view=att&amp;th=1355ee73f346fc6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https://mail-attachment.googleusercontent.com/attachment/?attid=0.1&amp;disp=emb&amp;view=att&amp;th=1355ee73f346fc6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https://mail-attachment.googleusercontent.com/attachment/?attid=0.1&amp;disp=emb&amp;view=att&amp;th=1355ee73f346fc6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https://mail-attachment.googleusercontent.com/attachment/?attid=0.1&amp;disp=emb&amp;view=att&amp;th=1355ee73f346fc6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7" name="Picture 9" descr="C:\Documents and Settings\Angela\My Documents\My Pictures\Picture (Device Independent Bitmap)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795" y="1700808"/>
            <a:ext cx="7567613" cy="454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23528" y="1524000"/>
            <a:ext cx="8363272" cy="48323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endParaRPr lang="en-CA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Current Challenges: Social and Cultural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524000"/>
            <a:ext cx="792676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endParaRPr lang="en-CA" sz="1300" b="1" dirty="0" smtClean="0"/>
          </a:p>
          <a:p>
            <a:pPr marL="444500" lvl="1" indent="-2667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CA" sz="2000" dirty="0" smtClean="0">
                <a:cs typeface="Arial" pitchFamily="34" charset="0"/>
              </a:rPr>
              <a:t>Increasing numbers of newcomers who do not speak English or French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endParaRPr lang="en-CA" sz="1600" dirty="0" smtClean="0"/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CA" sz="1600" dirty="0" smtClean="0"/>
              <a:t>In 2010, 27% of those granted permanent status had no proficiency in either English or French: family class 30.6%; refugees 40.9%; economic class 24.4%. </a:t>
            </a:r>
          </a:p>
          <a:p>
            <a:pPr marL="444500" lvl="1" indent="-266700" ea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Char char="•"/>
              <a:defRPr/>
            </a:pPr>
            <a:r>
              <a:rPr lang="en-CA" sz="2000" dirty="0" smtClean="0">
                <a:cs typeface="Arial" pitchFamily="34" charset="0"/>
              </a:rPr>
              <a:t>Challenges regarding diversity</a:t>
            </a:r>
          </a:p>
          <a:p>
            <a:pPr marL="723900" lvl="1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endParaRPr lang="en-CA" sz="1600" dirty="0" smtClean="0"/>
          </a:p>
          <a:p>
            <a:pPr marL="723900" lvl="1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en-CA" sz="1600" dirty="0" smtClean="0"/>
              <a:t>A  2008 survey found 60% of Canadians agreeing that “there are too many immigrants coming into this country who are not adopting Canadian values.”</a:t>
            </a:r>
          </a:p>
          <a:p>
            <a:pPr marL="444500" lvl="1" indent="-266700" ea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Char char="•"/>
              <a:defRPr/>
            </a:pPr>
            <a:r>
              <a:rPr lang="en-CA" sz="2000" dirty="0" smtClean="0">
                <a:cs typeface="Arial" pitchFamily="34" charset="0"/>
              </a:rPr>
              <a:t>Persistence of racism and hate crimes, concern of radicalization</a:t>
            </a:r>
          </a:p>
          <a:p>
            <a:pPr marL="444500" lvl="1" indent="-266700" ea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Char char="•"/>
              <a:defRPr/>
            </a:pPr>
            <a:r>
              <a:rPr lang="en-CA" sz="2000" dirty="0" smtClean="0">
                <a:cs typeface="Arial" pitchFamily="34" charset="0"/>
              </a:rPr>
              <a:t>Perceived vulnerability to flashpoints/international conflicts </a:t>
            </a:r>
          </a:p>
          <a:p>
            <a:pPr marL="444500" lvl="1" indent="-266700" ea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Char char="•"/>
              <a:defRPr/>
            </a:pPr>
            <a:r>
              <a:rPr lang="en-CA" sz="2000" dirty="0" smtClean="0">
                <a:cs typeface="Arial" pitchFamily="34" charset="0"/>
              </a:rPr>
              <a:t>Integration of specific groups (e.g. youth, 2</a:t>
            </a:r>
            <a:r>
              <a:rPr lang="en-CA" sz="2000" baseline="30000" dirty="0" smtClean="0">
                <a:cs typeface="Arial" pitchFamily="34" charset="0"/>
              </a:rPr>
              <a:t>nd</a:t>
            </a:r>
            <a:r>
              <a:rPr lang="en-CA" sz="2000" dirty="0" smtClean="0">
                <a:cs typeface="Arial" pitchFamily="34" charset="0"/>
              </a:rPr>
              <a:t> generation, women) </a:t>
            </a:r>
          </a:p>
          <a:p>
            <a:pPr marL="444500" lvl="1" indent="-266700" ea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cs typeface="Arial" pitchFamily="34" charset="0"/>
              </a:rPr>
              <a:t>Concerns</a:t>
            </a:r>
            <a:r>
              <a:rPr lang="fr-CA" sz="2000" dirty="0" smtClean="0">
                <a:cs typeface="Arial" pitchFamily="34" charset="0"/>
              </a:rPr>
              <a:t> </a:t>
            </a:r>
            <a:r>
              <a:rPr lang="en-CA" sz="2000" dirty="0" smtClean="0">
                <a:cs typeface="Arial" pitchFamily="34" charset="0"/>
              </a:rPr>
              <a:t>about ethnic neighbourhood concentration (including virtual enclaves) 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CA" sz="10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23528" y="1524000"/>
            <a:ext cx="8363272" cy="48323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endParaRPr lang="en-CA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Current Challenges: Economic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700808"/>
            <a:ext cx="7926760" cy="429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Recent immigrants facing underemployment and limited upward mobility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Earnings gap between recent immigrants and Canadian-born widening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CA" sz="1600" dirty="0" smtClean="0"/>
              <a:t>In 2005, immigrant men earned 63 cents for every dollar earned by Canadian-born men, compared to 85 cents 25 years ago and immigrant women earned only 56 cents.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Some visible minorities doing worse than others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US" sz="1600" dirty="0" smtClean="0"/>
              <a:t>Newcomers from Europe tend to fare better than those from Latin America and Asia.  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endParaRPr lang="en-US" sz="1600" dirty="0" smtClean="0"/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US" sz="1600" dirty="0" smtClean="0"/>
              <a:t>Recent immigrants  (especially  refugees) from Africa experience the highest unemployment rate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Current Challenges: Civic and Political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524000"/>
            <a:ext cx="792676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Declining civic participation</a:t>
            </a:r>
            <a:endParaRPr lang="en-CA" sz="2000" i="1" dirty="0" smtClean="0">
              <a:solidFill>
                <a:srgbClr val="FF0000"/>
              </a:solidFill>
            </a:endParaRP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CA" sz="1600" dirty="0" smtClean="0"/>
              <a:t>Like the Canadian-born, there is declining civic participation and engagement among immigrant populations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endParaRPr lang="en-CA" sz="1600" dirty="0" smtClean="0"/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CA" sz="1600" dirty="0" smtClean="0"/>
              <a:t>In 2003, 5% of immigrants who had lived in Canada for less than six years reported voting in a recent election, compared to 80% among those who have lived in Canada for more than 25 years.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Lack of knowledge of Canadian history and political institutions amongst all Canadians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US" sz="1600" dirty="0" smtClean="0"/>
              <a:t>Over time visible minorities display less attachment to Canada and a weakened Canadian identity. 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Perceptions of citizenship of convenience</a:t>
            </a:r>
          </a:p>
          <a:p>
            <a:pPr marL="723900" lvl="3" indent="-279400" ea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en-CA" sz="1600" dirty="0" smtClean="0"/>
              <a:t>New initiatives to against fraudulent immigration consultants and marriages of convenience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endParaRPr lang="en-CA" sz="2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CA" sz="2000" dirty="0" smtClean="0"/>
              <a:t>Elected bodies at all levels do not yet reflect Canada’s diversity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428625"/>
            <a:ext cx="9144000" cy="1143000"/>
          </a:xfrm>
        </p:spPr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Settlement and Integration Along the Continuum</a:t>
            </a:r>
          </a:p>
        </p:txBody>
      </p:sp>
      <p:cxnSp>
        <p:nvCxnSpPr>
          <p:cNvPr id="111" name="Straight Connector 110"/>
          <p:cNvCxnSpPr>
            <a:stCxn id="110" idx="2"/>
          </p:cNvCxnSpPr>
          <p:nvPr/>
        </p:nvCxnSpPr>
        <p:spPr>
          <a:xfrm rot="5400000">
            <a:off x="444500" y="748259"/>
            <a:ext cx="11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2" idx="2"/>
          </p:cNvCxnSpPr>
          <p:nvPr/>
        </p:nvCxnSpPr>
        <p:spPr>
          <a:xfrm rot="16200000" flipH="1">
            <a:off x="1730375" y="748259"/>
            <a:ext cx="11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4" idx="2"/>
          </p:cNvCxnSpPr>
          <p:nvPr/>
        </p:nvCxnSpPr>
        <p:spPr>
          <a:xfrm rot="5400000">
            <a:off x="2462213" y="730796"/>
            <a:ext cx="111125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8" idx="2"/>
          </p:cNvCxnSpPr>
          <p:nvPr/>
        </p:nvCxnSpPr>
        <p:spPr>
          <a:xfrm rot="5400000">
            <a:off x="4873625" y="748259"/>
            <a:ext cx="11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 rot="16200000">
            <a:off x="-1208063" y="4746308"/>
            <a:ext cx="2992914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Outcomes </a:t>
            </a:r>
            <a:r>
              <a:rPr lang="en-CA" b="1" dirty="0">
                <a:latin typeface="Times New Roman" pitchFamily="18" charset="0"/>
                <a:cs typeface="Times New Roman" pitchFamily="18" charset="0"/>
              </a:rPr>
              <a:t>&amp; Indicators</a:t>
            </a:r>
          </a:p>
          <a:p>
            <a:pPr algn="ctr">
              <a:defRPr/>
            </a:pPr>
            <a:endParaRPr lang="en-C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00034" y="1279793"/>
            <a:ext cx="3000396" cy="276999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sz="1200" dirty="0"/>
              <a:t>Access to Information &amp; Awareness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785918" y="1639833"/>
            <a:ext cx="292895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sz="1200" dirty="0"/>
              <a:t>Access to Services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643306" y="1999873"/>
            <a:ext cx="5357850" cy="276999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sz="1200" dirty="0"/>
              <a:t>Equality of Opportunities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929322" y="2431921"/>
            <a:ext cx="3071834" cy="276999"/>
          </a:xfrm>
          <a:prstGeom prst="rect">
            <a:avLst/>
          </a:prstGeom>
          <a:solidFill>
            <a:srgbClr val="663300"/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sz="1200" dirty="0"/>
              <a:t>Life Satisfaction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572264" y="2863969"/>
            <a:ext cx="2428892" cy="276999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sz="1200" dirty="0"/>
              <a:t>Sense of Belonging</a:t>
            </a:r>
          </a:p>
        </p:txBody>
      </p:sp>
      <p:cxnSp>
        <p:nvCxnSpPr>
          <p:cNvPr id="130" name="Straight Connector 129"/>
          <p:cNvCxnSpPr/>
          <p:nvPr/>
        </p:nvCxnSpPr>
        <p:spPr>
          <a:xfrm>
            <a:off x="-11112" y="3355975"/>
            <a:ext cx="9144000" cy="71437"/>
          </a:xfrm>
          <a:prstGeom prst="line">
            <a:avLst/>
          </a:prstGeom>
          <a:ln w="76200" cmpd="tri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58800" dist="50800" dir="5400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0" y="6786563"/>
            <a:ext cx="9144000" cy="71437"/>
          </a:xfrm>
          <a:prstGeom prst="line">
            <a:avLst/>
          </a:prstGeom>
          <a:ln w="76200" cmpd="tri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58800" dist="50800" dir="5400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2" name="Diagram 131"/>
          <p:cNvGraphicFramePr/>
          <p:nvPr/>
        </p:nvGraphicFramePr>
        <p:xfrm>
          <a:off x="431540" y="3465004"/>
          <a:ext cx="870134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484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13" y="647030"/>
            <a:ext cx="9121775" cy="60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" name="TextBox 109"/>
          <p:cNvSpPr txBox="1"/>
          <p:nvPr/>
        </p:nvSpPr>
        <p:spPr>
          <a:xfrm>
            <a:off x="71438" y="446634"/>
            <a:ext cx="857250" cy="2460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1000" b="1" dirty="0">
                <a:latin typeface="Times New Roman" pitchFamily="18" charset="0"/>
                <a:cs typeface="Times New Roman" pitchFamily="18" charset="0"/>
              </a:rPr>
              <a:t>Application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428750" y="446634"/>
            <a:ext cx="714375" cy="2460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1000" b="1" dirty="0">
                <a:latin typeface="Times New Roman" pitchFamily="18" charset="0"/>
                <a:cs typeface="Times New Roman" pitchFamily="18" charset="0"/>
              </a:rPr>
              <a:t>Selection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214563" y="446634"/>
            <a:ext cx="642937" cy="2460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1000" b="1" dirty="0">
                <a:latin typeface="Times New Roman" pitchFamily="18" charset="0"/>
                <a:cs typeface="Times New Roman" pitchFamily="18" charset="0"/>
              </a:rPr>
              <a:t>Arrival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286250" y="446634"/>
            <a:ext cx="1285875" cy="2460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000" b="1" dirty="0">
                <a:latin typeface="Times New Roman" pitchFamily="18" charset="0"/>
                <a:cs typeface="Times New Roman" pitchFamily="18" charset="0"/>
              </a:rPr>
              <a:t>Formal Citizenship</a:t>
            </a:r>
          </a:p>
        </p:txBody>
      </p:sp>
      <p:sp>
        <p:nvSpPr>
          <p:cNvPr id="122" name="TextBox 121"/>
          <p:cNvSpPr txBox="1"/>
          <p:nvPr/>
        </p:nvSpPr>
        <p:spPr>
          <a:xfrm rot="16200000">
            <a:off x="-764604" y="1980828"/>
            <a:ext cx="2105996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b="1" dirty="0">
                <a:latin typeface="Times New Roman" pitchFamily="18" charset="0"/>
                <a:cs typeface="Times New Roman" pitchFamily="18" charset="0"/>
              </a:rPr>
              <a:t>Focus of Public  Policy &amp;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35832"/>
            <a:ext cx="8001000" cy="4357464"/>
          </a:xfrm>
        </p:spPr>
        <p:txBody>
          <a:bodyPr/>
          <a:lstStyle/>
          <a:p>
            <a:pPr marL="0" indent="0" defTabSz="914400" eaLnBrk="1" hangingPunct="1">
              <a:spcBef>
                <a:spcPct val="0"/>
              </a:spcBef>
            </a:pPr>
            <a:r>
              <a:rPr lang="en-CA" sz="20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Needs Assessment and Referrals</a:t>
            </a:r>
            <a:r>
              <a:rPr lang="en-CA" sz="2000" dirty="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400050" lvl="1" indent="0" defTabSz="914400" eaLnBrk="1" hangingPunct="1">
              <a:spcBef>
                <a:spcPct val="0"/>
              </a:spcBef>
            </a:pPr>
            <a:r>
              <a:rPr lang="en-CA" sz="1600" dirty="0" smtClean="0">
                <a:latin typeface="Arial" charset="0"/>
                <a:ea typeface="Calibri" pitchFamily="34" charset="0"/>
                <a:cs typeface="Times New Roman" pitchFamily="18" charset="0"/>
              </a:rPr>
              <a:t>Determine eligibility, assess needs, and refer newcomers to other services</a:t>
            </a:r>
          </a:p>
          <a:p>
            <a:pPr marL="0" indent="0" defTabSz="914400" eaLnBrk="1" hangingPunct="1">
              <a:spcBef>
                <a:spcPts val="600"/>
              </a:spcBef>
            </a:pPr>
            <a:r>
              <a:rPr lang="en-CA" sz="20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Information and Awareness Services</a:t>
            </a:r>
          </a:p>
          <a:p>
            <a:pPr marL="400050" lvl="1" indent="0" defTabSz="914400" eaLnBrk="1" hangingPunct="1">
              <a:spcBef>
                <a:spcPts val="0"/>
              </a:spcBef>
            </a:pPr>
            <a:r>
              <a:rPr lang="en-CA" sz="1600" dirty="0" smtClean="0">
                <a:latin typeface="Arial" charset="0"/>
                <a:ea typeface="Calibri" pitchFamily="34" charset="0"/>
                <a:cs typeface="Times New Roman" pitchFamily="18" charset="0"/>
              </a:rPr>
              <a:t>Provide pre- and post-arrival </a:t>
            </a:r>
            <a:r>
              <a:rPr lang="en-CA" sz="1600" dirty="0" smtClean="0">
                <a:latin typeface="Arial" charset="0"/>
                <a:ea typeface="ＭＳ Ｐゴシック" pitchFamily="34" charset="-128"/>
                <a:cs typeface="Times New Roman" pitchFamily="18" charset="0"/>
              </a:rPr>
              <a:t>information</a:t>
            </a:r>
            <a:r>
              <a:rPr lang="en-CA" sz="1200" dirty="0" smtClean="0">
                <a:latin typeface="Arial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CA" sz="1200" dirty="0" smtClean="0">
                <a:latin typeface="Arial" charset="0"/>
                <a:ea typeface="ＭＳ Ｐゴシック" pitchFamily="34" charset="-128"/>
                <a:cs typeface="Times New Roman" pitchFamily="18" charset="0"/>
              </a:rPr>
            </a:br>
            <a:endParaRPr lang="en-CA" sz="1200" dirty="0" smtClean="0">
              <a:latin typeface="Arial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defTabSz="914400" eaLnBrk="1" hangingPunct="1">
              <a:spcBef>
                <a:spcPct val="0"/>
              </a:spcBef>
            </a:pPr>
            <a:r>
              <a:rPr lang="en-CA" sz="2000" b="1" dirty="0" smtClean="0">
                <a:latin typeface="Arial" charset="0"/>
                <a:ea typeface="ＭＳ Ｐゴシック" pitchFamily="34" charset="-128"/>
                <a:cs typeface="Arial" charset="0"/>
              </a:rPr>
              <a:t>Language Learning and Skills Development Training</a:t>
            </a:r>
          </a:p>
          <a:p>
            <a:pPr marL="0" indent="0" defTabSz="914400" eaLnBrk="1" hangingPunct="1">
              <a:spcBef>
                <a:spcPct val="0"/>
              </a:spcBef>
            </a:pPr>
            <a:endParaRPr lang="en-CA" sz="20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defTabSz="914400" eaLnBrk="1" hangingPunct="1">
              <a:spcBef>
                <a:spcPct val="0"/>
              </a:spcBef>
            </a:pPr>
            <a:r>
              <a:rPr lang="en-CA" sz="2000" b="1" dirty="0" smtClean="0">
                <a:latin typeface="Arial" charset="0"/>
                <a:ea typeface="ＭＳ Ｐゴシック" pitchFamily="34" charset="-128"/>
                <a:cs typeface="Arial" charset="0"/>
              </a:rPr>
              <a:t>Employment-related Services</a:t>
            </a:r>
          </a:p>
          <a:p>
            <a:pPr marL="400050" lvl="1" indent="0" defTabSz="914400" eaLnBrk="1" hangingPunct="1">
              <a:spcBef>
                <a:spcPct val="0"/>
              </a:spcBef>
            </a:pPr>
            <a:r>
              <a:rPr lang="en-CA" sz="1600" dirty="0" smtClean="0">
                <a:latin typeface="Arial" charset="0"/>
                <a:ea typeface="ＭＳ Ｐゴシック" pitchFamily="34" charset="-128"/>
                <a:cs typeface="Arial" charset="0"/>
              </a:rPr>
              <a:t>Search, gain, and retain employment</a:t>
            </a:r>
            <a:br>
              <a:rPr lang="en-CA" sz="1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CA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defTabSz="914400" eaLnBrk="1" hangingPunct="1">
              <a:spcBef>
                <a:spcPct val="0"/>
              </a:spcBef>
            </a:pPr>
            <a:r>
              <a:rPr lang="en-CA" sz="2000" b="1" dirty="0" smtClean="0">
                <a:latin typeface="Arial" charset="0"/>
                <a:ea typeface="ＭＳ Ｐゴシック" pitchFamily="34" charset="-128"/>
                <a:cs typeface="Arial" charset="0"/>
              </a:rPr>
              <a:t>Community Connections</a:t>
            </a:r>
            <a:r>
              <a:rPr lang="en-CA" sz="20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 marL="400050" lvl="1" indent="0" defTabSz="914400" eaLnBrk="1" hangingPunct="1">
              <a:spcBef>
                <a:spcPct val="0"/>
              </a:spcBef>
            </a:pPr>
            <a:r>
              <a:rPr lang="en-CA" sz="1600" dirty="0" smtClean="0">
                <a:latin typeface="Arial" charset="0"/>
                <a:ea typeface="ＭＳ Ｐゴシック" pitchFamily="34" charset="-128"/>
                <a:cs typeface="Arial" charset="0"/>
              </a:rPr>
              <a:t>Establish a social and professional network</a:t>
            </a:r>
            <a:br>
              <a:rPr lang="en-CA" sz="1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CA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defTabSz="914400" eaLnBrk="1" hangingPunct="1">
              <a:spcBef>
                <a:spcPct val="0"/>
              </a:spcBef>
            </a:pPr>
            <a:r>
              <a:rPr lang="en-CA" sz="2000" b="1" dirty="0" smtClean="0">
                <a:latin typeface="Arial" charset="0"/>
                <a:ea typeface="ＭＳ Ｐゴシック" pitchFamily="34" charset="-128"/>
                <a:cs typeface="Arial" charset="0"/>
              </a:rPr>
              <a:t>Support Services</a:t>
            </a:r>
            <a:r>
              <a:rPr lang="en-CA" sz="20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600" dirty="0" smtClean="0">
                <a:latin typeface="Arial" charset="0"/>
                <a:ea typeface="ＭＳ Ｐゴシック" pitchFamily="34" charset="-128"/>
                <a:cs typeface="Arial" charset="0"/>
              </a:rPr>
              <a:t>Help to access settlement services (childcare, transportation)</a:t>
            </a:r>
          </a:p>
          <a:p>
            <a:pPr eaLnBrk="1" hangingPunct="1">
              <a:buFont typeface="Arial" charset="0"/>
              <a:buNone/>
            </a:pPr>
            <a:endParaRPr lang="en-CA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ADD-6175-44CD-B5E9-D9AC5119143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 smtClean="0">
                <a:latin typeface="Arial" pitchFamily="34" charset="0"/>
                <a:cs typeface="Arial" pitchFamily="34" charset="0"/>
              </a:rPr>
              <a:t>Settlement Program Services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4427</TotalTime>
  <Words>2100</Words>
  <Application>Microsoft Office PowerPoint</Application>
  <PresentationFormat>On-screen Show (4:3)</PresentationFormat>
  <Paragraphs>365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Outline</vt:lpstr>
      <vt:lpstr>Settlement and Integration in Canada</vt:lpstr>
      <vt:lpstr>Newcomers to Canada: Permanent Residents by source country</vt:lpstr>
      <vt:lpstr>Current Challenges: Social and Cultural</vt:lpstr>
      <vt:lpstr>Current Challenges: Economic</vt:lpstr>
      <vt:lpstr>Current Challenges: Civic and Political</vt:lpstr>
      <vt:lpstr>Settlement and Integration Along the Continuum</vt:lpstr>
      <vt:lpstr>Settlement Program Services</vt:lpstr>
      <vt:lpstr>Shared Responsibility</vt:lpstr>
      <vt:lpstr>Settlement and Integration Program Delivery</vt:lpstr>
      <vt:lpstr>Promotion of Settlement Services</vt:lpstr>
      <vt:lpstr>  Overview of Overseas Current Activities </vt:lpstr>
      <vt:lpstr>Other Key CIC Programs</vt:lpstr>
      <vt:lpstr> Refugee  Resettlement</vt:lpstr>
      <vt:lpstr>Foreign Credential Recognition</vt:lpstr>
      <vt:lpstr>Multiculturalism</vt:lpstr>
      <vt:lpstr>Multiculturalism</vt:lpstr>
      <vt:lpstr>Multiculturalism</vt:lpstr>
      <vt:lpstr>Multiculturalism</vt:lpstr>
      <vt:lpstr>Citizenship: Program Approach and Objectives</vt:lpstr>
      <vt:lpstr>Promoting Citizenship : Citizenship Action Plan </vt:lpstr>
      <vt:lpstr>First Official Canadian Citizenship Ceremony: 1947</vt:lpstr>
      <vt:lpstr>Understanding Newcomer Outcomes </vt:lpstr>
      <vt:lpstr>Understanding Newcomer Outcomes</vt:lpstr>
      <vt:lpstr>Understanding Newcomer Outcomes</vt:lpstr>
      <vt:lpstr>Second Generation Outcomes </vt:lpstr>
      <vt:lpstr>Made In Canada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CON Ana Paola</cp:lastModifiedBy>
  <cp:revision>373</cp:revision>
  <dcterms:created xsi:type="dcterms:W3CDTF">2010-07-27T20:22:16Z</dcterms:created>
  <dcterms:modified xsi:type="dcterms:W3CDTF">2017-03-03T20:54:35Z</dcterms:modified>
</cp:coreProperties>
</file>