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71" r:id="rId4"/>
    <p:sldId id="272" r:id="rId5"/>
    <p:sldId id="273" r:id="rId6"/>
    <p:sldId id="262" r:id="rId7"/>
    <p:sldId id="275" r:id="rId8"/>
    <p:sldId id="284" r:id="rId9"/>
    <p:sldId id="279" r:id="rId10"/>
    <p:sldId id="276" r:id="rId11"/>
    <p:sldId id="280" r:id="rId12"/>
    <p:sldId id="260" r:id="rId13"/>
    <p:sldId id="283" r:id="rId14"/>
  </p:sldIdLst>
  <p:sldSz cx="9144000" cy="6858000" type="screen4x3"/>
  <p:notesSz cx="70104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79668" autoAdjust="0"/>
  </p:normalViewPr>
  <p:slideViewPr>
    <p:cSldViewPr>
      <p:cViewPr>
        <p:scale>
          <a:sx n="100" d="100"/>
          <a:sy n="100" d="100"/>
        </p:scale>
        <p:origin x="-74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44" y="141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5" tIns="46147" rIns="92295" bIns="46147" numCol="1" anchor="t" anchorCtr="0" compatLnSpc="1">
            <a:prstTxWarp prst="textNoShape">
              <a:avLst/>
            </a:prstTxWarp>
          </a:bodyPr>
          <a:lstStyle>
            <a:lvl1pPr defTabSz="922338">
              <a:defRPr sz="1200"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5" tIns="46147" rIns="92295" bIns="4614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5" tIns="46147" rIns="92295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5" tIns="46147" rIns="92295" bIns="46147" numCol="1" anchor="b" anchorCtr="0" compatLnSpc="1">
            <a:prstTxWarp prst="textNoShape">
              <a:avLst/>
            </a:prstTxWarp>
          </a:bodyPr>
          <a:lstStyle>
            <a:lvl1pPr defTabSz="922338">
              <a:defRPr sz="1200"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5" tIns="46147" rIns="92295" bIns="4614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smtClean="0"/>
            </a:lvl1pPr>
          </a:lstStyle>
          <a:p>
            <a:pPr>
              <a:defRPr/>
            </a:pPr>
            <a:fld id="{7E8FB1E7-1D34-4414-A9CC-F8091E575CB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52417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A1AF3B5-447D-42A5-BA33-EF63C666435E}" type="slidenum">
              <a:rPr lang="en-CA"/>
              <a:pPr/>
              <a:t>1</a:t>
            </a:fld>
            <a:endParaRPr lang="en-CA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60863"/>
            <a:ext cx="5607050" cy="4248150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8FDA6B6-C489-4914-B200-3C9D76AD5432}" type="slidenum">
              <a:rPr lang="en-CA"/>
              <a:pPr/>
              <a:t>11</a:t>
            </a:fld>
            <a:endParaRPr lang="en-CA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75F43C-3DBA-47EE-A851-149BCD40066E}" type="slidenum">
              <a:rPr lang="en-CA"/>
              <a:pPr/>
              <a:t>12</a:t>
            </a:fld>
            <a:endParaRPr lang="en-CA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CD0072-F16D-478C-AB7C-3D25545FC105}" type="slidenum">
              <a:rPr lang="en-CA"/>
              <a:pPr/>
              <a:t>13</a:t>
            </a:fld>
            <a:endParaRPr lang="en-CA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E7A168-714D-48AA-8490-4FAB31075DCD}" type="slidenum">
              <a:rPr lang="en-CA"/>
              <a:pPr/>
              <a:t>2</a:t>
            </a:fld>
            <a:endParaRPr lang="en-CA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0E6622-5648-4B8D-940E-6EF441B9F496}" type="slidenum">
              <a:rPr lang="en-CA"/>
              <a:pPr/>
              <a:t>3</a:t>
            </a:fld>
            <a:endParaRPr lang="en-CA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3" y="4360863"/>
            <a:ext cx="5607050" cy="4048125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4E8F380-E838-4437-B7BF-E94F93A2413B}" type="slidenum">
              <a:rPr lang="en-CA"/>
              <a:pPr/>
              <a:t>4</a:t>
            </a:fld>
            <a:endParaRPr lang="en-CA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3186113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1AFA8F-956E-4347-B87C-12719CE33C4D}" type="slidenum">
              <a:rPr lang="en-CA"/>
              <a:pPr/>
              <a:t>5</a:t>
            </a:fld>
            <a:endParaRPr lang="en-CA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1816100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1BDE3F-2C8A-4397-8AD7-4ED3DA0F26EF}" type="slidenum">
              <a:rPr lang="en-CA"/>
              <a:pPr/>
              <a:t>6</a:t>
            </a:fld>
            <a:endParaRPr lang="en-CA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8C9375F-4D72-4955-A12A-095BD2B49A12}" type="slidenum">
              <a:rPr lang="en-CA"/>
              <a:pPr/>
              <a:t>7</a:t>
            </a:fld>
            <a:endParaRPr lang="en-CA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87388"/>
            <a:ext cx="4648200" cy="348615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83250" cy="4479925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F2CDA6B-9760-4541-86C9-F2D5E92F080B}" type="slidenum">
              <a:rPr lang="en-CA"/>
              <a:pPr/>
              <a:t>9</a:t>
            </a:fld>
            <a:endParaRPr lang="en-CA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408488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DA211D8-CB59-4689-98F7-52BDC8B27BBC}" type="slidenum">
              <a:rPr lang="en-CA"/>
              <a:pPr/>
              <a:t>10</a:t>
            </a:fld>
            <a:endParaRPr lang="en-CA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P Screen Cover Page-e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12700"/>
            <a:ext cx="8799513" cy="680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4678363" cy="1470025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CA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4608512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CA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465B63-D455-4DAB-BC17-06DA2F02A0C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BB056-02F9-47C9-A51B-9FB2A7B6684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289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19800" cy="5289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DEF19-9D3E-4434-BA00-9CCCC0036FE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F2A8D-7DBD-4453-9C53-7EFAE80ED94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76913-19A9-4371-9306-3B0FC62C8E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80061-1404-49C7-B8FB-4084E8A1066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90F26-2F6E-4967-A9C8-315DA7DD340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18FC-1812-40B9-8926-EB1DC2A3A0F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73EBE-D45C-4841-9EAB-757F2355BB3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143CD-86D5-4337-8165-4D5CB8EDD50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70FD9-4B4C-455E-BE05-D9752EA7AE9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6613"/>
            <a:ext cx="8229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165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658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65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51FB0FC-483F-44C7-83CF-529A5ACD1E3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.Henderson@cbsa-asfc.gc.c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4606925" cy="1470025"/>
          </a:xfrm>
        </p:spPr>
        <p:txBody>
          <a:bodyPr/>
          <a:lstStyle/>
          <a:p>
            <a:pPr eaLnBrk="1" hangingPunct="1"/>
            <a:r>
              <a:rPr lang="es-ES_tradnl" sz="2600" smtClean="0">
                <a:latin typeface="Calibri" pitchFamily="34" charset="0"/>
              </a:rPr>
              <a:t>Panorama general de la </a:t>
            </a:r>
            <a:br>
              <a:rPr lang="es-ES_tradnl" sz="2600" smtClean="0">
                <a:latin typeface="Calibri" pitchFamily="34" charset="0"/>
              </a:rPr>
            </a:br>
            <a:r>
              <a:rPr lang="es-ES_tradnl" sz="2600" smtClean="0">
                <a:latin typeface="Calibri" pitchFamily="34" charset="0"/>
              </a:rPr>
              <a:t>Agencia de Servicios Fronterizos de Canadá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ES_tradnl" sz="2000" b="1" dirty="0" smtClean="0">
                <a:latin typeface="Calibri" pitchFamily="34" charset="0"/>
              </a:rPr>
              <a:t>XVII Conferencia </a:t>
            </a:r>
            <a:r>
              <a:rPr lang="es-ES_tradnl" sz="2000" b="1" dirty="0" smtClean="0">
                <a:latin typeface="Calibri" pitchFamily="34" charset="0"/>
              </a:rPr>
              <a:t>Regional sobre Migración en Ciudad de Panamá, Panamá</a:t>
            </a:r>
          </a:p>
          <a:p>
            <a:pPr eaLnBrk="1" hangingPunct="1"/>
            <a:endParaRPr lang="es-ES_tradnl" sz="2000" b="1" dirty="0" smtClean="0">
              <a:latin typeface="Calibri" pitchFamily="34" charset="0"/>
            </a:endParaRPr>
          </a:p>
          <a:p>
            <a:pPr eaLnBrk="1" hangingPunct="1"/>
            <a:r>
              <a:rPr lang="es-ES_tradnl" sz="2000" b="1" dirty="0" smtClean="0">
                <a:latin typeface="Calibri" pitchFamily="34" charset="0"/>
              </a:rPr>
              <a:t>19-22 de junio de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224E26-8CFC-4361-8463-FC158394BF5D}" type="slidenum">
              <a:rPr lang="es-ES_tradnl"/>
              <a:pPr/>
              <a:t>10</a:t>
            </a:fld>
            <a:endParaRPr lang="es-ES_tradnl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836613"/>
            <a:ext cx="8856984" cy="581025"/>
          </a:xfrm>
        </p:spPr>
        <p:txBody>
          <a:bodyPr/>
          <a:lstStyle/>
          <a:p>
            <a:pPr eaLnBrk="1" hangingPunct="1"/>
            <a:r>
              <a:rPr lang="es-ES_tradnl" sz="2600" dirty="0" smtClean="0"/>
              <a:t>Mejores prácticas de gestión fronteriza de la </a:t>
            </a:r>
            <a:r>
              <a:rPr lang="es-ES_tradnl" sz="2600" dirty="0" err="1" smtClean="0"/>
              <a:t>ASFC</a:t>
            </a:r>
            <a:endParaRPr lang="es-ES_tradnl" sz="2600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_tradnl" altLang="en-US" sz="1800" b="1" u="sng" dirty="0" smtClean="0"/>
              <a:t>Gestión de los riesgos fronterizos y evaluaciones de los riesgos relacionados con la inteligencia</a:t>
            </a:r>
          </a:p>
          <a:p>
            <a:pPr eaLnBrk="1" hangingPunct="1">
              <a:lnSpc>
                <a:spcPct val="80000"/>
              </a:lnSpc>
            </a:pPr>
            <a:endParaRPr 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800" dirty="0" smtClean="0"/>
              <a:t>La </a:t>
            </a:r>
            <a:r>
              <a:rPr lang="es-ES_tradnl" sz="1800" dirty="0" err="1" smtClean="0"/>
              <a:t>ASFC</a:t>
            </a:r>
            <a:r>
              <a:rPr lang="es-ES_tradnl" sz="1800" dirty="0" smtClean="0"/>
              <a:t> es una organización </a:t>
            </a:r>
            <a:r>
              <a:rPr lang="es-ES_tradnl" sz="1800" b="1" dirty="0" smtClean="0"/>
              <a:t>centrada en la inteligencia</a:t>
            </a:r>
            <a:r>
              <a:rPr lang="es-ES_tradnl" sz="1800" dirty="0" smtClean="0"/>
              <a:t> y </a:t>
            </a:r>
            <a:r>
              <a:rPr lang="es-ES_tradnl" sz="1800" b="1" dirty="0" smtClean="0"/>
              <a:t>basada en el</a:t>
            </a:r>
            <a:r>
              <a:rPr lang="es-ES_tradnl" sz="1800" dirty="0" smtClean="0"/>
              <a:t> </a:t>
            </a:r>
            <a:r>
              <a:rPr lang="es-ES_tradnl" sz="1800" b="1" dirty="0" smtClean="0"/>
              <a:t>riesgo</a:t>
            </a:r>
            <a:r>
              <a:rPr lang="es-ES_tradnl" sz="18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es-ES_tradnl" sz="1800" dirty="0" smtClean="0">
              <a:cs typeface="Times New Roman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s-ES_tradnl" sz="1800" dirty="0" smtClean="0">
                <a:cs typeface="Times New Roman" charset="0"/>
              </a:rPr>
              <a:t>La </a:t>
            </a:r>
            <a:r>
              <a:rPr lang="es-ES_tradnl" sz="1800" dirty="0" err="1" smtClean="0">
                <a:cs typeface="Times New Roman" charset="0"/>
              </a:rPr>
              <a:t>ASFC</a:t>
            </a:r>
            <a:r>
              <a:rPr lang="es-ES_tradnl" sz="1800" dirty="0" smtClean="0">
                <a:cs typeface="Times New Roman" charset="0"/>
              </a:rPr>
              <a:t> confía en la toma de decisiones basada en inteligencia para identificar a viajeros de alto riesgo y bienes de contrabando destinados a Canadá. </a:t>
            </a:r>
          </a:p>
          <a:p>
            <a:pPr eaLnBrk="1" hangingPunct="1">
              <a:lnSpc>
                <a:spcPct val="80000"/>
              </a:lnSpc>
            </a:pPr>
            <a:endParaRPr lang="es-ES_tradnl" sz="1800" dirty="0" smtClean="0">
              <a:cs typeface="Times New Roman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s-ES_tradnl" sz="1800" dirty="0" smtClean="0">
                <a:cs typeface="Times New Roman" charset="0"/>
              </a:rPr>
              <a:t>Para obtener una buena inteligencia se necesitan herramientas modernas, profesionales capacitados y buenas relaciones con los socios, como los organismos policiales y judiciales encargados de aplicar la ley.</a:t>
            </a:r>
            <a:endParaRPr lang="es-ES_tradnl" sz="1800" dirty="0" smtClean="0"/>
          </a:p>
          <a:p>
            <a:pPr eaLnBrk="1" hangingPunct="1">
              <a:lnSpc>
                <a:spcPct val="80000"/>
              </a:lnSpc>
            </a:pPr>
            <a:endParaRPr 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800" dirty="0" smtClean="0"/>
              <a:t>Las evaluaciones de los riesgos relacionados con la inteligencia confirman las amenazas y riesgos más importantes para la seguridad fronteriza de la </a:t>
            </a:r>
            <a:r>
              <a:rPr lang="es-ES_tradnl" sz="1800" dirty="0" err="1" smtClean="0"/>
              <a:t>ASFC</a:t>
            </a:r>
            <a:r>
              <a:rPr lang="es-ES_tradnl" sz="1800" dirty="0" smtClean="0"/>
              <a:t> por región y por modalidad.</a:t>
            </a:r>
          </a:p>
          <a:p>
            <a:pPr eaLnBrk="1" hangingPunct="1">
              <a:lnSpc>
                <a:spcPct val="80000"/>
              </a:lnSpc>
            </a:pPr>
            <a:endParaRPr 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800" dirty="0" smtClean="0"/>
              <a:t>La gestión de los riesgos basada en la inteligencia permite a la </a:t>
            </a:r>
            <a:r>
              <a:rPr lang="es-ES_tradnl" sz="1800" dirty="0" err="1" smtClean="0"/>
              <a:t>ASFC</a:t>
            </a:r>
            <a:r>
              <a:rPr lang="es-ES_tradnl" sz="1800" dirty="0" smtClean="0"/>
              <a:t> “alejar” eficazmente las fronteras.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E6D2741-7AD8-4429-AC03-37B2FD89D797}" type="slidenum">
              <a:rPr lang="es-ES_tradnl"/>
              <a:pPr/>
              <a:t>11</a:t>
            </a:fld>
            <a:endParaRPr lang="es-ES_tradnl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836613"/>
            <a:ext cx="8579296" cy="581025"/>
          </a:xfrm>
        </p:spPr>
        <p:txBody>
          <a:bodyPr/>
          <a:lstStyle/>
          <a:p>
            <a:pPr eaLnBrk="1" hangingPunct="1"/>
            <a:r>
              <a:rPr lang="es-ES_tradnl" sz="2600" dirty="0" smtClean="0"/>
              <a:t>Mejores prácticas de gestión fronteriza de la </a:t>
            </a:r>
            <a:r>
              <a:rPr lang="es-ES_tradnl" sz="2600" dirty="0" err="1" smtClean="0"/>
              <a:t>ASFC</a:t>
            </a:r>
            <a:endParaRPr lang="es-ES_tradnl" sz="2600" dirty="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sz="2000" dirty="0" smtClean="0"/>
              <a:t>Los Equipos Integrados de Policía de Frontera (</a:t>
            </a:r>
            <a:r>
              <a:rPr lang="es-ES_tradnl" sz="2000" dirty="0" err="1" smtClean="0"/>
              <a:t>EIPF</a:t>
            </a:r>
            <a:r>
              <a:rPr lang="es-ES_tradnl" sz="2000" dirty="0" smtClean="0"/>
              <a:t>) son un componente crítico para mantener la integridad y la seguridad de nuestras fronteras.</a:t>
            </a:r>
          </a:p>
          <a:p>
            <a:pPr eaLnBrk="1" hangingPunct="1">
              <a:lnSpc>
                <a:spcPct val="90000"/>
              </a:lnSpc>
            </a:pPr>
            <a:endParaRPr lang="es-ES_tradnl" sz="2000" dirty="0" smtClean="0"/>
          </a:p>
          <a:p>
            <a:pPr eaLnBrk="1" hangingPunct="1">
              <a:lnSpc>
                <a:spcPct val="90000"/>
              </a:lnSpc>
            </a:pPr>
            <a:r>
              <a:rPr lang="es-ES_tradnl" sz="2000" dirty="0" smtClean="0"/>
              <a:t>Los </a:t>
            </a:r>
            <a:r>
              <a:rPr lang="es-ES_tradnl" sz="2000" dirty="0" err="1" smtClean="0"/>
              <a:t>EIPF</a:t>
            </a:r>
            <a:r>
              <a:rPr lang="es-ES_tradnl" sz="2000" dirty="0" smtClean="0"/>
              <a:t> mejoran la integridad y la seguridad fronterizas a lo largo de la frontera que comparten Canadá y Estados Unidos, y entre puertos de entrada designados.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sz="2000" dirty="0" smtClean="0"/>
          </a:p>
          <a:p>
            <a:pPr eaLnBrk="1" hangingPunct="1">
              <a:lnSpc>
                <a:spcPct val="90000"/>
              </a:lnSpc>
            </a:pPr>
            <a:r>
              <a:rPr lang="es-ES_tradnl" sz="2000" dirty="0" smtClean="0"/>
              <a:t>El Programa de Equipos Integrados de Policía de Frontera se compone de organismos judiciales y policiales para la aplicación de la ley, tanto canadienses como estadounidenses (Real Policía Montada de Canadá, Agencia de Servicios Fronterizos de Canadá, Aduanas y Protección Fronteriza de </a:t>
            </a:r>
            <a:r>
              <a:rPr lang="es-ES_tradnl" sz="2000" dirty="0" err="1" smtClean="0"/>
              <a:t>EE.UU</a:t>
            </a:r>
            <a:r>
              <a:rPr lang="es-ES_tradnl" sz="2000" dirty="0" smtClean="0"/>
              <a:t>., Servicio de Inmigración y Control de Aduanas de </a:t>
            </a:r>
            <a:r>
              <a:rPr lang="es-ES_tradnl" sz="2000" dirty="0" err="1" smtClean="0"/>
              <a:t>EE.UU</a:t>
            </a:r>
            <a:r>
              <a:rPr lang="es-ES_tradnl" sz="2000" dirty="0" smtClean="0"/>
              <a:t>, y Guarda Costas de </a:t>
            </a:r>
            <a:r>
              <a:rPr lang="es-ES_tradnl" sz="2000" dirty="0" err="1" smtClean="0"/>
              <a:t>EE.UU</a:t>
            </a:r>
            <a:r>
              <a:rPr lang="es-ES_tradnl" sz="2000" dirty="0" smtClean="0"/>
              <a:t>.). </a:t>
            </a:r>
          </a:p>
          <a:p>
            <a:pPr eaLnBrk="1" hangingPunct="1">
              <a:lnSpc>
                <a:spcPct val="90000"/>
              </a:lnSpc>
            </a:pPr>
            <a:endParaRPr lang="es-ES_tradn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CA5176-FFF1-4CD1-8240-7DFCCB35CDCD}" type="slidenum">
              <a:rPr lang="es-ES_tradnl"/>
              <a:pPr/>
              <a:t>12</a:t>
            </a:fld>
            <a:endParaRPr lang="es-ES_tradnl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431800"/>
          </a:xfrm>
        </p:spPr>
        <p:txBody>
          <a:bodyPr/>
          <a:lstStyle/>
          <a:p>
            <a:pPr eaLnBrk="1" hangingPunct="1"/>
            <a:r>
              <a:rPr lang="es-ES_tradnl" smtClean="0">
                <a:latin typeface="Calibri" pitchFamily="34" charset="0"/>
              </a:rPr>
              <a:t>Estadísticas (</a:t>
            </a:r>
            <a:r>
              <a:rPr lang="es-ES_tradnl" sz="2000" smtClean="0">
                <a:latin typeface="Calibri" pitchFamily="34" charset="0"/>
              </a:rPr>
              <a:t>2010-2011</a:t>
            </a:r>
            <a:r>
              <a:rPr lang="es-ES_tradnl" smtClean="0">
                <a:latin typeface="Calibri" pitchFamily="34" charset="0"/>
              </a:rPr>
              <a:t>)</a:t>
            </a:r>
          </a:p>
        </p:txBody>
      </p:sp>
      <p:graphicFrame>
        <p:nvGraphicFramePr>
          <p:cNvPr id="14499" name="Group 163"/>
          <p:cNvGraphicFramePr>
            <a:graphicFrameLocks noGrp="1"/>
          </p:cNvGraphicFramePr>
          <p:nvPr>
            <p:ph sz="half" idx="2"/>
          </p:nvPr>
        </p:nvGraphicFramePr>
        <p:xfrm>
          <a:off x="251520" y="1196975"/>
          <a:ext cx="4182368" cy="5111244"/>
        </p:xfrm>
        <a:graphic>
          <a:graphicData uri="http://schemas.openxmlformats.org/drawingml/2006/table">
            <a:tbl>
              <a:tblPr/>
              <a:tblGrid>
                <a:gridCol w="2520271"/>
                <a:gridCol w="1662097"/>
              </a:tblGrid>
              <a:tr h="2905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Estadísticas anuales 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Viajeros procesados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93 millones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GST</a:t>
                      </a: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</a:t>
                      </a:r>
                      <a:r>
                        <a:rPr kumimoji="0" lang="es-ES_tradnl" sz="1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HST</a:t>
                      </a: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recaudado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</a:t>
                      </a: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18.213.500.000/</a:t>
                      </a:r>
                      <a:b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año – </a:t>
                      </a:r>
                      <a:b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$49,9 M/diarios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714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Funciones relativas a la inmigración</a:t>
                      </a:r>
                      <a:endParaRPr kumimoji="0" lang="es-ES_tradnl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Personas expulsadas de Canadá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15.196</a:t>
                      </a:r>
                      <a:r>
                        <a:rPr kumimoji="0" lang="es-ES_trad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Solicitudes de asilo en puertos de entrada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8.261</a:t>
                      </a: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905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Estadísticas comerciales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Despachos aduaneros tramitados de expediciones comerciales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13,1 millones</a:t>
                      </a:r>
                      <a:r>
                        <a:rPr kumimoji="0" lang="es-ES_trad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Envíos por mensajería procesados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32 millones</a:t>
                      </a:r>
                      <a:r>
                        <a:rPr kumimoji="0" lang="es-ES_trad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Envíos por mensajería examinados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605.785</a:t>
                      </a:r>
                      <a:r>
                        <a:rPr kumimoji="0" lang="es-ES_trad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Número de medidas </a:t>
                      </a:r>
                      <a:r>
                        <a:rPr kumimoji="0" lang="es-ES_tradnl" sz="1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antidumping</a:t>
                      </a: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y compensatorias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26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905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Nuestro programa de niños desaparecidos</a:t>
                      </a:r>
                      <a:endParaRPr kumimoji="0" lang="es-ES_tradnl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Niños desaparecidos recuperados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29</a:t>
                      </a:r>
                      <a:r>
                        <a:rPr kumimoji="0" lang="es-ES_trad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61" name="Group 12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07489297"/>
              </p:ext>
            </p:extLst>
          </p:nvPr>
        </p:nvGraphicFramePr>
        <p:xfrm>
          <a:off x="4643438" y="1196975"/>
          <a:ext cx="4038600" cy="5071430"/>
        </p:xfrm>
        <a:graphic>
          <a:graphicData uri="http://schemas.openxmlformats.org/drawingml/2006/table">
            <a:tbl>
              <a:tblPr/>
              <a:tblGrid>
                <a:gridCol w="2881312"/>
                <a:gridCol w="1157288"/>
              </a:tblGrid>
              <a:tr h="3222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Decomisos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Número total de drogas incautadas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10.039</a:t>
                      </a:r>
                      <a:r>
                        <a:rPr kumimoji="0" lang="es-ES_trad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Valor de drogas incautadas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554.5  </a:t>
                      </a: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millones</a:t>
                      </a:r>
                      <a:endParaRPr kumimoji="0" lang="es-ES_tradn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Armas incautadas– armas de fuego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443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Número total de casos de dinero decomisado– sospechoso de ser producto de delitos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Dinero decomisado – valor en dólares 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30,7 millones</a:t>
                      </a:r>
                      <a:r>
                        <a:rPr kumimoji="0" lang="es-ES_trad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Total de incautaciones de tabaco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2.831</a:t>
                      </a: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Artículos de pornografía infantil, propaganda que incita al odio y obscenidades (viajeros y bienes)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267</a:t>
                      </a:r>
                      <a:r>
                        <a:rPr kumimoji="0" lang="es-ES_trad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76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Inspecciones agrícolas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Intercepciones de productos vegetales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16.104</a:t>
                      </a: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Intercepciones de productos de carne y animales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30.745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5A946BD-0585-48DB-A4F3-FA777FF93FD1}" type="slidenum">
              <a:rPr lang="en-CA"/>
              <a:pPr/>
              <a:t>13</a:t>
            </a:fld>
            <a:endParaRPr lang="en-CA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err="1" smtClean="0"/>
              <a:t>Información</a:t>
            </a:r>
            <a:r>
              <a:rPr lang="en-CA" dirty="0" smtClean="0"/>
              <a:t> de </a:t>
            </a:r>
            <a:r>
              <a:rPr lang="en-CA" dirty="0" err="1" smtClean="0"/>
              <a:t>contacto</a:t>
            </a:r>
            <a:r>
              <a:rPr lang="en-CA" dirty="0" smtClean="0"/>
              <a:t> de la </a:t>
            </a:r>
            <a:r>
              <a:rPr lang="en-CA" dirty="0" err="1" smtClean="0"/>
              <a:t>ASFC</a:t>
            </a:r>
            <a:endParaRPr lang="en-US" dirty="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CA" sz="2800" b="1" dirty="0" smtClean="0"/>
              <a:t>Chris Henderson</a:t>
            </a:r>
          </a:p>
          <a:p>
            <a:pPr eaLnBrk="1" hangingPunct="1">
              <a:buFontTx/>
              <a:buNone/>
            </a:pPr>
            <a:r>
              <a:rPr lang="en-CA" dirty="0" smtClean="0"/>
              <a:t>Director General, International and Partnerships</a:t>
            </a:r>
          </a:p>
          <a:p>
            <a:pPr eaLnBrk="1" hangingPunct="1">
              <a:buFontTx/>
              <a:buNone/>
            </a:pPr>
            <a:r>
              <a:rPr lang="en-CA" dirty="0" smtClean="0"/>
              <a:t>Programs Branch</a:t>
            </a:r>
          </a:p>
          <a:p>
            <a:pPr eaLnBrk="1" hangingPunct="1">
              <a:buFontTx/>
              <a:buNone/>
            </a:pPr>
            <a:r>
              <a:rPr lang="en-CA" dirty="0" smtClean="0"/>
              <a:t>Canada Border Services Agency</a:t>
            </a:r>
          </a:p>
          <a:p>
            <a:pPr eaLnBrk="1" hangingPunct="1">
              <a:buFontTx/>
              <a:buNone/>
            </a:pPr>
            <a:r>
              <a:rPr lang="en-CA" dirty="0" smtClean="0"/>
              <a:t>17</a:t>
            </a:r>
            <a:r>
              <a:rPr lang="en-CA" baseline="30000" dirty="0" smtClean="0"/>
              <a:t>th</a:t>
            </a:r>
            <a:r>
              <a:rPr lang="en-CA" dirty="0" smtClean="0"/>
              <a:t> Floor, 191 Laurier Ave. West</a:t>
            </a:r>
          </a:p>
          <a:p>
            <a:pPr eaLnBrk="1" hangingPunct="1">
              <a:buFontTx/>
              <a:buNone/>
            </a:pPr>
            <a:r>
              <a:rPr lang="en-CA" dirty="0" smtClean="0"/>
              <a:t>Ottawa, ON   K1A 0L8</a:t>
            </a:r>
          </a:p>
          <a:p>
            <a:pPr eaLnBrk="1" hangingPunct="1">
              <a:buFontTx/>
              <a:buNone/>
            </a:pPr>
            <a:r>
              <a:rPr lang="en-CA" dirty="0" err="1" smtClean="0"/>
              <a:t>CANADÁ</a:t>
            </a:r>
            <a:endParaRPr lang="en-CA" dirty="0" smtClean="0"/>
          </a:p>
          <a:p>
            <a:pPr eaLnBrk="1" hangingPunct="1">
              <a:buFontTx/>
              <a:buNone/>
            </a:pPr>
            <a:r>
              <a:rPr lang="en-CA" dirty="0" smtClean="0"/>
              <a:t>(613) 957-6623</a:t>
            </a:r>
          </a:p>
          <a:p>
            <a:pPr eaLnBrk="1" hangingPunct="1">
              <a:buFontTx/>
              <a:buNone/>
            </a:pPr>
            <a:r>
              <a:rPr lang="en-CA" dirty="0" err="1" smtClean="0">
                <a:hlinkClick r:id="rId3"/>
              </a:rPr>
              <a:t>Chris.Henderson@cbsa-asfc.gc.ca</a:t>
            </a:r>
            <a:endParaRPr lang="en-CA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D0E98C-0556-4FFF-9B7F-ED7CE84A53E8}" type="slidenum">
              <a:rPr lang="es-ES_tradnl"/>
              <a:pPr/>
              <a:t>2</a:t>
            </a:fld>
            <a:endParaRPr lang="es-ES_tradnl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dirty="0" smtClean="0"/>
              <a:t>Esquema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dirty="0" smtClean="0"/>
              <a:t>Quiénes somos</a:t>
            </a:r>
          </a:p>
          <a:p>
            <a:pPr eaLnBrk="1" hangingPunct="1"/>
            <a:r>
              <a:rPr lang="es-ES_tradnl" dirty="0" smtClean="0"/>
              <a:t>Qué hacemos</a:t>
            </a:r>
          </a:p>
          <a:p>
            <a:pPr eaLnBrk="1" hangingPunct="1"/>
            <a:r>
              <a:rPr lang="es-ES_tradnl" dirty="0" smtClean="0"/>
              <a:t>Carpeta de la seguridad pública de Canadá</a:t>
            </a:r>
          </a:p>
          <a:p>
            <a:pPr eaLnBrk="1" hangingPunct="1"/>
            <a:r>
              <a:rPr lang="es-ES_tradnl" dirty="0" smtClean="0"/>
              <a:t>Estructura organizacional de la Agencia de Servicios Fronterizos de Canadá (</a:t>
            </a:r>
            <a:r>
              <a:rPr lang="es-ES_tradnl" dirty="0" err="1" smtClean="0"/>
              <a:t>ASFC</a:t>
            </a:r>
            <a:r>
              <a:rPr lang="es-ES_tradnl" dirty="0" smtClean="0"/>
              <a:t>) </a:t>
            </a:r>
          </a:p>
          <a:p>
            <a:pPr eaLnBrk="1" hangingPunct="1"/>
            <a:r>
              <a:rPr lang="es-ES_tradnl" dirty="0" smtClean="0"/>
              <a:t>Cooperación de la </a:t>
            </a:r>
            <a:r>
              <a:rPr lang="es-ES_tradnl" dirty="0" err="1" smtClean="0"/>
              <a:t>ASFC</a:t>
            </a:r>
            <a:r>
              <a:rPr lang="es-ES_tradnl" dirty="0" smtClean="0"/>
              <a:t> con Estados Unidos</a:t>
            </a:r>
          </a:p>
          <a:p>
            <a:pPr eaLnBrk="1" hangingPunct="1"/>
            <a:r>
              <a:rPr lang="es-ES_tradnl" dirty="0" smtClean="0"/>
              <a:t>La </a:t>
            </a:r>
            <a:r>
              <a:rPr lang="es-ES_tradnl" dirty="0" err="1" smtClean="0"/>
              <a:t>ASFC</a:t>
            </a:r>
            <a:r>
              <a:rPr lang="es-ES_tradnl" dirty="0" smtClean="0"/>
              <a:t> y los programas previamente aprobados</a:t>
            </a:r>
          </a:p>
          <a:p>
            <a:pPr eaLnBrk="1" hangingPunct="1"/>
            <a:r>
              <a:rPr lang="es-ES_tradnl" dirty="0" smtClean="0"/>
              <a:t>Las mejores prácticas de gestión fronteriza de la </a:t>
            </a:r>
            <a:r>
              <a:rPr lang="es-ES_tradnl" dirty="0" err="1" smtClean="0"/>
              <a:t>ASFC</a:t>
            </a:r>
            <a:endParaRPr lang="es-ES_tradnl" dirty="0" smtClean="0"/>
          </a:p>
          <a:p>
            <a:pPr eaLnBrk="1" hangingPunct="1"/>
            <a:r>
              <a:rPr lang="es-ES_tradnl" dirty="0" smtClean="0"/>
              <a:t>Estadísticas de la </a:t>
            </a:r>
            <a:r>
              <a:rPr lang="es-ES_tradnl" dirty="0" err="1" smtClean="0"/>
              <a:t>ASFC</a:t>
            </a:r>
            <a:r>
              <a:rPr lang="es-ES_tradnl" dirty="0" smtClean="0"/>
              <a:t> </a:t>
            </a:r>
          </a:p>
          <a:p>
            <a:pPr eaLnBrk="1" hangingPunct="1"/>
            <a:r>
              <a:rPr lang="es-ES_tradnl" dirty="0" smtClean="0"/>
              <a:t>Información de contacto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89AFABE-9169-4C38-B754-39A90F6F2B3A}" type="slidenum">
              <a:rPr lang="en-CA"/>
              <a:pPr/>
              <a:t>3</a:t>
            </a:fld>
            <a:endParaRPr lang="en-CA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La ASFC </a:t>
            </a:r>
            <a:br>
              <a:rPr lang="es-ES_tradnl" smtClean="0"/>
            </a:br>
            <a:r>
              <a:rPr lang="es-ES_tradnl" sz="2000" smtClean="0"/>
              <a:t>Quiénes somos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_tradnl" sz="1600" dirty="0" smtClean="0"/>
              <a:t>La ASFC se estableció en diciembre de 2003 y es una parte integral de la carpeta de seguridad pública creada para proteger a los canadienses y mantener la paz y la seguridad en la sociedad</a:t>
            </a:r>
            <a:r>
              <a:rPr lang="es-ES_tradnl" sz="1600" dirty="0" smtClean="0"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es-ES_tradnl" sz="16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600" dirty="0" smtClean="0"/>
              <a:t>La ASFC es responsable de proporcionar servicios fronterizos integrados que apoyan la seguridad nacional y la seguridad pública.</a:t>
            </a:r>
          </a:p>
          <a:p>
            <a:pPr eaLnBrk="1" hangingPunct="1">
              <a:lnSpc>
                <a:spcPct val="80000"/>
              </a:lnSpc>
            </a:pPr>
            <a:endParaRPr lang="es-ES_tradnl" sz="1600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s-ES_tradnl" sz="1600" dirty="0" smtClean="0">
                <a:ea typeface="Arial Unicode MS" pitchFamily="34" charset="-128"/>
                <a:cs typeface="Arial Unicode MS" pitchFamily="34" charset="-128"/>
              </a:rPr>
              <a:t>La ASFC amalgama funciones de tres organizaciones:</a:t>
            </a:r>
          </a:p>
          <a:p>
            <a:pPr eaLnBrk="1" hangingPunct="1">
              <a:lnSpc>
                <a:spcPct val="80000"/>
              </a:lnSpc>
            </a:pPr>
            <a:endParaRPr lang="es-ES_tradnl" sz="1600" dirty="0" smtClean="0">
              <a:ea typeface="Arial Unicode MS" pitchFamily="34" charset="-128"/>
              <a:cs typeface="Arial Unicode MS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s-ES_tradnl" sz="1600" dirty="0" smtClean="0">
                <a:ea typeface="Arial Unicode MS" pitchFamily="34" charset="-128"/>
                <a:cs typeface="Arial Unicode MS" pitchFamily="34" charset="-128"/>
              </a:rPr>
              <a:t>La Agencia Canadiense de Ingresos</a:t>
            </a:r>
          </a:p>
          <a:p>
            <a:pPr lvl="1" eaLnBrk="1" hangingPunct="1">
              <a:lnSpc>
                <a:spcPct val="80000"/>
              </a:lnSpc>
            </a:pPr>
            <a:r>
              <a:rPr lang="es-ES_tradnl" sz="1600" dirty="0" smtClean="0">
                <a:ea typeface="Arial Unicode MS" pitchFamily="34" charset="-128"/>
                <a:cs typeface="Arial Unicode MS" pitchFamily="34" charset="-128"/>
              </a:rPr>
              <a:t>El Ministerio de Ciudadanía e Inmigración de Canadá</a:t>
            </a:r>
          </a:p>
          <a:p>
            <a:pPr lvl="1" eaLnBrk="1" hangingPunct="1">
              <a:lnSpc>
                <a:spcPct val="80000"/>
              </a:lnSpc>
            </a:pPr>
            <a:r>
              <a:rPr lang="es-ES_tradnl" sz="1600" dirty="0" smtClean="0">
                <a:ea typeface="Arial Unicode MS" pitchFamily="34" charset="-128"/>
                <a:cs typeface="Arial Unicode MS" pitchFamily="34" charset="-128"/>
              </a:rPr>
              <a:t>La Agencia de Inspección Alimentaria de </a:t>
            </a:r>
            <a:r>
              <a:rPr lang="es-ES_tradnl" sz="1600" dirty="0" smtClean="0">
                <a:ea typeface="Arial Unicode MS" pitchFamily="34" charset="-128"/>
                <a:cs typeface="Arial Unicode MS" pitchFamily="34" charset="-128"/>
              </a:rPr>
              <a:t>Canadá</a:t>
            </a:r>
          </a:p>
          <a:p>
            <a:pPr eaLnBrk="1" fontAlgn="b" hangingPunct="1">
              <a:lnSpc>
                <a:spcPct val="80000"/>
              </a:lnSpc>
            </a:pPr>
            <a:endParaRPr lang="es-ES_tradnl" sz="1600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s-ES_tradnl" sz="1600" dirty="0" smtClean="0">
                <a:ea typeface="Arial Unicode MS" pitchFamily="34" charset="-128"/>
                <a:cs typeface="Arial Unicode MS" pitchFamily="34" charset="-128"/>
              </a:rPr>
              <a:t>La ASFC realiza operaciones fronterizas relacionadas con programas de aduanas e inmigración, así como en el ámbito de los alimentos, plantas y animales</a:t>
            </a:r>
            <a:r>
              <a:rPr lang="es-ES_tradnl" sz="1600" dirty="0" smtClean="0"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s-ES_tradnl" sz="1600" dirty="0" smtClean="0">
              <a:ea typeface="Arial Unicode MS" pitchFamily="34" charset="-128"/>
              <a:cs typeface="Arial Unicode MS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s-ES_tradnl" sz="1600" dirty="0" smtClean="0">
                <a:ea typeface="Arial Unicode MS" pitchFamily="34" charset="-128"/>
                <a:cs typeface="Arial Unicode MS" pitchFamily="34" charset="-128"/>
              </a:rPr>
              <a:t>La </a:t>
            </a:r>
            <a:r>
              <a:rPr lang="es-ES_tradnl" sz="1600" dirty="0" err="1" smtClean="0">
                <a:ea typeface="Arial Unicode MS" pitchFamily="34" charset="-128"/>
                <a:cs typeface="Arial Unicode MS" pitchFamily="34" charset="-128"/>
              </a:rPr>
              <a:t>ASFC</a:t>
            </a:r>
            <a:r>
              <a:rPr lang="es-ES_tradnl" sz="1600" dirty="0" smtClean="0">
                <a:ea typeface="Arial Unicode MS" pitchFamily="34" charset="-128"/>
                <a:cs typeface="Arial Unicode MS" pitchFamily="34" charset="-128"/>
              </a:rPr>
              <a:t> es responsable de funciones de inteligencia, prohibición y aplicación de la ley relacionadas con estos programas.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s-ES_tradnl" sz="1200" dirty="0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35F149A-D8C0-4EBE-84C7-E8B7E92E49DD}" type="slidenum">
              <a:rPr lang="es-ES_tradnl"/>
              <a:pPr/>
              <a:t>4</a:t>
            </a:fld>
            <a:endParaRPr lang="es-ES_tradnl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en-US" smtClean="0"/>
              <a:t>La ASFC</a:t>
            </a:r>
            <a:br>
              <a:rPr lang="es-ES_tradnl" altLang="en-US" smtClean="0"/>
            </a:br>
            <a:r>
              <a:rPr lang="es-ES_tradnl" altLang="en-US" smtClean="0"/>
              <a:t>Qué hacemos</a:t>
            </a:r>
            <a:endParaRPr lang="es-ES_tradnl" sz="200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1400" dirty="0" smtClean="0"/>
              <a:t>La </a:t>
            </a:r>
            <a:r>
              <a:rPr lang="es-ES_tradnl" sz="1400" dirty="0" err="1" smtClean="0"/>
              <a:t>ASFC</a:t>
            </a:r>
            <a:r>
              <a:rPr lang="es-ES_tradnl" sz="1400" dirty="0" smtClean="0"/>
              <a:t> administra más de 90 leyes, reglamentos y acuerdos internacionales, muchas veces en representación de otros ministerios y agencias federales, las provincias y los territorios.</a:t>
            </a:r>
            <a:endParaRPr lang="es-ES_tradnl" sz="1400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s-ES_tradnl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1400" dirty="0" smtClean="0">
                <a:ea typeface="Arial Unicode MS" pitchFamily="34" charset="-128"/>
                <a:cs typeface="Arial Unicode MS" pitchFamily="34" charset="-128"/>
              </a:rPr>
              <a:t>	La </a:t>
            </a:r>
            <a:r>
              <a:rPr lang="es-ES_tradnl" sz="1400" dirty="0" err="1" smtClean="0">
                <a:ea typeface="Arial Unicode MS" pitchFamily="34" charset="-128"/>
                <a:cs typeface="Arial Unicode MS" pitchFamily="34" charset="-128"/>
              </a:rPr>
              <a:t>ASFC</a:t>
            </a:r>
            <a:r>
              <a:rPr lang="es-ES_tradnl" sz="1400" dirty="0" smtClean="0"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eaLnBrk="1" hangingPunct="1"/>
            <a:r>
              <a:rPr lang="es-ES_tradnl" sz="1400" dirty="0" smtClean="0"/>
              <a:t>Administra legislación (más de 90 leyes) que rige la admisibilidad de personas, bienes y plantas y animales que entran y salen de Canadá. </a:t>
            </a:r>
          </a:p>
          <a:p>
            <a:pPr eaLnBrk="1" hangingPunct="1"/>
            <a:r>
              <a:rPr lang="es-ES_tradnl" sz="1400" dirty="0" smtClean="0"/>
              <a:t>Detiene a las personas que puedan representar una amenaza para el país. </a:t>
            </a:r>
          </a:p>
          <a:p>
            <a:pPr eaLnBrk="1" hangingPunct="1"/>
            <a:r>
              <a:rPr lang="es-ES_tradnl" sz="1400" dirty="0" smtClean="0"/>
              <a:t>Identifica y expulsa a las personas que no son admisibles en Canadá, incluyendo a quienes participan en actividades terroristas, el crimen organizado, crímenes de guerra o crímenes contra la humanidad. </a:t>
            </a:r>
          </a:p>
          <a:p>
            <a:pPr eaLnBrk="1" hangingPunct="1"/>
            <a:r>
              <a:rPr lang="es-ES_tradnl" sz="1400" dirty="0" smtClean="0"/>
              <a:t>Prohíbe la entrada o salida del país de bienes ilegales.</a:t>
            </a:r>
          </a:p>
          <a:p>
            <a:pPr eaLnBrk="1" hangingPunct="1"/>
            <a:r>
              <a:rPr lang="es-ES_tradnl" sz="1400" dirty="0" smtClean="0"/>
              <a:t>Protege la seguridad </a:t>
            </a:r>
            <a:r>
              <a:rPr lang="es-ES_tradnl" sz="1400" dirty="0" err="1" smtClean="0"/>
              <a:t>alimentaria</a:t>
            </a:r>
            <a:r>
              <a:rPr lang="es-ES_tradnl" sz="1400" dirty="0" smtClean="0"/>
              <a:t>, la salud de plantas y animales y la base de recursos canadiense. </a:t>
            </a:r>
          </a:p>
          <a:p>
            <a:pPr eaLnBrk="1" hangingPunct="1"/>
            <a:r>
              <a:rPr lang="es-ES_tradnl" sz="1400" dirty="0" smtClean="0"/>
              <a:t>Promueve las empresas y beneficios económicos canadienses al administrar legislación y acuerdos comerciales para que cumplan con las obligaciones internacionales de Canadá, lo que incluye hacer cumplir los recursos comerciales que ayudan a proteger la industria canadiense de los efectos dañinos de bienes importados objeto de </a:t>
            </a:r>
            <a:r>
              <a:rPr lang="es-ES_tradnl" sz="1400" dirty="0" err="1" smtClean="0"/>
              <a:t>dumping</a:t>
            </a:r>
            <a:r>
              <a:rPr lang="es-ES_tradnl" sz="1400" dirty="0" smtClean="0"/>
              <a:t> o subvencionados. </a:t>
            </a:r>
          </a:p>
          <a:p>
            <a:pPr eaLnBrk="1" hangingPunct="1"/>
            <a:r>
              <a:rPr lang="es-ES_tradnl" sz="1400" dirty="0" smtClean="0"/>
              <a:t>Administra un mecanismo de reparación justo e imparcial.</a:t>
            </a:r>
          </a:p>
          <a:p>
            <a:pPr eaLnBrk="1" hangingPunct="1"/>
            <a:r>
              <a:rPr lang="es-ES_tradnl" sz="1400" dirty="0" smtClean="0"/>
              <a:t>Recauda los derechos e impuestos aplicables a los bienes importados.</a:t>
            </a:r>
          </a:p>
          <a:p>
            <a:pPr eaLnBrk="1" hangingPunct="1">
              <a:buFontTx/>
              <a:buNone/>
            </a:pPr>
            <a:endParaRPr lang="es-ES_tradnl" sz="1400" dirty="0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26C212B-36E9-43CD-9865-33A7C426A544}" type="slidenum">
              <a:rPr lang="es-ES_tradnl"/>
              <a:pPr/>
              <a:t>5</a:t>
            </a:fld>
            <a:endParaRPr lang="es-ES_tradnl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507288" cy="581025"/>
          </a:xfrm>
        </p:spPr>
        <p:txBody>
          <a:bodyPr/>
          <a:lstStyle/>
          <a:p>
            <a:pPr eaLnBrk="1" hangingPunct="1"/>
            <a:r>
              <a:rPr lang="es-ES_tradnl" altLang="en-US" sz="2500" dirty="0" smtClean="0"/>
              <a:t>Dónde nos encontramos en el aparato gubernamental</a:t>
            </a:r>
            <a:br>
              <a:rPr lang="es-ES_tradnl" altLang="en-US" sz="2500" dirty="0" smtClean="0"/>
            </a:br>
            <a:r>
              <a:rPr lang="es-ES_tradnl" altLang="en-US" sz="2000" dirty="0" smtClean="0"/>
              <a:t>Carpeta de seguridad pública de Canadá</a:t>
            </a:r>
            <a:endParaRPr lang="es-ES_tradnl" sz="20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_tradnl" dirty="0" smtClean="0"/>
              <a:t> </a:t>
            </a:r>
          </a:p>
        </p:txBody>
      </p:sp>
      <p:sp>
        <p:nvSpPr>
          <p:cNvPr id="7173" name="Line 4"/>
          <p:cNvSpPr>
            <a:spLocks noChangeShapeType="1"/>
          </p:cNvSpPr>
          <p:nvPr/>
        </p:nvSpPr>
        <p:spPr bwMode="auto">
          <a:xfrm flipV="1">
            <a:off x="4356100" y="2997200"/>
            <a:ext cx="23431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6516688" y="5229225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6516688" y="4508500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6516688" y="3644900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2411413" y="6237288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>
            <a:off x="2411413" y="4797425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2411413" y="4149725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>
            <a:off x="2411413" y="3141663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>
            <a:off x="2411413" y="5445125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2" name="Line 13"/>
          <p:cNvSpPr>
            <a:spLocks noChangeShapeType="1"/>
          </p:cNvSpPr>
          <p:nvPr/>
        </p:nvSpPr>
        <p:spPr bwMode="auto">
          <a:xfrm>
            <a:off x="4500563" y="3860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3" name="Rectangle 14"/>
          <p:cNvSpPr>
            <a:spLocks noChangeArrowheads="1"/>
          </p:cNvSpPr>
          <p:nvPr/>
        </p:nvSpPr>
        <p:spPr bwMode="auto">
          <a:xfrm>
            <a:off x="468313" y="260350"/>
            <a:ext cx="525621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s-ES_tradnl" altLang="en-US" b="1">
              <a:solidFill>
                <a:srgbClr val="CC0000"/>
              </a:solidFill>
            </a:endParaRPr>
          </a:p>
        </p:txBody>
      </p:sp>
      <p:sp>
        <p:nvSpPr>
          <p:cNvPr id="7184" name="Text Box 17"/>
          <p:cNvSpPr txBox="1">
            <a:spLocks noChangeArrowheads="1"/>
          </p:cNvSpPr>
          <p:nvPr/>
        </p:nvSpPr>
        <p:spPr bwMode="auto">
          <a:xfrm>
            <a:off x="3492500" y="1700808"/>
            <a:ext cx="1844675" cy="45343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2000" b="1" dirty="0">
                <a:ea typeface="ＭＳ Ｐゴシック" pitchFamily="34" charset="-128"/>
              </a:rPr>
              <a:t>Parlamento</a:t>
            </a:r>
          </a:p>
        </p:txBody>
      </p:sp>
      <p:sp>
        <p:nvSpPr>
          <p:cNvPr id="7185" name="Text Box 18"/>
          <p:cNvSpPr txBox="1">
            <a:spLocks noChangeArrowheads="1"/>
          </p:cNvSpPr>
          <p:nvPr/>
        </p:nvSpPr>
        <p:spPr bwMode="auto">
          <a:xfrm>
            <a:off x="3563938" y="2420938"/>
            <a:ext cx="1643062" cy="431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2000" b="1">
                <a:ea typeface="ＭＳ Ｐゴシック" pitchFamily="34" charset="-128"/>
              </a:rPr>
              <a:t>Ministro</a:t>
            </a:r>
          </a:p>
        </p:txBody>
      </p:sp>
      <p:sp>
        <p:nvSpPr>
          <p:cNvPr id="7186" name="Text Box 19"/>
          <p:cNvSpPr txBox="1">
            <a:spLocks noChangeArrowheads="1"/>
          </p:cNvSpPr>
          <p:nvPr/>
        </p:nvSpPr>
        <p:spPr bwMode="auto">
          <a:xfrm>
            <a:off x="4814888" y="3573463"/>
            <a:ext cx="1643062" cy="54451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1400" b="1" dirty="0">
                <a:ea typeface="ＭＳ Ｐゴシック" pitchFamily="34" charset="-128"/>
              </a:rPr>
              <a:t>Viceministro </a:t>
            </a:r>
            <a:r>
              <a:rPr lang="es-ES_tradnl" sz="1400" b="1" dirty="0" smtClean="0">
                <a:ea typeface="ＭＳ Ｐゴシック" pitchFamily="34" charset="-128"/>
              </a:rPr>
              <a:t>Delegado</a:t>
            </a:r>
            <a:endParaRPr lang="es-ES_tradnl" sz="1400" b="1" dirty="0">
              <a:ea typeface="ＭＳ Ｐゴシック" pitchFamily="34" charset="-128"/>
            </a:endParaRPr>
          </a:p>
        </p:txBody>
      </p:sp>
      <p:sp>
        <p:nvSpPr>
          <p:cNvPr id="7187" name="Text Box 20"/>
          <p:cNvSpPr txBox="1">
            <a:spLocks noChangeArrowheads="1"/>
          </p:cNvSpPr>
          <p:nvPr/>
        </p:nvSpPr>
        <p:spPr bwMode="auto">
          <a:xfrm>
            <a:off x="3635375" y="4365625"/>
            <a:ext cx="20891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1400" b="1">
                <a:ea typeface="ＭＳ Ｐゴシック" pitchFamily="34" charset="-128"/>
              </a:rPr>
              <a:t>Oficina del Inspector General del CSIS</a:t>
            </a:r>
          </a:p>
        </p:txBody>
      </p:sp>
      <p:sp>
        <p:nvSpPr>
          <p:cNvPr id="7188" name="Text Box 21"/>
          <p:cNvSpPr txBox="1">
            <a:spLocks noChangeArrowheads="1"/>
          </p:cNvSpPr>
          <p:nvPr/>
        </p:nvSpPr>
        <p:spPr bwMode="auto">
          <a:xfrm>
            <a:off x="250825" y="4508500"/>
            <a:ext cx="2176463" cy="56991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1400" b="1" dirty="0">
                <a:ea typeface="ＭＳ Ｐゴシック" pitchFamily="34" charset="-128"/>
              </a:rPr>
              <a:t>Servicio Canadiense de Inteligencia de Seguridad </a:t>
            </a:r>
            <a:r>
              <a:rPr lang="es-ES_tradnl" sz="1400" b="1" dirty="0" smtClean="0">
                <a:ea typeface="ＭＳ Ｐゴシック" pitchFamily="34" charset="-128"/>
              </a:rPr>
              <a:t>(</a:t>
            </a:r>
            <a:r>
              <a:rPr lang="es-ES_tradnl" sz="1400" b="1" dirty="0" err="1">
                <a:ea typeface="ＭＳ Ｐゴシック" pitchFamily="34" charset="-128"/>
              </a:rPr>
              <a:t>CSIS</a:t>
            </a:r>
            <a:r>
              <a:rPr lang="es-ES_tradnl" sz="1400" b="1" dirty="0">
                <a:ea typeface="ＭＳ Ｐゴシック" pitchFamily="34" charset="-128"/>
              </a:rPr>
              <a:t>)</a:t>
            </a:r>
          </a:p>
        </p:txBody>
      </p:sp>
      <p:sp>
        <p:nvSpPr>
          <p:cNvPr id="7189" name="Text Box 22"/>
          <p:cNvSpPr txBox="1">
            <a:spLocks noChangeArrowheads="1"/>
          </p:cNvSpPr>
          <p:nvPr/>
        </p:nvSpPr>
        <p:spPr bwMode="auto">
          <a:xfrm>
            <a:off x="250825" y="2852738"/>
            <a:ext cx="2176463" cy="760412"/>
          </a:xfrm>
          <a:prstGeom prst="rect">
            <a:avLst/>
          </a:prstGeom>
          <a:solidFill>
            <a:srgbClr val="EB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1400" b="1">
                <a:ea typeface="ＭＳ Ｐゴシック" pitchFamily="34" charset="-128"/>
              </a:rPr>
              <a:t>Agencia de Servicios Fronterizos de Canadá</a:t>
            </a:r>
          </a:p>
        </p:txBody>
      </p:sp>
      <p:sp>
        <p:nvSpPr>
          <p:cNvPr id="7190" name="Text Box 23"/>
          <p:cNvSpPr txBox="1">
            <a:spLocks noChangeArrowheads="1"/>
          </p:cNvSpPr>
          <p:nvPr/>
        </p:nvSpPr>
        <p:spPr bwMode="auto">
          <a:xfrm>
            <a:off x="228600" y="3645024"/>
            <a:ext cx="2176463" cy="792088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1600" b="1" dirty="0">
                <a:ea typeface="ＭＳ Ｐゴシック" pitchFamily="34" charset="-128"/>
              </a:rPr>
              <a:t>Real Policía Montada de </a:t>
            </a:r>
            <a:r>
              <a:rPr lang="es-ES_tradnl" sz="1600" b="1" dirty="0" smtClean="0">
                <a:ea typeface="ＭＳ Ｐゴシック" pitchFamily="34" charset="-128"/>
              </a:rPr>
              <a:t>Canadá (</a:t>
            </a:r>
            <a:r>
              <a:rPr lang="es-ES_tradnl" sz="1600" b="1" dirty="0" err="1" smtClean="0">
                <a:ea typeface="ＭＳ Ｐゴシック" pitchFamily="34" charset="-128"/>
              </a:rPr>
              <a:t>RPMC</a:t>
            </a:r>
            <a:r>
              <a:rPr lang="es-ES_tradnl" sz="1600" b="1" dirty="0" smtClean="0">
                <a:ea typeface="ＭＳ Ｐゴシック" pitchFamily="34" charset="-128"/>
              </a:rPr>
              <a:t>)</a:t>
            </a:r>
            <a:endParaRPr lang="es-ES_tradnl" sz="1400" b="1" dirty="0">
              <a:ea typeface="ＭＳ Ｐゴシック" pitchFamily="34" charset="-128"/>
            </a:endParaRPr>
          </a:p>
        </p:txBody>
      </p:sp>
      <p:sp>
        <p:nvSpPr>
          <p:cNvPr id="7191" name="Text Box 24"/>
          <p:cNvSpPr txBox="1">
            <a:spLocks noChangeArrowheads="1"/>
          </p:cNvSpPr>
          <p:nvPr/>
        </p:nvSpPr>
        <p:spPr bwMode="auto">
          <a:xfrm>
            <a:off x="250825" y="5229225"/>
            <a:ext cx="2176463" cy="5048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1400" b="1">
                <a:ea typeface="ＭＳ Ｐゴシック" pitchFamily="34" charset="-128"/>
              </a:rPr>
              <a:t>Servicio Correccional de Canadá</a:t>
            </a:r>
          </a:p>
        </p:txBody>
      </p:sp>
      <p:sp>
        <p:nvSpPr>
          <p:cNvPr id="7192" name="Text Box 25"/>
          <p:cNvSpPr txBox="1">
            <a:spLocks noChangeArrowheads="1"/>
          </p:cNvSpPr>
          <p:nvPr/>
        </p:nvSpPr>
        <p:spPr bwMode="auto">
          <a:xfrm>
            <a:off x="2909888" y="3573463"/>
            <a:ext cx="1643062" cy="54451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1600" b="1">
                <a:ea typeface="ＭＳ Ｐゴシック" pitchFamily="34" charset="-128"/>
              </a:rPr>
              <a:t>Viceministro</a:t>
            </a:r>
          </a:p>
        </p:txBody>
      </p:sp>
      <p:sp>
        <p:nvSpPr>
          <p:cNvPr id="7193" name="Text Box 26"/>
          <p:cNvSpPr txBox="1">
            <a:spLocks noChangeArrowheads="1"/>
          </p:cNvSpPr>
          <p:nvPr/>
        </p:nvSpPr>
        <p:spPr bwMode="auto">
          <a:xfrm>
            <a:off x="6804025" y="3357563"/>
            <a:ext cx="2133600" cy="6477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1200" b="1" dirty="0">
                <a:ea typeface="ＭＳ Ｐゴシック" pitchFamily="34" charset="-128"/>
              </a:rPr>
              <a:t>Comisión de Quejas del Público contra la </a:t>
            </a:r>
            <a:r>
              <a:rPr lang="es-ES_tradnl" sz="1200" b="1" dirty="0" err="1" smtClean="0">
                <a:ea typeface="ＭＳ Ｐゴシック" pitchFamily="34" charset="-128"/>
              </a:rPr>
              <a:t>RPMC</a:t>
            </a:r>
            <a:endParaRPr lang="es-ES_tradnl" sz="1200" b="1" dirty="0">
              <a:ea typeface="ＭＳ Ｐゴシック" pitchFamily="34" charset="-128"/>
            </a:endParaRPr>
          </a:p>
        </p:txBody>
      </p:sp>
      <p:sp>
        <p:nvSpPr>
          <p:cNvPr id="7194" name="Text Box 27"/>
          <p:cNvSpPr txBox="1">
            <a:spLocks noChangeArrowheads="1"/>
          </p:cNvSpPr>
          <p:nvPr/>
        </p:nvSpPr>
        <p:spPr bwMode="auto">
          <a:xfrm>
            <a:off x="6659563" y="2636838"/>
            <a:ext cx="2133600" cy="5254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1400" b="1">
                <a:ea typeface="ＭＳ Ｐゴシック" pitchFamily="34" charset="-128"/>
              </a:rPr>
              <a:t>Secretario Parlamentario</a:t>
            </a:r>
          </a:p>
        </p:txBody>
      </p:sp>
      <p:sp>
        <p:nvSpPr>
          <p:cNvPr id="7195" name="Text Box 28"/>
          <p:cNvSpPr txBox="1">
            <a:spLocks noChangeArrowheads="1"/>
          </p:cNvSpPr>
          <p:nvPr/>
        </p:nvSpPr>
        <p:spPr bwMode="auto">
          <a:xfrm>
            <a:off x="6804025" y="4149725"/>
            <a:ext cx="2133600" cy="6477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1200" b="1" dirty="0">
                <a:ea typeface="ＭＳ Ｐゴシック" pitchFamily="34" charset="-128"/>
              </a:rPr>
              <a:t>Oficina del Investigador Correccional de Canadá</a:t>
            </a:r>
          </a:p>
        </p:txBody>
      </p:sp>
      <p:sp>
        <p:nvSpPr>
          <p:cNvPr id="7196" name="Text Box 29"/>
          <p:cNvSpPr txBox="1">
            <a:spLocks noChangeArrowheads="1"/>
          </p:cNvSpPr>
          <p:nvPr/>
        </p:nvSpPr>
        <p:spPr bwMode="auto">
          <a:xfrm>
            <a:off x="2909888" y="5032375"/>
            <a:ext cx="1643062" cy="484188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1600" b="1">
                <a:ea typeface="ＭＳ Ｐゴシック" pitchFamily="34" charset="-128"/>
              </a:rPr>
              <a:t>Ministerio</a:t>
            </a:r>
          </a:p>
        </p:txBody>
      </p:sp>
      <p:sp>
        <p:nvSpPr>
          <p:cNvPr id="7197" name="Text Box 30"/>
          <p:cNvSpPr txBox="1">
            <a:spLocks noChangeArrowheads="1"/>
          </p:cNvSpPr>
          <p:nvPr/>
        </p:nvSpPr>
        <p:spPr bwMode="auto">
          <a:xfrm>
            <a:off x="6804025" y="4941888"/>
            <a:ext cx="2133600" cy="5746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1200" b="1" dirty="0">
                <a:ea typeface="ＭＳ Ｐゴシック" pitchFamily="34" charset="-128"/>
              </a:rPr>
              <a:t>Comité Externo de Examen de la </a:t>
            </a:r>
            <a:r>
              <a:rPr lang="es-ES_tradnl" sz="1200" b="1" dirty="0" err="1" smtClean="0">
                <a:ea typeface="ＭＳ Ｐゴシック" pitchFamily="34" charset="-128"/>
              </a:rPr>
              <a:t>RPMC</a:t>
            </a:r>
            <a:endParaRPr lang="es-ES_tradnl" sz="1200" b="1" dirty="0">
              <a:ea typeface="ＭＳ Ｐゴシック" pitchFamily="34" charset="-128"/>
            </a:endParaRPr>
          </a:p>
        </p:txBody>
      </p:sp>
      <p:sp>
        <p:nvSpPr>
          <p:cNvPr id="7198" name="Text Box 31"/>
          <p:cNvSpPr txBox="1">
            <a:spLocks noChangeArrowheads="1"/>
          </p:cNvSpPr>
          <p:nvPr/>
        </p:nvSpPr>
        <p:spPr bwMode="auto">
          <a:xfrm>
            <a:off x="250825" y="5876925"/>
            <a:ext cx="2176463" cy="5762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/>
            <a:r>
              <a:rPr lang="es-ES_tradnl" sz="1400" b="1">
                <a:ea typeface="ＭＳ Ｐゴシック" pitchFamily="34" charset="-128"/>
              </a:rPr>
              <a:t>Consejo Nacional de Libertad Condicional</a:t>
            </a:r>
          </a:p>
        </p:txBody>
      </p:sp>
      <p:sp>
        <p:nvSpPr>
          <p:cNvPr id="7199" name="Line 32"/>
          <p:cNvSpPr>
            <a:spLocks noChangeShapeType="1"/>
          </p:cNvSpPr>
          <p:nvPr/>
        </p:nvSpPr>
        <p:spPr bwMode="auto">
          <a:xfrm>
            <a:off x="4140200" y="41497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0" name="Line 33"/>
          <p:cNvSpPr>
            <a:spLocks noChangeShapeType="1"/>
          </p:cNvSpPr>
          <p:nvPr/>
        </p:nvSpPr>
        <p:spPr bwMode="auto">
          <a:xfrm>
            <a:off x="4356100" y="2852738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1" name="Line 34"/>
          <p:cNvSpPr>
            <a:spLocks noChangeShapeType="1"/>
          </p:cNvSpPr>
          <p:nvPr/>
        </p:nvSpPr>
        <p:spPr bwMode="auto">
          <a:xfrm>
            <a:off x="4356100" y="2133600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Line 35"/>
          <p:cNvSpPr>
            <a:spLocks noChangeShapeType="1"/>
          </p:cNvSpPr>
          <p:nvPr/>
        </p:nvSpPr>
        <p:spPr bwMode="auto">
          <a:xfrm>
            <a:off x="3492500" y="4149725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3" name="Line 36"/>
          <p:cNvSpPr>
            <a:spLocks noChangeShapeType="1"/>
          </p:cNvSpPr>
          <p:nvPr/>
        </p:nvSpPr>
        <p:spPr bwMode="auto">
          <a:xfrm>
            <a:off x="2771775" y="3141663"/>
            <a:ext cx="0" cy="2447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Line 37"/>
          <p:cNvSpPr>
            <a:spLocks noChangeShapeType="1"/>
          </p:cNvSpPr>
          <p:nvPr/>
        </p:nvSpPr>
        <p:spPr bwMode="auto">
          <a:xfrm>
            <a:off x="2771775" y="5661025"/>
            <a:ext cx="0" cy="57626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5" name="Line 38"/>
          <p:cNvSpPr>
            <a:spLocks noChangeShapeType="1"/>
          </p:cNvSpPr>
          <p:nvPr/>
        </p:nvSpPr>
        <p:spPr bwMode="auto">
          <a:xfrm>
            <a:off x="2771775" y="3141663"/>
            <a:ext cx="158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6" name="Line 39"/>
          <p:cNvSpPr>
            <a:spLocks noChangeShapeType="1"/>
          </p:cNvSpPr>
          <p:nvPr/>
        </p:nvSpPr>
        <p:spPr bwMode="auto">
          <a:xfrm>
            <a:off x="4356100" y="3141663"/>
            <a:ext cx="216058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7" name="Line 40"/>
          <p:cNvSpPr>
            <a:spLocks noChangeShapeType="1"/>
          </p:cNvSpPr>
          <p:nvPr/>
        </p:nvSpPr>
        <p:spPr bwMode="auto">
          <a:xfrm flipH="1">
            <a:off x="6516688" y="3141663"/>
            <a:ext cx="6350" cy="20875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8" name="Text Box 47"/>
          <p:cNvSpPr txBox="1">
            <a:spLocks noChangeArrowheads="1"/>
          </p:cNvSpPr>
          <p:nvPr/>
        </p:nvSpPr>
        <p:spPr bwMode="auto">
          <a:xfrm>
            <a:off x="4427538" y="5589588"/>
            <a:ext cx="4032894" cy="938719"/>
          </a:xfrm>
          <a:prstGeom prst="rect">
            <a:avLst/>
          </a:prstGeom>
          <a:solidFill>
            <a:srgbClr val="FFFFEF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100" b="1" dirty="0">
                <a:ea typeface="ＭＳ Ｐゴシック" pitchFamily="34" charset="-128"/>
              </a:rPr>
              <a:t>Otros ministerios gubernamentales:</a:t>
            </a:r>
            <a:r>
              <a:rPr lang="es-ES_tradnl" sz="1100" dirty="0">
                <a:ea typeface="ＭＳ Ｐゴシック" pitchFamily="34" charset="-128"/>
              </a:rPr>
              <a:t> Ministerio de Ciudadanía e Inmigración, Justicia, Agricultura, Transporte, </a:t>
            </a:r>
            <a:r>
              <a:rPr lang="es-ES_tradnl" sz="1100" dirty="0" smtClean="0">
                <a:ea typeface="ＭＳ Ｐゴシック" pitchFamily="34" charset="-128"/>
              </a:rPr>
              <a:t>Administración Canadiense </a:t>
            </a:r>
            <a:r>
              <a:rPr lang="es-ES_tradnl" sz="1100" dirty="0">
                <a:ea typeface="ＭＳ Ｐゴシック" pitchFamily="34" charset="-128"/>
              </a:rPr>
              <a:t>de la Seguridad del Transporte Aéreo, Medio Ambiente, Salud, Finanzas, Asuntos Exteriores y Comercio Internacional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94DAE48-13A6-4CB0-B385-C67B4D1C9394}" type="slidenum">
              <a:rPr lang="en-CA"/>
              <a:pPr/>
              <a:t>6</a:t>
            </a:fld>
            <a:endParaRPr lang="en-CA"/>
          </a:p>
        </p:txBody>
      </p:sp>
      <p:sp>
        <p:nvSpPr>
          <p:cNvPr id="8195" name="Rectangle 204"/>
          <p:cNvSpPr>
            <a:spLocks noChangeArrowheads="1"/>
          </p:cNvSpPr>
          <p:nvPr/>
        </p:nvSpPr>
        <p:spPr bwMode="auto">
          <a:xfrm>
            <a:off x="387350" y="4005263"/>
            <a:ext cx="1689100" cy="700087"/>
          </a:xfrm>
          <a:prstGeom prst="rect">
            <a:avLst/>
          </a:prstGeom>
          <a:solidFill>
            <a:srgbClr val="CDCD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z="3200" smtClean="0"/>
              <a:t>Cómo estamos </a:t>
            </a:r>
            <a:r>
              <a:rPr lang="en-US" altLang="en-US" sz="3200" smtClean="0"/>
              <a:t>o</a:t>
            </a:r>
            <a:r>
              <a:rPr lang="es-ES" altLang="en-US" sz="3200" smtClean="0"/>
              <a:t>rganizados</a:t>
            </a:r>
            <a:r>
              <a:rPr lang="en-US" altLang="en-US" sz="3200" smtClean="0"/>
              <a:t/>
            </a:r>
            <a:br>
              <a:rPr lang="en-US" altLang="en-US" sz="3200" smtClean="0"/>
            </a:br>
            <a:endParaRPr lang="en-CA" sz="2000" smtClean="0"/>
          </a:p>
        </p:txBody>
      </p:sp>
      <p:sp>
        <p:nvSpPr>
          <p:cNvPr id="8197" name="Rectangle 107"/>
          <p:cNvSpPr>
            <a:spLocks noChangeArrowheads="1"/>
          </p:cNvSpPr>
          <p:nvPr/>
        </p:nvSpPr>
        <p:spPr bwMode="auto">
          <a:xfrm>
            <a:off x="3298825" y="1738313"/>
            <a:ext cx="2251075" cy="711200"/>
          </a:xfrm>
          <a:prstGeom prst="rect">
            <a:avLst/>
          </a:prstGeom>
          <a:solidFill>
            <a:srgbClr val="CDCD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Rectangle 108"/>
          <p:cNvSpPr>
            <a:spLocks noChangeArrowheads="1"/>
          </p:cNvSpPr>
          <p:nvPr/>
        </p:nvSpPr>
        <p:spPr bwMode="auto">
          <a:xfrm>
            <a:off x="3298825" y="1738313"/>
            <a:ext cx="2251075" cy="711200"/>
          </a:xfrm>
          <a:prstGeom prst="rect">
            <a:avLst/>
          </a:prstGeom>
          <a:noFill/>
          <a:ln w="9525" cap="rnd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199" name="Picture 1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1825" y="1639888"/>
            <a:ext cx="2274888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1825" y="1639888"/>
            <a:ext cx="2274888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Rectangle 111"/>
          <p:cNvSpPr>
            <a:spLocks noChangeArrowheads="1"/>
          </p:cNvSpPr>
          <p:nvPr/>
        </p:nvSpPr>
        <p:spPr bwMode="auto">
          <a:xfrm>
            <a:off x="3181350" y="1649413"/>
            <a:ext cx="2251075" cy="711200"/>
          </a:xfrm>
          <a:prstGeom prst="rect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Rectangle 112"/>
          <p:cNvSpPr>
            <a:spLocks noChangeArrowheads="1"/>
          </p:cNvSpPr>
          <p:nvPr/>
        </p:nvSpPr>
        <p:spPr bwMode="auto">
          <a:xfrm>
            <a:off x="3952875" y="1928813"/>
            <a:ext cx="5842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1">
                <a:solidFill>
                  <a:srgbClr val="000000"/>
                </a:solidFill>
              </a:rPr>
              <a:t>President</a:t>
            </a:r>
            <a:r>
              <a:rPr lang="es-ES" sz="900" b="1">
                <a:solidFill>
                  <a:srgbClr val="000000"/>
                </a:solidFill>
              </a:rPr>
              <a:t>e</a:t>
            </a:r>
            <a:endParaRPr lang="en-US" b="1"/>
          </a:p>
        </p:txBody>
      </p:sp>
      <p:sp>
        <p:nvSpPr>
          <p:cNvPr id="8203" name="Rectangle 113"/>
          <p:cNvSpPr>
            <a:spLocks noChangeArrowheads="1"/>
          </p:cNvSpPr>
          <p:nvPr/>
        </p:nvSpPr>
        <p:spPr bwMode="auto">
          <a:xfrm>
            <a:off x="5924550" y="1881188"/>
            <a:ext cx="2157413" cy="568325"/>
          </a:xfrm>
          <a:prstGeom prst="rect">
            <a:avLst/>
          </a:prstGeom>
          <a:solidFill>
            <a:srgbClr val="CDCD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Rectangle 114"/>
          <p:cNvSpPr>
            <a:spLocks noChangeArrowheads="1"/>
          </p:cNvSpPr>
          <p:nvPr/>
        </p:nvSpPr>
        <p:spPr bwMode="auto">
          <a:xfrm>
            <a:off x="5924550" y="1881188"/>
            <a:ext cx="2157413" cy="568325"/>
          </a:xfrm>
          <a:prstGeom prst="rect">
            <a:avLst/>
          </a:prstGeom>
          <a:noFill/>
          <a:ln w="9525" cap="rnd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205" name="Picture 1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9613" y="1781175"/>
            <a:ext cx="2178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6" name="Picture 1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9613" y="1781175"/>
            <a:ext cx="2178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7" name="Rectangle 117"/>
          <p:cNvSpPr>
            <a:spLocks noChangeArrowheads="1"/>
          </p:cNvSpPr>
          <p:nvPr/>
        </p:nvSpPr>
        <p:spPr bwMode="auto">
          <a:xfrm>
            <a:off x="5807075" y="1792288"/>
            <a:ext cx="2157413" cy="568325"/>
          </a:xfrm>
          <a:prstGeom prst="rect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8" name="Rectangle 118"/>
          <p:cNvSpPr>
            <a:spLocks noChangeArrowheads="1"/>
          </p:cNvSpPr>
          <p:nvPr/>
        </p:nvSpPr>
        <p:spPr bwMode="auto">
          <a:xfrm>
            <a:off x="6243638" y="2003425"/>
            <a:ext cx="13525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900" b="1">
                <a:solidFill>
                  <a:srgbClr val="000000"/>
                </a:solidFill>
              </a:rPr>
              <a:t>Vicepresidente Ejecutivo</a:t>
            </a:r>
            <a:endParaRPr lang="en-US" b="1"/>
          </a:p>
        </p:txBody>
      </p:sp>
      <p:sp>
        <p:nvSpPr>
          <p:cNvPr id="8209" name="Rectangle 119"/>
          <p:cNvSpPr>
            <a:spLocks noChangeArrowheads="1"/>
          </p:cNvSpPr>
          <p:nvPr/>
        </p:nvSpPr>
        <p:spPr bwMode="auto">
          <a:xfrm>
            <a:off x="4857750" y="3119438"/>
            <a:ext cx="1689100" cy="3128962"/>
          </a:xfrm>
          <a:prstGeom prst="rect">
            <a:avLst/>
          </a:prstGeom>
          <a:solidFill>
            <a:srgbClr val="CDCD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0" name="Rectangle 120"/>
          <p:cNvSpPr>
            <a:spLocks noChangeArrowheads="1"/>
          </p:cNvSpPr>
          <p:nvPr/>
        </p:nvSpPr>
        <p:spPr bwMode="auto">
          <a:xfrm>
            <a:off x="4857750" y="3119438"/>
            <a:ext cx="1689100" cy="3128962"/>
          </a:xfrm>
          <a:prstGeom prst="rect">
            <a:avLst/>
          </a:prstGeom>
          <a:noFill/>
          <a:ln w="9525" cap="rnd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211" name="Picture 1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3017838"/>
            <a:ext cx="1709738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2" name="Picture 12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24400" y="3017838"/>
            <a:ext cx="1709738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3" name="Rectangle 123"/>
          <p:cNvSpPr>
            <a:spLocks noChangeArrowheads="1"/>
          </p:cNvSpPr>
          <p:nvPr/>
        </p:nvSpPr>
        <p:spPr bwMode="auto">
          <a:xfrm>
            <a:off x="4740275" y="3030538"/>
            <a:ext cx="1689100" cy="3128962"/>
          </a:xfrm>
          <a:prstGeom prst="rect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4" name="Rectangle 124"/>
          <p:cNvSpPr>
            <a:spLocks noChangeArrowheads="1"/>
          </p:cNvSpPr>
          <p:nvPr/>
        </p:nvSpPr>
        <p:spPr bwMode="auto">
          <a:xfrm>
            <a:off x="5094288" y="4537075"/>
            <a:ext cx="9121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800" b="1" dirty="0">
                <a:solidFill>
                  <a:srgbClr val="000000"/>
                </a:solidFill>
              </a:rPr>
              <a:t>Dirección </a:t>
            </a:r>
            <a:r>
              <a:rPr lang="es-ES" sz="800" b="1" dirty="0" smtClean="0">
                <a:solidFill>
                  <a:srgbClr val="000000"/>
                </a:solidFill>
              </a:rPr>
              <a:t>General </a:t>
            </a:r>
          </a:p>
          <a:p>
            <a:r>
              <a:rPr lang="es-ES" sz="800" b="1" dirty="0" smtClean="0">
                <a:solidFill>
                  <a:srgbClr val="000000"/>
                </a:solidFill>
              </a:rPr>
              <a:t>de </a:t>
            </a:r>
            <a:r>
              <a:rPr lang="es-ES" sz="800" b="1" dirty="0">
                <a:solidFill>
                  <a:srgbClr val="000000"/>
                </a:solidFill>
              </a:rPr>
              <a:t>Operaciones</a:t>
            </a:r>
            <a:endParaRPr lang="en-US" b="1" dirty="0"/>
          </a:p>
        </p:txBody>
      </p:sp>
      <p:sp>
        <p:nvSpPr>
          <p:cNvPr id="8215" name="Rectangle 125"/>
          <p:cNvSpPr>
            <a:spLocks noChangeArrowheads="1"/>
          </p:cNvSpPr>
          <p:nvPr/>
        </p:nvSpPr>
        <p:spPr bwMode="auto">
          <a:xfrm>
            <a:off x="2608263" y="3119438"/>
            <a:ext cx="1687512" cy="3128962"/>
          </a:xfrm>
          <a:prstGeom prst="rect">
            <a:avLst/>
          </a:prstGeom>
          <a:solidFill>
            <a:srgbClr val="CDCD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6" name="Rectangle 126"/>
          <p:cNvSpPr>
            <a:spLocks noChangeArrowheads="1"/>
          </p:cNvSpPr>
          <p:nvPr/>
        </p:nvSpPr>
        <p:spPr bwMode="auto">
          <a:xfrm>
            <a:off x="2608263" y="3119438"/>
            <a:ext cx="1687512" cy="3128962"/>
          </a:xfrm>
          <a:prstGeom prst="rect">
            <a:avLst/>
          </a:prstGeom>
          <a:noFill/>
          <a:ln w="9525" cap="rnd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217" name="Picture 12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78088" y="3017838"/>
            <a:ext cx="170973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8" name="Rectangle 128"/>
          <p:cNvSpPr>
            <a:spLocks noChangeArrowheads="1"/>
          </p:cNvSpPr>
          <p:nvPr/>
        </p:nvSpPr>
        <p:spPr bwMode="auto">
          <a:xfrm>
            <a:off x="2490788" y="3030538"/>
            <a:ext cx="1687512" cy="3128962"/>
          </a:xfrm>
          <a:prstGeom prst="rect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9" name="Rectangle 129"/>
          <p:cNvSpPr>
            <a:spLocks noChangeArrowheads="1"/>
          </p:cNvSpPr>
          <p:nvPr/>
        </p:nvSpPr>
        <p:spPr bwMode="auto">
          <a:xfrm>
            <a:off x="2871788" y="4537075"/>
            <a:ext cx="9121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800" b="1" dirty="0">
                <a:solidFill>
                  <a:srgbClr val="000000"/>
                </a:solidFill>
              </a:rPr>
              <a:t>Dirección </a:t>
            </a:r>
            <a:r>
              <a:rPr lang="es-ES" sz="800" b="1" dirty="0" smtClean="0">
                <a:solidFill>
                  <a:srgbClr val="000000"/>
                </a:solidFill>
              </a:rPr>
              <a:t>General </a:t>
            </a:r>
          </a:p>
          <a:p>
            <a:r>
              <a:rPr lang="es-ES" sz="800" b="1" dirty="0" smtClean="0">
                <a:solidFill>
                  <a:srgbClr val="000000"/>
                </a:solidFill>
              </a:rPr>
              <a:t>de </a:t>
            </a:r>
            <a:r>
              <a:rPr lang="es-ES" sz="800" b="1" dirty="0">
                <a:solidFill>
                  <a:srgbClr val="000000"/>
                </a:solidFill>
              </a:rPr>
              <a:t>Programas</a:t>
            </a:r>
            <a:endParaRPr lang="en-US" b="1" dirty="0"/>
          </a:p>
        </p:txBody>
      </p:sp>
      <p:sp>
        <p:nvSpPr>
          <p:cNvPr id="8220" name="Rectangle 139"/>
          <p:cNvSpPr>
            <a:spLocks noChangeArrowheads="1"/>
          </p:cNvSpPr>
          <p:nvPr/>
        </p:nvSpPr>
        <p:spPr bwMode="auto">
          <a:xfrm>
            <a:off x="7077075" y="3119438"/>
            <a:ext cx="1687513" cy="457200"/>
          </a:xfrm>
          <a:prstGeom prst="rect">
            <a:avLst/>
          </a:prstGeom>
          <a:solidFill>
            <a:srgbClr val="CDCD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Rectangle 140"/>
          <p:cNvSpPr>
            <a:spLocks noChangeArrowheads="1"/>
          </p:cNvSpPr>
          <p:nvPr/>
        </p:nvSpPr>
        <p:spPr bwMode="auto">
          <a:xfrm>
            <a:off x="7077075" y="3119438"/>
            <a:ext cx="1687513" cy="457200"/>
          </a:xfrm>
          <a:prstGeom prst="rect">
            <a:avLst/>
          </a:prstGeom>
          <a:noFill/>
          <a:ln w="9525" cap="rnd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222" name="Picture 14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48488" y="3016250"/>
            <a:ext cx="170973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3" name="Picture 14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48488" y="3016250"/>
            <a:ext cx="170973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4" name="Rectangle 143"/>
          <p:cNvSpPr>
            <a:spLocks noChangeArrowheads="1"/>
          </p:cNvSpPr>
          <p:nvPr/>
        </p:nvSpPr>
        <p:spPr bwMode="auto">
          <a:xfrm>
            <a:off x="6959600" y="3030538"/>
            <a:ext cx="1687513" cy="457200"/>
          </a:xfrm>
          <a:prstGeom prst="rect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5" name="Rectangle 144"/>
          <p:cNvSpPr>
            <a:spLocks noChangeArrowheads="1"/>
          </p:cNvSpPr>
          <p:nvPr/>
        </p:nvSpPr>
        <p:spPr bwMode="auto">
          <a:xfrm>
            <a:off x="7454900" y="3201988"/>
            <a:ext cx="109645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800" b="1" dirty="0" smtClean="0">
                <a:solidFill>
                  <a:srgbClr val="000000"/>
                </a:solidFill>
              </a:rPr>
              <a:t>Dirección General </a:t>
            </a:r>
          </a:p>
          <a:p>
            <a:r>
              <a:rPr lang="es-ES" sz="800" b="1" dirty="0" smtClean="0">
                <a:solidFill>
                  <a:srgbClr val="000000"/>
                </a:solidFill>
              </a:rPr>
              <a:t>de Servicios Jurídicos</a:t>
            </a:r>
            <a:endParaRPr lang="en-US" dirty="0"/>
          </a:p>
        </p:txBody>
      </p:sp>
      <p:sp>
        <p:nvSpPr>
          <p:cNvPr id="8226" name="Rectangle 168"/>
          <p:cNvSpPr>
            <a:spLocks noChangeArrowheads="1"/>
          </p:cNvSpPr>
          <p:nvPr/>
        </p:nvSpPr>
        <p:spPr bwMode="auto">
          <a:xfrm>
            <a:off x="1125538" y="1987550"/>
            <a:ext cx="1687512" cy="355600"/>
          </a:xfrm>
          <a:prstGeom prst="rect">
            <a:avLst/>
          </a:prstGeom>
          <a:solidFill>
            <a:srgbClr val="CDCD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Rectangle 169"/>
          <p:cNvSpPr>
            <a:spLocks noChangeArrowheads="1"/>
          </p:cNvSpPr>
          <p:nvPr/>
        </p:nvSpPr>
        <p:spPr bwMode="auto">
          <a:xfrm>
            <a:off x="1125538" y="1987550"/>
            <a:ext cx="1687512" cy="355600"/>
          </a:xfrm>
          <a:prstGeom prst="rect">
            <a:avLst/>
          </a:prstGeom>
          <a:noFill/>
          <a:ln w="9525" cap="rnd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228" name="Picture 17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993775" y="1884363"/>
            <a:ext cx="1708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9" name="Picture 17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93775" y="1884363"/>
            <a:ext cx="1708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30" name="Rectangle 172"/>
          <p:cNvSpPr>
            <a:spLocks noChangeArrowheads="1"/>
          </p:cNvSpPr>
          <p:nvPr/>
        </p:nvSpPr>
        <p:spPr bwMode="auto">
          <a:xfrm>
            <a:off x="1008063" y="1898650"/>
            <a:ext cx="1687512" cy="355600"/>
          </a:xfrm>
          <a:prstGeom prst="rect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1" name="Rectangle 173"/>
          <p:cNvSpPr>
            <a:spLocks noChangeArrowheads="1"/>
          </p:cNvSpPr>
          <p:nvPr/>
        </p:nvSpPr>
        <p:spPr bwMode="auto">
          <a:xfrm>
            <a:off x="1363663" y="2003425"/>
            <a:ext cx="939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900" b="1">
                <a:solidFill>
                  <a:srgbClr val="000000"/>
                </a:solidFill>
              </a:rPr>
              <a:t>Jefe del Personal</a:t>
            </a:r>
            <a:endParaRPr lang="en-US" b="1"/>
          </a:p>
        </p:txBody>
      </p:sp>
      <p:sp>
        <p:nvSpPr>
          <p:cNvPr id="8232" name="Freeform 174"/>
          <p:cNvSpPr>
            <a:spLocks/>
          </p:cNvSpPr>
          <p:nvPr/>
        </p:nvSpPr>
        <p:spPr bwMode="auto">
          <a:xfrm>
            <a:off x="3333750" y="2746375"/>
            <a:ext cx="4502150" cy="284163"/>
          </a:xfrm>
          <a:custGeom>
            <a:avLst/>
            <a:gdLst>
              <a:gd name="T0" fmla="*/ 0 w 2836"/>
              <a:gd name="T1" fmla="*/ 284163 h 179"/>
              <a:gd name="T2" fmla="*/ 0 w 2836"/>
              <a:gd name="T3" fmla="*/ 0 h 179"/>
              <a:gd name="T4" fmla="*/ 4502150 w 2836"/>
              <a:gd name="T5" fmla="*/ 0 h 179"/>
              <a:gd name="T6" fmla="*/ 4502150 w 2836"/>
              <a:gd name="T7" fmla="*/ 284163 h 1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36" h="179">
                <a:moveTo>
                  <a:pt x="0" y="179"/>
                </a:moveTo>
                <a:lnTo>
                  <a:pt x="0" y="0"/>
                </a:lnTo>
                <a:lnTo>
                  <a:pt x="2836" y="0"/>
                </a:lnTo>
                <a:lnTo>
                  <a:pt x="2836" y="179"/>
                </a:lnTo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3" name="Line 175"/>
          <p:cNvSpPr>
            <a:spLocks noChangeShapeType="1"/>
          </p:cNvSpPr>
          <p:nvPr/>
        </p:nvSpPr>
        <p:spPr bwMode="auto">
          <a:xfrm>
            <a:off x="5584825" y="2746375"/>
            <a:ext cx="0" cy="284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4" name="Line 176"/>
          <p:cNvSpPr>
            <a:spLocks noChangeShapeType="1"/>
          </p:cNvSpPr>
          <p:nvPr/>
        </p:nvSpPr>
        <p:spPr bwMode="auto">
          <a:xfrm flipH="1">
            <a:off x="1365250" y="2746375"/>
            <a:ext cx="421957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5" name="Rectangle 177"/>
          <p:cNvSpPr>
            <a:spLocks noChangeArrowheads="1"/>
          </p:cNvSpPr>
          <p:nvPr/>
        </p:nvSpPr>
        <p:spPr bwMode="auto">
          <a:xfrm>
            <a:off x="392113" y="3160713"/>
            <a:ext cx="1689100" cy="700087"/>
          </a:xfrm>
          <a:prstGeom prst="rect">
            <a:avLst/>
          </a:prstGeom>
          <a:solidFill>
            <a:srgbClr val="CDCD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6" name="Line 192"/>
          <p:cNvSpPr>
            <a:spLocks noChangeShapeType="1"/>
          </p:cNvSpPr>
          <p:nvPr/>
        </p:nvSpPr>
        <p:spPr bwMode="auto">
          <a:xfrm flipH="1">
            <a:off x="1100138" y="2746375"/>
            <a:ext cx="3937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7" name="Line 196"/>
          <p:cNvSpPr>
            <a:spLocks noChangeShapeType="1"/>
          </p:cNvSpPr>
          <p:nvPr/>
        </p:nvSpPr>
        <p:spPr bwMode="auto">
          <a:xfrm>
            <a:off x="4306888" y="2360613"/>
            <a:ext cx="0" cy="385762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8" name="Line 197"/>
          <p:cNvSpPr>
            <a:spLocks noChangeShapeType="1"/>
          </p:cNvSpPr>
          <p:nvPr/>
        </p:nvSpPr>
        <p:spPr bwMode="auto">
          <a:xfrm>
            <a:off x="2695575" y="2076450"/>
            <a:ext cx="48577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9" name="Line 198"/>
          <p:cNvSpPr>
            <a:spLocks noChangeShapeType="1"/>
          </p:cNvSpPr>
          <p:nvPr/>
        </p:nvSpPr>
        <p:spPr bwMode="auto">
          <a:xfrm flipH="1">
            <a:off x="5432425" y="2076450"/>
            <a:ext cx="37465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40" name="Rectangle 200"/>
          <p:cNvSpPr>
            <a:spLocks noChangeArrowheads="1"/>
          </p:cNvSpPr>
          <p:nvPr/>
        </p:nvSpPr>
        <p:spPr bwMode="auto">
          <a:xfrm>
            <a:off x="5330825" y="1112838"/>
            <a:ext cx="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8241" name="Rectangle 208"/>
          <p:cNvSpPr>
            <a:spLocks noChangeArrowheads="1"/>
          </p:cNvSpPr>
          <p:nvPr/>
        </p:nvSpPr>
        <p:spPr bwMode="auto">
          <a:xfrm>
            <a:off x="387350" y="4856163"/>
            <a:ext cx="1689100" cy="700087"/>
          </a:xfrm>
          <a:prstGeom prst="rect">
            <a:avLst/>
          </a:prstGeom>
          <a:solidFill>
            <a:srgbClr val="CDCD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42" name="Rectangle 212"/>
          <p:cNvSpPr>
            <a:spLocks noChangeArrowheads="1"/>
          </p:cNvSpPr>
          <p:nvPr/>
        </p:nvSpPr>
        <p:spPr bwMode="auto">
          <a:xfrm>
            <a:off x="395288" y="5708650"/>
            <a:ext cx="1689100" cy="700088"/>
          </a:xfrm>
          <a:prstGeom prst="rect">
            <a:avLst/>
          </a:prstGeom>
          <a:solidFill>
            <a:srgbClr val="CDCD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43" name="Line 193"/>
          <p:cNvSpPr>
            <a:spLocks noChangeShapeType="1"/>
          </p:cNvSpPr>
          <p:nvPr/>
        </p:nvSpPr>
        <p:spPr bwMode="auto">
          <a:xfrm flipH="1">
            <a:off x="1082675" y="2746375"/>
            <a:ext cx="11113" cy="289560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244" name="Picture 20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39713" y="4711700"/>
            <a:ext cx="17097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45" name="Rectangle 191"/>
          <p:cNvSpPr>
            <a:spLocks noChangeArrowheads="1"/>
          </p:cNvSpPr>
          <p:nvPr/>
        </p:nvSpPr>
        <p:spPr bwMode="auto">
          <a:xfrm>
            <a:off x="468313" y="4999038"/>
            <a:ext cx="117339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800" b="1" dirty="0" smtClean="0">
                <a:solidFill>
                  <a:srgbClr val="000000"/>
                </a:solidFill>
              </a:rPr>
              <a:t>Dirección General </a:t>
            </a:r>
          </a:p>
          <a:p>
            <a:r>
              <a:rPr lang="es-ES" sz="800" b="1" dirty="0" smtClean="0">
                <a:solidFill>
                  <a:srgbClr val="000000"/>
                </a:solidFill>
              </a:rPr>
              <a:t> </a:t>
            </a:r>
            <a:r>
              <a:rPr lang="es-ES" sz="800" b="1" dirty="0">
                <a:solidFill>
                  <a:srgbClr val="000000"/>
                </a:solidFill>
              </a:rPr>
              <a:t>de Recursos </a:t>
            </a:r>
            <a:r>
              <a:rPr lang="es-ES" sz="800" b="1" dirty="0" smtClean="0">
                <a:solidFill>
                  <a:srgbClr val="000000"/>
                </a:solidFill>
              </a:rPr>
              <a:t>Humanos</a:t>
            </a:r>
            <a:endParaRPr lang="en-US" dirty="0"/>
          </a:p>
        </p:txBody>
      </p:sp>
      <p:pic>
        <p:nvPicPr>
          <p:cNvPr id="8246" name="Picture 2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57175" y="5564188"/>
            <a:ext cx="17097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47" name="Rectangle 215"/>
          <p:cNvSpPr>
            <a:spLocks noChangeArrowheads="1"/>
          </p:cNvSpPr>
          <p:nvPr/>
        </p:nvSpPr>
        <p:spPr bwMode="auto">
          <a:xfrm>
            <a:off x="476250" y="5851525"/>
            <a:ext cx="110767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800" b="1" dirty="0" smtClean="0">
                <a:solidFill>
                  <a:srgbClr val="000000"/>
                </a:solidFill>
              </a:rPr>
              <a:t>Dirección General de </a:t>
            </a:r>
          </a:p>
          <a:p>
            <a:r>
              <a:rPr lang="es-ES" sz="800" b="1" dirty="0" smtClean="0">
                <a:solidFill>
                  <a:srgbClr val="000000"/>
                </a:solidFill>
              </a:rPr>
              <a:t>Asuntos  Corporativos</a:t>
            </a:r>
            <a:endParaRPr lang="en-US" dirty="0"/>
          </a:p>
        </p:txBody>
      </p:sp>
      <p:pic>
        <p:nvPicPr>
          <p:cNvPr id="8248" name="Picture 20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36538" y="3867150"/>
            <a:ext cx="17097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49" name="Picture 17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31775" y="2990850"/>
            <a:ext cx="17097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50" name="Rectangle 181"/>
          <p:cNvSpPr>
            <a:spLocks noChangeArrowheads="1"/>
          </p:cNvSpPr>
          <p:nvPr/>
        </p:nvSpPr>
        <p:spPr bwMode="auto">
          <a:xfrm>
            <a:off x="468313" y="3213100"/>
            <a:ext cx="10259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800" b="1" dirty="0">
                <a:solidFill>
                  <a:srgbClr val="000000"/>
                </a:solidFill>
              </a:rPr>
              <a:t>Dirección </a:t>
            </a:r>
            <a:r>
              <a:rPr lang="es-ES" sz="800" b="1" dirty="0" smtClean="0">
                <a:solidFill>
                  <a:srgbClr val="000000"/>
                </a:solidFill>
              </a:rPr>
              <a:t>General </a:t>
            </a:r>
          </a:p>
          <a:p>
            <a:r>
              <a:rPr lang="es-ES" sz="800" b="1" dirty="0" smtClean="0">
                <a:solidFill>
                  <a:srgbClr val="000000"/>
                </a:solidFill>
              </a:rPr>
              <a:t>de </a:t>
            </a:r>
            <a:r>
              <a:rPr lang="es-ES" sz="800" b="1" dirty="0">
                <a:solidFill>
                  <a:srgbClr val="000000"/>
                </a:solidFill>
              </a:rPr>
              <a:t>Información, </a:t>
            </a:r>
            <a:endParaRPr lang="es-ES" sz="800" b="1" dirty="0" smtClean="0">
              <a:solidFill>
                <a:srgbClr val="000000"/>
              </a:solidFill>
            </a:endParaRPr>
          </a:p>
          <a:p>
            <a:r>
              <a:rPr lang="es-ES" sz="800" b="1" dirty="0" smtClean="0">
                <a:solidFill>
                  <a:srgbClr val="000000"/>
                </a:solidFill>
              </a:rPr>
              <a:t>Ciencia </a:t>
            </a:r>
            <a:r>
              <a:rPr lang="es-ES" sz="800" b="1" dirty="0">
                <a:solidFill>
                  <a:srgbClr val="000000"/>
                </a:solidFill>
              </a:rPr>
              <a:t>y Tecnología</a:t>
            </a:r>
            <a:endParaRPr lang="en-US" dirty="0"/>
          </a:p>
        </p:txBody>
      </p:sp>
      <p:sp>
        <p:nvSpPr>
          <p:cNvPr id="8251" name="Rectangle 186"/>
          <p:cNvSpPr>
            <a:spLocks noChangeArrowheads="1"/>
          </p:cNvSpPr>
          <p:nvPr/>
        </p:nvSpPr>
        <p:spPr bwMode="auto">
          <a:xfrm>
            <a:off x="468313" y="4148138"/>
            <a:ext cx="142507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800" b="1" dirty="0" smtClean="0">
                <a:solidFill>
                  <a:srgbClr val="000000"/>
                </a:solidFill>
              </a:rPr>
              <a:t>Dirección General de Control</a:t>
            </a:r>
          </a:p>
          <a:p>
            <a:r>
              <a:rPr lang="es-ES" sz="800" b="1" dirty="0" smtClean="0">
                <a:solidFill>
                  <a:srgbClr val="000000"/>
                </a:solidFill>
              </a:rPr>
              <a:t>Financiero</a:t>
            </a:r>
            <a:endParaRPr lang="en-US" dirty="0"/>
          </a:p>
        </p:txBody>
      </p:sp>
      <p:sp>
        <p:nvSpPr>
          <p:cNvPr id="8252" name="Rectangle 180"/>
          <p:cNvSpPr>
            <a:spLocks noChangeArrowheads="1"/>
          </p:cNvSpPr>
          <p:nvPr/>
        </p:nvSpPr>
        <p:spPr bwMode="auto">
          <a:xfrm>
            <a:off x="250825" y="2997200"/>
            <a:ext cx="1689100" cy="719138"/>
          </a:xfrm>
          <a:prstGeom prst="rect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53" name="Rectangle 206"/>
          <p:cNvSpPr>
            <a:spLocks noChangeArrowheads="1"/>
          </p:cNvSpPr>
          <p:nvPr/>
        </p:nvSpPr>
        <p:spPr bwMode="auto">
          <a:xfrm>
            <a:off x="250825" y="3860800"/>
            <a:ext cx="1689100" cy="719138"/>
          </a:xfrm>
          <a:prstGeom prst="rect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54" name="Rectangle 210"/>
          <p:cNvSpPr>
            <a:spLocks noChangeArrowheads="1"/>
          </p:cNvSpPr>
          <p:nvPr/>
        </p:nvSpPr>
        <p:spPr bwMode="auto">
          <a:xfrm>
            <a:off x="250825" y="4711700"/>
            <a:ext cx="1689100" cy="719138"/>
          </a:xfrm>
          <a:prstGeom prst="rect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55" name="Rectangle 214"/>
          <p:cNvSpPr>
            <a:spLocks noChangeArrowheads="1"/>
          </p:cNvSpPr>
          <p:nvPr/>
        </p:nvSpPr>
        <p:spPr bwMode="auto">
          <a:xfrm>
            <a:off x="258763" y="5564188"/>
            <a:ext cx="1689100" cy="719137"/>
          </a:xfrm>
          <a:prstGeom prst="rect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857C1F-A6E1-409F-9ED5-5F64B5EB17EB}" type="slidenum">
              <a:rPr lang="es-ES_tradnl"/>
              <a:pPr/>
              <a:t>7</a:t>
            </a:fld>
            <a:endParaRPr lang="es-ES_tradnl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dirty="0" smtClean="0"/>
              <a:t>Cooperación de la </a:t>
            </a:r>
            <a:r>
              <a:rPr lang="es-ES_tradnl" dirty="0" err="1" smtClean="0"/>
              <a:t>ASFC</a:t>
            </a:r>
            <a:r>
              <a:rPr lang="es-ES_tradnl" dirty="0" smtClean="0"/>
              <a:t> con Estados Unidos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_tradnl" sz="1800" dirty="0" smtClean="0"/>
              <a:t>Debido a la frontera que compartimos, Estados Unidos es el socio estratégico más importante de Canadá.</a:t>
            </a:r>
          </a:p>
          <a:p>
            <a:pPr eaLnBrk="1" hangingPunct="1">
              <a:lnSpc>
                <a:spcPct val="80000"/>
              </a:lnSpc>
            </a:pPr>
            <a:endParaRPr 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800" dirty="0" smtClean="0"/>
              <a:t>Desde los ataques terroristas en Estados Unidos en septiembre del 2001, los ministerios y agencias de los gobiernos de Canadá y Estados Unidos han trabajado en cooperación para mejorar la seguridad y los servicios en la frontera que compartimos. </a:t>
            </a:r>
          </a:p>
          <a:p>
            <a:pPr eaLnBrk="1" hangingPunct="1">
              <a:lnSpc>
                <a:spcPct val="80000"/>
              </a:lnSpc>
            </a:pPr>
            <a:endParaRPr 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800" dirty="0" smtClean="0"/>
              <a:t>Compartimos los mismos objetivos de mantener nuestras fronteras cerradas a las amenazas a la seguridad, la salud y la protección pública, y abiertas al viaje y comercio legales. Además, compartimos la meta de asegurar la integridad de nuestros programas fronterizos y de inmigración.</a:t>
            </a:r>
          </a:p>
          <a:p>
            <a:pPr eaLnBrk="1" hangingPunct="1">
              <a:lnSpc>
                <a:spcPct val="80000"/>
              </a:lnSpc>
            </a:pPr>
            <a:endParaRPr 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800" dirty="0" smtClean="0"/>
              <a:t>La </a:t>
            </a:r>
            <a:r>
              <a:rPr lang="es-ES_tradnl" sz="1800" dirty="0" err="1" smtClean="0"/>
              <a:t>ASFC</a:t>
            </a:r>
            <a:r>
              <a:rPr lang="es-ES_tradnl" sz="1800" dirty="0" smtClean="0"/>
              <a:t> tiene vínculos estrechos con el Departamento de Seguridad Interna y el Departamento de Estado de Estados Unidos, y con sus agencias (es decir Aduanas y Protección Fronteriza, Inmigración y Control de Aduanas y el Servicio de Ciudadanía e Inmigración). Esta relación abarca desde el vínculo operacional cotidiano en el terreno hasta la participación estratégica a alto nivel de funcionarios de rango superior.</a:t>
            </a:r>
          </a:p>
          <a:p>
            <a:pPr eaLnBrk="1" hangingPunct="1">
              <a:lnSpc>
                <a:spcPct val="80000"/>
              </a:lnSpc>
            </a:pPr>
            <a:endParaRPr lang="es-ES_tradnl" sz="1800" dirty="0" smtClean="0"/>
          </a:p>
          <a:p>
            <a:pPr eaLnBrk="1" hangingPunct="1">
              <a:lnSpc>
                <a:spcPct val="80000"/>
              </a:lnSpc>
            </a:pPr>
            <a:endParaRPr lang="es-ES_tradn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73084C7-1E1A-49EC-B4D2-FCBD0756ABF9}" type="slidenum">
              <a:rPr lang="es-ES_tradnl"/>
              <a:pPr/>
              <a:t>8</a:t>
            </a:fld>
            <a:endParaRPr lang="es-ES_tradnl"/>
          </a:p>
        </p:txBody>
      </p:sp>
      <p:sp>
        <p:nvSpPr>
          <p:cNvPr id="10243" name="Slide Number Placeholder 5"/>
          <p:cNvSpPr txBox="1">
            <a:spLocks noGrp="1"/>
          </p:cNvSpPr>
          <p:nvPr/>
        </p:nvSpPr>
        <p:spPr bwMode="auto">
          <a:xfrm>
            <a:off x="6553200" y="61658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2EFCBC7-52A2-49DC-B4F7-1D3E34D01B3D}" type="slidenum">
              <a:rPr lang="es-ES_tradnl" sz="1400"/>
              <a:pPr algn="r"/>
              <a:t>8</a:t>
            </a:fld>
            <a:endParaRPr lang="es-ES_tradnl" sz="14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ES_tradnl" sz="2000" smtClean="0"/>
              <a:t>Visión del perímetro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_tradnl" sz="1400" dirty="0" smtClean="0"/>
              <a:t>La declaración “</a:t>
            </a:r>
            <a:r>
              <a:rPr lang="es-ES_tradnl" sz="1400" dirty="0" err="1" smtClean="0"/>
              <a:t>Beyond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the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Border</a:t>
            </a:r>
            <a:r>
              <a:rPr lang="es-ES_tradnl" sz="1400" dirty="0" smtClean="0"/>
              <a:t>: A </a:t>
            </a:r>
            <a:r>
              <a:rPr lang="es-ES_tradnl" sz="1400" dirty="0" err="1" smtClean="0"/>
              <a:t>Shared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Vision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for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Perimeter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Security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and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Economic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Competitiveness</a:t>
            </a:r>
            <a:r>
              <a:rPr lang="es-ES_tradnl" sz="1400" dirty="0" smtClean="0"/>
              <a:t>” ( </a:t>
            </a:r>
            <a:r>
              <a:rPr lang="es-ES_tradnl" sz="1400" i="1" dirty="0" smtClean="0"/>
              <a:t>Más allá de la frontera: una visión común de la seguridad y la competitividad económica dentro del perímetro</a:t>
            </a:r>
            <a:r>
              <a:rPr lang="es-ES_tradnl" sz="1400" dirty="0" smtClean="0"/>
              <a:t>) fue anunciada por el Primer Ministro Harper y el Presidente </a:t>
            </a:r>
            <a:r>
              <a:rPr lang="es-ES_tradnl" sz="1400" dirty="0" err="1" smtClean="0"/>
              <a:t>Obama</a:t>
            </a:r>
            <a:r>
              <a:rPr lang="es-ES_tradnl" sz="1400" dirty="0" smtClean="0"/>
              <a:t> en febrero de 2011.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_tradnl" sz="14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400" dirty="0" smtClean="0"/>
              <a:t>Hay cuatro principios clave que sustentan la Declaración;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endParaRPr lang="es-ES_tradnl" sz="1400" dirty="0" smtClean="0"/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s-ES_tradnl" sz="1400" dirty="0" smtClean="0"/>
              <a:t>Responder con rapidez a las amenazas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s-ES_tradnl" sz="1400" dirty="0" smtClean="0"/>
              <a:t>Facilitar el comercio, el crecimiento económico y los empleos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s-ES_tradnl" sz="1400" dirty="0" smtClean="0"/>
              <a:t>Integrar la aplicación </a:t>
            </a:r>
            <a:r>
              <a:rPr lang="es-ES_tradnl" sz="1400" dirty="0" err="1" smtClean="0"/>
              <a:t>transfronteriza</a:t>
            </a:r>
            <a:r>
              <a:rPr lang="es-ES_tradnl" sz="1400" dirty="0" smtClean="0"/>
              <a:t> de la ley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s-ES_tradnl" sz="1400" dirty="0" smtClean="0"/>
              <a:t>Infraestructura crítica y seguridad cibernética </a:t>
            </a:r>
          </a:p>
          <a:p>
            <a:pPr eaLnBrk="1" hangingPunct="1">
              <a:lnSpc>
                <a:spcPct val="80000"/>
              </a:lnSpc>
            </a:pPr>
            <a:endParaRPr lang="es-ES_tradnl" sz="14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400" dirty="0" smtClean="0"/>
              <a:t>El Plan de Acción Fronterizo sigue a la Declaración y establece 32 iniciativas que se implementarán en los próximos años.</a:t>
            </a:r>
          </a:p>
          <a:p>
            <a:pPr eaLnBrk="1" hangingPunct="1">
              <a:lnSpc>
                <a:spcPct val="80000"/>
              </a:lnSpc>
            </a:pPr>
            <a:endParaRPr lang="es-ES_tradnl" sz="14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400" dirty="0" smtClean="0"/>
              <a:t>Estas iniciativas conllevarán la colaboración de Canadá y Estados Unidos tanto en la frontera como más allá de la frontera para responder a las amenazas lo antes posible, y de manera tal que apoye la competitividad económica, la creación de empleos y la prosperidad. </a:t>
            </a:r>
          </a:p>
          <a:p>
            <a:pPr eaLnBrk="1" hangingPunct="1">
              <a:lnSpc>
                <a:spcPct val="80000"/>
              </a:lnSpc>
            </a:pPr>
            <a:endParaRPr lang="es-ES_tradnl" sz="14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400" dirty="0" smtClean="0"/>
              <a:t>La </a:t>
            </a:r>
            <a:r>
              <a:rPr lang="es-ES_tradnl" sz="1400" dirty="0" err="1" smtClean="0"/>
              <a:t>ASFC</a:t>
            </a:r>
            <a:r>
              <a:rPr lang="es-ES_tradnl" sz="1400" dirty="0" smtClean="0"/>
              <a:t> tiene intereses en 28 iniciativas y </a:t>
            </a:r>
            <a:r>
              <a:rPr lang="es-ES_tradnl" sz="1400" dirty="0" err="1" smtClean="0"/>
              <a:t>subiniciativas</a:t>
            </a:r>
            <a:r>
              <a:rPr lang="es-ES_tradnl" sz="1400" dirty="0" smtClean="0"/>
              <a:t> del Plan de Acción.  </a:t>
            </a:r>
          </a:p>
          <a:p>
            <a:pPr eaLnBrk="1" hangingPunct="1">
              <a:lnSpc>
                <a:spcPct val="80000"/>
              </a:lnSpc>
            </a:pPr>
            <a:endParaRPr lang="es-ES_tradnl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_tradnl" sz="1400" dirty="0" smtClean="0"/>
          </a:p>
          <a:p>
            <a:pPr eaLnBrk="1" hangingPunct="1">
              <a:lnSpc>
                <a:spcPct val="80000"/>
              </a:lnSpc>
            </a:pPr>
            <a:endParaRPr lang="es-ES_tradnl" sz="14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  <a:p>
            <a:pPr eaLnBrk="1" hangingPunct="1">
              <a:lnSpc>
                <a:spcPct val="80000"/>
              </a:lnSpc>
            </a:pPr>
            <a:endParaRPr lang="es-ES_tradnl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2A8FEB3-4815-466D-B705-5DD97E275A55}" type="slidenum">
              <a:rPr lang="es-ES_tradnl"/>
              <a:pPr/>
              <a:t>9</a:t>
            </a:fld>
            <a:endParaRPr lang="es-ES_tradnl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6613"/>
            <a:ext cx="9144000" cy="581025"/>
          </a:xfrm>
        </p:spPr>
        <p:txBody>
          <a:bodyPr/>
          <a:lstStyle/>
          <a:p>
            <a:pPr eaLnBrk="1" hangingPunct="1"/>
            <a:r>
              <a:rPr lang="es-ES_tradnl" sz="2600" dirty="0" smtClean="0"/>
              <a:t>Mejores prácticas de gestión fronteriza de la </a:t>
            </a:r>
            <a:r>
              <a:rPr lang="es-ES_tradnl" sz="2600" dirty="0" err="1" smtClean="0"/>
              <a:t>ASFC</a:t>
            </a:r>
            <a:endParaRPr lang="es-ES_tradnl" sz="2600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_tradnl" sz="1500" dirty="0" smtClean="0"/>
              <a:t>La gestión fronteriza coordinada supone una mejor coordinación, comunicación y cooperación entre las diversas agencias fronterizas y autoridades reglamentarias.</a:t>
            </a:r>
          </a:p>
          <a:p>
            <a:pPr eaLnBrk="1" hangingPunct="1">
              <a:lnSpc>
                <a:spcPct val="80000"/>
              </a:lnSpc>
            </a:pPr>
            <a:endParaRPr lang="es-ES_tradnl" sz="15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500" dirty="0" smtClean="0"/>
              <a:t>Las agencias de gestión fronteriza han adoptado modelos y enfoques diferentes.</a:t>
            </a:r>
          </a:p>
          <a:p>
            <a:pPr eaLnBrk="1" hangingPunct="1">
              <a:lnSpc>
                <a:spcPct val="80000"/>
              </a:lnSpc>
            </a:pPr>
            <a:endParaRPr lang="es-ES_tradnl" sz="15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500" dirty="0" smtClean="0"/>
              <a:t>El modelo canadiense se basa en una sola agencia que se responsabiliza de las aduanas, la inmigración, la inteligencia y la aplicación de la ley, así como la inspección de alimentos, animales y plantas, con autoridad única en los puertos de entrada.  </a:t>
            </a:r>
          </a:p>
          <a:p>
            <a:pPr eaLnBrk="1" hangingPunct="1">
              <a:lnSpc>
                <a:spcPct val="80000"/>
              </a:lnSpc>
            </a:pPr>
            <a:endParaRPr lang="es-ES_tradnl" sz="15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500" dirty="0" smtClean="0"/>
              <a:t>La función de protección fronteriza entre puertos de entrada la ejecuta la Real Policía Montada de Canadá, la autoridad policial federal del país.   </a:t>
            </a:r>
          </a:p>
          <a:p>
            <a:pPr eaLnBrk="1" hangingPunct="1">
              <a:lnSpc>
                <a:spcPct val="80000"/>
              </a:lnSpc>
            </a:pPr>
            <a:endParaRPr lang="es-ES_tradnl" sz="15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500" dirty="0" smtClean="0"/>
              <a:t>Este enfoque de cooperación intergubernamental se denomina en Canadá “Gestión Fronteriza Integrada”.</a:t>
            </a:r>
          </a:p>
          <a:p>
            <a:pPr eaLnBrk="1" hangingPunct="1">
              <a:lnSpc>
                <a:spcPct val="80000"/>
              </a:lnSpc>
            </a:pPr>
            <a:endParaRPr lang="es-ES_tradnl" sz="15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500" dirty="0" smtClean="0"/>
              <a:t>Los elementos clave de este modelo de gestión fronteriza integrada son:</a:t>
            </a:r>
          </a:p>
          <a:p>
            <a:pPr eaLnBrk="1" hangingPunct="1">
              <a:lnSpc>
                <a:spcPct val="80000"/>
              </a:lnSpc>
            </a:pPr>
            <a:endParaRPr lang="es-ES_tradnl" sz="1500" dirty="0" smtClean="0"/>
          </a:p>
          <a:p>
            <a:pPr lvl="1" eaLnBrk="1" hangingPunct="1">
              <a:lnSpc>
                <a:spcPct val="80000"/>
              </a:lnSpc>
            </a:pPr>
            <a:r>
              <a:rPr lang="es-ES_tradnl" sz="1500" dirty="0" smtClean="0"/>
              <a:t>“Alejar” las fronteras</a:t>
            </a:r>
          </a:p>
          <a:p>
            <a:pPr lvl="1" eaLnBrk="1" hangingPunct="1">
              <a:lnSpc>
                <a:spcPct val="80000"/>
              </a:lnSpc>
            </a:pPr>
            <a:r>
              <a:rPr lang="es-ES_tradnl" sz="1500" dirty="0" smtClean="0"/>
              <a:t>Mejorar la evaluación de los riesgos</a:t>
            </a:r>
          </a:p>
          <a:p>
            <a:pPr lvl="1" eaLnBrk="1" hangingPunct="1">
              <a:lnSpc>
                <a:spcPct val="80000"/>
              </a:lnSpc>
            </a:pPr>
            <a:r>
              <a:rPr lang="es-ES_tradnl" sz="1500" dirty="0" smtClean="0"/>
              <a:t>Mejorar la tramitación en la frontera</a:t>
            </a:r>
          </a:p>
          <a:p>
            <a:pPr eaLnBrk="1" hangingPunct="1">
              <a:lnSpc>
                <a:spcPct val="80000"/>
              </a:lnSpc>
            </a:pPr>
            <a:endParaRPr lang="es-ES_tradnl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2527</TotalTime>
  <Words>1399</Words>
  <Application>Microsoft Office PowerPoint</Application>
  <PresentationFormat>On-screen Show (4:3)</PresentationFormat>
  <Paragraphs>237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Panorama general de la  Agencia de Servicios Fronterizos de Canadá</vt:lpstr>
      <vt:lpstr>Esquema</vt:lpstr>
      <vt:lpstr>La ASFC  Quiénes somos</vt:lpstr>
      <vt:lpstr>La ASFC Qué hacemos</vt:lpstr>
      <vt:lpstr>Dónde nos encontramos en el aparato gubernamental Carpeta de seguridad pública de Canadá</vt:lpstr>
      <vt:lpstr>Cómo estamos organizados </vt:lpstr>
      <vt:lpstr>Cooperación de la ASFC con Estados Unidos</vt:lpstr>
      <vt:lpstr>Visión del perímetro</vt:lpstr>
      <vt:lpstr>Mejores prácticas de gestión fronteriza de la ASFC</vt:lpstr>
      <vt:lpstr>Mejores prácticas de gestión fronteriza de la ASFC</vt:lpstr>
      <vt:lpstr>Mejores prácticas de gestión fronteriza de la ASFC</vt:lpstr>
      <vt:lpstr>Estadísticas (2010-2011)</vt:lpstr>
      <vt:lpstr>Información de contacto de la ASFC</vt:lpstr>
    </vt:vector>
  </TitlesOfParts>
  <Company>Government of Canada / Gouvernement du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jxb706</dc:creator>
  <cp:lastModifiedBy>Diano, Solideva</cp:lastModifiedBy>
  <cp:revision>170</cp:revision>
  <dcterms:created xsi:type="dcterms:W3CDTF">2010-04-08T19:11:20Z</dcterms:created>
  <dcterms:modified xsi:type="dcterms:W3CDTF">2012-06-15T21:09:35Z</dcterms:modified>
</cp:coreProperties>
</file>