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0" d="100"/>
          <a:sy n="80" d="100"/>
        </p:scale>
        <p:origin x="-216"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s-PA"/>
  <c:chart>
    <c:autoTitleDeleted val="1"/>
    <c:view3D>
      <c:rotX val="10"/>
      <c:rotY val="15"/>
      <c:perspective val="46"/>
    </c:view3D>
    <c:floor>
      <c:spPr>
        <a:noFill/>
        <a:ln w="9528">
          <a:solidFill>
            <a:srgbClr val="868686"/>
          </a:solidFill>
          <a:prstDash val="solid"/>
          <a:round/>
        </a:ln>
      </c:spPr>
    </c:floor>
    <c:sideWall>
      <c:spPr>
        <a:noFill/>
        <a:ln>
          <a:noFill/>
        </a:ln>
      </c:spPr>
    </c:sideWall>
    <c:backWall>
      <c:spPr>
        <a:noFill/>
        <a:ln>
          <a:noFill/>
        </a:ln>
      </c:spPr>
    </c:backWall>
    <c:plotArea>
      <c:layout/>
      <c:bar3DChart>
        <c:barDir val="col"/>
        <c:grouping val="stacked"/>
        <c:ser>
          <c:idx val="0"/>
          <c:order val="0"/>
          <c:tx>
            <c:v>First Step</c:v>
          </c:tx>
          <c:spPr>
            <a:solidFill>
              <a:srgbClr val="4F81BD"/>
            </a:solidFill>
            <a:ln>
              <a:noFill/>
            </a:ln>
          </c:spPr>
          <c:cat>
            <c:strLit>
              <c:ptCount val="5"/>
              <c:pt idx="0">
                <c:v>Current System</c:v>
              </c:pt>
              <c:pt idx="1">
                <c:v>Bill C-11 : Non-DCO</c:v>
              </c:pt>
              <c:pt idx="2">
                <c:v>Proposed: Non-DCO</c:v>
              </c:pt>
              <c:pt idx="3">
                <c:v>Bill C-11 : DCO</c:v>
              </c:pt>
              <c:pt idx="4">
                <c:v>Proposed: DCO</c:v>
              </c:pt>
            </c:strLit>
          </c:cat>
          <c:val>
            <c:numLit>
              <c:formatCode>General</c:formatCode>
              <c:ptCount val="5"/>
              <c:pt idx="0">
                <c:v>28</c:v>
              </c:pt>
              <c:pt idx="1">
                <c:v>15</c:v>
              </c:pt>
              <c:pt idx="2">
                <c:v>15</c:v>
              </c:pt>
              <c:pt idx="3">
                <c:v>15</c:v>
              </c:pt>
              <c:pt idx="4">
                <c:v>15</c:v>
              </c:pt>
            </c:numLit>
          </c:val>
        </c:ser>
        <c:ser>
          <c:idx val="1"/>
          <c:order val="1"/>
          <c:tx>
            <c:v>RPD Decision</c:v>
          </c:tx>
          <c:spPr>
            <a:solidFill>
              <a:srgbClr val="C0504D"/>
            </a:solidFill>
            <a:ln>
              <a:noFill/>
            </a:ln>
          </c:spPr>
          <c:cat>
            <c:strLit>
              <c:ptCount val="5"/>
              <c:pt idx="0">
                <c:v>Current System</c:v>
              </c:pt>
              <c:pt idx="1">
                <c:v>Bill C-11 : Non-DCO</c:v>
              </c:pt>
              <c:pt idx="2">
                <c:v>Proposed: Non-DCO</c:v>
              </c:pt>
              <c:pt idx="3">
                <c:v>Bill C-11 : DCO</c:v>
              </c:pt>
              <c:pt idx="4">
                <c:v>Proposed: DCO</c:v>
              </c:pt>
            </c:strLit>
          </c:cat>
          <c:val>
            <c:numLit>
              <c:formatCode>General</c:formatCode>
              <c:ptCount val="5"/>
              <c:pt idx="0">
                <c:v>600</c:v>
              </c:pt>
              <c:pt idx="1">
                <c:v>90</c:v>
              </c:pt>
              <c:pt idx="2">
                <c:v>60</c:v>
              </c:pt>
              <c:pt idx="3">
                <c:v>60</c:v>
              </c:pt>
              <c:pt idx="4">
                <c:v>30</c:v>
              </c:pt>
            </c:numLit>
          </c:val>
        </c:ser>
        <c:ser>
          <c:idx val="2"/>
          <c:order val="2"/>
          <c:tx>
            <c:v>RAD Decision</c:v>
          </c:tx>
          <c:spPr>
            <a:solidFill>
              <a:srgbClr val="9BBB59"/>
            </a:solidFill>
            <a:ln>
              <a:noFill/>
            </a:ln>
          </c:spPr>
          <c:cat>
            <c:strLit>
              <c:ptCount val="5"/>
              <c:pt idx="0">
                <c:v>Current System</c:v>
              </c:pt>
              <c:pt idx="1">
                <c:v>Bill C-11 : Non-DCO</c:v>
              </c:pt>
              <c:pt idx="2">
                <c:v>Proposed: Non-DCO</c:v>
              </c:pt>
              <c:pt idx="3">
                <c:v>Bill C-11 : DCO</c:v>
              </c:pt>
              <c:pt idx="4">
                <c:v>Proposed: DCO</c:v>
              </c:pt>
            </c:strLit>
          </c:cat>
          <c:val>
            <c:numLit>
              <c:formatCode>General</c:formatCode>
              <c:ptCount val="5"/>
              <c:pt idx="0">
                <c:v>0</c:v>
              </c:pt>
              <c:pt idx="1">
                <c:v>141</c:v>
              </c:pt>
              <c:pt idx="2">
                <c:v>111</c:v>
              </c:pt>
              <c:pt idx="3">
                <c:v>51</c:v>
              </c:pt>
              <c:pt idx="4">
                <c:v>0</c:v>
              </c:pt>
            </c:numLit>
          </c:val>
        </c:ser>
        <c:ser>
          <c:idx val="3"/>
          <c:order val="3"/>
          <c:tx>
            <c:v>Earliest time to possible removal</c:v>
          </c:tx>
          <c:spPr>
            <a:solidFill>
              <a:srgbClr val="8064A2"/>
            </a:solidFill>
            <a:ln>
              <a:noFill/>
            </a:ln>
          </c:spPr>
          <c:cat>
            <c:strLit>
              <c:ptCount val="5"/>
              <c:pt idx="0">
                <c:v>Current System</c:v>
              </c:pt>
              <c:pt idx="1">
                <c:v>Bill C-11 : Non-DCO</c:v>
              </c:pt>
              <c:pt idx="2">
                <c:v>Proposed: Non-DCO</c:v>
              </c:pt>
              <c:pt idx="3">
                <c:v>Bill C-11 : DCO</c:v>
              </c:pt>
              <c:pt idx="4">
                <c:v>Proposed: DCO</c:v>
              </c:pt>
            </c:strLit>
          </c:cat>
          <c:val>
            <c:numLit>
              <c:formatCode>General</c:formatCode>
              <c:ptCount val="5"/>
              <c:pt idx="0">
                <c:v>45</c:v>
              </c:pt>
              <c:pt idx="1">
                <c:v>45</c:v>
              </c:pt>
              <c:pt idx="2">
                <c:v>45</c:v>
              </c:pt>
              <c:pt idx="3">
                <c:v>45</c:v>
              </c:pt>
              <c:pt idx="4">
                <c:v>0</c:v>
              </c:pt>
            </c:numLit>
          </c:val>
        </c:ser>
        <c:ser>
          <c:idx val="4"/>
          <c:order val="4"/>
          <c:tx>
            <c:v>PRRA</c:v>
          </c:tx>
          <c:spPr>
            <a:solidFill>
              <a:srgbClr val="4BACC6"/>
            </a:solidFill>
            <a:ln>
              <a:noFill/>
            </a:ln>
          </c:spPr>
          <c:cat>
            <c:strLit>
              <c:ptCount val="5"/>
              <c:pt idx="0">
                <c:v>Current System</c:v>
              </c:pt>
              <c:pt idx="1">
                <c:v>Bill C-11 : Non-DCO</c:v>
              </c:pt>
              <c:pt idx="2">
                <c:v>Proposed: Non-DCO</c:v>
              </c:pt>
              <c:pt idx="3">
                <c:v>Bill C-11 : DCO</c:v>
              </c:pt>
              <c:pt idx="4">
                <c:v>Proposed: DCO</c:v>
              </c:pt>
            </c:strLit>
          </c:cat>
          <c:val>
            <c:numLit>
              <c:formatCode>General</c:formatCode>
              <c:ptCount val="5"/>
              <c:pt idx="0">
                <c:v>365</c:v>
              </c:pt>
              <c:pt idx="1">
                <c:v>0</c:v>
              </c:pt>
              <c:pt idx="2">
                <c:v>0</c:v>
              </c:pt>
              <c:pt idx="3">
                <c:v>0</c:v>
              </c:pt>
              <c:pt idx="4">
                <c:v>0</c:v>
              </c:pt>
            </c:numLit>
          </c:val>
        </c:ser>
        <c:dLbls/>
        <c:shape val="box"/>
        <c:axId val="48571136"/>
        <c:axId val="47365120"/>
        <c:axId val="0"/>
      </c:bar3DChart>
      <c:valAx>
        <c:axId val="47365120"/>
        <c:scaling>
          <c:orientation val="minMax"/>
        </c:scaling>
        <c:axPos val="l"/>
        <c:majorGridlines>
          <c:spPr>
            <a:ln w="9528">
              <a:solidFill>
                <a:srgbClr val="868686"/>
              </a:solidFill>
              <a:prstDash val="solid"/>
              <a:round/>
            </a:ln>
          </c:spPr>
        </c:majorGridlines>
        <c:numFmt formatCode="General" sourceLinked="0"/>
        <c:tickLblPos val="nextTo"/>
        <c:spPr>
          <a:noFill/>
          <a:ln w="9528">
            <a:solidFill>
              <a:srgbClr val="868686"/>
            </a:solidFill>
            <a:prstDash val="solid"/>
            <a:round/>
          </a:ln>
        </c:spPr>
        <c:txPr>
          <a:bodyPr lIns="0" tIns="0" rIns="0" bIns="0"/>
          <a:lstStyle/>
          <a:p>
            <a:pPr marL="0" marR="0" indent="0" algn="ctr" defTabSz="914400" fontAlgn="auto" hangingPunct="1">
              <a:lnSpc>
                <a:spcPct val="100000"/>
              </a:lnSpc>
              <a:spcBef>
                <a:spcPts val="0"/>
              </a:spcBef>
              <a:spcAft>
                <a:spcPts val="0"/>
              </a:spcAft>
              <a:tabLst/>
              <a:defRPr lang="en-CA" sz="1000" b="0" i="0" u="none" strike="noStrike" kern="1200" baseline="0">
                <a:solidFill>
                  <a:srgbClr val="000000"/>
                </a:solidFill>
                <a:latin typeface="Calibri"/>
              </a:defRPr>
            </a:pPr>
            <a:endParaRPr lang="es-PA"/>
          </a:p>
        </c:txPr>
        <c:crossAx val="48571136"/>
        <c:crosses val="autoZero"/>
        <c:crossBetween val="between"/>
      </c:valAx>
      <c:catAx>
        <c:axId val="48571136"/>
        <c:scaling>
          <c:orientation val="minMax"/>
        </c:scaling>
        <c:axPos val="b"/>
        <c:numFmt formatCode="General" sourceLinked="0"/>
        <c:tickLblPos val="nextTo"/>
        <c:spPr>
          <a:noFill/>
          <a:ln w="9528">
            <a:solidFill>
              <a:srgbClr val="868686"/>
            </a:solidFill>
            <a:prstDash val="solid"/>
            <a:round/>
          </a:ln>
        </c:spPr>
        <c:txPr>
          <a:bodyPr lIns="0" tIns="0" rIns="0" bIns="0"/>
          <a:lstStyle/>
          <a:p>
            <a:pPr marL="0" marR="0" indent="0" algn="ctr" defTabSz="914400" fontAlgn="auto" hangingPunct="1">
              <a:lnSpc>
                <a:spcPct val="100000"/>
              </a:lnSpc>
              <a:spcBef>
                <a:spcPts val="0"/>
              </a:spcBef>
              <a:spcAft>
                <a:spcPts val="0"/>
              </a:spcAft>
              <a:tabLst/>
              <a:defRPr lang="en-CA" sz="1000" b="0" i="0" u="none" strike="noStrike" kern="1200" baseline="0">
                <a:solidFill>
                  <a:srgbClr val="000000"/>
                </a:solidFill>
                <a:latin typeface="Calibri"/>
              </a:defRPr>
            </a:pPr>
            <a:endParaRPr lang="es-PA"/>
          </a:p>
        </c:txPr>
        <c:crossAx val="47365120"/>
        <c:crosses val="autoZero"/>
        <c:auto val="1"/>
        <c:lblAlgn val="ctr"/>
        <c:lblOffset val="100"/>
      </c:catAx>
      <c:spPr>
        <a:noFill/>
        <a:ln>
          <a:noFill/>
        </a:ln>
      </c:spPr>
    </c:plotArea>
    <c:legend>
      <c:legendPos val="r"/>
      <c:layout/>
      <c:spPr>
        <a:noFill/>
        <a:ln>
          <a:noFill/>
        </a:ln>
      </c:spPr>
      <c:txPr>
        <a:bodyPr lIns="0" tIns="0" rIns="0" bIns="0"/>
        <a:lstStyle/>
        <a:p>
          <a:pPr marL="0" marR="0" indent="0" defTabSz="914400" fontAlgn="auto" hangingPunct="1">
            <a:lnSpc>
              <a:spcPct val="100000"/>
            </a:lnSpc>
            <a:spcBef>
              <a:spcPts val="0"/>
            </a:spcBef>
            <a:spcAft>
              <a:spcPts val="0"/>
            </a:spcAft>
            <a:tabLst/>
            <a:defRPr lang="en-CA" sz="1000" b="0" i="0" u="none" strike="noStrike" kern="1200" baseline="0">
              <a:solidFill>
                <a:srgbClr val="000000"/>
              </a:solidFill>
              <a:latin typeface="Calibri"/>
            </a:defRPr>
          </a:pPr>
          <a:endParaRPr lang="es-PA"/>
        </a:p>
      </c:txPr>
    </c:legend>
    <c:plotVisOnly val="1"/>
    <c:dispBlanksAs val="gap"/>
  </c:chart>
  <c:spPr>
    <a:noFill/>
    <a:ln>
      <a:noFill/>
    </a:ln>
  </c:spPr>
  <c:txPr>
    <a:bodyPr lIns="0" tIns="0" rIns="0" bIns="0"/>
    <a:lstStyle/>
    <a:p>
      <a:pPr marL="0" marR="0" indent="0" algn="ctr" defTabSz="914400" fontAlgn="auto" hangingPunct="1">
        <a:lnSpc>
          <a:spcPct val="100000"/>
        </a:lnSpc>
        <a:spcBef>
          <a:spcPts val="0"/>
        </a:spcBef>
        <a:spcAft>
          <a:spcPts val="0"/>
        </a:spcAft>
        <a:tabLst/>
        <a:defRPr lang="en-CA" sz="1000" b="0" i="0" u="none" strike="noStrike" kern="1200" baseline="0">
          <a:solidFill>
            <a:srgbClr val="000000"/>
          </a:solidFill>
          <a:latin typeface="Calibri"/>
        </a:defRPr>
      </a:pPr>
      <a:endParaRPr lang="es-PA"/>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27358" cy="463545"/>
          </a:xfrm>
          <a:prstGeom prst="rect">
            <a:avLst/>
          </a:prstGeom>
          <a:noFill/>
          <a:ln>
            <a:noFill/>
          </a:ln>
        </p:spPr>
        <p:txBody>
          <a:bodyPr vert="horz" wrap="square" lIns="78080" tIns="39044" rIns="78080" bIns="39044" anchor="t" anchorCtr="0" compatLnSpc="1"/>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CA" sz="1000" b="0" i="0" u="none" strike="noStrike" kern="1200" cap="none" spc="0" baseline="0" dirty="0">
              <a:solidFill>
                <a:srgbClr val="000000"/>
              </a:solidFill>
              <a:uFillTx/>
              <a:latin typeface="Arial"/>
              <a:cs typeface="Arial"/>
            </a:endParaRPr>
          </a:p>
        </p:txBody>
      </p:sp>
      <p:sp>
        <p:nvSpPr>
          <p:cNvPr id="3" name="Date Placeholder 2"/>
          <p:cNvSpPr txBox="1">
            <a:spLocks noGrp="1"/>
          </p:cNvSpPr>
          <p:nvPr>
            <p:ph type="dt" sz="quarter" idx="1"/>
          </p:nvPr>
        </p:nvSpPr>
        <p:spPr>
          <a:xfrm>
            <a:off x="3956051" y="0"/>
            <a:ext cx="3027358" cy="463545"/>
          </a:xfrm>
          <a:prstGeom prst="rect">
            <a:avLst/>
          </a:prstGeom>
          <a:noFill/>
          <a:ln>
            <a:noFill/>
          </a:ln>
        </p:spPr>
        <p:txBody>
          <a:bodyPr vert="horz" wrap="square" lIns="78080" tIns="39044" rIns="78080" bIns="39044" anchor="t"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5197A8B-5BAF-4710-90DD-94203213CCC0}" type="datetime1">
              <a:rPr lang="en-CA" sz="1000" b="0" i="0" u="none" strike="noStrike" kern="1200" cap="none" spc="0" baseline="0">
                <a:solidFill>
                  <a:srgbClr val="000000"/>
                </a:solidFill>
                <a:uFillTx/>
                <a:latin typeface="Arial"/>
                <a:cs typeface="Arial"/>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20/06/2012</a:t>
            </a:fld>
            <a:endParaRPr lang="en-CA" sz="1000" b="0" i="0" u="none" strike="noStrike" kern="1200" cap="none" spc="0" baseline="0" dirty="0">
              <a:solidFill>
                <a:srgbClr val="000000"/>
              </a:solidFill>
              <a:uFillTx/>
              <a:latin typeface="Arial"/>
              <a:cs typeface="Arial"/>
            </a:endParaRPr>
          </a:p>
        </p:txBody>
      </p:sp>
      <p:sp>
        <p:nvSpPr>
          <p:cNvPr id="4" name="Footer Placeholder 3"/>
          <p:cNvSpPr txBox="1">
            <a:spLocks noGrp="1"/>
          </p:cNvSpPr>
          <p:nvPr>
            <p:ph type="ftr" sz="quarter" idx="2"/>
          </p:nvPr>
        </p:nvSpPr>
        <p:spPr>
          <a:xfrm>
            <a:off x="0" y="8816973"/>
            <a:ext cx="3027358" cy="465136"/>
          </a:xfrm>
          <a:prstGeom prst="rect">
            <a:avLst/>
          </a:prstGeom>
          <a:noFill/>
          <a:ln>
            <a:noFill/>
          </a:ln>
        </p:spPr>
        <p:txBody>
          <a:bodyPr vert="horz" wrap="square" lIns="78080" tIns="39044" rIns="78080" bIns="39044" anchor="b" anchorCtr="0" compatLnSpc="1"/>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CA" sz="1000" b="0" i="0" u="none" strike="noStrike" kern="1200" cap="none" spc="0" baseline="0" dirty="0">
              <a:solidFill>
                <a:srgbClr val="000000"/>
              </a:solidFill>
              <a:uFillTx/>
              <a:latin typeface="Arial"/>
              <a:cs typeface="Arial"/>
            </a:endParaRPr>
          </a:p>
        </p:txBody>
      </p:sp>
      <p:sp>
        <p:nvSpPr>
          <p:cNvPr id="5" name="Slide Number Placeholder 4"/>
          <p:cNvSpPr txBox="1">
            <a:spLocks noGrp="1"/>
          </p:cNvSpPr>
          <p:nvPr>
            <p:ph type="sldNum" sz="quarter" idx="3"/>
          </p:nvPr>
        </p:nvSpPr>
        <p:spPr>
          <a:xfrm>
            <a:off x="3956051" y="8816973"/>
            <a:ext cx="3027358" cy="465136"/>
          </a:xfrm>
          <a:prstGeom prst="rect">
            <a:avLst/>
          </a:prstGeom>
          <a:noFill/>
          <a:ln>
            <a:noFill/>
          </a:ln>
        </p:spPr>
        <p:txBody>
          <a:bodyPr vert="horz" wrap="square" lIns="78080" tIns="39044" rIns="78080" bIns="39044"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1A2F838-F5C5-42DA-8389-8518C1E84816}"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a:t>
            </a:fld>
            <a:endParaRPr lang="en-CA" sz="1000" b="0" i="0" u="none" strike="noStrike" kern="1200" cap="none" spc="0" baseline="0" dirty="0">
              <a:solidFill>
                <a:srgbClr val="000000"/>
              </a:solidFill>
              <a:uFillTx/>
              <a:latin typeface="Arial"/>
              <a:cs typeface="Arial"/>
            </a:endParaRPr>
          </a:p>
        </p:txBody>
      </p:sp>
    </p:spTree>
    <p:extLst>
      <p:ext uri="{BB962C8B-B14F-4D97-AF65-F5344CB8AC3E}">
        <p14:creationId xmlns:p14="http://schemas.microsoft.com/office/powerpoint/2010/main" xmlns="" val="1216945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27358" cy="463545"/>
          </a:xfrm>
          <a:prstGeom prst="rect">
            <a:avLst/>
          </a:prstGeom>
          <a:noFill/>
          <a:ln>
            <a:noFill/>
          </a:ln>
        </p:spPr>
        <p:txBody>
          <a:bodyPr vert="horz" wrap="square" lIns="92948" tIns="46478" rIns="92948" bIns="46478" anchor="t" anchorCtr="0" compatLnSpc="1"/>
          <a:lstStyle>
            <a:lvl1pPr marL="0" marR="0" lvl="0" indent="0" algn="l" defTabSz="457200" rtl="0" fontAlgn="auto" hangingPunct="1">
              <a:lnSpc>
                <a:spcPct val="100000"/>
              </a:lnSpc>
              <a:spcBef>
                <a:spcPts val="0"/>
              </a:spcBef>
              <a:spcAft>
                <a:spcPts val="0"/>
              </a:spcAft>
              <a:buNone/>
              <a:tabLst/>
              <a:defRPr lang="en-CA" sz="1200" b="0" i="0" u="none" strike="noStrike" kern="1200" cap="none" spc="0" baseline="0">
                <a:solidFill>
                  <a:srgbClr val="000000"/>
                </a:solidFill>
                <a:uFillTx/>
                <a:latin typeface="Arial"/>
                <a:cs typeface="Arial"/>
              </a:defRPr>
            </a:lvl1pPr>
          </a:lstStyle>
          <a:p>
            <a:pPr lvl="0"/>
            <a:endParaRPr lang="en-CA" dirty="0"/>
          </a:p>
        </p:txBody>
      </p:sp>
      <p:sp>
        <p:nvSpPr>
          <p:cNvPr id="3" name="Date Placeholder 2"/>
          <p:cNvSpPr txBox="1">
            <a:spLocks noGrp="1"/>
          </p:cNvSpPr>
          <p:nvPr>
            <p:ph type="dt" idx="1"/>
          </p:nvPr>
        </p:nvSpPr>
        <p:spPr>
          <a:xfrm>
            <a:off x="3956051" y="0"/>
            <a:ext cx="3027358" cy="463545"/>
          </a:xfrm>
          <a:prstGeom prst="rect">
            <a:avLst/>
          </a:prstGeom>
          <a:noFill/>
          <a:ln>
            <a:noFill/>
          </a:ln>
        </p:spPr>
        <p:txBody>
          <a:bodyPr vert="horz" wrap="square" lIns="92948" tIns="46478" rIns="92948" bIns="46478" anchor="t" anchorCtr="0" compatLnSpc="1"/>
          <a:lstStyle>
            <a:lvl1pPr marL="0" marR="0" lvl="0" indent="0" algn="r" defTabSz="457200" rtl="0" fontAlgn="auto" hangingPunct="1">
              <a:lnSpc>
                <a:spcPct val="100000"/>
              </a:lnSpc>
              <a:spcBef>
                <a:spcPts val="0"/>
              </a:spcBef>
              <a:spcAft>
                <a:spcPts val="0"/>
              </a:spcAft>
              <a:buNone/>
              <a:tabLst/>
              <a:defRPr lang="en-CA" sz="1200" b="0" i="0" u="none" strike="noStrike" kern="1200" cap="none" spc="0" baseline="0">
                <a:solidFill>
                  <a:srgbClr val="000000"/>
                </a:solidFill>
                <a:uFillTx/>
                <a:latin typeface="Arial"/>
                <a:cs typeface="Arial"/>
              </a:defRPr>
            </a:lvl1pPr>
          </a:lstStyle>
          <a:p>
            <a:pPr lvl="0"/>
            <a:fld id="{17CC1509-E1B2-46E9-9337-0BA00FC5BEC6}" type="datetime1">
              <a:rPr lang="en-CA"/>
              <a:pPr lvl="0"/>
              <a:t>20/06/2012</a:t>
            </a:fld>
            <a:endParaRPr lang="en-CA" dirty="0"/>
          </a:p>
        </p:txBody>
      </p:sp>
      <p:sp>
        <p:nvSpPr>
          <p:cNvPr id="4" name="Slide Image Placeholder 3"/>
          <p:cNvSpPr>
            <a:spLocks noGrp="1" noRot="1" noChangeAspect="1"/>
          </p:cNvSpPr>
          <p:nvPr>
            <p:ph type="sldImg" idx="2"/>
          </p:nvPr>
        </p:nvSpPr>
        <p:spPr>
          <a:xfrm>
            <a:off x="1171575" y="696909"/>
            <a:ext cx="4641851" cy="3481385"/>
          </a:xfrm>
          <a:prstGeom prst="rect">
            <a:avLst/>
          </a:prstGeom>
          <a:noFill/>
          <a:ln w="12701">
            <a:solidFill>
              <a:srgbClr val="000000"/>
            </a:solidFill>
            <a:prstDash val="solid"/>
          </a:ln>
        </p:spPr>
      </p:sp>
      <p:sp>
        <p:nvSpPr>
          <p:cNvPr id="5" name="Notes Placeholder 4"/>
          <p:cNvSpPr txBox="1">
            <a:spLocks noGrp="1"/>
          </p:cNvSpPr>
          <p:nvPr>
            <p:ph type="body" sz="quarter" idx="3"/>
          </p:nvPr>
        </p:nvSpPr>
        <p:spPr>
          <a:xfrm>
            <a:off x="698501" y="4410078"/>
            <a:ext cx="5587998" cy="4176714"/>
          </a:xfrm>
          <a:prstGeom prst="rect">
            <a:avLst/>
          </a:prstGeom>
          <a:noFill/>
          <a:ln>
            <a:noFill/>
          </a:ln>
        </p:spPr>
        <p:txBody>
          <a:bodyPr vert="horz" wrap="square" lIns="92948" tIns="46478" rIns="92948" bIns="46478"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txBox="1">
            <a:spLocks noGrp="1"/>
          </p:cNvSpPr>
          <p:nvPr>
            <p:ph type="ftr" sz="quarter" idx="4"/>
          </p:nvPr>
        </p:nvSpPr>
        <p:spPr>
          <a:xfrm>
            <a:off x="0" y="8818565"/>
            <a:ext cx="3027358" cy="463545"/>
          </a:xfrm>
          <a:prstGeom prst="rect">
            <a:avLst/>
          </a:prstGeom>
          <a:noFill/>
          <a:ln>
            <a:noFill/>
          </a:ln>
        </p:spPr>
        <p:txBody>
          <a:bodyPr vert="horz" wrap="square" lIns="92948" tIns="46478" rIns="92948" bIns="46478" anchor="b" anchorCtr="0" compatLnSpc="1"/>
          <a:lstStyle>
            <a:lvl1pPr marL="0" marR="0" lvl="0" indent="0" algn="l" defTabSz="457200" rtl="0" fontAlgn="auto" hangingPunct="1">
              <a:lnSpc>
                <a:spcPct val="100000"/>
              </a:lnSpc>
              <a:spcBef>
                <a:spcPts val="0"/>
              </a:spcBef>
              <a:spcAft>
                <a:spcPts val="0"/>
              </a:spcAft>
              <a:buNone/>
              <a:tabLst/>
              <a:defRPr lang="en-CA" sz="1200" b="0" i="0" u="none" strike="noStrike" kern="1200" cap="none" spc="0" baseline="0">
                <a:solidFill>
                  <a:srgbClr val="000000"/>
                </a:solidFill>
                <a:uFillTx/>
                <a:latin typeface="Arial"/>
                <a:cs typeface="Arial"/>
              </a:defRPr>
            </a:lvl1pPr>
          </a:lstStyle>
          <a:p>
            <a:pPr lvl="0"/>
            <a:endParaRPr lang="en-CA" dirty="0"/>
          </a:p>
        </p:txBody>
      </p:sp>
      <p:sp>
        <p:nvSpPr>
          <p:cNvPr id="7" name="Slide Number Placeholder 6"/>
          <p:cNvSpPr txBox="1">
            <a:spLocks noGrp="1"/>
          </p:cNvSpPr>
          <p:nvPr>
            <p:ph type="sldNum" sz="quarter" idx="5"/>
          </p:nvPr>
        </p:nvSpPr>
        <p:spPr>
          <a:xfrm>
            <a:off x="3956051" y="8818565"/>
            <a:ext cx="3027358" cy="463545"/>
          </a:xfrm>
          <a:prstGeom prst="rect">
            <a:avLst/>
          </a:prstGeom>
          <a:noFill/>
          <a:ln>
            <a:noFill/>
          </a:ln>
        </p:spPr>
        <p:txBody>
          <a:bodyPr vert="horz" wrap="square" lIns="92948" tIns="46478" rIns="92948" bIns="46478" anchor="b" anchorCtr="0" compatLnSpc="1"/>
          <a:lstStyle>
            <a:lvl1pPr marL="0" marR="0" lvl="0" indent="0" algn="r" defTabSz="457200" rtl="0" fontAlgn="auto" hangingPunct="1">
              <a:lnSpc>
                <a:spcPct val="100000"/>
              </a:lnSpc>
              <a:spcBef>
                <a:spcPts val="0"/>
              </a:spcBef>
              <a:spcAft>
                <a:spcPts val="0"/>
              </a:spcAft>
              <a:buNone/>
              <a:tabLst/>
              <a:defRPr lang="en-CA" sz="1200" b="0" i="0" u="none" strike="noStrike" kern="1200" cap="none" spc="0" baseline="0">
                <a:solidFill>
                  <a:srgbClr val="000000"/>
                </a:solidFill>
                <a:uFillTx/>
                <a:latin typeface="Arial"/>
                <a:cs typeface="Arial"/>
              </a:defRPr>
            </a:lvl1pPr>
          </a:lstStyle>
          <a:p>
            <a:pPr lvl="0"/>
            <a:fld id="{4AD62F7E-49CF-4F40-BD6A-8D3AE21AE2DD}" type="slidenum">
              <a:rPr/>
              <a:pPr lvl="0"/>
              <a:t>‹#›</a:t>
            </a:fld>
            <a:endParaRPr lang="en-CA" dirty="0"/>
          </a:p>
        </p:txBody>
      </p:sp>
    </p:spTree>
    <p:extLst>
      <p:ext uri="{BB962C8B-B14F-4D97-AF65-F5344CB8AC3E}">
        <p14:creationId xmlns:p14="http://schemas.microsoft.com/office/powerpoint/2010/main" xmlns="" val="2370073173"/>
      </p:ext>
    </p:extLst>
  </p:cSld>
  <p:clrMap bg1="lt1" tx1="dk1" bg2="lt2" tx2="dk2" accent1="accent1" accent2="accent2" accent3="accent3" accent4="accent4" accent5="accent5" accent6="accent6" hlink="hlink" folHlink="folHlink"/>
  <p:notesStyle>
    <a:lvl1pPr marL="0" marR="0" lvl="0"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6913"/>
            <a:ext cx="4641850" cy="3481387"/>
          </a:xfrm>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CA" dirty="0"/>
          </a:p>
        </p:txBody>
      </p:sp>
      <p:sp>
        <p:nvSpPr>
          <p:cNvPr id="4"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19F73EC-831E-4933-92E1-C56B24E99F9E}"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a:t>
            </a:fld>
            <a:endParaRPr lang="en-CA" sz="1200" b="0" i="0" u="none" strike="noStrike" kern="1200" cap="none" spc="0" baseline="0" dirty="0">
              <a:solidFill>
                <a:srgbClr val="000000"/>
              </a:solidFill>
              <a:uFillTx/>
              <a:latin typeface="Arial"/>
              <a:cs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6913"/>
            <a:ext cx="4641850" cy="3481387"/>
          </a:xfrm>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988765B-0B71-4760-95B4-EAAC7DBA07A1}"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10</a:t>
            </a:fld>
            <a:endParaRPr lang="en-CA" sz="1200" b="0" i="0" u="none" strike="noStrike" kern="1200" cap="none" spc="0" baseline="0" dirty="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6913"/>
            <a:ext cx="4641850" cy="3481387"/>
          </a:xfrm>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7704346-85F5-4AAF-937C-D223B4364E5E}"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11</a:t>
            </a:fld>
            <a:endParaRPr lang="en-CA" sz="1200" b="0" i="0" u="none" strike="noStrike" kern="1200" cap="none" spc="0" baseline="0" dirty="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6913"/>
            <a:ext cx="4641850" cy="3481387"/>
          </a:xfrm>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C41B975-4A45-469D-9E42-DF034EEEFF2F}"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12</a:t>
            </a:fld>
            <a:endParaRPr lang="en-CA" sz="1200" b="0" i="0" u="none" strike="noStrike" kern="1200" cap="none" spc="0" baseline="0" dirty="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6913"/>
            <a:ext cx="4641850" cy="3481387"/>
          </a:xfrm>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1264501-9908-4CF3-B9DD-4CC3712C75AC}"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13</a:t>
            </a:fld>
            <a:endParaRPr lang="en-CA" sz="1200" b="0" i="0" u="none" strike="noStrike" kern="1200" cap="none" spc="0" baseline="0" dirty="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6913"/>
            <a:ext cx="4641850" cy="3481387"/>
          </a:xfrm>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FFC5778-8005-4C2C-954A-6B7B8157AA3D}"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14</a:t>
            </a:fld>
            <a:endParaRPr lang="en-CA" sz="1200" b="0" i="0" u="none" strike="noStrike" kern="1200" cap="none" spc="0" baseline="0" dirty="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6913"/>
            <a:ext cx="4641850" cy="3481387"/>
          </a:xfrm>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B642FF8-C384-4DE6-BFD7-5E511D5375C9}"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15</a:t>
            </a:fld>
            <a:endParaRPr lang="en-CA" sz="1200" b="0" i="0" u="none" strike="noStrike" kern="1200" cap="none" spc="0" baseline="0" dirty="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6913"/>
            <a:ext cx="4641850" cy="3481387"/>
          </a:xfrm>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2C17086-4848-41FC-BD4C-9206965436F8}"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16</a:t>
            </a:fld>
            <a:endParaRPr lang="en-CA" sz="1200" b="0" i="0" u="none" strike="noStrike" kern="1200" cap="none" spc="0" baseline="0" dirty="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6913"/>
            <a:ext cx="4641850" cy="3481387"/>
          </a:xfrm>
        </p:spPr>
      </p:sp>
      <p:sp>
        <p:nvSpPr>
          <p:cNvPr id="3" name="Notes Placeholder 2"/>
          <p:cNvSpPr txBox="1">
            <a:spLocks noGrp="1"/>
          </p:cNvSpPr>
          <p:nvPr>
            <p:ph type="body" sz="quarter" idx="1"/>
          </p:nvPr>
        </p:nvSpPr>
        <p:spPr/>
        <p:txBody>
          <a:bodyPr/>
          <a:lstStyle/>
          <a:p>
            <a:endParaRPr lang="en-CA" dirty="0"/>
          </a:p>
        </p:txBody>
      </p:sp>
      <p:sp>
        <p:nvSpPr>
          <p:cNvPr id="4"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1676266-78B9-4C41-948C-7DF67DD38AD5}"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17</a:t>
            </a:fld>
            <a:endParaRPr lang="en-CA" sz="1200" b="0" i="0" u="none" strike="noStrike" kern="1200" cap="none" spc="0" baseline="0" dirty="0">
              <a:solidFill>
                <a:srgbClr val="000000"/>
              </a:solidFill>
              <a:uFillTx/>
              <a:latin typeface="Arial"/>
              <a:cs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6913"/>
            <a:ext cx="4641850" cy="3481387"/>
          </a:xfrm>
        </p:spPr>
      </p:sp>
      <p:sp>
        <p:nvSpPr>
          <p:cNvPr id="3" name="Notes Placeholder 2"/>
          <p:cNvSpPr txBox="1">
            <a:spLocks noGrp="1"/>
          </p:cNvSpPr>
          <p:nvPr>
            <p:ph type="body" sz="quarter" idx="1"/>
          </p:nvPr>
        </p:nvSpPr>
        <p:spPr/>
        <p:txBody>
          <a:bodyPr/>
          <a:lstStyle/>
          <a:p>
            <a:endParaRPr lang="en-CA" dirty="0"/>
          </a:p>
        </p:txBody>
      </p:sp>
      <p:sp>
        <p:nvSpPr>
          <p:cNvPr id="4"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6D6200C-8D93-45E4-B68F-E310F70C1C82}"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18</a:t>
            </a:fld>
            <a:endParaRPr lang="en-CA" sz="1200" b="0" i="0" u="none" strike="noStrike" kern="1200" cap="none" spc="0" baseline="0" dirty="0">
              <a:solidFill>
                <a:srgbClr val="000000"/>
              </a:solidFill>
              <a:uFillTx/>
              <a:latin typeface="Arial"/>
              <a:cs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6913"/>
            <a:ext cx="4641850" cy="3481387"/>
          </a:xfrm>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204E49D-B918-46AB-A022-747FB9B0F123}"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19</a:t>
            </a:fld>
            <a:endParaRPr lang="en-CA" sz="1200" b="0" i="0" u="none" strike="noStrike" kern="1200" cap="none" spc="0" baseline="0" dirty="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6913"/>
            <a:ext cx="4641850" cy="3481387"/>
          </a:xfrm>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AF5E806-7012-42BF-85F2-64CA50513FBC}"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2</a:t>
            </a:fld>
            <a:endParaRPr lang="en-CA" sz="1200" b="0" i="0" u="none" strike="noStrike" kern="1200" cap="none" spc="0" baseline="0" dirty="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6913"/>
            <a:ext cx="4641850" cy="3481387"/>
          </a:xfrm>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D58E6F-0159-41A4-A2BC-13EAA54F132A}"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3</a:t>
            </a:fld>
            <a:endParaRPr lang="en-CA" sz="1200" b="0" i="0" u="none" strike="noStrike" kern="1200" cap="none" spc="0" baseline="0" dirty="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6913"/>
            <a:ext cx="4641850" cy="3481387"/>
          </a:xfrm>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30B8D68-F12C-4FEE-8BFB-4788F19A565D}"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4</a:t>
            </a:fld>
            <a:endParaRPr lang="en-CA" sz="1200" b="0" i="0" u="none" strike="noStrike" kern="1200" cap="none" spc="0" baseline="0" dirty="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6913"/>
            <a:ext cx="4641850" cy="3481387"/>
          </a:xfrm>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884BC18-FF11-45EC-8E84-BF433231DACE}"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5</a:t>
            </a:fld>
            <a:endParaRPr lang="en-CA" sz="1200" b="0" i="0" u="none" strike="noStrike" kern="1200" cap="none" spc="0" baseline="0" dirty="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75" y="696913"/>
            <a:ext cx="4159250" cy="3119437"/>
          </a:xfrm>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BE620D5-6BA4-45BE-87D0-E0DC00A4DF45}"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6</a:t>
            </a:fld>
            <a:endParaRPr lang="en-CA" sz="1200" b="0" i="0" u="none" strike="noStrike" kern="1200" cap="none" spc="0" baseline="0" dirty="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6913"/>
            <a:ext cx="4641850" cy="3481387"/>
          </a:xfrm>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C1DA442-E55A-4492-957E-66D5C57F73B0}"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7</a:t>
            </a:fld>
            <a:endParaRPr lang="en-CA" sz="1200" b="0" i="0" u="none" strike="noStrike" kern="1200" cap="none" spc="0" baseline="0" dirty="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6363" y="696913"/>
            <a:ext cx="4232275" cy="3173412"/>
          </a:xfrm>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73612CB-A71A-47C4-AA5F-F52D6218F8BA}"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8</a:t>
            </a:fld>
            <a:endParaRPr lang="en-CA" sz="1200" b="0" i="0" u="none" strike="noStrike" kern="1200" cap="none" spc="0" baseline="0" dirty="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6913"/>
            <a:ext cx="4641850" cy="3481387"/>
          </a:xfrm>
          <a:ln w="12701">
            <a:solidFill>
              <a:srgbClr val="000000"/>
            </a:solidFill>
            <a:prstDash val="solid"/>
            <a:miter/>
          </a:ln>
        </p:spPr>
      </p:sp>
      <p:sp>
        <p:nvSpPr>
          <p:cNvPr id="3" name="Slide Number Placeholder 3"/>
          <p:cNvSpPr txBox="1"/>
          <p:nvPr/>
        </p:nvSpPr>
        <p:spPr>
          <a:xfrm>
            <a:off x="3956051" y="8818565"/>
            <a:ext cx="3027358" cy="463545"/>
          </a:xfrm>
          <a:prstGeom prst="rect">
            <a:avLst/>
          </a:prstGeom>
          <a:noFill/>
          <a:ln>
            <a:noFill/>
          </a:ln>
        </p:spPr>
        <p:txBody>
          <a:bodyPr vert="horz" wrap="square" lIns="92948" tIns="46478" rIns="92948" bIns="46478"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86E232F-F73E-4E55-852F-E9A14F13BEAA}" type="slidenum">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9</a:t>
            </a:fld>
            <a:endParaRPr lang="en-CA" sz="1200" b="0" i="0" u="none" strike="noStrike" kern="1200" cap="none" spc="0" baseline="0" dirty="0">
              <a:solidFill>
                <a:srgbClr val="000000"/>
              </a:solidFill>
              <a:uFillTx/>
              <a:latin typeface="Arial"/>
              <a:cs typeface="Arial"/>
            </a:endParaRPr>
          </a:p>
        </p:txBody>
      </p:sp>
      <p:sp>
        <p:nvSpPr>
          <p:cNvPr id="4" name="Notes Placeholder 4"/>
          <p:cNvSpPr txBox="1">
            <a:spLocks noGrp="1"/>
          </p:cNvSpPr>
          <p:nvPr>
            <p:ph type="body" sz="quarter" idx="1"/>
          </p:nvPr>
        </p:nvSpPr>
        <p:spPr/>
        <p:txBody>
          <a:bodyPr/>
          <a:lstStyle/>
          <a:p>
            <a:endParaRPr lang="en-CA"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2" name="Picture 6" descr="corp-ppt.jpg"/>
          <p:cNvPicPr>
            <a:picLocks noChangeAspect="1"/>
          </p:cNvPicPr>
          <p:nvPr/>
        </p:nvPicPr>
        <p:blipFill>
          <a:blip r:embed="rId2" cstate="print"/>
          <a:srcRect/>
          <a:stretch>
            <a:fillRect/>
          </a:stretch>
        </p:blipFill>
        <p:spPr>
          <a:xfrm>
            <a:off x="0" y="0"/>
            <a:ext cx="9144000" cy="6858000"/>
          </a:xfrm>
          <a:prstGeom prst="rect">
            <a:avLst/>
          </a:prstGeom>
          <a:noFill/>
          <a:ln>
            <a:noFill/>
          </a:ln>
        </p:spPr>
      </p:pic>
      <p:sp>
        <p:nvSpPr>
          <p:cNvPr id="3" name="Subtitle 2"/>
          <p:cNvSpPr txBox="1">
            <a:spLocks noGrp="1"/>
          </p:cNvSpPr>
          <p:nvPr>
            <p:ph type="subTitle" idx="4294967295"/>
          </p:nvPr>
        </p:nvSpPr>
        <p:spPr>
          <a:xfrm>
            <a:off x="533396" y="4953003"/>
            <a:ext cx="3276596" cy="1143000"/>
          </a:xfrm>
        </p:spPr>
        <p:txBody>
          <a:bodyPr/>
          <a:lstStyle>
            <a:lvl1pPr marL="0" indent="0">
              <a:spcBef>
                <a:spcPts val="500"/>
              </a:spcBef>
              <a:buNone/>
              <a:defRPr sz="2200">
                <a:solidFill>
                  <a:srgbClr val="898989"/>
                </a:solidFill>
                <a:latin typeface="Verdana"/>
              </a:defRPr>
            </a:lvl1pPr>
          </a:lstStyle>
          <a:p>
            <a:pPr lvl="0"/>
            <a:r>
              <a:rPr lang="en-CA"/>
              <a:t>Click to edit Master subtitle style</a:t>
            </a:r>
            <a:endParaRPr lang="en-US"/>
          </a:p>
        </p:txBody>
      </p:sp>
    </p:spTree>
  </p:cSld>
  <p:clrMapOvr>
    <a:masterClrMapping/>
  </p:clrMapOvr>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CA"/>
              <a:t>Click to edit Master title style</a:t>
            </a:r>
            <a:endParaRPr lang="en-US"/>
          </a:p>
        </p:txBody>
      </p:sp>
      <p:sp>
        <p:nvSpPr>
          <p:cNvPr id="3" name="Date Placeholder 3"/>
          <p:cNvSpPr txBox="1">
            <a:spLocks noGrp="1"/>
          </p:cNvSpPr>
          <p:nvPr>
            <p:ph type="dt" sz="half" idx="7"/>
          </p:nvPr>
        </p:nvSpPr>
        <p:spPr/>
        <p:txBody>
          <a:bodyPr/>
          <a:lstStyle>
            <a:lvl1pPr>
              <a:defRPr/>
            </a:lvl1pPr>
          </a:lstStyle>
          <a:p>
            <a:pPr lvl="0"/>
            <a:endParaRPr lang="en-US" dirty="0"/>
          </a:p>
        </p:txBody>
      </p:sp>
      <p:sp>
        <p:nvSpPr>
          <p:cNvPr id="4" name="Footer Placeholder 4"/>
          <p:cNvSpPr txBox="1">
            <a:spLocks noGrp="1"/>
          </p:cNvSpPr>
          <p:nvPr>
            <p:ph type="ftr" sz="quarter" idx="9"/>
          </p:nvPr>
        </p:nvSpPr>
        <p:spPr/>
        <p:txBody>
          <a:bodyPr/>
          <a:lstStyle>
            <a:lvl1pPr>
              <a:defRPr/>
            </a:lvl1pPr>
          </a:lstStyle>
          <a:p>
            <a:pPr lvl="0"/>
            <a:endParaRPr lang="en-US" dirty="0"/>
          </a:p>
        </p:txBody>
      </p:sp>
      <p:sp>
        <p:nvSpPr>
          <p:cNvPr id="5" name="Slide Number Placeholder 5"/>
          <p:cNvSpPr txBox="1">
            <a:spLocks noGrp="1"/>
          </p:cNvSpPr>
          <p:nvPr>
            <p:ph type="sldNum" sz="quarter" idx="8"/>
          </p:nvPr>
        </p:nvSpPr>
        <p:spPr/>
        <p:txBody>
          <a:bodyPr/>
          <a:lstStyle>
            <a:lvl1pPr>
              <a:defRPr/>
            </a:lvl1pPr>
          </a:lstStyle>
          <a:p>
            <a:pPr lvl="0"/>
            <a:fld id="{C115A76A-2ECE-4790-94C9-0E2B499DD732}" type="slidenum">
              <a:rPr/>
              <a:pPr lvl="0"/>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7"/>
          </p:nvPr>
        </p:nvSpPr>
        <p:spPr/>
        <p:txBody>
          <a:bodyPr/>
          <a:lstStyle>
            <a:lvl1pPr>
              <a:defRPr/>
            </a:lvl1pPr>
          </a:lstStyle>
          <a:p>
            <a:pPr lvl="0"/>
            <a:endParaRPr lang="en-US" dirty="0"/>
          </a:p>
        </p:txBody>
      </p:sp>
      <p:sp>
        <p:nvSpPr>
          <p:cNvPr id="3" name="Footer Placeholder 4"/>
          <p:cNvSpPr txBox="1">
            <a:spLocks noGrp="1"/>
          </p:cNvSpPr>
          <p:nvPr>
            <p:ph type="ftr" sz="quarter" idx="9"/>
          </p:nvPr>
        </p:nvSpPr>
        <p:spPr/>
        <p:txBody>
          <a:bodyPr/>
          <a:lstStyle>
            <a:lvl1pPr>
              <a:defRPr/>
            </a:lvl1pPr>
          </a:lstStyle>
          <a:p>
            <a:pPr lvl="0"/>
            <a:endParaRPr lang="en-US" dirty="0"/>
          </a:p>
        </p:txBody>
      </p:sp>
      <p:sp>
        <p:nvSpPr>
          <p:cNvPr id="4" name="Slide Number Placeholder 5"/>
          <p:cNvSpPr txBox="1">
            <a:spLocks noGrp="1"/>
          </p:cNvSpPr>
          <p:nvPr>
            <p:ph type="sldNum" sz="quarter" idx="8"/>
          </p:nvPr>
        </p:nvSpPr>
        <p:spPr/>
        <p:txBody>
          <a:bodyPr/>
          <a:lstStyle>
            <a:lvl1pPr>
              <a:defRPr/>
            </a:lvl1pPr>
          </a:lstStyle>
          <a:p>
            <a:pPr lvl="0"/>
            <a:fld id="{38487284-1C3C-4E16-AA04-D605EEB92E09}" type="slidenum">
              <a:rPr/>
              <a:pPr lvl="0"/>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CA"/>
              <a:t>Click to edit Master title style</a:t>
            </a:r>
            <a:endParaRPr lang="en-US"/>
          </a:p>
        </p:txBody>
      </p:sp>
      <p:sp>
        <p:nvSpPr>
          <p:cNvPr id="3" name="Content Placeholder 2"/>
          <p:cNvSpPr txBox="1">
            <a:spLocks noGrp="1"/>
          </p:cNvSpPr>
          <p:nvPr>
            <p:ph idx="1"/>
          </p:nvPr>
        </p:nvSpPr>
        <p:spPr>
          <a:xfrm>
            <a:off x="3575047" y="273048"/>
            <a:ext cx="5111752" cy="5853110"/>
          </a:xfrm>
        </p:spPr>
        <p:txBody>
          <a:bodyPr/>
          <a:lstStyle>
            <a:lvl1pPr>
              <a:defRPr lang="en-US"/>
            </a:lvl1pPr>
            <a:lvl2pPr>
              <a:defRPr lang="en-US"/>
            </a:lvl2pPr>
            <a:lvl3pPr>
              <a:defRPr lang="en-US"/>
            </a:lvl3pPr>
            <a:lvl4pPr>
              <a:defRPr lang="en-US"/>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CA"/>
              <a:t>Click to edit Master text styles</a:t>
            </a:r>
          </a:p>
        </p:txBody>
      </p:sp>
      <p:sp>
        <p:nvSpPr>
          <p:cNvPr id="5" name="Date Placeholder 3"/>
          <p:cNvSpPr txBox="1">
            <a:spLocks noGrp="1"/>
          </p:cNvSpPr>
          <p:nvPr>
            <p:ph type="dt" sz="half" idx="7"/>
          </p:nvPr>
        </p:nvSpPr>
        <p:spPr/>
        <p:txBody>
          <a:bodyPr/>
          <a:lstStyle>
            <a:lvl1pPr>
              <a:defRPr/>
            </a:lvl1pPr>
          </a:lstStyle>
          <a:p>
            <a:pPr lvl="0"/>
            <a:endParaRPr lang="en-US" dirty="0"/>
          </a:p>
        </p:txBody>
      </p:sp>
      <p:sp>
        <p:nvSpPr>
          <p:cNvPr id="6" name="Footer Placeholder 4"/>
          <p:cNvSpPr txBox="1">
            <a:spLocks noGrp="1"/>
          </p:cNvSpPr>
          <p:nvPr>
            <p:ph type="ftr" sz="quarter" idx="9"/>
          </p:nvPr>
        </p:nvSpPr>
        <p:spPr/>
        <p:txBody>
          <a:bodyPr/>
          <a:lstStyle>
            <a:lvl1pPr>
              <a:defRPr/>
            </a:lvl1pPr>
          </a:lstStyle>
          <a:p>
            <a:pPr lvl="0"/>
            <a:endParaRPr lang="en-US" dirty="0"/>
          </a:p>
        </p:txBody>
      </p:sp>
      <p:sp>
        <p:nvSpPr>
          <p:cNvPr id="7" name="Slide Number Placeholder 5"/>
          <p:cNvSpPr txBox="1">
            <a:spLocks noGrp="1"/>
          </p:cNvSpPr>
          <p:nvPr>
            <p:ph type="sldNum" sz="quarter" idx="8"/>
          </p:nvPr>
        </p:nvSpPr>
        <p:spPr/>
        <p:txBody>
          <a:bodyPr/>
          <a:lstStyle>
            <a:lvl1pPr>
              <a:defRPr/>
            </a:lvl1pPr>
          </a:lstStyle>
          <a:p>
            <a:pPr lvl="0"/>
            <a:fld id="{F9506C76-7FCB-40FC-8531-FE6245826FC9}" type="slidenum">
              <a:rPr/>
              <a:pPr lvl="0"/>
              <a:t>‹#›</a:t>
            </a:fld>
            <a:endParaRPr lang="en-US" dirty="0"/>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CA"/>
              <a:t>Click to edit Master title style</a:t>
            </a:r>
            <a:endParaRPr lang="en-US"/>
          </a:p>
        </p:txBody>
      </p:sp>
      <p:sp>
        <p:nvSpPr>
          <p:cNvPr id="3" name="Picture Placeholder 2"/>
          <p:cNvSpPr txBox="1">
            <a:spLocks noGrp="1"/>
          </p:cNvSpPr>
          <p:nvPr>
            <p:ph type="pic" idx="1"/>
          </p:nvPr>
        </p:nvSpPr>
        <p:spPr>
          <a:xfrm>
            <a:off x="1792288" y="612776"/>
            <a:ext cx="5486400" cy="4114800"/>
          </a:xfrm>
        </p:spPr>
        <p:txBody>
          <a:bodyPr/>
          <a:lstStyle>
            <a:lvl1pPr marL="0" indent="0">
              <a:buNone/>
              <a:defRPr lang="en-US"/>
            </a:lvl1pPr>
          </a:lstStyle>
          <a:p>
            <a:pPr lvl="0"/>
            <a:endParaRPr lang="en-US" dirty="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CA"/>
              <a:t>Click to edit Master text styles</a:t>
            </a:r>
          </a:p>
        </p:txBody>
      </p:sp>
      <p:sp>
        <p:nvSpPr>
          <p:cNvPr id="5" name="Date Placeholder 3"/>
          <p:cNvSpPr txBox="1">
            <a:spLocks noGrp="1"/>
          </p:cNvSpPr>
          <p:nvPr>
            <p:ph type="dt" sz="half" idx="7"/>
          </p:nvPr>
        </p:nvSpPr>
        <p:spPr/>
        <p:txBody>
          <a:bodyPr/>
          <a:lstStyle>
            <a:lvl1pPr>
              <a:defRPr/>
            </a:lvl1pPr>
          </a:lstStyle>
          <a:p>
            <a:pPr lvl="0"/>
            <a:endParaRPr lang="en-US" dirty="0"/>
          </a:p>
        </p:txBody>
      </p:sp>
      <p:sp>
        <p:nvSpPr>
          <p:cNvPr id="6" name="Footer Placeholder 4"/>
          <p:cNvSpPr txBox="1">
            <a:spLocks noGrp="1"/>
          </p:cNvSpPr>
          <p:nvPr>
            <p:ph type="ftr" sz="quarter" idx="9"/>
          </p:nvPr>
        </p:nvSpPr>
        <p:spPr/>
        <p:txBody>
          <a:bodyPr/>
          <a:lstStyle>
            <a:lvl1pPr>
              <a:defRPr/>
            </a:lvl1pPr>
          </a:lstStyle>
          <a:p>
            <a:pPr lvl="0"/>
            <a:endParaRPr lang="en-US" dirty="0"/>
          </a:p>
        </p:txBody>
      </p:sp>
      <p:sp>
        <p:nvSpPr>
          <p:cNvPr id="7" name="Slide Number Placeholder 5"/>
          <p:cNvSpPr txBox="1">
            <a:spLocks noGrp="1"/>
          </p:cNvSpPr>
          <p:nvPr>
            <p:ph type="sldNum" sz="quarter" idx="8"/>
          </p:nvPr>
        </p:nvSpPr>
        <p:spPr/>
        <p:txBody>
          <a:bodyPr/>
          <a:lstStyle>
            <a:lvl1pPr>
              <a:defRPr/>
            </a:lvl1pPr>
          </a:lstStyle>
          <a:p>
            <a:pPr lvl="0"/>
            <a:fld id="{639D918F-6F64-4D70-B638-2B907FBE9811}" type="slidenum">
              <a:rPr/>
              <a:pPr lvl="0"/>
              <a:t>‹#›</a:t>
            </a:fld>
            <a:endParaRPr lang="en-US" dirty="0"/>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CA"/>
              <a:t>Click to edit Master title style</a:t>
            </a:r>
            <a:endParaRPr lang="en-US"/>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txBox="1">
            <a:spLocks noGrp="1"/>
          </p:cNvSpPr>
          <p:nvPr>
            <p:ph type="dt" sz="half" idx="7"/>
          </p:nvPr>
        </p:nvSpPr>
        <p:spPr/>
        <p:txBody>
          <a:bodyPr/>
          <a:lstStyle>
            <a:lvl1pPr>
              <a:defRPr/>
            </a:lvl1pPr>
          </a:lstStyle>
          <a:p>
            <a:pPr lvl="0"/>
            <a:endParaRPr lang="en-US" dirty="0"/>
          </a:p>
        </p:txBody>
      </p:sp>
      <p:sp>
        <p:nvSpPr>
          <p:cNvPr id="5" name="Footer Placeholder 4"/>
          <p:cNvSpPr txBox="1">
            <a:spLocks noGrp="1"/>
          </p:cNvSpPr>
          <p:nvPr>
            <p:ph type="ftr" sz="quarter" idx="9"/>
          </p:nvPr>
        </p:nvSpPr>
        <p:spPr/>
        <p:txBody>
          <a:bodyPr/>
          <a:lstStyle>
            <a:lvl1pPr>
              <a:defRPr/>
            </a:lvl1pPr>
          </a:lstStyle>
          <a:p>
            <a:pPr lvl="0"/>
            <a:endParaRPr lang="en-US" dirty="0"/>
          </a:p>
        </p:txBody>
      </p:sp>
      <p:sp>
        <p:nvSpPr>
          <p:cNvPr id="6" name="Slide Number Placeholder 5"/>
          <p:cNvSpPr txBox="1">
            <a:spLocks noGrp="1"/>
          </p:cNvSpPr>
          <p:nvPr>
            <p:ph type="sldNum" sz="quarter" idx="8"/>
          </p:nvPr>
        </p:nvSpPr>
        <p:spPr/>
        <p:txBody>
          <a:bodyPr/>
          <a:lstStyle>
            <a:lvl1pPr>
              <a:defRPr/>
            </a:lvl1pPr>
          </a:lstStyle>
          <a:p>
            <a:pPr lvl="0"/>
            <a:fld id="{CB270208-2EA0-4841-9090-A4158170A416}" type="slidenum">
              <a:rPr/>
              <a:pPr lvl="0"/>
              <a:t>‹#›</a:t>
            </a:fld>
            <a:endParaRPr lang="en-US" dirty="0"/>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CA"/>
              <a:t>Click to edit Master title style</a:t>
            </a:r>
            <a:endParaRPr lang="en-US"/>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txBox="1">
            <a:spLocks noGrp="1"/>
          </p:cNvSpPr>
          <p:nvPr>
            <p:ph type="dt" sz="half" idx="7"/>
          </p:nvPr>
        </p:nvSpPr>
        <p:spPr/>
        <p:txBody>
          <a:bodyPr/>
          <a:lstStyle>
            <a:lvl1pPr>
              <a:defRPr/>
            </a:lvl1pPr>
          </a:lstStyle>
          <a:p>
            <a:pPr lvl="0"/>
            <a:endParaRPr lang="en-US" dirty="0"/>
          </a:p>
        </p:txBody>
      </p:sp>
      <p:sp>
        <p:nvSpPr>
          <p:cNvPr id="5" name="Footer Placeholder 4"/>
          <p:cNvSpPr txBox="1">
            <a:spLocks noGrp="1"/>
          </p:cNvSpPr>
          <p:nvPr>
            <p:ph type="ftr" sz="quarter" idx="9"/>
          </p:nvPr>
        </p:nvSpPr>
        <p:spPr/>
        <p:txBody>
          <a:bodyPr/>
          <a:lstStyle>
            <a:lvl1pPr>
              <a:defRPr/>
            </a:lvl1pPr>
          </a:lstStyle>
          <a:p>
            <a:pPr lvl="0"/>
            <a:endParaRPr lang="en-US" dirty="0"/>
          </a:p>
        </p:txBody>
      </p:sp>
      <p:sp>
        <p:nvSpPr>
          <p:cNvPr id="6" name="Slide Number Placeholder 5"/>
          <p:cNvSpPr txBox="1">
            <a:spLocks noGrp="1"/>
          </p:cNvSpPr>
          <p:nvPr>
            <p:ph type="sldNum" sz="quarter" idx="8"/>
          </p:nvPr>
        </p:nvSpPr>
        <p:spPr/>
        <p:txBody>
          <a:bodyPr/>
          <a:lstStyle>
            <a:lvl1pPr>
              <a:defRPr/>
            </a:lvl1pPr>
          </a:lstStyle>
          <a:p>
            <a:pPr lvl="0"/>
            <a:fld id="{3FB3EF46-4AE6-4826-84FB-3AA79B2F92B7}" type="slidenum">
              <a:rPr/>
              <a:pPr lvl="0"/>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2" name="Picture 6" descr="slide2background.jpg"/>
          <p:cNvPicPr>
            <a:picLocks noChangeAspect="1"/>
          </p:cNvPicPr>
          <p:nvPr/>
        </p:nvPicPr>
        <p:blipFill>
          <a:blip r:embed="rId2" cstate="print"/>
          <a:srcRect/>
          <a:stretch>
            <a:fillRect/>
          </a:stretch>
        </p:blipFill>
        <p:spPr>
          <a:xfrm>
            <a:off x="0" y="0"/>
            <a:ext cx="9144000" cy="6858000"/>
          </a:xfrm>
          <a:prstGeom prst="rect">
            <a:avLst/>
          </a:prstGeom>
          <a:noFill/>
          <a:ln>
            <a:noFill/>
          </a:ln>
        </p:spPr>
      </p:pic>
      <p:sp>
        <p:nvSpPr>
          <p:cNvPr id="3" name="Rectangle 4"/>
          <p:cNvSpPr/>
          <p:nvPr/>
        </p:nvSpPr>
        <p:spPr>
          <a:xfrm>
            <a:off x="533396" y="990596"/>
            <a:ext cx="8077196" cy="533396"/>
          </a:xfrm>
          <a:prstGeom prst="rect">
            <a:avLst/>
          </a:prstGeom>
          <a:gradFill>
            <a:gsLst>
              <a:gs pos="0">
                <a:srgbClr val="C4BB86"/>
              </a:gs>
              <a:gs pos="100000">
                <a:srgbClr val="DDD9C3"/>
              </a:gs>
            </a:gsLst>
            <a:lin ang="0"/>
          </a:gradFill>
          <a:ln>
            <a:noFill/>
            <a:prstDash val="solid"/>
          </a:ln>
        </p:spPr>
        <p:txBody>
          <a:bodyPr vert="horz" wrap="square" lIns="91440" tIns="45720" rIns="91440" bIns="45720" anchor="ctr" anchorCtr="1" compatLnSpc="1"/>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FFFFFF"/>
              </a:solidFill>
              <a:uFillTx/>
              <a:latin typeface="Calibri"/>
            </a:endParaRPr>
          </a:p>
        </p:txBody>
      </p:sp>
      <p:sp>
        <p:nvSpPr>
          <p:cNvPr id="4" name="Content Placeholder 2"/>
          <p:cNvSpPr txBox="1">
            <a:spLocks noGrp="1"/>
          </p:cNvSpPr>
          <p:nvPr>
            <p:ph idx="1"/>
          </p:nvPr>
        </p:nvSpPr>
        <p:spPr>
          <a:xfrm>
            <a:off x="685800" y="1447796"/>
            <a:ext cx="8001000" cy="4525959"/>
          </a:xfrm>
        </p:spPr>
        <p:txBody>
          <a:bodyPr/>
          <a:lstStyle>
            <a:lvl1pPr>
              <a:defRPr/>
            </a:lvl1pPr>
            <a:lvl2pPr>
              <a:defRPr/>
            </a:lvl2pPr>
            <a:lvl3pPr>
              <a:defRPr/>
            </a:lvl3pPr>
            <a:lvl4pPr>
              <a:defRPr/>
            </a:lvl4pPr>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itle 1"/>
          <p:cNvSpPr txBox="1">
            <a:spLocks noGrp="1"/>
          </p:cNvSpPr>
          <p:nvPr>
            <p:ph type="title"/>
          </p:nvPr>
        </p:nvSpPr>
        <p:spPr>
          <a:xfrm>
            <a:off x="685800" y="914400"/>
            <a:ext cx="8001000" cy="609603"/>
          </a:xfrm>
        </p:spPr>
        <p:txBody>
          <a:bodyPr anchorCtr="0"/>
          <a:lstStyle>
            <a:lvl1pPr algn="l">
              <a:defRPr sz="2200">
                <a:latin typeface="Verdana"/>
              </a:defRPr>
            </a:lvl1pPr>
          </a:lstStyle>
          <a:p>
            <a:pPr lvl="0"/>
            <a:r>
              <a:rPr lang="en-CA"/>
              <a:t>Click to edit Master title style</a:t>
            </a:r>
            <a:endParaRPr lang="en-US"/>
          </a:p>
        </p:txBody>
      </p:sp>
      <p:sp>
        <p:nvSpPr>
          <p:cNvPr id="6" name="Slide Number Placeholder 5"/>
          <p:cNvSpPr txBox="1">
            <a:spLocks noGrp="1"/>
          </p:cNvSpPr>
          <p:nvPr>
            <p:ph type="sldNum" sz="quarter" idx="8"/>
          </p:nvPr>
        </p:nvSpPr>
        <p:spPr/>
        <p:txBody>
          <a:bodyPr/>
          <a:lstStyle>
            <a:lvl1pPr>
              <a:defRPr/>
            </a:lvl1pPr>
          </a:lstStyle>
          <a:p>
            <a:pPr lvl="0"/>
            <a:fld id="{D1BB16EE-E04C-47B6-95D1-488452DDC279}" type="slidenum">
              <a:rPr/>
              <a:pPr lvl="0"/>
              <a:t>‹#›</a:t>
            </a:fld>
            <a:endParaRPr lang="en-US" dirty="0"/>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2" name="Picture 6" descr="slide2background.jpg"/>
          <p:cNvPicPr>
            <a:picLocks noChangeAspect="1"/>
          </p:cNvPicPr>
          <p:nvPr/>
        </p:nvPicPr>
        <p:blipFill>
          <a:blip r:embed="rId2" cstate="print"/>
          <a:srcRect/>
          <a:stretch>
            <a:fillRect/>
          </a:stretch>
        </p:blipFill>
        <p:spPr>
          <a:xfrm>
            <a:off x="0" y="0"/>
            <a:ext cx="9144000" cy="6858000"/>
          </a:xfrm>
          <a:prstGeom prst="rect">
            <a:avLst/>
          </a:prstGeom>
          <a:noFill/>
          <a:ln>
            <a:noFill/>
          </a:ln>
        </p:spPr>
      </p:pic>
      <p:sp>
        <p:nvSpPr>
          <p:cNvPr id="3" name="Rectangle 4"/>
          <p:cNvSpPr/>
          <p:nvPr/>
        </p:nvSpPr>
        <p:spPr>
          <a:xfrm>
            <a:off x="533396" y="990596"/>
            <a:ext cx="8077196" cy="533396"/>
          </a:xfrm>
          <a:prstGeom prst="rect">
            <a:avLst/>
          </a:prstGeom>
          <a:gradFill>
            <a:gsLst>
              <a:gs pos="0">
                <a:srgbClr val="1B357D"/>
              </a:gs>
              <a:gs pos="100000">
                <a:srgbClr val="C6D9F1"/>
              </a:gs>
            </a:gsLst>
            <a:lin ang="0"/>
          </a:gradFill>
          <a:ln>
            <a:noFill/>
            <a:prstDash val="solid"/>
          </a:ln>
        </p:spPr>
        <p:txBody>
          <a:bodyPr vert="horz" wrap="square" lIns="91440" tIns="45720" rIns="91440" bIns="45720" anchor="ctr" anchorCtr="1" compatLnSpc="1"/>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FFFFFF"/>
              </a:solidFill>
              <a:uFillTx/>
              <a:latin typeface="Calibri"/>
            </a:endParaRPr>
          </a:p>
        </p:txBody>
      </p:sp>
      <p:sp>
        <p:nvSpPr>
          <p:cNvPr id="4" name="Content Placeholder 2"/>
          <p:cNvSpPr txBox="1">
            <a:spLocks noGrp="1"/>
          </p:cNvSpPr>
          <p:nvPr>
            <p:ph idx="1"/>
          </p:nvPr>
        </p:nvSpPr>
        <p:spPr>
          <a:xfrm>
            <a:off x="685800" y="1447796"/>
            <a:ext cx="8001000" cy="4525959"/>
          </a:xfrm>
        </p:spPr>
        <p:txBody>
          <a:bodyPr/>
          <a:lstStyle>
            <a:lvl1pPr>
              <a:defRPr/>
            </a:lvl1pPr>
            <a:lvl2pPr>
              <a:defRPr/>
            </a:lvl2pPr>
            <a:lvl3pPr>
              <a:defRPr/>
            </a:lvl3pPr>
            <a:lvl4pPr>
              <a:defRPr/>
            </a:lvl4pPr>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itle 1"/>
          <p:cNvSpPr txBox="1">
            <a:spLocks noGrp="1"/>
          </p:cNvSpPr>
          <p:nvPr>
            <p:ph type="title"/>
          </p:nvPr>
        </p:nvSpPr>
        <p:spPr>
          <a:xfrm>
            <a:off x="685800" y="914400"/>
            <a:ext cx="8001000" cy="609603"/>
          </a:xfrm>
        </p:spPr>
        <p:txBody>
          <a:bodyPr anchorCtr="0"/>
          <a:lstStyle>
            <a:lvl1pPr algn="l">
              <a:defRPr lang="en-US" sz="2200">
                <a:solidFill>
                  <a:srgbClr val="FFFFFF"/>
                </a:solidFill>
                <a:latin typeface="Verdana"/>
              </a:defRPr>
            </a:lvl1pPr>
          </a:lstStyle>
          <a:p>
            <a:pPr lvl="0"/>
            <a:r>
              <a:rPr lang="en-US"/>
              <a:t>Click to edit Master title style</a:t>
            </a:r>
          </a:p>
        </p:txBody>
      </p:sp>
      <p:sp>
        <p:nvSpPr>
          <p:cNvPr id="6" name="Slide Number Placeholder 5"/>
          <p:cNvSpPr txBox="1">
            <a:spLocks noGrp="1"/>
          </p:cNvSpPr>
          <p:nvPr>
            <p:ph type="sldNum" sz="quarter" idx="8"/>
          </p:nvPr>
        </p:nvSpPr>
        <p:spPr/>
        <p:txBody>
          <a:bodyPr/>
          <a:lstStyle>
            <a:lvl1pPr>
              <a:defRPr/>
            </a:lvl1pPr>
          </a:lstStyle>
          <a:p>
            <a:pPr lvl="0"/>
            <a:fld id="{A4C679F9-02DC-4E39-849F-EDBFDD52C35B}" type="slidenum">
              <a:rPr/>
              <a:pPr lvl="0"/>
              <a:t>‹#›</a:t>
            </a:fld>
            <a:endParaRPr lang="en-US" dirty="0"/>
          </a:p>
        </p:txBody>
      </p:sp>
    </p:spTree>
  </p:cSld>
  <p:clrMapOvr>
    <a:masterClrMapping/>
  </p:clrMapOvr>
  <p:transition/>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2" name="Picture 6" descr="slide2background.jpg"/>
          <p:cNvPicPr>
            <a:picLocks noChangeAspect="1"/>
          </p:cNvPicPr>
          <p:nvPr/>
        </p:nvPicPr>
        <p:blipFill>
          <a:blip r:embed="rId2" cstate="print"/>
          <a:srcRect/>
          <a:stretch>
            <a:fillRect/>
          </a:stretch>
        </p:blipFill>
        <p:spPr>
          <a:xfrm>
            <a:off x="0" y="0"/>
            <a:ext cx="9144000" cy="6858000"/>
          </a:xfrm>
          <a:prstGeom prst="rect">
            <a:avLst/>
          </a:prstGeom>
          <a:noFill/>
          <a:ln>
            <a:noFill/>
          </a:ln>
        </p:spPr>
      </p:pic>
      <p:sp>
        <p:nvSpPr>
          <p:cNvPr id="3" name="Rectangle 4"/>
          <p:cNvSpPr/>
          <p:nvPr/>
        </p:nvSpPr>
        <p:spPr>
          <a:xfrm>
            <a:off x="533396" y="990596"/>
            <a:ext cx="8077196" cy="533396"/>
          </a:xfrm>
          <a:prstGeom prst="rect">
            <a:avLst/>
          </a:prstGeom>
          <a:gradFill>
            <a:gsLst>
              <a:gs pos="0">
                <a:srgbClr val="800000"/>
              </a:gs>
              <a:gs pos="100000">
                <a:srgbClr val="F2DCDB"/>
              </a:gs>
            </a:gsLst>
            <a:lin ang="0"/>
          </a:gradFill>
          <a:ln>
            <a:noFill/>
            <a:prstDash val="solid"/>
          </a:ln>
        </p:spPr>
        <p:txBody>
          <a:bodyPr vert="horz" wrap="square" lIns="91440" tIns="45720" rIns="91440" bIns="45720" anchor="ctr" anchorCtr="1" compatLnSpc="1"/>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FFFFFF"/>
              </a:solidFill>
              <a:uFillTx/>
              <a:latin typeface="Calibri"/>
            </a:endParaRPr>
          </a:p>
        </p:txBody>
      </p:sp>
      <p:sp>
        <p:nvSpPr>
          <p:cNvPr id="4" name="Content Placeholder 2"/>
          <p:cNvSpPr txBox="1">
            <a:spLocks noGrp="1"/>
          </p:cNvSpPr>
          <p:nvPr>
            <p:ph idx="1"/>
          </p:nvPr>
        </p:nvSpPr>
        <p:spPr>
          <a:xfrm>
            <a:off x="685800" y="1447796"/>
            <a:ext cx="8001000" cy="4525959"/>
          </a:xfrm>
        </p:spPr>
        <p:txBody>
          <a:bodyPr/>
          <a:lstStyle>
            <a:lvl1pPr>
              <a:defRPr/>
            </a:lvl1pPr>
            <a:lvl2pPr>
              <a:defRPr/>
            </a:lvl2pPr>
            <a:lvl3pPr>
              <a:defRPr/>
            </a:lvl3pPr>
            <a:lvl4pPr>
              <a:defRPr/>
            </a:lvl4pPr>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itle 1"/>
          <p:cNvSpPr txBox="1">
            <a:spLocks noGrp="1"/>
          </p:cNvSpPr>
          <p:nvPr>
            <p:ph type="title"/>
          </p:nvPr>
        </p:nvSpPr>
        <p:spPr>
          <a:xfrm>
            <a:off x="685800" y="914400"/>
            <a:ext cx="8001000" cy="609603"/>
          </a:xfrm>
        </p:spPr>
        <p:txBody>
          <a:bodyPr anchorCtr="0"/>
          <a:lstStyle>
            <a:lvl1pPr algn="l">
              <a:defRPr lang="en-US" sz="2200">
                <a:solidFill>
                  <a:srgbClr val="FFFFFF"/>
                </a:solidFill>
                <a:latin typeface="Verdana"/>
              </a:defRPr>
            </a:lvl1pPr>
          </a:lstStyle>
          <a:p>
            <a:pPr lvl="0"/>
            <a:r>
              <a:rPr lang="en-US"/>
              <a:t>Click to edit Master title style</a:t>
            </a:r>
          </a:p>
        </p:txBody>
      </p:sp>
      <p:sp>
        <p:nvSpPr>
          <p:cNvPr id="6" name="Slide Number Placeholder 5"/>
          <p:cNvSpPr txBox="1">
            <a:spLocks noGrp="1"/>
          </p:cNvSpPr>
          <p:nvPr>
            <p:ph type="sldNum" sz="quarter" idx="8"/>
          </p:nvPr>
        </p:nvSpPr>
        <p:spPr/>
        <p:txBody>
          <a:bodyPr/>
          <a:lstStyle>
            <a:lvl1pPr>
              <a:defRPr/>
            </a:lvl1pPr>
          </a:lstStyle>
          <a:p>
            <a:pPr lvl="0"/>
            <a:fld id="{A367085B-7621-42B8-8FE5-9DFFCDEC2C56}" type="slidenum">
              <a:rPr/>
              <a:pPr lvl="0"/>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2" name="Picture 6" descr="slide2background.jpg"/>
          <p:cNvPicPr>
            <a:picLocks noChangeAspect="1"/>
          </p:cNvPicPr>
          <p:nvPr/>
        </p:nvPicPr>
        <p:blipFill>
          <a:blip r:embed="rId2" cstate="print"/>
          <a:srcRect/>
          <a:stretch>
            <a:fillRect/>
          </a:stretch>
        </p:blipFill>
        <p:spPr>
          <a:xfrm>
            <a:off x="0" y="0"/>
            <a:ext cx="9144000" cy="6858000"/>
          </a:xfrm>
          <a:prstGeom prst="rect">
            <a:avLst/>
          </a:prstGeom>
          <a:noFill/>
          <a:ln>
            <a:noFill/>
          </a:ln>
        </p:spPr>
      </p:pic>
      <p:sp>
        <p:nvSpPr>
          <p:cNvPr id="3" name="Rectangle 4"/>
          <p:cNvSpPr/>
          <p:nvPr/>
        </p:nvSpPr>
        <p:spPr>
          <a:xfrm>
            <a:off x="533396" y="990596"/>
            <a:ext cx="8077196" cy="533396"/>
          </a:xfrm>
          <a:prstGeom prst="rect">
            <a:avLst/>
          </a:prstGeom>
          <a:gradFill>
            <a:gsLst>
              <a:gs pos="0">
                <a:srgbClr val="E46C0A"/>
              </a:gs>
              <a:gs pos="100000">
                <a:srgbClr val="FCD5B5"/>
              </a:gs>
            </a:gsLst>
            <a:lin ang="0"/>
          </a:gradFill>
          <a:ln>
            <a:noFill/>
            <a:prstDash val="solid"/>
          </a:ln>
        </p:spPr>
        <p:txBody>
          <a:bodyPr vert="horz" wrap="square" lIns="91440" tIns="45720" rIns="91440" bIns="45720" anchor="ctr" anchorCtr="1" compatLnSpc="1"/>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FFFFFF"/>
              </a:solidFill>
              <a:uFillTx/>
              <a:latin typeface="Calibri"/>
            </a:endParaRPr>
          </a:p>
        </p:txBody>
      </p:sp>
      <p:sp>
        <p:nvSpPr>
          <p:cNvPr id="4" name="Content Placeholder 2"/>
          <p:cNvSpPr txBox="1">
            <a:spLocks noGrp="1"/>
          </p:cNvSpPr>
          <p:nvPr>
            <p:ph idx="1"/>
          </p:nvPr>
        </p:nvSpPr>
        <p:spPr>
          <a:xfrm>
            <a:off x="685800" y="1447796"/>
            <a:ext cx="8001000" cy="4525959"/>
          </a:xfrm>
        </p:spPr>
        <p:txBody>
          <a:bodyPr/>
          <a:lstStyle>
            <a:lvl1pPr>
              <a:defRPr/>
            </a:lvl1pPr>
            <a:lvl2pPr>
              <a:defRPr/>
            </a:lvl2pPr>
            <a:lvl3pPr>
              <a:defRPr/>
            </a:lvl3pPr>
            <a:lvl4pPr>
              <a:defRPr/>
            </a:lvl4pPr>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itle 1"/>
          <p:cNvSpPr txBox="1">
            <a:spLocks noGrp="1"/>
          </p:cNvSpPr>
          <p:nvPr>
            <p:ph type="title"/>
          </p:nvPr>
        </p:nvSpPr>
        <p:spPr>
          <a:xfrm>
            <a:off x="685800" y="914400"/>
            <a:ext cx="8001000" cy="609603"/>
          </a:xfrm>
        </p:spPr>
        <p:txBody>
          <a:bodyPr anchorCtr="0"/>
          <a:lstStyle>
            <a:lvl1pPr algn="l">
              <a:defRPr lang="en-US" sz="2200">
                <a:solidFill>
                  <a:srgbClr val="FFFFFF"/>
                </a:solidFill>
                <a:latin typeface="Verdana"/>
              </a:defRPr>
            </a:lvl1pPr>
          </a:lstStyle>
          <a:p>
            <a:pPr lvl="0"/>
            <a:r>
              <a:rPr lang="en-US"/>
              <a:t>Click to edit Master title style</a:t>
            </a:r>
          </a:p>
        </p:txBody>
      </p:sp>
      <p:sp>
        <p:nvSpPr>
          <p:cNvPr id="6" name="Slide Number Placeholder 5"/>
          <p:cNvSpPr txBox="1">
            <a:spLocks noGrp="1"/>
          </p:cNvSpPr>
          <p:nvPr>
            <p:ph type="sldNum" sz="quarter" idx="8"/>
          </p:nvPr>
        </p:nvSpPr>
        <p:spPr/>
        <p:txBody>
          <a:bodyPr/>
          <a:lstStyle>
            <a:lvl1pPr>
              <a:defRPr/>
            </a:lvl1pPr>
          </a:lstStyle>
          <a:p>
            <a:pPr lvl="0"/>
            <a:fld id="{92D2D900-66F8-42DE-BA24-014FC36B27D8}" type="slidenum">
              <a:rPr/>
              <a:pPr lvl="0"/>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2" name="Picture 6" descr="slide2background.jpg"/>
          <p:cNvPicPr>
            <a:picLocks noChangeAspect="1"/>
          </p:cNvPicPr>
          <p:nvPr/>
        </p:nvPicPr>
        <p:blipFill>
          <a:blip r:embed="rId2" cstate="print"/>
          <a:srcRect/>
          <a:stretch>
            <a:fillRect/>
          </a:stretch>
        </p:blipFill>
        <p:spPr>
          <a:xfrm>
            <a:off x="0" y="0"/>
            <a:ext cx="9144000" cy="6858000"/>
          </a:xfrm>
          <a:prstGeom prst="rect">
            <a:avLst/>
          </a:prstGeom>
          <a:noFill/>
          <a:ln>
            <a:noFill/>
          </a:ln>
        </p:spPr>
      </p:pic>
      <p:sp>
        <p:nvSpPr>
          <p:cNvPr id="3" name="Rectangle 4"/>
          <p:cNvSpPr/>
          <p:nvPr/>
        </p:nvSpPr>
        <p:spPr>
          <a:xfrm>
            <a:off x="533396" y="990596"/>
            <a:ext cx="8077196" cy="533396"/>
          </a:xfrm>
          <a:prstGeom prst="rect">
            <a:avLst/>
          </a:prstGeom>
          <a:gradFill>
            <a:gsLst>
              <a:gs pos="0">
                <a:srgbClr val="008000"/>
              </a:gs>
              <a:gs pos="100000">
                <a:srgbClr val="DAFFD3"/>
              </a:gs>
            </a:gsLst>
            <a:lin ang="0"/>
          </a:gradFill>
          <a:ln>
            <a:noFill/>
            <a:prstDash val="solid"/>
          </a:ln>
        </p:spPr>
        <p:txBody>
          <a:bodyPr vert="horz" wrap="square" lIns="91440" tIns="45720" rIns="91440" bIns="45720" anchor="ctr" anchorCtr="1" compatLnSpc="1"/>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FFFFFF"/>
              </a:solidFill>
              <a:uFillTx/>
              <a:latin typeface="Calibri"/>
            </a:endParaRPr>
          </a:p>
        </p:txBody>
      </p:sp>
      <p:sp>
        <p:nvSpPr>
          <p:cNvPr id="4" name="Content Placeholder 2"/>
          <p:cNvSpPr txBox="1">
            <a:spLocks noGrp="1"/>
          </p:cNvSpPr>
          <p:nvPr>
            <p:ph idx="1"/>
          </p:nvPr>
        </p:nvSpPr>
        <p:spPr>
          <a:xfrm>
            <a:off x="685800" y="1447796"/>
            <a:ext cx="8001000" cy="4525959"/>
          </a:xfrm>
        </p:spPr>
        <p:txBody>
          <a:bodyPr/>
          <a:lstStyle>
            <a:lvl1pPr>
              <a:defRPr/>
            </a:lvl1pPr>
            <a:lvl2pPr>
              <a:defRPr/>
            </a:lvl2pPr>
            <a:lvl3pPr>
              <a:defRPr/>
            </a:lvl3pPr>
            <a:lvl4pPr>
              <a:defRPr/>
            </a:lvl4pPr>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itle 1"/>
          <p:cNvSpPr txBox="1">
            <a:spLocks noGrp="1"/>
          </p:cNvSpPr>
          <p:nvPr>
            <p:ph type="title"/>
          </p:nvPr>
        </p:nvSpPr>
        <p:spPr>
          <a:xfrm>
            <a:off x="685800" y="914400"/>
            <a:ext cx="8001000" cy="609603"/>
          </a:xfrm>
        </p:spPr>
        <p:txBody>
          <a:bodyPr anchorCtr="0"/>
          <a:lstStyle>
            <a:lvl1pPr algn="l">
              <a:defRPr lang="en-US" sz="2200">
                <a:solidFill>
                  <a:srgbClr val="FFFFFF"/>
                </a:solidFill>
                <a:latin typeface="Verdana"/>
              </a:defRPr>
            </a:lvl1pPr>
          </a:lstStyle>
          <a:p>
            <a:pPr lvl="0"/>
            <a:r>
              <a:rPr lang="en-US"/>
              <a:t>Click to edit Master title style</a:t>
            </a:r>
          </a:p>
        </p:txBody>
      </p:sp>
      <p:sp>
        <p:nvSpPr>
          <p:cNvPr id="6" name="Slide Number Placeholder 5"/>
          <p:cNvSpPr txBox="1">
            <a:spLocks noGrp="1"/>
          </p:cNvSpPr>
          <p:nvPr>
            <p:ph type="sldNum" sz="quarter" idx="8"/>
          </p:nvPr>
        </p:nvSpPr>
        <p:spPr/>
        <p:txBody>
          <a:bodyPr/>
          <a:lstStyle>
            <a:lvl1pPr>
              <a:defRPr/>
            </a:lvl1pPr>
          </a:lstStyle>
          <a:p>
            <a:pPr lvl="0"/>
            <a:fld id="{FC25166D-0106-4F6A-80AA-456C35564520}" type="slidenum">
              <a:rPr/>
              <a:pPr lvl="0"/>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CA"/>
              <a:t>Click to edit Master title style</a:t>
            </a:r>
            <a:endParaRPr lang="en-US"/>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CA"/>
              <a:t>Click to edit Master text styles</a:t>
            </a:r>
          </a:p>
        </p:txBody>
      </p:sp>
      <p:sp>
        <p:nvSpPr>
          <p:cNvPr id="4" name="Date Placeholder 3"/>
          <p:cNvSpPr txBox="1">
            <a:spLocks noGrp="1"/>
          </p:cNvSpPr>
          <p:nvPr>
            <p:ph type="dt" sz="half" idx="7"/>
          </p:nvPr>
        </p:nvSpPr>
        <p:spPr/>
        <p:txBody>
          <a:bodyPr/>
          <a:lstStyle>
            <a:lvl1pPr>
              <a:defRPr/>
            </a:lvl1pPr>
          </a:lstStyle>
          <a:p>
            <a:pPr lvl="0"/>
            <a:endParaRPr lang="en-US" dirty="0"/>
          </a:p>
        </p:txBody>
      </p:sp>
      <p:sp>
        <p:nvSpPr>
          <p:cNvPr id="5" name="Footer Placeholder 4"/>
          <p:cNvSpPr txBox="1">
            <a:spLocks noGrp="1"/>
          </p:cNvSpPr>
          <p:nvPr>
            <p:ph type="ftr" sz="quarter" idx="9"/>
          </p:nvPr>
        </p:nvSpPr>
        <p:spPr/>
        <p:txBody>
          <a:bodyPr/>
          <a:lstStyle>
            <a:lvl1pPr>
              <a:defRPr/>
            </a:lvl1pPr>
          </a:lstStyle>
          <a:p>
            <a:pPr lvl="0"/>
            <a:endParaRPr lang="en-US" dirty="0"/>
          </a:p>
        </p:txBody>
      </p:sp>
      <p:sp>
        <p:nvSpPr>
          <p:cNvPr id="6" name="Slide Number Placeholder 5"/>
          <p:cNvSpPr txBox="1">
            <a:spLocks noGrp="1"/>
          </p:cNvSpPr>
          <p:nvPr>
            <p:ph type="sldNum" sz="quarter" idx="8"/>
          </p:nvPr>
        </p:nvSpPr>
        <p:spPr/>
        <p:txBody>
          <a:bodyPr/>
          <a:lstStyle>
            <a:lvl1pPr>
              <a:defRPr/>
            </a:lvl1pPr>
          </a:lstStyle>
          <a:p>
            <a:pPr lvl="0"/>
            <a:fld id="{4A59478B-3FC7-489E-BD44-ED589AFACCB8}" type="slidenum">
              <a:rPr/>
              <a:pPr lvl="0"/>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CA"/>
              <a:t>Click to edit Master title style</a:t>
            </a:r>
            <a:endParaRPr lang="en-US"/>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Date Placeholder 3"/>
          <p:cNvSpPr txBox="1">
            <a:spLocks noGrp="1"/>
          </p:cNvSpPr>
          <p:nvPr>
            <p:ph type="dt" sz="half" idx="7"/>
          </p:nvPr>
        </p:nvSpPr>
        <p:spPr/>
        <p:txBody>
          <a:bodyPr/>
          <a:lstStyle>
            <a:lvl1pPr>
              <a:defRPr/>
            </a:lvl1pPr>
          </a:lstStyle>
          <a:p>
            <a:pPr lvl="0"/>
            <a:endParaRPr lang="en-US" dirty="0"/>
          </a:p>
        </p:txBody>
      </p:sp>
      <p:sp>
        <p:nvSpPr>
          <p:cNvPr id="6" name="Footer Placeholder 4"/>
          <p:cNvSpPr txBox="1">
            <a:spLocks noGrp="1"/>
          </p:cNvSpPr>
          <p:nvPr>
            <p:ph type="ftr" sz="quarter" idx="9"/>
          </p:nvPr>
        </p:nvSpPr>
        <p:spPr/>
        <p:txBody>
          <a:bodyPr/>
          <a:lstStyle>
            <a:lvl1pPr>
              <a:defRPr/>
            </a:lvl1pPr>
          </a:lstStyle>
          <a:p>
            <a:pPr lvl="0"/>
            <a:endParaRPr lang="en-US" dirty="0"/>
          </a:p>
        </p:txBody>
      </p:sp>
      <p:sp>
        <p:nvSpPr>
          <p:cNvPr id="7" name="Slide Number Placeholder 5"/>
          <p:cNvSpPr txBox="1">
            <a:spLocks noGrp="1"/>
          </p:cNvSpPr>
          <p:nvPr>
            <p:ph type="sldNum" sz="quarter" idx="8"/>
          </p:nvPr>
        </p:nvSpPr>
        <p:spPr/>
        <p:txBody>
          <a:bodyPr/>
          <a:lstStyle>
            <a:lvl1pPr>
              <a:defRPr/>
            </a:lvl1pPr>
          </a:lstStyle>
          <a:p>
            <a:pPr lvl="0"/>
            <a:fld id="{F62A98D8-DF83-4ACF-B824-4E49141771EA}" type="slidenum">
              <a:rPr/>
              <a:pPr lvl="0"/>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CA"/>
              <a:t>Click to edit Master title style</a:t>
            </a:r>
            <a:endParaRPr lang="en-US"/>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CA"/>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CA"/>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Date Placeholder 3"/>
          <p:cNvSpPr txBox="1">
            <a:spLocks noGrp="1"/>
          </p:cNvSpPr>
          <p:nvPr>
            <p:ph type="dt" sz="half" idx="7"/>
          </p:nvPr>
        </p:nvSpPr>
        <p:spPr/>
        <p:txBody>
          <a:bodyPr/>
          <a:lstStyle>
            <a:lvl1pPr>
              <a:defRPr/>
            </a:lvl1pPr>
          </a:lstStyle>
          <a:p>
            <a:pPr lvl="0"/>
            <a:endParaRPr lang="en-US" dirty="0"/>
          </a:p>
        </p:txBody>
      </p:sp>
      <p:sp>
        <p:nvSpPr>
          <p:cNvPr id="8" name="Footer Placeholder 4"/>
          <p:cNvSpPr txBox="1">
            <a:spLocks noGrp="1"/>
          </p:cNvSpPr>
          <p:nvPr>
            <p:ph type="ftr" sz="quarter" idx="9"/>
          </p:nvPr>
        </p:nvSpPr>
        <p:spPr/>
        <p:txBody>
          <a:bodyPr/>
          <a:lstStyle>
            <a:lvl1pPr>
              <a:defRPr/>
            </a:lvl1pPr>
          </a:lstStyle>
          <a:p>
            <a:pPr lvl="0"/>
            <a:endParaRPr lang="en-US" dirty="0"/>
          </a:p>
        </p:txBody>
      </p:sp>
      <p:sp>
        <p:nvSpPr>
          <p:cNvPr id="9" name="Slide Number Placeholder 5"/>
          <p:cNvSpPr txBox="1">
            <a:spLocks noGrp="1"/>
          </p:cNvSpPr>
          <p:nvPr>
            <p:ph type="sldNum" sz="quarter" idx="8"/>
          </p:nvPr>
        </p:nvSpPr>
        <p:spPr/>
        <p:txBody>
          <a:bodyPr/>
          <a:lstStyle>
            <a:lvl1pPr>
              <a:defRPr/>
            </a:lvl1pPr>
          </a:lstStyle>
          <a:p>
            <a:pPr lvl="0"/>
            <a:fld id="{ADC71C3B-A4A0-4DAC-A403-5020A223A32F}" type="slidenum">
              <a:rPr/>
              <a:pPr lvl="0"/>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lstStyle/>
          <a:p>
            <a:pPr lvl="0"/>
            <a:r>
              <a:rPr lang="en-CA"/>
              <a:t>Click to edit Master title style</a:t>
            </a:r>
            <a:endParaRPr lang="en-US"/>
          </a:p>
        </p:txBody>
      </p:sp>
      <p:sp>
        <p:nvSpPr>
          <p:cNvPr id="3" name="Text Placeholder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lstStyle>
            <a:lvl1pPr marL="0" marR="0" lvl="0" indent="0" algn="l" defTabSz="4572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endParaRPr lang="en-US" dirty="0"/>
          </a:p>
        </p:txBody>
      </p:sp>
      <p:sp>
        <p:nvSpPr>
          <p:cNvPr id="5" name="Footer Placeholder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lstStyle>
            <a:lvl1pPr marL="0" marR="0" lvl="0" indent="0" algn="ctr" defTabSz="4572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endParaRPr lang="en-US" dirty="0"/>
          </a:p>
        </p:txBody>
      </p:sp>
      <p:sp>
        <p:nvSpPr>
          <p:cNvPr id="6" name="Slide Number Placeholder 5"/>
          <p:cNvSpPr txBox="1">
            <a:spLocks noGrp="1"/>
          </p:cNvSpPr>
          <p:nvPr>
            <p:ph type="sldNum" sz="quarter" idx="4"/>
          </p:nvPr>
        </p:nvSpPr>
        <p:spPr>
          <a:xfrm>
            <a:off x="8229600" y="6356351"/>
            <a:ext cx="838203" cy="365129"/>
          </a:xfrm>
          <a:prstGeom prst="rect">
            <a:avLst/>
          </a:prstGeom>
          <a:noFill/>
          <a:ln>
            <a:noFill/>
          </a:ln>
        </p:spPr>
        <p:txBody>
          <a:bodyPr vert="horz" wrap="square" lIns="91440" tIns="45720" rIns="91440" bIns="45720" anchor="ctr" anchorCtr="0" compatLnSpc="1"/>
          <a:lstStyle>
            <a:lvl1pPr marL="0" marR="0" lvl="0" indent="0" algn="r" defTabSz="4572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AAC80B27-056B-421A-9EDD-B576DFFFE779}" type="slidenum">
              <a:rPr/>
              <a:pPr lvl="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p:txStyles>
    <p:titleStyle>
      <a:lvl1pPr marL="0" marR="0" lvl="0" indent="0" algn="ctr" defTabSz="457200" rtl="0" fontAlgn="auto" hangingPunct="0">
        <a:lnSpc>
          <a:spcPct val="100000"/>
        </a:lnSpc>
        <a:spcBef>
          <a:spcPts val="0"/>
        </a:spcBef>
        <a:spcAft>
          <a:spcPts val="0"/>
        </a:spcAft>
        <a:buNone/>
        <a:tabLst/>
        <a:defRPr lang="en-CA" sz="4400" b="0" i="0" u="none" strike="noStrike" kern="1200" cap="none" spc="0" baseline="0">
          <a:solidFill>
            <a:srgbClr val="000000"/>
          </a:solidFill>
          <a:uFillTx/>
          <a:latin typeface="Calibri"/>
        </a:defRPr>
      </a:lvl1pPr>
    </p:titleStyle>
    <p:bodyStyle>
      <a:lvl1pPr marL="342900" marR="0" lvl="0" indent="-342900" algn="l" defTabSz="457200" rtl="0" fontAlgn="auto" hangingPunct="0">
        <a:lnSpc>
          <a:spcPct val="100000"/>
        </a:lnSpc>
        <a:spcBef>
          <a:spcPts val="800"/>
        </a:spcBef>
        <a:spcAft>
          <a:spcPts val="0"/>
        </a:spcAft>
        <a:buSzPct val="100000"/>
        <a:buFont typeface="Arial"/>
        <a:buChar char="•"/>
        <a:tabLst/>
        <a:defRPr lang="en-CA" sz="3200" b="0" i="0" u="none" strike="noStrike" kern="1200" cap="none" spc="0" baseline="0">
          <a:solidFill>
            <a:srgbClr val="000000"/>
          </a:solidFill>
          <a:uFillTx/>
          <a:latin typeface="Calibri"/>
        </a:defRPr>
      </a:lvl1pPr>
      <a:lvl2pPr marL="742950" marR="0" lvl="1" indent="-285750" algn="l" defTabSz="457200" rtl="0" fontAlgn="auto" hangingPunct="0">
        <a:lnSpc>
          <a:spcPct val="100000"/>
        </a:lnSpc>
        <a:spcBef>
          <a:spcPts val="700"/>
        </a:spcBef>
        <a:spcAft>
          <a:spcPts val="0"/>
        </a:spcAft>
        <a:buSzPct val="100000"/>
        <a:buFont typeface="Arial"/>
        <a:buChar char="–"/>
        <a:tabLst/>
        <a:defRPr lang="en-CA" sz="2800" b="0" i="0" u="none" strike="noStrike" kern="1200" cap="none" spc="0" baseline="0">
          <a:solidFill>
            <a:srgbClr val="000000"/>
          </a:solidFill>
          <a:uFillTx/>
          <a:latin typeface="Calibri"/>
        </a:defRPr>
      </a:lvl2pPr>
      <a:lvl3pPr marL="1143000" marR="0" lvl="2" indent="-228600" algn="l" defTabSz="457200" rtl="0" fontAlgn="auto" hangingPunct="0">
        <a:lnSpc>
          <a:spcPct val="100000"/>
        </a:lnSpc>
        <a:spcBef>
          <a:spcPts val="600"/>
        </a:spcBef>
        <a:spcAft>
          <a:spcPts val="0"/>
        </a:spcAft>
        <a:buSzPct val="100000"/>
        <a:buFont typeface="Arial"/>
        <a:buChar char="•"/>
        <a:tabLst/>
        <a:defRPr lang="en-CA" sz="2400" b="0" i="0" u="none" strike="noStrike" kern="1200" cap="none" spc="0" baseline="0">
          <a:solidFill>
            <a:srgbClr val="000000"/>
          </a:solidFill>
          <a:uFillTx/>
          <a:latin typeface="Calibri"/>
        </a:defRPr>
      </a:lvl3pPr>
      <a:lvl4pPr marL="1600200" marR="0" lvl="3" indent="-228600" algn="l" defTabSz="457200" rtl="0" fontAlgn="auto" hangingPunct="0">
        <a:lnSpc>
          <a:spcPct val="100000"/>
        </a:lnSpc>
        <a:spcBef>
          <a:spcPts val="500"/>
        </a:spcBef>
        <a:spcAft>
          <a:spcPts val="0"/>
        </a:spcAft>
        <a:buSzPct val="100000"/>
        <a:buFont typeface="Arial"/>
        <a:buChar char="–"/>
        <a:tabLst/>
        <a:defRPr lang="en-CA" sz="2000" b="0" i="0" u="none" strike="noStrike" kern="1200" cap="none" spc="0" baseline="0">
          <a:solidFill>
            <a:srgbClr val="000000"/>
          </a:solidFill>
          <a:uFillTx/>
          <a:latin typeface="Calibri"/>
        </a:defRPr>
      </a:lvl4pPr>
      <a:lvl5pPr marL="2057400" marR="0" lvl="4" indent="-228600" algn="l" defTabSz="457200" rtl="0" fontAlgn="auto" hangingPunct="0">
        <a:lnSpc>
          <a:spcPct val="100000"/>
        </a:lnSpc>
        <a:spcBef>
          <a:spcPts val="500"/>
        </a:spcBef>
        <a:spcAft>
          <a:spcPts val="0"/>
        </a:spcAft>
        <a:buSzPct val="100000"/>
        <a:buFont typeface="Arial"/>
        <a:buChar char="»"/>
        <a:tabLst/>
        <a:defRPr lang="en-CA" sz="2000" b="0" i="0" u="none" strike="noStrike" kern="1200" cap="none" spc="0" baseline="0">
          <a:solidFill>
            <a:srgbClr val="000000"/>
          </a:solidFill>
          <a:uFillTx/>
          <a:latin typeface="Calibri"/>
        </a:defRPr>
      </a:lvl5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Subtitle 1"/>
          <p:cNvSpPr txBox="1">
            <a:spLocks noGrp="1"/>
          </p:cNvSpPr>
          <p:nvPr>
            <p:ph type="subTitle" idx="4294967295"/>
          </p:nvPr>
        </p:nvSpPr>
        <p:spPr>
          <a:xfrm>
            <a:off x="395532" y="4953003"/>
            <a:ext cx="3528396" cy="1428750"/>
          </a:xfrm>
        </p:spPr>
        <p:txBody>
          <a:bodyPr/>
          <a:lstStyle/>
          <a:p>
            <a:pPr marL="0" lvl="0" indent="0">
              <a:spcBef>
                <a:spcPts val="500"/>
              </a:spcBef>
              <a:buNone/>
            </a:pPr>
            <a:r>
              <a:rPr lang="es-ES" sz="2200" dirty="0">
                <a:latin typeface="Verdana"/>
              </a:rPr>
              <a:t>P</a:t>
            </a:r>
            <a:r>
              <a:rPr lang="es-ES" sz="2200" dirty="0" smtClean="0">
                <a:latin typeface="Verdana"/>
              </a:rPr>
              <a:t>royecto de ley</a:t>
            </a:r>
            <a:r>
              <a:rPr lang="es-ES" sz="2200" dirty="0">
                <a:latin typeface="Verdana"/>
              </a:rPr>
              <a:t> </a:t>
            </a:r>
            <a:r>
              <a:rPr lang="es-ES" sz="2200" dirty="0" smtClean="0">
                <a:latin typeface="Verdana"/>
              </a:rPr>
              <a:t>C-31, </a:t>
            </a:r>
            <a:r>
              <a:rPr lang="es-ES" sz="2200" i="1" dirty="0" smtClean="0">
                <a:latin typeface="Verdana"/>
              </a:rPr>
              <a:t>Protección a la ley del sistema de inmigración de Canadá</a:t>
            </a:r>
            <a:endParaRPr lang="es-ES" sz="2200" dirty="0">
              <a:latin typeface="Verdana"/>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539752" y="1524003"/>
            <a:ext cx="8147047" cy="4691064"/>
          </a:xfrm>
        </p:spPr>
        <p:txBody>
          <a:bodyPr/>
          <a:lstStyle/>
          <a:p>
            <a:pPr lvl="0">
              <a:lnSpc>
                <a:spcPts val="1800"/>
              </a:lnSpc>
              <a:spcBef>
                <a:spcPts val="400"/>
              </a:spcBef>
              <a:buNone/>
            </a:pPr>
            <a:r>
              <a:rPr lang="es-ES" sz="1800" b="1" dirty="0" smtClean="0"/>
              <a:t>Para seguir mejorando la integridad e impedir los abusos:</a:t>
            </a:r>
          </a:p>
          <a:p>
            <a:pPr lvl="0">
              <a:lnSpc>
                <a:spcPts val="1800"/>
              </a:lnSpc>
              <a:spcBef>
                <a:spcPts val="0"/>
              </a:spcBef>
              <a:buFont typeface="Calibri"/>
              <a:buAutoNum type="arabicPeriod"/>
            </a:pPr>
            <a:r>
              <a:rPr lang="es-ES" sz="1600" dirty="0" smtClean="0"/>
              <a:t>Limitar el acceso al sistema de asilo para las personas que han cometido crímenes graves, y permitir únicamente una evaluación PRRA.</a:t>
            </a:r>
          </a:p>
          <a:p>
            <a:pPr marL="628650" lvl="1" indent="-266703">
              <a:lnSpc>
                <a:spcPts val="1800"/>
              </a:lnSpc>
              <a:spcBef>
                <a:spcPts val="0"/>
              </a:spcBef>
              <a:buFont typeface="Arial" pitchFamily="34"/>
              <a:buChar char="•"/>
              <a:tabLst>
                <a:tab pos="628650" algn="l"/>
              </a:tabLst>
            </a:pPr>
            <a:r>
              <a:rPr lang="es-ES" sz="1600" dirty="0" smtClean="0"/>
              <a:t>No otorgar audiencias para solicitantes de la condición de refugiado a personas condenadas en Canadá por cometer un crimen grave penalizado con 10 años de prisión (o condenadas fuera de Canadá por un crimen que se habría penalizado con 10 años de prisión si se hubiera cometido en Canadá)</a:t>
            </a:r>
          </a:p>
          <a:p>
            <a:pPr marL="628650" lvl="1" indent="-266703">
              <a:lnSpc>
                <a:spcPts val="1800"/>
              </a:lnSpc>
              <a:spcBef>
                <a:spcPts val="0"/>
              </a:spcBef>
              <a:buFont typeface="Arial" pitchFamily="34"/>
              <a:buChar char="•"/>
              <a:tabLst>
                <a:tab pos="628650" algn="l"/>
              </a:tabLst>
            </a:pPr>
            <a:r>
              <a:rPr lang="es-ES" sz="1600" dirty="0" smtClean="0"/>
              <a:t>Sin embargo, tendrían acceso a una evaluación PRRA</a:t>
            </a:r>
          </a:p>
          <a:p>
            <a:pPr marL="628650" lvl="1" indent="-266703">
              <a:lnSpc>
                <a:spcPts val="1800"/>
              </a:lnSpc>
              <a:spcBef>
                <a:spcPts val="0"/>
              </a:spcBef>
              <a:buFont typeface="Arial" pitchFamily="34"/>
              <a:buChar char="•"/>
              <a:tabLst>
                <a:tab pos="628650" algn="l"/>
              </a:tabLst>
            </a:pPr>
            <a:r>
              <a:rPr lang="es-ES" sz="1600" dirty="0" smtClean="0"/>
              <a:t>Esto concuerda con nuestras obligaciones a nivel internacional</a:t>
            </a:r>
          </a:p>
          <a:p>
            <a:pPr marL="628650" lvl="1" indent="-266703">
              <a:lnSpc>
                <a:spcPts val="1800"/>
              </a:lnSpc>
              <a:spcBef>
                <a:spcPts val="0"/>
              </a:spcBef>
              <a:buNone/>
              <a:tabLst>
                <a:tab pos="628650" algn="l"/>
              </a:tabLst>
            </a:pPr>
            <a:endParaRPr lang="es-ES" sz="1600" dirty="0" smtClean="0"/>
          </a:p>
          <a:p>
            <a:pPr lvl="0">
              <a:lnSpc>
                <a:spcPts val="1800"/>
              </a:lnSpc>
              <a:spcBef>
                <a:spcPts val="0"/>
              </a:spcBef>
              <a:buFont typeface="Calibri"/>
              <a:buAutoNum type="arabicPeriod"/>
            </a:pPr>
            <a:r>
              <a:rPr lang="es-ES" sz="1600" dirty="0" smtClean="0"/>
              <a:t>Prevenir la reapertura de decisiones en el IRB si se ha tomado una decisión final a un nivel superior (RAD o Corte Federal).</a:t>
            </a:r>
          </a:p>
          <a:p>
            <a:pPr lvl="0">
              <a:lnSpc>
                <a:spcPts val="1800"/>
              </a:lnSpc>
              <a:spcBef>
                <a:spcPts val="0"/>
              </a:spcBef>
              <a:buNone/>
            </a:pPr>
            <a:r>
              <a:rPr lang="es-ES" sz="1600" dirty="0" smtClean="0"/>
              <a:t>	</a:t>
            </a:r>
          </a:p>
          <a:p>
            <a:pPr lvl="0">
              <a:lnSpc>
                <a:spcPts val="1800"/>
              </a:lnSpc>
              <a:spcBef>
                <a:spcPts val="0"/>
              </a:spcBef>
              <a:buAutoNum type="arabicPeriod" startAt="3"/>
            </a:pPr>
            <a:r>
              <a:rPr lang="es-ES" sz="1600" dirty="0" smtClean="0"/>
              <a:t>Pérdida automática de la residencia permanente después de la pérdida del estado de persona protegida, excepto en los casos cuando las razones iniciales para la adquisición de la condición de refugiado han dejado de existir, según enmienda realizada durante la consideración del proyecto de ley por parte de la comisión permanente.</a:t>
            </a:r>
          </a:p>
          <a:p>
            <a:pPr lvl="0">
              <a:lnSpc>
                <a:spcPts val="1800"/>
              </a:lnSpc>
              <a:spcBef>
                <a:spcPts val="0"/>
              </a:spcBef>
              <a:buNone/>
            </a:pPr>
            <a:endParaRPr lang="es-ES" sz="1600" dirty="0" smtClean="0"/>
          </a:p>
          <a:p>
            <a:pPr lvl="0">
              <a:lnSpc>
                <a:spcPts val="1800"/>
              </a:lnSpc>
              <a:spcBef>
                <a:spcPts val="0"/>
              </a:spcBef>
              <a:buNone/>
            </a:pPr>
            <a:r>
              <a:rPr lang="es-ES" sz="1600" dirty="0" smtClean="0"/>
              <a:t>4. 	Los solicitantes de la condición de refugiado de DCO no calificarían para solicitar un permiso de trabajo hasta que su solicitud sea aceptada por el IRB o hasta que su solicitud haya estado en el sistema por 180 días y el IRB aún no haya tomado una decisión.</a:t>
            </a:r>
          </a:p>
          <a:p>
            <a:pPr lvl="0">
              <a:spcBef>
                <a:spcPts val="400"/>
              </a:spcBef>
            </a:pPr>
            <a:endParaRPr lang="es-ES" sz="1600" dirty="0" smtClean="0"/>
          </a:p>
          <a:p>
            <a:pPr lvl="1">
              <a:spcBef>
                <a:spcPts val="300"/>
              </a:spcBef>
              <a:buNone/>
            </a:pPr>
            <a:endParaRPr lang="es-ES" sz="1400" dirty="0" smtClean="0"/>
          </a:p>
          <a:p>
            <a:pPr lvl="1" hangingPunct="1">
              <a:spcBef>
                <a:spcPts val="400"/>
              </a:spcBef>
            </a:pPr>
            <a:endParaRPr lang="es-ES" sz="1800" dirty="0" smtClean="0"/>
          </a:p>
          <a:p>
            <a:pPr lvl="1"/>
            <a:endParaRPr lang="es-ES" dirty="0"/>
          </a:p>
        </p:txBody>
      </p:sp>
      <p:sp>
        <p:nvSpPr>
          <p:cNvPr id="3" name="Title 2"/>
          <p:cNvSpPr txBox="1">
            <a:spLocks noGrp="1"/>
          </p:cNvSpPr>
          <p:nvPr>
            <p:ph type="title"/>
          </p:nvPr>
        </p:nvSpPr>
        <p:spPr/>
        <p:txBody>
          <a:bodyPr/>
          <a:lstStyle/>
          <a:p>
            <a:pPr lvl="0"/>
            <a:r>
              <a:rPr lang="es-ES" sz="1400" dirty="0" smtClean="0">
                <a:latin typeface="Verdana" pitchFamily="34"/>
              </a:rPr>
              <a:t>Proyecto de ley C-31: Propuestas de cambios al sistema de asilo de Canadá</a:t>
            </a:r>
            <a:endParaRPr lang="es-ES" sz="1400" dirty="0">
              <a:latin typeface="Verdana" pitchFamily="34"/>
            </a:endParaRP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FA3DF1F-99A1-461A-A5A3-BDC9B6637F16}" type="slidenum">
              <a:rPr lang="es-ES" smtClean="0"/>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10</a:t>
            </a:fld>
            <a:endParaRPr lang="es-ES" sz="1200" b="0" i="0" u="none" strike="noStrike" kern="1200" cap="none" spc="0" baseline="0" dirty="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539752" y="1547814"/>
            <a:ext cx="7920679" cy="4525959"/>
          </a:xfrm>
        </p:spPr>
        <p:txBody>
          <a:bodyPr/>
          <a:lstStyle/>
          <a:p>
            <a:pPr lvl="0">
              <a:spcBef>
                <a:spcPts val="400"/>
              </a:spcBef>
              <a:buNone/>
            </a:pPr>
            <a:endParaRPr lang="es-ES" sz="1600" dirty="0" smtClean="0"/>
          </a:p>
          <a:p>
            <a:pPr lvl="0">
              <a:spcBef>
                <a:spcPts val="400"/>
              </a:spcBef>
              <a:buNone/>
            </a:pPr>
            <a:r>
              <a:rPr lang="es-ES" sz="1800" dirty="0" smtClean="0"/>
              <a:t>     Bajo la </a:t>
            </a:r>
            <a:r>
              <a:rPr lang="es-ES" sz="1800" i="1" dirty="0" smtClean="0"/>
              <a:t>Ley de protección a la integridad del sistema de inmigración de Canadá</a:t>
            </a:r>
            <a:r>
              <a:rPr lang="es-ES" sz="1800" dirty="0" smtClean="0"/>
              <a:t>,  el gobierno aborda el negocio lucrativo del tráfico ilegal de personas de las siguientes maneras:</a:t>
            </a:r>
          </a:p>
          <a:p>
            <a:pPr lvl="0">
              <a:spcBef>
                <a:spcPts val="400"/>
              </a:spcBef>
            </a:pPr>
            <a:endParaRPr lang="es-ES" sz="1600" dirty="0" smtClean="0"/>
          </a:p>
          <a:p>
            <a:pPr lvl="1">
              <a:spcBef>
                <a:spcPts val="400"/>
              </a:spcBef>
            </a:pPr>
            <a:r>
              <a:rPr lang="es-ES" sz="1600" dirty="0" smtClean="0"/>
              <a:t>Facultar al Ministro de Seguridad Pública para que declare la existencia de una llegada irregular y establecer que las personas involucradas estén sujetas a las medidas estipuladas en la ley </a:t>
            </a:r>
          </a:p>
          <a:p>
            <a:pPr marL="457200" lvl="1" indent="0">
              <a:spcBef>
                <a:spcPts val="400"/>
              </a:spcBef>
              <a:buNone/>
            </a:pPr>
            <a:endParaRPr lang="es-ES" sz="1600" dirty="0" smtClean="0"/>
          </a:p>
          <a:p>
            <a:pPr lvl="1">
              <a:spcBef>
                <a:spcPts val="400"/>
              </a:spcBef>
            </a:pPr>
            <a:r>
              <a:rPr lang="es-ES" sz="1600" dirty="0" smtClean="0"/>
              <a:t>Facilitar el enjuiciamiento de los traficantes de personas</a:t>
            </a:r>
          </a:p>
          <a:p>
            <a:pPr lvl="1">
              <a:spcBef>
                <a:spcPts val="400"/>
              </a:spcBef>
            </a:pPr>
            <a:endParaRPr lang="es-ES" sz="1600" dirty="0" smtClean="0"/>
          </a:p>
          <a:p>
            <a:pPr lvl="1">
              <a:spcBef>
                <a:spcPts val="400"/>
              </a:spcBef>
            </a:pPr>
            <a:r>
              <a:rPr lang="es-ES" sz="1600" dirty="0" smtClean="0"/>
              <a:t>Imponer sentencias mínimas de prisión obligatorias para los traficantes condenados; y</a:t>
            </a:r>
          </a:p>
          <a:p>
            <a:pPr lvl="1">
              <a:spcBef>
                <a:spcPts val="400"/>
              </a:spcBef>
            </a:pPr>
            <a:endParaRPr lang="es-ES" sz="1600" dirty="0" smtClean="0"/>
          </a:p>
          <a:p>
            <a:pPr lvl="1">
              <a:spcBef>
                <a:spcPts val="400"/>
              </a:spcBef>
            </a:pPr>
            <a:r>
              <a:rPr lang="es-ES" sz="1600" dirty="0" smtClean="0"/>
              <a:t>Responsabilizar a los propietarios y operadores de barcos por el uso de sus barcos para realizar operaciones de tráfico ilegal de personas</a:t>
            </a:r>
            <a:endParaRPr lang="es-ES" sz="1600" dirty="0"/>
          </a:p>
        </p:txBody>
      </p:sp>
      <p:sp>
        <p:nvSpPr>
          <p:cNvPr id="3" name="Title 2"/>
          <p:cNvSpPr txBox="1">
            <a:spLocks noGrp="1"/>
          </p:cNvSpPr>
          <p:nvPr>
            <p:ph type="title"/>
          </p:nvPr>
        </p:nvSpPr>
        <p:spPr>
          <a:xfrm>
            <a:off x="685800" y="947189"/>
            <a:ext cx="8001000" cy="609603"/>
          </a:xfrm>
        </p:spPr>
        <p:txBody>
          <a:bodyPr/>
          <a:lstStyle/>
          <a:p>
            <a:pPr lvl="0">
              <a:lnSpc>
                <a:spcPts val="2200"/>
              </a:lnSpc>
            </a:pPr>
            <a:r>
              <a:rPr lang="es-ES" sz="2000" dirty="0" smtClean="0">
                <a:latin typeface="Verdana" pitchFamily="34"/>
              </a:rPr>
              <a:t>Proyecto de ley C-31: Propuestas relacionadas con el tráfico ilegal de personas</a:t>
            </a:r>
            <a:endParaRPr lang="es-ES" sz="2000" dirty="0">
              <a:latin typeface="Verdana" pitchFamily="34"/>
            </a:endParaRP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F00076C-C453-4B67-AF7B-BEBDAF950D14}" type="slidenum">
              <a:rPr lang="es-ES" smtClean="0"/>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11</a:t>
            </a:fld>
            <a:endParaRPr lang="es-ES" sz="1200" b="0" i="0" u="none" strike="noStrike" kern="1200" cap="none" spc="0" baseline="0" dirty="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539550" y="1524003"/>
            <a:ext cx="7992889" cy="4713311"/>
          </a:xfrm>
        </p:spPr>
        <p:txBody>
          <a:bodyPr/>
          <a:lstStyle/>
          <a:p>
            <a:pPr marL="0" lvl="0" indent="0">
              <a:spcBef>
                <a:spcPts val="400"/>
              </a:spcBef>
              <a:buNone/>
            </a:pPr>
            <a:r>
              <a:rPr lang="es-ES" sz="1800" dirty="0" smtClean="0"/>
              <a:t>Bajo esta ley, el gobierno asegura la seguridad de nuestras calles y comunidades de las siguientes maneras: </a:t>
            </a:r>
          </a:p>
          <a:p>
            <a:pPr lvl="0">
              <a:spcBef>
                <a:spcPts val="400"/>
              </a:spcBef>
            </a:pPr>
            <a:endParaRPr lang="es-ES" sz="1800" dirty="0" smtClean="0"/>
          </a:p>
          <a:p>
            <a:pPr lvl="0">
              <a:spcBef>
                <a:spcPts val="400"/>
              </a:spcBef>
            </a:pPr>
            <a:r>
              <a:rPr lang="es-ES" sz="1800" dirty="0" smtClean="0"/>
              <a:t>Determinar el arresto de ciudadanos extranjeros designados de 16 años de edad y mayores; la primera revisión de la detención ocurriría después de dos semanas, y cada una de las revisiones subsiguientes ocurriría no antes </a:t>
            </a:r>
            <a:r>
              <a:rPr lang="es-ES" sz="1800" dirty="0"/>
              <a:t>d</a:t>
            </a:r>
            <a:r>
              <a:rPr lang="es-ES" sz="1800" dirty="0" smtClean="0"/>
              <a:t>e 180 días después de esto.</a:t>
            </a:r>
          </a:p>
          <a:p>
            <a:pPr lvl="1">
              <a:spcBef>
                <a:spcPts val="0"/>
              </a:spcBef>
            </a:pPr>
            <a:r>
              <a:rPr lang="es-ES" sz="1400" dirty="0" smtClean="0"/>
              <a:t>Permite determinar la identidad, elegibilidad para ser admitidos y actividades ilegales.</a:t>
            </a:r>
          </a:p>
          <a:p>
            <a:pPr lvl="1">
              <a:spcBef>
                <a:spcPts val="0"/>
              </a:spcBef>
            </a:pPr>
            <a:r>
              <a:rPr lang="es-ES" sz="1400" dirty="0" smtClean="0"/>
              <a:t>Las personas menores de 16 años estarían exentas. </a:t>
            </a:r>
          </a:p>
          <a:p>
            <a:pPr lvl="1">
              <a:spcBef>
                <a:spcPts val="0"/>
              </a:spcBef>
            </a:pPr>
            <a:r>
              <a:rPr lang="es-ES" sz="1400" dirty="0" smtClean="0"/>
              <a:t>Según enmienda a la ley, realizada durante la consideración de la comisión permanente, la primera revisión de la detención ocurriría en el transcurso de 14 días y cada una de las revisiones subsiguientes ocurriría no antes de 180 días después de esto.</a:t>
            </a:r>
          </a:p>
          <a:p>
            <a:pPr lvl="1">
              <a:spcBef>
                <a:spcPts val="0"/>
              </a:spcBef>
            </a:pPr>
            <a:r>
              <a:rPr lang="es-ES" sz="1400" dirty="0" smtClean="0"/>
              <a:t>Además, el Ministro de Seguridad Pública tendría la autoridad para liberar a alguna persona si ya no hubiera motivos para mantenerla detenida. </a:t>
            </a:r>
          </a:p>
          <a:p>
            <a:pPr lvl="0">
              <a:spcBef>
                <a:spcPts val="400"/>
              </a:spcBef>
            </a:pPr>
            <a:r>
              <a:rPr lang="es-ES" sz="1800" dirty="0" smtClean="0"/>
              <a:t>Existe una disposición que permitiría a las personas solicitar al Ministro de Seguridad Pública que las libere antes de tiempo de la detención obligatoria.</a:t>
            </a:r>
          </a:p>
          <a:p>
            <a:pPr lvl="1">
              <a:spcBef>
                <a:spcPts val="300"/>
              </a:spcBef>
            </a:pPr>
            <a:r>
              <a:rPr lang="es-ES" sz="1400" dirty="0" smtClean="0"/>
              <a:t>Se puede liberar a una persona si, en la opinión del Ministro, hay circunstancias de excepción (por ejemplo, en el caso de personas en condiciones de vulnerabilidad) que justifican la liberación.</a:t>
            </a:r>
          </a:p>
          <a:p>
            <a:pPr lvl="0">
              <a:spcBef>
                <a:spcPts val="400"/>
              </a:spcBef>
            </a:pPr>
            <a:endParaRPr lang="es-ES" sz="1800" dirty="0" smtClean="0"/>
          </a:p>
          <a:p>
            <a:pPr lvl="0"/>
            <a:endParaRPr lang="es-ES" dirty="0"/>
          </a:p>
        </p:txBody>
      </p:sp>
      <p:sp>
        <p:nvSpPr>
          <p:cNvPr id="3" name="Title 2"/>
          <p:cNvSpPr txBox="1">
            <a:spLocks noGrp="1"/>
          </p:cNvSpPr>
          <p:nvPr>
            <p:ph type="title"/>
          </p:nvPr>
        </p:nvSpPr>
        <p:spPr/>
        <p:txBody>
          <a:bodyPr/>
          <a:lstStyle/>
          <a:p>
            <a:pPr lvl="0"/>
            <a:r>
              <a:rPr lang="es-ES" sz="2000" dirty="0" smtClean="0">
                <a:latin typeface="Verdana" pitchFamily="34"/>
              </a:rPr>
              <a:t>Proyecto de ley C-31: Propuestas relacionadas con el tráfico ilegal de personas</a:t>
            </a:r>
            <a:endParaRPr lang="es-ES" dirty="0">
              <a:latin typeface="Verdana" pitchFamily="34"/>
            </a:endParaRP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2BD8922-3F98-4919-AD9D-EB8E7CAAF224}" type="slidenum">
              <a:rPr lang="es-ES" smtClean="0"/>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12</a:t>
            </a:fld>
            <a:endParaRPr lang="es-ES" sz="1200" b="0" i="0" u="none" strike="noStrike" kern="1200" cap="none" spc="0" baseline="0" dirty="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685800" y="1447796"/>
            <a:ext cx="7846640" cy="4525959"/>
          </a:xfrm>
        </p:spPr>
        <p:txBody>
          <a:bodyPr/>
          <a:lstStyle/>
          <a:p>
            <a:pPr lvl="0">
              <a:spcBef>
                <a:spcPts val="400"/>
              </a:spcBef>
              <a:buNone/>
            </a:pPr>
            <a:endParaRPr lang="es-ES" sz="1800" dirty="0" smtClean="0">
              <a:solidFill>
                <a:srgbClr val="FF0000"/>
              </a:solidFill>
            </a:endParaRPr>
          </a:p>
          <a:p>
            <a:pPr lvl="0">
              <a:spcBef>
                <a:spcPts val="400"/>
              </a:spcBef>
              <a:buNone/>
            </a:pPr>
            <a:r>
              <a:rPr lang="es-ES" sz="1800" dirty="0" smtClean="0"/>
              <a:t>Además, el gobierno está reduciendo el atractivo de llegar a Canadá a través de una operación de tráfico ilegal de personas de las siguientes maneras: </a:t>
            </a:r>
          </a:p>
          <a:p>
            <a:pPr lvl="0">
              <a:spcBef>
                <a:spcPts val="400"/>
              </a:spcBef>
              <a:buNone/>
            </a:pPr>
            <a:r>
              <a:rPr lang="es-ES" sz="1800" dirty="0" smtClean="0"/>
              <a:t> </a:t>
            </a:r>
            <a:endParaRPr lang="es-ES" sz="1600" dirty="0" smtClean="0"/>
          </a:p>
          <a:p>
            <a:pPr lvl="0">
              <a:spcBef>
                <a:spcPts val="400"/>
              </a:spcBef>
              <a:buChar char="-"/>
            </a:pPr>
            <a:r>
              <a:rPr lang="es-ES" sz="1600" dirty="0" smtClean="0"/>
              <a:t>Asegurar que las prestaciones de salud que los participantes reciban no sean más generosas que las que recibe el público canadiense</a:t>
            </a:r>
          </a:p>
          <a:p>
            <a:pPr lvl="0">
              <a:spcBef>
                <a:spcPts val="400"/>
              </a:spcBef>
              <a:buChar char="-"/>
            </a:pPr>
            <a:endParaRPr lang="es-ES" sz="1600" dirty="0" smtClean="0"/>
          </a:p>
          <a:p>
            <a:pPr lvl="0">
              <a:spcBef>
                <a:spcPts val="400"/>
              </a:spcBef>
              <a:buChar char="-"/>
            </a:pPr>
            <a:r>
              <a:rPr lang="es-ES" sz="1600" dirty="0" smtClean="0"/>
              <a:t>Evitar que las personas que llegan a Canadá como parte de una llegada irregular designada soliciten la residencia permanente durante un período de 5 años; </a:t>
            </a:r>
            <a:r>
              <a:rPr lang="es-ES" sz="1600" dirty="0"/>
              <a:t>s</a:t>
            </a:r>
            <a:r>
              <a:rPr lang="es-ES" sz="1600" dirty="0" smtClean="0"/>
              <a:t>i llegan a ser aceptados bajo la condición de refugiado, no podrían patrocinar a familiares durante un período de 5 años</a:t>
            </a:r>
          </a:p>
          <a:p>
            <a:pPr lvl="0">
              <a:spcBef>
                <a:spcPts val="400"/>
              </a:spcBef>
              <a:buChar char="-"/>
            </a:pPr>
            <a:endParaRPr lang="es-ES" sz="1600" dirty="0" smtClean="0"/>
          </a:p>
          <a:p>
            <a:pPr lvl="0">
              <a:spcBef>
                <a:spcPts val="400"/>
              </a:spcBef>
              <a:buChar char="-"/>
            </a:pPr>
            <a:r>
              <a:rPr lang="es-ES" sz="1600" dirty="0" smtClean="0"/>
              <a:t>Mejorar la capacidad de retirar la condición de persona protegida </a:t>
            </a:r>
            <a:r>
              <a:rPr lang="es-ES" sz="1600" dirty="0"/>
              <a:t>a</a:t>
            </a:r>
            <a:r>
              <a:rPr lang="es-ES" sz="1600" dirty="0" smtClean="0"/>
              <a:t> las personas que regresan a su país de origen o que demuestran de otras formas que no tienen una necesidad legítima de recibir protección de Canadá</a:t>
            </a:r>
            <a:endParaRPr lang="es-ES" sz="1600" dirty="0"/>
          </a:p>
        </p:txBody>
      </p:sp>
      <p:sp>
        <p:nvSpPr>
          <p:cNvPr id="3" name="Title 2"/>
          <p:cNvSpPr txBox="1">
            <a:spLocks noGrp="1"/>
          </p:cNvSpPr>
          <p:nvPr>
            <p:ph type="title"/>
          </p:nvPr>
        </p:nvSpPr>
        <p:spPr>
          <a:xfrm>
            <a:off x="685800" y="947189"/>
            <a:ext cx="8001000" cy="609603"/>
          </a:xfrm>
        </p:spPr>
        <p:txBody>
          <a:bodyPr/>
          <a:lstStyle/>
          <a:p>
            <a:pPr lvl="0"/>
            <a:r>
              <a:rPr lang="es-ES" sz="2000" dirty="0" smtClean="0">
                <a:latin typeface="Verdana" pitchFamily="34"/>
              </a:rPr>
              <a:t>Proyecto de ley C-31: Propuestas relacionadas con el tráfico ilegal de personas</a:t>
            </a:r>
            <a:endParaRPr lang="es-ES" dirty="0">
              <a:latin typeface="Verdana" pitchFamily="34"/>
            </a:endParaRP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74E5A83-8FAB-4558-8983-FF8BA4EB7B15}" type="slidenum">
              <a:rPr lang="es-ES" smtClean="0"/>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13</a:t>
            </a:fld>
            <a:endParaRPr lang="es-ES" sz="1200" b="0" i="0" u="none" strike="noStrike" kern="1200" cap="none" spc="0" baseline="0" dirty="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685800" y="1676396"/>
            <a:ext cx="8001000" cy="4344991"/>
          </a:xfrm>
        </p:spPr>
        <p:txBody>
          <a:bodyPr/>
          <a:lstStyle/>
          <a:p>
            <a:pPr lvl="0">
              <a:spcBef>
                <a:spcPts val="0"/>
              </a:spcBef>
            </a:pPr>
            <a:r>
              <a:rPr lang="es-ES" sz="1600" dirty="0" smtClean="0"/>
              <a:t>Esta nueva ley otorgaría la autoridad legal a CIC de exigir información biométrica (huellas digitales y fotografías presenciales) de forma sistemática de las personas que solicitan visas de visitante, permisos de trabajo y permisos de estudios.</a:t>
            </a:r>
          </a:p>
          <a:p>
            <a:pPr lvl="0">
              <a:spcBef>
                <a:spcPts val="0"/>
              </a:spcBef>
              <a:buNone/>
            </a:pPr>
            <a:endParaRPr lang="es-ES" sz="1600" dirty="0" smtClean="0"/>
          </a:p>
          <a:p>
            <a:pPr lvl="0">
              <a:spcBef>
                <a:spcPts val="0"/>
              </a:spcBef>
            </a:pPr>
            <a:r>
              <a:rPr lang="es-ES" sz="1600" dirty="0" smtClean="0"/>
              <a:t>La biométrica ayudaría a tener una mayor certeza al identificar a los viajeros; más certeza que los documentos, que pueden ser falsificados o robados.</a:t>
            </a:r>
          </a:p>
          <a:p>
            <a:pPr lvl="0">
              <a:spcBef>
                <a:spcPts val="0"/>
              </a:spcBef>
            </a:pPr>
            <a:endParaRPr lang="es-ES" sz="1600" dirty="0" smtClean="0"/>
          </a:p>
          <a:p>
            <a:pPr lvl="0">
              <a:spcBef>
                <a:spcPts val="0"/>
              </a:spcBef>
            </a:pPr>
            <a:r>
              <a:rPr lang="es-ES" sz="1600" dirty="0" smtClean="0"/>
              <a:t>Esta herramienta nueva ayudaría a proteger la integridad del sistema de inmigración de Canadá al evitar que criminales identificados, solicitantes anteriores de la condición de refugiado y personas deportadas utilicen una identidad diferente para obtener una visa.</a:t>
            </a:r>
          </a:p>
          <a:p>
            <a:pPr lvl="0">
              <a:spcBef>
                <a:spcPts val="0"/>
              </a:spcBef>
            </a:pPr>
            <a:endParaRPr lang="es-ES" sz="1600" dirty="0" smtClean="0"/>
          </a:p>
          <a:p>
            <a:pPr lvl="0">
              <a:spcBef>
                <a:spcPts val="0"/>
              </a:spcBef>
            </a:pPr>
            <a:r>
              <a:rPr lang="es-ES" sz="1600" dirty="0" smtClean="0"/>
              <a:t>Además, reforzaría las medidas existentes para facilitar los viajes legítimos, ya que es una herramienta ágil y confiable para confirmar la identidad.</a:t>
            </a:r>
          </a:p>
          <a:p>
            <a:pPr lvl="0">
              <a:spcBef>
                <a:spcPts val="0"/>
              </a:spcBef>
            </a:pPr>
            <a:endParaRPr lang="es-ES" sz="1600" dirty="0" smtClean="0"/>
          </a:p>
          <a:p>
            <a:pPr lvl="0">
              <a:spcBef>
                <a:spcPts val="0"/>
              </a:spcBef>
            </a:pPr>
            <a:r>
              <a:rPr lang="es-ES" sz="1600" dirty="0" smtClean="0"/>
              <a:t>Se alinea con nuestros compromisos adquiridos bajo el </a:t>
            </a:r>
            <a:r>
              <a:rPr lang="es-ES" sz="1600" dirty="0"/>
              <a:t>p</a:t>
            </a:r>
            <a:r>
              <a:rPr lang="es-ES" sz="1600" dirty="0" smtClean="0"/>
              <a:t>lan de acción denominado </a:t>
            </a:r>
            <a:r>
              <a:rPr lang="es-ES" sz="1600" i="1" dirty="0" smtClean="0"/>
              <a:t>Canada-US Perimeter Security and Economic Competitiveness </a:t>
            </a:r>
            <a:r>
              <a:rPr lang="es-ES" sz="1600" i="1" dirty="0" err="1" smtClean="0"/>
              <a:t>Action</a:t>
            </a:r>
            <a:r>
              <a:rPr lang="es-ES" sz="1600" i="1" dirty="0" smtClean="0"/>
              <a:t> Plan,</a:t>
            </a:r>
            <a:r>
              <a:rPr lang="es-ES" sz="1600" dirty="0" smtClean="0"/>
              <a:t> anunciado en diciembre de 2011.</a:t>
            </a:r>
          </a:p>
          <a:p>
            <a:pPr lvl="0">
              <a:spcBef>
                <a:spcPts val="0"/>
              </a:spcBef>
              <a:buNone/>
            </a:pPr>
            <a:endParaRPr lang="es-ES" sz="1600" dirty="0" smtClean="0"/>
          </a:p>
          <a:p>
            <a:pPr lvl="0">
              <a:spcBef>
                <a:spcPts val="0"/>
              </a:spcBef>
              <a:buNone/>
            </a:pPr>
            <a:endParaRPr lang="es-ES" sz="1600" dirty="0" smtClean="0"/>
          </a:p>
          <a:p>
            <a:pPr lvl="0">
              <a:spcBef>
                <a:spcPts val="400"/>
              </a:spcBef>
              <a:buNone/>
            </a:pPr>
            <a:endParaRPr lang="es-ES" sz="1600" dirty="0" smtClean="0"/>
          </a:p>
          <a:p>
            <a:pPr lvl="0">
              <a:spcBef>
                <a:spcPts val="400"/>
              </a:spcBef>
              <a:buNone/>
            </a:pPr>
            <a:endParaRPr lang="es-ES" sz="1600" dirty="0" smtClean="0"/>
          </a:p>
          <a:p>
            <a:pPr lvl="0">
              <a:spcBef>
                <a:spcPts val="400"/>
              </a:spcBef>
            </a:pPr>
            <a:endParaRPr lang="es-ES" sz="1600" dirty="0" smtClean="0"/>
          </a:p>
          <a:p>
            <a:pPr lvl="0">
              <a:spcBef>
                <a:spcPts val="400"/>
              </a:spcBef>
              <a:buNone/>
            </a:pPr>
            <a:endParaRPr lang="es-ES" sz="1600" dirty="0"/>
          </a:p>
        </p:txBody>
      </p:sp>
      <p:sp>
        <p:nvSpPr>
          <p:cNvPr id="3" name="Title 2"/>
          <p:cNvSpPr txBox="1">
            <a:spLocks noGrp="1"/>
          </p:cNvSpPr>
          <p:nvPr>
            <p:ph type="title"/>
          </p:nvPr>
        </p:nvSpPr>
        <p:spPr>
          <a:xfrm>
            <a:off x="685800" y="947189"/>
            <a:ext cx="8001000" cy="609603"/>
          </a:xfrm>
        </p:spPr>
        <p:txBody>
          <a:bodyPr/>
          <a:lstStyle/>
          <a:p>
            <a:pPr lvl="0"/>
            <a:r>
              <a:rPr lang="es-ES" sz="2000" dirty="0" smtClean="0">
                <a:latin typeface="Verdana" pitchFamily="34"/>
              </a:rPr>
              <a:t>Proyecto de ley C-31: Propuestas relacionadas con la biométrica</a:t>
            </a:r>
            <a:endParaRPr lang="es-ES" sz="2000" dirty="0">
              <a:latin typeface="Verdana" pitchFamily="34"/>
            </a:endParaRP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5E1E73F-A9DB-4D0A-B409-A426E39A818F}" type="slidenum">
              <a:rPr lang="es-ES" smtClean="0"/>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14</a:t>
            </a:fld>
            <a:endParaRPr lang="es-ES" sz="1200" b="0" i="0" u="none" strike="noStrike" kern="1200" cap="none" spc="0" baseline="0" dirty="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685800" y="1773241"/>
            <a:ext cx="8001000" cy="4248146"/>
          </a:xfrm>
        </p:spPr>
        <p:txBody>
          <a:bodyPr/>
          <a:lstStyle/>
          <a:p>
            <a:pPr lvl="0"/>
            <a:r>
              <a:rPr lang="es-ES" sz="2000" dirty="0" smtClean="0"/>
              <a:t>Concretamente, las enmiendas legislativas permitirían lo siguiente al gobierno:</a:t>
            </a:r>
          </a:p>
          <a:p>
            <a:pPr lvl="1">
              <a:spcBef>
                <a:spcPts val="800"/>
              </a:spcBef>
            </a:pPr>
            <a:r>
              <a:rPr lang="es-ES" sz="2000" dirty="0" smtClean="0"/>
              <a:t>Establecer reglamentos que dictan que los extranjeros deben proporcionar información biométrica y definen los procedimientos que éstos deben seguir</a:t>
            </a:r>
          </a:p>
          <a:p>
            <a:pPr lvl="1">
              <a:spcBef>
                <a:spcPts val="800"/>
              </a:spcBef>
            </a:pPr>
            <a:r>
              <a:rPr lang="es-ES" sz="2000" dirty="0" smtClean="0"/>
              <a:t>Proporcionar exenciones a estos requerimientos establecidos en los reglamentos (por ejemplo, para niños, adultos mayores o diplomáticos)</a:t>
            </a:r>
          </a:p>
          <a:p>
            <a:pPr lvl="1">
              <a:spcBef>
                <a:spcPts val="800"/>
              </a:spcBef>
            </a:pPr>
            <a:r>
              <a:rPr lang="es-ES" sz="2000" dirty="0" smtClean="0"/>
              <a:t>Facilitar el uso de información biométrica, incluso en la aplicación de las leyes de Canadá</a:t>
            </a:r>
          </a:p>
          <a:p>
            <a:pPr lvl="0">
              <a:spcBef>
                <a:spcPts val="300"/>
              </a:spcBef>
              <a:buNone/>
            </a:pPr>
            <a:endParaRPr lang="es-ES" sz="1200" dirty="0"/>
          </a:p>
        </p:txBody>
      </p:sp>
      <p:sp>
        <p:nvSpPr>
          <p:cNvPr id="3" name="Title 2"/>
          <p:cNvSpPr txBox="1">
            <a:spLocks noGrp="1"/>
          </p:cNvSpPr>
          <p:nvPr>
            <p:ph type="title"/>
          </p:nvPr>
        </p:nvSpPr>
        <p:spPr/>
        <p:txBody>
          <a:bodyPr/>
          <a:lstStyle/>
          <a:p>
            <a:pPr lvl="0"/>
            <a:r>
              <a:rPr lang="es-ES" sz="2000" dirty="0" smtClean="0">
                <a:latin typeface="Verdana" pitchFamily="34"/>
              </a:rPr>
              <a:t>Proyecto de ley C-31: Medidas propuestas relacionadas con la biométrica</a:t>
            </a:r>
            <a:endParaRPr lang="es-ES" dirty="0">
              <a:latin typeface="Verdana" pitchFamily="34"/>
            </a:endParaRP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5EDCADF-EEF2-4CAF-81F8-AB16660A09B1}" type="slidenum">
              <a:rPr lang="es-ES" smtClean="0"/>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15</a:t>
            </a:fld>
            <a:endParaRPr lang="es-ES" sz="1200" b="0" i="0" u="none" strike="noStrike" kern="1200" cap="none" spc="0" baseline="0" dirty="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Content Placeholder 1"/>
          <p:cNvSpPr txBox="1">
            <a:spLocks noGrp="1"/>
          </p:cNvSpPr>
          <p:nvPr>
            <p:ph idx="1"/>
          </p:nvPr>
        </p:nvSpPr>
        <p:spPr/>
        <p:txBody>
          <a:bodyPr/>
          <a:lstStyle/>
          <a:p>
            <a:pPr lvl="0">
              <a:spcBef>
                <a:spcPts val="300"/>
              </a:spcBef>
              <a:buFont typeface="Wingdings" pitchFamily="2"/>
              <a:buChar char="Ø"/>
            </a:pPr>
            <a:endParaRPr lang="es-ES" sz="1400" dirty="0" smtClean="0"/>
          </a:p>
          <a:p>
            <a:pPr lvl="0">
              <a:spcBef>
                <a:spcPts val="400"/>
              </a:spcBef>
              <a:buFont typeface="Wingdings" pitchFamily="2"/>
              <a:buChar char="Ø"/>
            </a:pPr>
            <a:r>
              <a:rPr lang="es-ES" sz="1600" dirty="0" smtClean="0"/>
              <a:t>En resumen, los cambios en la propuesta de </a:t>
            </a:r>
            <a:r>
              <a:rPr lang="es-ES" sz="1600" i="1" dirty="0" smtClean="0"/>
              <a:t>Ley de protección al sistema de inmigración de Canadá </a:t>
            </a:r>
            <a:r>
              <a:rPr lang="es-ES" sz="1600" dirty="0" smtClean="0"/>
              <a:t>tendrían los siguientes resultados:  </a:t>
            </a:r>
          </a:p>
          <a:p>
            <a:pPr marL="0" lvl="0" indent="0">
              <a:spcBef>
                <a:spcPts val="400"/>
              </a:spcBef>
              <a:buNone/>
            </a:pPr>
            <a:endParaRPr lang="es-ES" sz="1600" dirty="0" smtClean="0"/>
          </a:p>
          <a:p>
            <a:pPr lvl="1">
              <a:spcBef>
                <a:spcPts val="400"/>
              </a:spcBef>
              <a:buChar char="•"/>
            </a:pPr>
            <a:r>
              <a:rPr lang="es-ES" sz="1600" dirty="0" smtClean="0"/>
              <a:t>Un sistema balanceado de refugio que permite tomar decisiones con mayor rapidez y evitar el abuso por aquellas personas que no requieren protección</a:t>
            </a:r>
          </a:p>
          <a:p>
            <a:pPr lvl="1">
              <a:spcBef>
                <a:spcPts val="400"/>
              </a:spcBef>
              <a:buNone/>
            </a:pPr>
            <a:endParaRPr lang="es-ES" sz="1600" dirty="0" smtClean="0"/>
          </a:p>
          <a:p>
            <a:pPr lvl="1">
              <a:spcBef>
                <a:spcPts val="400"/>
              </a:spcBef>
              <a:buChar char="•"/>
            </a:pPr>
            <a:r>
              <a:rPr lang="es-ES" sz="1600" dirty="0" smtClean="0"/>
              <a:t>Un sistema justo que brinda una pronta protección a aquellas personas que lo necesitan y permite la remoción oportuna de las personas a quienes se deniega la solicitud de asilo</a:t>
            </a:r>
          </a:p>
          <a:p>
            <a:pPr lvl="1">
              <a:spcBef>
                <a:spcPts val="400"/>
              </a:spcBef>
              <a:buNone/>
            </a:pPr>
            <a:endParaRPr lang="es-ES" sz="1600" dirty="0" smtClean="0"/>
          </a:p>
          <a:p>
            <a:pPr lvl="1">
              <a:spcBef>
                <a:spcPts val="400"/>
              </a:spcBef>
              <a:buChar char="•"/>
            </a:pPr>
            <a:r>
              <a:rPr lang="es-ES" sz="1600" dirty="0" smtClean="0"/>
              <a:t>Medidas para abordar el tráfico ilegal de personas y la llegada irregular de personas</a:t>
            </a:r>
          </a:p>
          <a:p>
            <a:pPr lvl="1">
              <a:spcBef>
                <a:spcPts val="400"/>
              </a:spcBef>
              <a:buNone/>
            </a:pPr>
            <a:endParaRPr lang="es-ES" sz="1600" dirty="0" smtClean="0"/>
          </a:p>
          <a:p>
            <a:pPr lvl="1">
              <a:spcBef>
                <a:spcPts val="400"/>
              </a:spcBef>
              <a:buChar char="•"/>
            </a:pPr>
            <a:r>
              <a:rPr lang="es-ES" sz="1600" dirty="0" smtClean="0"/>
              <a:t>Exigir información biométrica para evitar que criminales identificados, personas deportadas y anteriores solicitantes de refugio utilicen una identidad diferente para tratar de obtener una visa</a:t>
            </a:r>
          </a:p>
          <a:p>
            <a:pPr lvl="1">
              <a:spcBef>
                <a:spcPts val="400"/>
              </a:spcBef>
              <a:buChar char="•"/>
            </a:pPr>
            <a:endParaRPr lang="es-ES" sz="1600" dirty="0" smtClean="0">
              <a:solidFill>
                <a:srgbClr val="FF0000"/>
              </a:solidFill>
            </a:endParaRPr>
          </a:p>
          <a:p>
            <a:pPr lvl="1">
              <a:spcBef>
                <a:spcPts val="400"/>
              </a:spcBef>
              <a:buNone/>
            </a:pPr>
            <a:endParaRPr lang="es-ES" sz="1600" dirty="0"/>
          </a:p>
        </p:txBody>
      </p:sp>
      <p:sp>
        <p:nvSpPr>
          <p:cNvPr id="3" name="Title 2"/>
          <p:cNvSpPr txBox="1">
            <a:spLocks noGrp="1"/>
          </p:cNvSpPr>
          <p:nvPr>
            <p:ph type="title"/>
          </p:nvPr>
        </p:nvSpPr>
        <p:spPr/>
        <p:txBody>
          <a:bodyPr/>
          <a:lstStyle/>
          <a:p>
            <a:pPr lvl="0"/>
            <a:r>
              <a:rPr lang="es-ES" dirty="0" smtClean="0">
                <a:latin typeface="Verdana" pitchFamily="34"/>
              </a:rPr>
              <a:t>Conclusión</a:t>
            </a:r>
            <a:endParaRPr lang="es-ES" dirty="0">
              <a:latin typeface="Verdana" pitchFamily="34"/>
            </a:endParaRP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78F4006-8801-479E-8415-693E3E14773C}" type="slidenum">
              <a:rPr lang="es-ES" smtClean="0"/>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16</a:t>
            </a:fld>
            <a:endParaRPr lang="es-ES" sz="1200" b="0" i="0" u="none" strike="noStrike" kern="1200" cap="none" spc="0" baseline="0" dirty="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Title 2"/>
          <p:cNvSpPr txBox="1">
            <a:spLocks noGrp="1"/>
          </p:cNvSpPr>
          <p:nvPr>
            <p:ph type="title"/>
          </p:nvPr>
        </p:nvSpPr>
        <p:spPr/>
        <p:txBody>
          <a:bodyPr/>
          <a:lstStyle/>
          <a:p>
            <a:pPr lvl="0"/>
            <a:r>
              <a:rPr lang="es-ES" dirty="0" smtClean="0">
                <a:latin typeface="Verdana" pitchFamily="34"/>
              </a:rPr>
              <a:t>Presupuesto federal para 2012: Resumen</a:t>
            </a:r>
            <a:endParaRPr lang="es-ES" dirty="0"/>
          </a:p>
        </p:txBody>
      </p:sp>
      <p:sp>
        <p:nvSpPr>
          <p:cNvPr id="3" name="Content Placeholder 1"/>
          <p:cNvSpPr txBox="1">
            <a:spLocks noGrp="1"/>
          </p:cNvSpPr>
          <p:nvPr>
            <p:ph idx="1"/>
          </p:nvPr>
        </p:nvSpPr>
        <p:spPr/>
        <p:txBody>
          <a:bodyPr/>
          <a:lstStyle/>
          <a:p>
            <a:pPr lvl="0"/>
            <a:r>
              <a:rPr lang="es-ES" sz="1400" dirty="0" smtClean="0"/>
              <a:t>El 29</a:t>
            </a:r>
            <a:r>
              <a:rPr lang="es-ES" sz="1400" dirty="0"/>
              <a:t> </a:t>
            </a:r>
            <a:r>
              <a:rPr lang="es-ES" sz="1400" dirty="0" smtClean="0"/>
              <a:t>de marzo de 2012 el gobierno de Canadá publicó su presupuesto para 2012: un plan de acción económica 2012 acerca de empleos, crecimiento y prosperidad a largo plazo (</a:t>
            </a:r>
            <a:r>
              <a:rPr lang="es-ES" sz="1400" i="1" dirty="0" smtClean="0"/>
              <a:t>Economic Action Plan 2012 on Jobs, Growth and Long-Term Prosperity)  </a:t>
            </a:r>
            <a:r>
              <a:rPr lang="es-ES" sz="1400" dirty="0" smtClean="0"/>
              <a:t>que se centra en el crecimiento a largo plazo, generación de empleos e innovación y al mismo tiempo, se sigue centrando en retornar a los presupuestos balanceados conforme la economía se recupera de la crisis financiera mundial.</a:t>
            </a:r>
          </a:p>
          <a:p>
            <a:pPr lvl="0"/>
            <a:r>
              <a:rPr lang="es-ES" sz="1400" dirty="0" smtClean="0"/>
              <a:t>Este presupuesto incluye un perfil significativo para los temas relativos a la inmigración: anuncia la intención del gobierno de Canadá de desarrollar un sistema de inmigración ágil, flexible y económico cuyo enfoque principal es satisfacer las necesidades del mercado laboral de Canadá.</a:t>
            </a:r>
          </a:p>
          <a:p>
            <a:pPr lvl="0"/>
            <a:r>
              <a:rPr lang="es-ES" sz="1400" b="1" dirty="0" smtClean="0"/>
              <a:t>El presupuesto describe cuatro iniciativas generales:</a:t>
            </a:r>
          </a:p>
          <a:p>
            <a:pPr marL="857250" lvl="1" indent="-457200">
              <a:buFont typeface="Calibri"/>
              <a:buAutoNum type="arabicParenR"/>
            </a:pPr>
            <a:r>
              <a:rPr lang="es-ES" sz="1400" dirty="0" smtClean="0"/>
              <a:t>Eliminación de rezagos del programa federal de trabajadores capacitados (</a:t>
            </a:r>
            <a:r>
              <a:rPr lang="es-ES" sz="1400" i="1" dirty="0" smtClean="0"/>
              <a:t>Federal Skilled Worker Program –</a:t>
            </a:r>
            <a:r>
              <a:rPr lang="es-ES" sz="1400" i="1" dirty="0"/>
              <a:t> </a:t>
            </a:r>
            <a:r>
              <a:rPr lang="es-ES" sz="1400" i="1" dirty="0" smtClean="0"/>
              <a:t>FSW</a:t>
            </a:r>
            <a:r>
              <a:rPr lang="es-ES" sz="1400" dirty="0" smtClean="0"/>
              <a:t>) al devolver los montos pagados a los solicitantes que presentaron solicitudes antes del 27 de febrero de 2008.</a:t>
            </a:r>
          </a:p>
          <a:p>
            <a:pPr marL="857250" lvl="1" indent="-457200">
              <a:buFont typeface="Calibri"/>
              <a:buAutoNum type="arabicParenR"/>
            </a:pPr>
            <a:r>
              <a:rPr lang="es-ES" sz="1400" dirty="0" smtClean="0"/>
              <a:t>Revisión del programa de trabajadores extranjeros temporales (</a:t>
            </a:r>
            <a:r>
              <a:rPr lang="es-ES" sz="1400" i="1" dirty="0" smtClean="0"/>
              <a:t>Temporary Foreign Worker Program – TFWP</a:t>
            </a:r>
            <a:r>
              <a:rPr lang="es-ES" sz="1400" dirty="0" smtClean="0"/>
              <a:t>) para alinearlo mejor con las necesidades del mercado laboral de Canadá y asegurar que los empleadores canadienses traten de contratar mano de obra nacional antes de utilizar este programa.</a:t>
            </a:r>
          </a:p>
          <a:p>
            <a:pPr marL="857250" lvl="1" indent="-457200">
              <a:buFont typeface="Calibri"/>
              <a:buAutoNum type="arabicParenR"/>
            </a:pPr>
            <a:r>
              <a:rPr lang="es-ES" sz="1400" dirty="0" smtClean="0"/>
              <a:t>Reforma del programa de nominados de provincias (</a:t>
            </a:r>
            <a:r>
              <a:rPr lang="es-ES" sz="1400" i="1" dirty="0" smtClean="0"/>
              <a:t>Provincial Nominee Program –</a:t>
            </a:r>
            <a:r>
              <a:rPr lang="es-ES" sz="1400" i="1" dirty="0"/>
              <a:t> </a:t>
            </a:r>
            <a:r>
              <a:rPr lang="es-ES" sz="1400" i="1" dirty="0" smtClean="0"/>
              <a:t>PNP</a:t>
            </a:r>
            <a:r>
              <a:rPr lang="es-ES" sz="1400" dirty="0" smtClean="0"/>
              <a:t>) para asegurar que haya un enfoque económico de los programas.</a:t>
            </a:r>
          </a:p>
          <a:p>
            <a:pPr marL="857250" lvl="1" indent="-457200">
              <a:buFont typeface="Calibri"/>
              <a:buAutoNum type="arabicParenR"/>
            </a:pPr>
            <a:r>
              <a:rPr lang="es-ES" sz="1400" dirty="0" smtClean="0"/>
              <a:t>Acciones para mejorar la rapidez, eficiencia y efectividad en el manejo de aplicaciones </a:t>
            </a:r>
            <a:r>
              <a:rPr lang="es-ES" sz="1400" dirty="0"/>
              <a:t>d</a:t>
            </a:r>
            <a:r>
              <a:rPr lang="es-ES" sz="1400" dirty="0" smtClean="0"/>
              <a:t>el sistema de inmigración y los criterios de selección de los programas económicos. </a:t>
            </a:r>
          </a:p>
          <a:p>
            <a:pPr lvl="0"/>
            <a:endParaRPr lang="es-ES" sz="1400" dirty="0" smtClean="0"/>
          </a:p>
          <a:p>
            <a:pPr lvl="0"/>
            <a:endParaRPr lang="es-ES" sz="1400"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Title 2"/>
          <p:cNvSpPr txBox="1">
            <a:spLocks noGrp="1"/>
          </p:cNvSpPr>
          <p:nvPr>
            <p:ph type="title"/>
          </p:nvPr>
        </p:nvSpPr>
        <p:spPr/>
        <p:txBody>
          <a:bodyPr/>
          <a:lstStyle/>
          <a:p>
            <a:pPr lvl="0"/>
            <a:r>
              <a:rPr lang="es-ES" dirty="0" smtClean="0">
                <a:latin typeface="Verdana" pitchFamily="34"/>
              </a:rPr>
              <a:t>Presupuesto federal para 2012 (continuación)</a:t>
            </a:r>
            <a:endParaRPr lang="es-ES" dirty="0"/>
          </a:p>
        </p:txBody>
      </p:sp>
      <p:sp>
        <p:nvSpPr>
          <p:cNvPr id="3" name="Content Placeholder 1"/>
          <p:cNvSpPr txBox="1">
            <a:spLocks noGrp="1"/>
          </p:cNvSpPr>
          <p:nvPr>
            <p:ph idx="1"/>
          </p:nvPr>
        </p:nvSpPr>
        <p:spPr>
          <a:xfrm>
            <a:off x="685800" y="1519803"/>
            <a:ext cx="8001000" cy="4789517"/>
          </a:xfrm>
        </p:spPr>
        <p:txBody>
          <a:bodyPr/>
          <a:lstStyle/>
          <a:p>
            <a:pPr lvl="0">
              <a:lnSpc>
                <a:spcPts val="1600"/>
              </a:lnSpc>
              <a:spcBef>
                <a:spcPts val="0"/>
              </a:spcBef>
            </a:pPr>
            <a:r>
              <a:rPr lang="es-ES" sz="1800" dirty="0" smtClean="0"/>
              <a:t>Como parte del presupuesto, hay tres enmiendas legislativas adicionales a la </a:t>
            </a:r>
            <a:r>
              <a:rPr lang="es-ES" sz="1800" i="1" dirty="0" smtClean="0"/>
              <a:t>Ley de inmigración y protección de refugiados </a:t>
            </a:r>
            <a:r>
              <a:rPr lang="es-ES" sz="1800" dirty="0" smtClean="0"/>
              <a:t>(IRPA):</a:t>
            </a:r>
          </a:p>
          <a:p>
            <a:pPr lvl="1">
              <a:lnSpc>
                <a:spcPts val="1600"/>
              </a:lnSpc>
              <a:buFont typeface="Wingdings" pitchFamily="2"/>
              <a:buChar char="Ø"/>
            </a:pPr>
            <a:r>
              <a:rPr lang="es-ES" sz="1600" dirty="0" smtClean="0"/>
              <a:t>Fortalecer la herramienta de instrucciones ministeriales</a:t>
            </a:r>
          </a:p>
          <a:p>
            <a:pPr lvl="2">
              <a:lnSpc>
                <a:spcPts val="1600"/>
              </a:lnSpc>
              <a:buFont typeface="Wingdings" pitchFamily="2"/>
              <a:buChar char="§"/>
            </a:pPr>
            <a:r>
              <a:rPr lang="es-ES" sz="1400" dirty="0" smtClean="0"/>
              <a:t>Esto daría la capacidad a CIC de aplicar instrucciones ministeriales de forma retroactiva, con lo cual se aseguraría que los criterios de elegibilidad para el procesamiento siempre podrían reflejar las necesidades económicas más recientes. </a:t>
            </a:r>
          </a:p>
          <a:p>
            <a:pPr marL="914400" lvl="2" indent="0">
              <a:lnSpc>
                <a:spcPts val="1600"/>
              </a:lnSpc>
              <a:buNone/>
            </a:pPr>
            <a:endParaRPr lang="es-ES" sz="1400" dirty="0" smtClean="0"/>
          </a:p>
          <a:p>
            <a:pPr lvl="1">
              <a:lnSpc>
                <a:spcPts val="1600"/>
              </a:lnSpc>
              <a:spcBef>
                <a:spcPts val="0"/>
              </a:spcBef>
              <a:buFont typeface="Wingdings" pitchFamily="2"/>
              <a:buChar char="Ø"/>
            </a:pPr>
            <a:r>
              <a:rPr lang="es-ES" sz="1600" dirty="0" smtClean="0"/>
              <a:t>Permitir la aplicación retrospectiva de reglamentos nuevos que gobiernan las solicitudes</a:t>
            </a:r>
          </a:p>
          <a:p>
            <a:pPr lvl="1">
              <a:lnSpc>
                <a:spcPts val="1600"/>
              </a:lnSpc>
              <a:spcBef>
                <a:spcPts val="0"/>
              </a:spcBef>
              <a:buNone/>
            </a:pPr>
            <a:endParaRPr lang="es-ES" sz="1600" dirty="0" smtClean="0"/>
          </a:p>
          <a:p>
            <a:pPr lvl="2">
              <a:lnSpc>
                <a:spcPts val="1600"/>
              </a:lnSpc>
              <a:spcBef>
                <a:spcPts val="0"/>
              </a:spcBef>
              <a:buFont typeface="Arial" pitchFamily="34"/>
            </a:pPr>
            <a:r>
              <a:rPr lang="es-ES" sz="1400" dirty="0" smtClean="0"/>
              <a:t>Esto podría ser válido para las solicitudes que entran bajo las clases de familia  y clase económica y para los permisos de trabajo y estudios y la condición de residente temporal.  </a:t>
            </a:r>
          </a:p>
          <a:p>
            <a:pPr lvl="2">
              <a:lnSpc>
                <a:spcPts val="1600"/>
              </a:lnSpc>
              <a:spcBef>
                <a:spcPts val="0"/>
              </a:spcBef>
              <a:buFont typeface="Arial" pitchFamily="34"/>
            </a:pPr>
            <a:r>
              <a:rPr lang="es-ES" sz="1400" dirty="0" smtClean="0"/>
              <a:t>No sería válido para las solicitudes de la condición de refugiado, las revisiones judiciales u otros tipos de solicitudes encontradas bajo IRPA</a:t>
            </a:r>
          </a:p>
          <a:p>
            <a:pPr lvl="2">
              <a:lnSpc>
                <a:spcPts val="1600"/>
              </a:lnSpc>
              <a:spcBef>
                <a:spcPts val="0"/>
              </a:spcBef>
              <a:buNone/>
            </a:pPr>
            <a:endParaRPr lang="es-ES" sz="1400" dirty="0" smtClean="0"/>
          </a:p>
          <a:p>
            <a:pPr lvl="1">
              <a:lnSpc>
                <a:spcPts val="1600"/>
              </a:lnSpc>
              <a:spcBef>
                <a:spcPts val="0"/>
              </a:spcBef>
              <a:buFont typeface="Wingdings" pitchFamily="2"/>
              <a:buChar char="Ø"/>
            </a:pPr>
            <a:r>
              <a:rPr lang="es-ES" sz="1600" dirty="0" smtClean="0"/>
              <a:t>Autorizar al ministro a establecer programas económicos temporales para los residentes permanentes a través de las instrucciones ministeriales en vez de hacerlos a través de los reglamentos</a:t>
            </a:r>
          </a:p>
          <a:p>
            <a:pPr lvl="1">
              <a:lnSpc>
                <a:spcPts val="1600"/>
              </a:lnSpc>
              <a:spcBef>
                <a:spcPts val="0"/>
              </a:spcBef>
              <a:buNone/>
            </a:pPr>
            <a:endParaRPr lang="es-ES" sz="1600" dirty="0" smtClean="0"/>
          </a:p>
          <a:p>
            <a:pPr lvl="2">
              <a:lnSpc>
                <a:spcPts val="1600"/>
              </a:lnSpc>
              <a:spcBef>
                <a:spcPts val="0"/>
              </a:spcBef>
              <a:buFont typeface="Arial" pitchFamily="34"/>
            </a:pPr>
            <a:r>
              <a:rPr lang="es-ES" sz="1400" dirty="0" smtClean="0"/>
              <a:t>Estos programas temporales tendrían un límite de 2,750 solicitudes por programa por año, con una duración máxima de cinco años. Si estos programas se volvieran permanentes, entonces se someterían al progreso regulatorio.</a:t>
            </a:r>
          </a:p>
          <a:p>
            <a:pPr lvl="0"/>
            <a:endParaRPr lang="es-ES" sz="1800"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itle 2"/>
          <p:cNvSpPr txBox="1">
            <a:spLocks noGrp="1"/>
          </p:cNvSpPr>
          <p:nvPr>
            <p:ph type="title"/>
          </p:nvPr>
        </p:nvSpPr>
        <p:spPr>
          <a:xfrm>
            <a:off x="539752" y="914400"/>
            <a:ext cx="8001000" cy="609603"/>
          </a:xfrm>
          <a:solidFill>
            <a:srgbClr val="003399"/>
          </a:solidFill>
        </p:spPr>
        <p:txBody>
          <a:bodyPr/>
          <a:lstStyle/>
          <a:p>
            <a:pPr lvl="0"/>
            <a:r>
              <a:rPr lang="es-ES" dirty="0" smtClean="0">
                <a:solidFill>
                  <a:srgbClr val="FFFFFF"/>
                </a:solidFill>
                <a:latin typeface="Verdana" pitchFamily="34"/>
              </a:rPr>
              <a:t>Anexo A: Resumen de tiempos de procesamiento</a:t>
            </a:r>
            <a:endParaRPr lang="es-ES" dirty="0">
              <a:solidFill>
                <a:srgbClr val="FFFFFF"/>
              </a:solidFill>
              <a:latin typeface="Verdana" pitchFamily="34"/>
            </a:endParaRPr>
          </a:p>
        </p:txBody>
      </p:sp>
      <p:sp>
        <p:nvSpPr>
          <p:cNvPr id="3"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168182B-5232-43AD-9357-C9E62E35D0D5}" type="slidenum">
              <a:rPr lang="es-ES" smtClean="0"/>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19</a:t>
            </a:fld>
            <a:endParaRPr lang="es-ES" sz="1200" b="0" i="0" u="none" strike="noStrike" kern="1200" cap="none" spc="0" baseline="0" dirty="0">
              <a:solidFill>
                <a:srgbClr val="898989"/>
              </a:solidFill>
              <a:uFillTx/>
              <a:latin typeface="Calibri"/>
            </a:endParaRPr>
          </a:p>
        </p:txBody>
      </p:sp>
      <p:grpSp>
        <p:nvGrpSpPr>
          <p:cNvPr id="4" name="Content Placeholder 7"/>
          <p:cNvGrpSpPr/>
          <p:nvPr/>
        </p:nvGrpSpPr>
        <p:grpSpPr>
          <a:xfrm>
            <a:off x="539550" y="1484784"/>
            <a:ext cx="7928990" cy="4752529"/>
            <a:chOff x="539550" y="1484784"/>
            <a:chExt cx="7928990" cy="4752529"/>
          </a:xfrm>
        </p:grpSpPr>
        <p:graphicFrame>
          <p:nvGraphicFramePr>
            <p:cNvPr id="5" name="Chart 4"/>
            <p:cNvGraphicFramePr/>
            <p:nvPr/>
          </p:nvGraphicFramePr>
          <p:xfrm>
            <a:off x="539550" y="1484784"/>
            <a:ext cx="7928990" cy="4752529"/>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1"/>
            <p:cNvSpPr txBox="1"/>
            <p:nvPr/>
          </p:nvSpPr>
          <p:spPr>
            <a:xfrm>
              <a:off x="1187586" y="1844838"/>
              <a:ext cx="936171" cy="432054"/>
            </a:xfrm>
            <a:prstGeom prst="rect">
              <a:avLst/>
            </a:prstGeom>
            <a:noFill/>
            <a:ln>
              <a:noFill/>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1100" b="0" i="0" u="none" strike="noStrike" kern="0" cap="none" spc="0" baseline="0" dirty="0" smtClean="0">
                  <a:solidFill>
                    <a:srgbClr val="000000"/>
                  </a:solidFill>
                  <a:uFillTx/>
                  <a:latin typeface="Calibri"/>
                </a:rPr>
                <a:t>Más</a:t>
              </a:r>
              <a:r>
                <a:rPr lang="es-ES" sz="1100" b="0" i="0" u="none" strike="noStrike" kern="0" cap="none" spc="0" dirty="0" smtClean="0">
                  <a:solidFill>
                    <a:srgbClr val="000000"/>
                  </a:solidFill>
                  <a:uFillTx/>
                  <a:latin typeface="Calibri"/>
                </a:rPr>
                <a:t> de</a:t>
              </a:r>
              <a:r>
                <a:rPr lang="es-ES" sz="1100" b="0" i="0" u="none" strike="noStrike" kern="0" cap="none" spc="0" baseline="0" dirty="0" smtClean="0">
                  <a:solidFill>
                    <a:srgbClr val="000000"/>
                  </a:solidFill>
                  <a:uFillTx/>
                  <a:latin typeface="Calibri"/>
                </a:rPr>
                <a:t> 1,000 días</a:t>
              </a:r>
              <a:endParaRPr lang="es-ES" sz="1100" b="0" i="0" u="none" strike="noStrike" kern="0" cap="none" spc="0" baseline="0" dirty="0">
                <a:solidFill>
                  <a:srgbClr val="000000"/>
                </a:solidFill>
                <a:uFillTx/>
                <a:latin typeface="Calibri"/>
              </a:endParaRPr>
            </a:p>
          </p:txBody>
        </p:sp>
        <p:sp>
          <p:nvSpPr>
            <p:cNvPr id="7" name="TextBox 2"/>
            <p:cNvSpPr txBox="1"/>
            <p:nvPr/>
          </p:nvSpPr>
          <p:spPr>
            <a:xfrm>
              <a:off x="2339748" y="4221098"/>
              <a:ext cx="720108" cy="360054"/>
            </a:xfrm>
            <a:prstGeom prst="rect">
              <a:avLst/>
            </a:prstGeom>
            <a:noFill/>
            <a:ln>
              <a:noFill/>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1100" b="0" i="0" u="none" strike="noStrike" kern="0" cap="none" spc="0" baseline="0" dirty="0" smtClean="0">
                  <a:solidFill>
                    <a:srgbClr val="000000"/>
                  </a:solidFill>
                  <a:uFillTx/>
                  <a:latin typeface="Calibri"/>
                </a:rPr>
                <a:t>291 días</a:t>
              </a:r>
              <a:endParaRPr lang="es-ES" sz="1100" b="0" i="0" u="none" strike="noStrike" kern="0" cap="none" spc="0" baseline="0" dirty="0">
                <a:solidFill>
                  <a:srgbClr val="000000"/>
                </a:solidFill>
                <a:uFillTx/>
                <a:latin typeface="Calibri"/>
              </a:endParaRPr>
            </a:p>
          </p:txBody>
        </p:sp>
        <p:sp>
          <p:nvSpPr>
            <p:cNvPr id="8" name="TextBox 3"/>
            <p:cNvSpPr txBox="1"/>
            <p:nvPr/>
          </p:nvSpPr>
          <p:spPr>
            <a:xfrm>
              <a:off x="3275847" y="4437098"/>
              <a:ext cx="792108" cy="288054"/>
            </a:xfrm>
            <a:prstGeom prst="rect">
              <a:avLst/>
            </a:prstGeom>
            <a:noFill/>
            <a:ln>
              <a:noFill/>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1100" b="0" i="0" u="none" strike="noStrike" kern="0" cap="none" spc="0" baseline="0" dirty="0" smtClean="0">
                  <a:solidFill>
                    <a:srgbClr val="000000"/>
                  </a:solidFill>
                  <a:uFillTx/>
                  <a:latin typeface="Calibri"/>
                </a:rPr>
                <a:t>216 días</a:t>
              </a:r>
              <a:endParaRPr lang="es-ES" sz="1100" b="0" i="0" u="none" strike="noStrike" kern="0" cap="none" spc="0" baseline="0" dirty="0">
                <a:solidFill>
                  <a:srgbClr val="000000"/>
                </a:solidFill>
                <a:uFillTx/>
                <a:latin typeface="Calibri"/>
              </a:endParaRPr>
            </a:p>
          </p:txBody>
        </p:sp>
        <p:sp>
          <p:nvSpPr>
            <p:cNvPr id="9" name="TextBox 4"/>
            <p:cNvSpPr txBox="1"/>
            <p:nvPr/>
          </p:nvSpPr>
          <p:spPr>
            <a:xfrm>
              <a:off x="4356009" y="4653153"/>
              <a:ext cx="792025" cy="287999"/>
            </a:xfrm>
            <a:prstGeom prst="rect">
              <a:avLst/>
            </a:prstGeom>
            <a:noFill/>
            <a:ln>
              <a:noFill/>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1100" b="0" i="0" u="none" strike="noStrike" kern="0" cap="none" spc="0" baseline="0" dirty="0" smtClean="0">
                  <a:solidFill>
                    <a:srgbClr val="000000"/>
                  </a:solidFill>
                  <a:uFillTx/>
                  <a:latin typeface="Calibri"/>
                </a:rPr>
                <a:t>171 días</a:t>
              </a:r>
              <a:endParaRPr lang="es-ES" sz="1100" b="0" i="0" u="none" strike="noStrike" kern="0" cap="none" spc="0" baseline="0" dirty="0">
                <a:solidFill>
                  <a:srgbClr val="000000"/>
                </a:solidFill>
                <a:uFillTx/>
                <a:latin typeface="Calibri"/>
              </a:endParaRPr>
            </a:p>
          </p:txBody>
        </p:sp>
        <p:sp>
          <p:nvSpPr>
            <p:cNvPr id="10" name="TextBox 5"/>
            <p:cNvSpPr txBox="1"/>
            <p:nvPr/>
          </p:nvSpPr>
          <p:spPr>
            <a:xfrm>
              <a:off x="5436098" y="5085207"/>
              <a:ext cx="720108" cy="287999"/>
            </a:xfrm>
            <a:prstGeom prst="rect">
              <a:avLst/>
            </a:prstGeom>
            <a:noFill/>
            <a:ln>
              <a:noFill/>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1100" b="0" i="0" u="none" strike="noStrike" kern="0" cap="none" spc="0" baseline="0" dirty="0" smtClean="0">
                  <a:solidFill>
                    <a:srgbClr val="000000"/>
                  </a:solidFill>
                  <a:uFillTx/>
                  <a:latin typeface="Calibri"/>
                </a:rPr>
                <a:t>45 días</a:t>
              </a:r>
              <a:endParaRPr lang="es-ES" sz="1100" b="0" i="0" u="none" strike="noStrike" kern="0" cap="none" spc="0" baseline="0" dirty="0">
                <a:solidFill>
                  <a:srgbClr val="000000"/>
                </a:solidFill>
                <a:uFillTx/>
                <a:latin typeface="Calibri"/>
              </a:endParaRPr>
            </a:p>
          </p:txBody>
        </p:sp>
      </p:grpSp>
      <p:sp>
        <p:nvSpPr>
          <p:cNvPr id="11" name="TextBox 1"/>
          <p:cNvSpPr txBox="1"/>
          <p:nvPr/>
        </p:nvSpPr>
        <p:spPr>
          <a:xfrm>
            <a:off x="6628858" y="3501008"/>
            <a:ext cx="2407638" cy="216027"/>
          </a:xfrm>
          <a:prstGeom prst="rect">
            <a:avLst/>
          </a:prstGeom>
          <a:solidFill>
            <a:schemeClr val="bg1"/>
          </a:solidFill>
          <a:ln>
            <a:noFill/>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800" kern="0" dirty="0" smtClean="0">
                <a:solidFill>
                  <a:srgbClr val="000000"/>
                </a:solidFill>
                <a:latin typeface="Calibri"/>
              </a:rPr>
              <a:t>Tiempo más corto para la posible remoción</a:t>
            </a:r>
            <a:endParaRPr lang="es-ES" sz="800" b="0" i="0" u="none" strike="noStrike" kern="0" cap="none" spc="0" baseline="0" dirty="0">
              <a:solidFill>
                <a:srgbClr val="000000"/>
              </a:solidFill>
              <a:uFillTx/>
              <a:latin typeface="Calibri"/>
            </a:endParaRPr>
          </a:p>
        </p:txBody>
      </p:sp>
      <p:sp>
        <p:nvSpPr>
          <p:cNvPr id="12" name="TextBox 1"/>
          <p:cNvSpPr txBox="1"/>
          <p:nvPr/>
        </p:nvSpPr>
        <p:spPr>
          <a:xfrm>
            <a:off x="6660232" y="3717032"/>
            <a:ext cx="2407638" cy="216027"/>
          </a:xfrm>
          <a:prstGeom prst="rect">
            <a:avLst/>
          </a:prstGeom>
          <a:solidFill>
            <a:schemeClr val="bg1"/>
          </a:solidFill>
          <a:ln>
            <a:noFill/>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800" kern="0" dirty="0" smtClean="0">
                <a:solidFill>
                  <a:srgbClr val="000000"/>
                </a:solidFill>
                <a:latin typeface="Calibri"/>
              </a:rPr>
              <a:t>Decisión de RAD</a:t>
            </a:r>
            <a:endParaRPr lang="es-ES" sz="800" b="0" i="0" u="none" strike="noStrike" kern="0" cap="none" spc="0" baseline="0" dirty="0">
              <a:solidFill>
                <a:srgbClr val="000000"/>
              </a:solidFill>
              <a:uFillTx/>
              <a:latin typeface="Calibri"/>
            </a:endParaRPr>
          </a:p>
        </p:txBody>
      </p:sp>
      <p:sp>
        <p:nvSpPr>
          <p:cNvPr id="13" name="TextBox 1"/>
          <p:cNvSpPr txBox="1"/>
          <p:nvPr/>
        </p:nvSpPr>
        <p:spPr>
          <a:xfrm>
            <a:off x="6660232" y="3933056"/>
            <a:ext cx="2407638" cy="216027"/>
          </a:xfrm>
          <a:prstGeom prst="rect">
            <a:avLst/>
          </a:prstGeom>
          <a:solidFill>
            <a:schemeClr val="bg1"/>
          </a:solidFill>
          <a:ln>
            <a:noFill/>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800" kern="0" dirty="0" smtClean="0">
                <a:solidFill>
                  <a:srgbClr val="000000"/>
                </a:solidFill>
                <a:latin typeface="Calibri"/>
              </a:rPr>
              <a:t>Decisión de RPD</a:t>
            </a:r>
            <a:endParaRPr lang="es-ES" sz="800" b="0" i="0" u="none" strike="noStrike" kern="0" cap="none" spc="0" baseline="0" dirty="0">
              <a:solidFill>
                <a:srgbClr val="000000"/>
              </a:solidFill>
              <a:uFillTx/>
              <a:latin typeface="Calibri"/>
            </a:endParaRPr>
          </a:p>
        </p:txBody>
      </p:sp>
      <p:sp>
        <p:nvSpPr>
          <p:cNvPr id="14" name="TextBox 1"/>
          <p:cNvSpPr txBox="1"/>
          <p:nvPr/>
        </p:nvSpPr>
        <p:spPr>
          <a:xfrm>
            <a:off x="6660232" y="4221088"/>
            <a:ext cx="987795" cy="216027"/>
          </a:xfrm>
          <a:prstGeom prst="rect">
            <a:avLst/>
          </a:prstGeom>
          <a:solidFill>
            <a:schemeClr val="bg1"/>
          </a:solidFill>
          <a:ln>
            <a:noFill/>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800" kern="0" dirty="0" smtClean="0">
                <a:solidFill>
                  <a:srgbClr val="000000"/>
                </a:solidFill>
                <a:latin typeface="Calibri"/>
              </a:rPr>
              <a:t>Primer paso</a:t>
            </a:r>
            <a:endParaRPr lang="es-ES" sz="800" b="0" i="0" u="none" strike="noStrike" kern="0" cap="none" spc="0" baseline="0" dirty="0">
              <a:solidFill>
                <a:srgbClr val="000000"/>
              </a:solidFill>
              <a:uFillTx/>
              <a:latin typeface="Calibri"/>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685800" y="1447796"/>
            <a:ext cx="8001000" cy="4908555"/>
          </a:xfrm>
        </p:spPr>
        <p:txBody>
          <a:bodyPr/>
          <a:lstStyle/>
          <a:p>
            <a:pPr lvl="0">
              <a:spcBef>
                <a:spcPts val="0"/>
              </a:spcBef>
              <a:buNone/>
            </a:pPr>
            <a:r>
              <a:rPr lang="es-ES" sz="2400" dirty="0" smtClean="0"/>
              <a:t>En la presentación de hoy se incluirá lo siguiente:</a:t>
            </a:r>
          </a:p>
          <a:p>
            <a:pPr lvl="0">
              <a:spcBef>
                <a:spcPts val="0"/>
              </a:spcBef>
              <a:buNone/>
            </a:pPr>
            <a:r>
              <a:rPr lang="es-ES" sz="1000" dirty="0" smtClean="0"/>
              <a:t> </a:t>
            </a:r>
          </a:p>
          <a:p>
            <a:pPr marL="514350" lvl="0" indent="-514350">
              <a:spcBef>
                <a:spcPts val="0"/>
              </a:spcBef>
            </a:pPr>
            <a:r>
              <a:rPr lang="es-ES" sz="2000" dirty="0" smtClean="0"/>
              <a:t>Se proporcionará un resumen del proyecto de ley C-31, </a:t>
            </a:r>
            <a:r>
              <a:rPr lang="es-ES" sz="2000" i="1" dirty="0" smtClean="0"/>
              <a:t>Protección a la integridad de la ley del sistema de inmigración de Canadá, </a:t>
            </a:r>
            <a:r>
              <a:rPr lang="es-ES" sz="2000" dirty="0" smtClean="0"/>
              <a:t>ya que se relaciona con las reformas del sistema de asilo, tráfico ilícito de personas y biométrica de Canadá. </a:t>
            </a:r>
          </a:p>
          <a:p>
            <a:pPr marL="514350" lvl="0" indent="-514350">
              <a:spcBef>
                <a:spcPts val="0"/>
              </a:spcBef>
              <a:buNone/>
            </a:pPr>
            <a:endParaRPr lang="es-ES" sz="2000" dirty="0" smtClean="0"/>
          </a:p>
          <a:p>
            <a:pPr marL="514350" lvl="0" indent="-514350">
              <a:spcBef>
                <a:spcPts val="0"/>
              </a:spcBef>
            </a:pPr>
            <a:r>
              <a:rPr lang="es-ES" sz="2000" u="sng" dirty="0" smtClean="0"/>
              <a:t>Situación actual:</a:t>
            </a:r>
          </a:p>
          <a:p>
            <a:pPr marL="514350" lvl="0" indent="-514350">
              <a:spcBef>
                <a:spcPts val="0"/>
              </a:spcBef>
              <a:buNone/>
            </a:pPr>
            <a:r>
              <a:rPr lang="es-ES" sz="2000" i="1" dirty="0" smtClean="0"/>
              <a:t>	</a:t>
            </a:r>
            <a:r>
              <a:rPr lang="es-ES" sz="2000" dirty="0" smtClean="0"/>
              <a:t>El proyecto de ley C-31 se presentó ante la Cámara de los Comunes el 16 de febrero de 2012, y recientemente fue adoptado por la Comisión sobre Ciudadanía e Inmigración. Se espera que pronto el proyecto de ley será presentado al Senado.</a:t>
            </a:r>
          </a:p>
          <a:p>
            <a:pPr marL="514350" lvl="0" indent="-514350">
              <a:spcBef>
                <a:spcPts val="0"/>
              </a:spcBef>
            </a:pPr>
            <a:endParaRPr lang="es-ES" sz="2000" dirty="0" smtClean="0"/>
          </a:p>
          <a:p>
            <a:pPr marL="514350" lvl="0" indent="-514350">
              <a:spcBef>
                <a:spcPts val="0"/>
              </a:spcBef>
            </a:pPr>
            <a:r>
              <a:rPr lang="es-ES" sz="2000" dirty="0" smtClean="0"/>
              <a:t>Al final de la presentación se incluirá una actualización sobre las iniciativas más generales de Ciudadanía e Inmigración de Canadá bajo el presupuesto federal para 2012.</a:t>
            </a:r>
            <a:endParaRPr lang="es-ES" sz="2000" dirty="0"/>
          </a:p>
        </p:txBody>
      </p:sp>
      <p:sp>
        <p:nvSpPr>
          <p:cNvPr id="3" name="Title 2"/>
          <p:cNvSpPr txBox="1">
            <a:spLocks noGrp="1"/>
          </p:cNvSpPr>
          <p:nvPr>
            <p:ph type="title"/>
          </p:nvPr>
        </p:nvSpPr>
        <p:spPr/>
        <p:txBody>
          <a:bodyPr/>
          <a:lstStyle/>
          <a:p>
            <a:pPr lvl="0"/>
            <a:r>
              <a:rPr lang="es-ES" dirty="0" smtClean="0">
                <a:latin typeface="Verdana" pitchFamily="34"/>
              </a:rPr>
              <a:t>Resumen</a:t>
            </a:r>
            <a:endParaRPr lang="es-ES" dirty="0">
              <a:latin typeface="Verdana" pitchFamily="34"/>
            </a:endParaRP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A627936-D4BE-42C9-9F7F-C5EFAF04CFEA}" type="slidenum">
              <a:rPr lang="es-ES" smtClean="0"/>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2</a:t>
            </a:fld>
            <a:endParaRPr lang="es-ES" sz="1200" b="0" i="0" u="none" strike="noStrike" kern="1200" cap="none" spc="0" baseline="0" dirty="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539752" y="1484784"/>
            <a:ext cx="8147047" cy="4871567"/>
          </a:xfrm>
        </p:spPr>
        <p:txBody>
          <a:bodyPr/>
          <a:lstStyle/>
          <a:p>
            <a:pPr marL="266703" lvl="0" indent="-266703">
              <a:lnSpc>
                <a:spcPct val="90000"/>
              </a:lnSpc>
              <a:spcBef>
                <a:spcPts val="400"/>
              </a:spcBef>
              <a:spcAft>
                <a:spcPts val="900"/>
              </a:spcAft>
              <a:buFont typeface="Wingdings" pitchFamily="2"/>
              <a:buChar char="Ø"/>
            </a:pPr>
            <a:r>
              <a:rPr lang="es-ES" sz="1550" b="1" dirty="0" smtClean="0"/>
              <a:t>Si bien el sistema de asilo de Canadá es reconocido por ser justo, es ineficiente.</a:t>
            </a:r>
            <a:endParaRPr lang="es-ES" sz="700" b="1" dirty="0" smtClean="0"/>
          </a:p>
          <a:p>
            <a:pPr marL="266703" lvl="0" indent="-266703">
              <a:lnSpc>
                <a:spcPct val="90000"/>
              </a:lnSpc>
              <a:spcBef>
                <a:spcPts val="400"/>
              </a:spcBef>
              <a:buFont typeface="Wingdings" pitchFamily="2"/>
              <a:buChar char="Ø"/>
            </a:pPr>
            <a:r>
              <a:rPr lang="es-ES" sz="1550" b="1" dirty="0" smtClean="0"/>
              <a:t>El sistema es lento:</a:t>
            </a:r>
          </a:p>
          <a:p>
            <a:pPr marL="266703" lvl="0" indent="-266703">
              <a:lnSpc>
                <a:spcPct val="90000"/>
              </a:lnSpc>
              <a:spcBef>
                <a:spcPts val="400"/>
              </a:spcBef>
              <a:buNone/>
            </a:pPr>
            <a:endParaRPr lang="es-ES" sz="1550" b="1" dirty="0" smtClean="0"/>
          </a:p>
          <a:p>
            <a:pPr marL="542925" lvl="1" indent="-276221">
              <a:lnSpc>
                <a:spcPct val="90000"/>
              </a:lnSpc>
              <a:spcBef>
                <a:spcPts val="400"/>
              </a:spcBef>
              <a:buFont typeface="Arial" pitchFamily="34"/>
              <a:buChar char="•"/>
            </a:pPr>
            <a:r>
              <a:rPr lang="es-ES" sz="1600" dirty="0" smtClean="0"/>
              <a:t>Hay un rezago significativo de casos en el Consejo de Inmigración y Refugio (IRB, por sus siglas en inglés): actualmente hay casi </a:t>
            </a:r>
            <a:r>
              <a:rPr lang="es-ES" sz="1550" dirty="0" smtClean="0"/>
              <a:t>40,000 solicitudes</a:t>
            </a:r>
            <a:r>
              <a:rPr lang="es-ES" sz="1550" dirty="0"/>
              <a:t> </a:t>
            </a:r>
            <a:r>
              <a:rPr lang="es-ES" sz="1550" dirty="0" smtClean="0"/>
              <a:t>pendientes.</a:t>
            </a:r>
          </a:p>
          <a:p>
            <a:pPr marL="542925" lvl="1" indent="-276221">
              <a:lnSpc>
                <a:spcPct val="90000"/>
              </a:lnSpc>
              <a:spcBef>
                <a:spcPts val="400"/>
              </a:spcBef>
              <a:buFont typeface="Arial" pitchFamily="34"/>
              <a:buChar char="•"/>
            </a:pPr>
            <a:r>
              <a:rPr lang="es-ES" sz="1550" dirty="0" smtClean="0"/>
              <a:t>Actualmente, las personas con una necesidad real de protección esperan aproximadamente 19 meses para obtener una decisión con respecto a su protección, y esto no es justo.</a:t>
            </a:r>
          </a:p>
          <a:p>
            <a:pPr marL="542925" lvl="1" indent="-276221">
              <a:lnSpc>
                <a:spcPct val="90000"/>
              </a:lnSpc>
              <a:spcBef>
                <a:spcPts val="400"/>
              </a:spcBef>
              <a:buFont typeface="Arial" pitchFamily="34"/>
              <a:buChar char="•"/>
            </a:pPr>
            <a:r>
              <a:rPr lang="es-ES" sz="1550" dirty="0" smtClean="0"/>
              <a:t>Además, este tiempo es demasiado largo para las personas que no tienen necesidad de protección; mientras más tiempo esperan para obtener una decisión, mayor será el costo para los contribuyentes canadienses. </a:t>
            </a:r>
          </a:p>
          <a:p>
            <a:pPr marL="542925" lvl="1" indent="-276221">
              <a:lnSpc>
                <a:spcPct val="90000"/>
              </a:lnSpc>
              <a:spcBef>
                <a:spcPts val="400"/>
              </a:spcBef>
              <a:buNone/>
            </a:pPr>
            <a:endParaRPr lang="es-ES" sz="1550" dirty="0" smtClean="0"/>
          </a:p>
          <a:p>
            <a:pPr marL="266703" lvl="0" indent="-266703">
              <a:lnSpc>
                <a:spcPct val="90000"/>
              </a:lnSpc>
              <a:spcBef>
                <a:spcPts val="400"/>
              </a:spcBef>
              <a:buFont typeface="Wingdings" pitchFamily="2"/>
              <a:buChar char="Ø"/>
            </a:pPr>
            <a:r>
              <a:rPr lang="es-ES" sz="1550" b="1" dirty="0" smtClean="0"/>
              <a:t>El sistema es complejo y se presta a abusos:</a:t>
            </a:r>
          </a:p>
          <a:p>
            <a:pPr marL="266703" lvl="0" indent="-266703">
              <a:lnSpc>
                <a:spcPct val="90000"/>
              </a:lnSpc>
              <a:spcBef>
                <a:spcPts val="400"/>
              </a:spcBef>
              <a:buNone/>
            </a:pPr>
            <a:endParaRPr lang="es-ES" sz="1550" b="1" dirty="0" smtClean="0"/>
          </a:p>
          <a:p>
            <a:pPr marL="542925" lvl="1" indent="-276221">
              <a:lnSpc>
                <a:spcPct val="90000"/>
              </a:lnSpc>
              <a:spcBef>
                <a:spcPts val="400"/>
              </a:spcBef>
              <a:buFont typeface="Arial" pitchFamily="34"/>
              <a:buChar char="•"/>
            </a:pPr>
            <a:r>
              <a:rPr lang="es-ES" sz="1550" dirty="0" smtClean="0">
                <a:cs typeface="Arial"/>
              </a:rPr>
              <a:t>Los solicitantes cuya solicitud es denegada tienen acceso a una serie de recursos y apelaciones.</a:t>
            </a:r>
          </a:p>
          <a:p>
            <a:pPr marL="542925" lvl="1" indent="-276221">
              <a:lnSpc>
                <a:spcPct val="90000"/>
              </a:lnSpc>
              <a:spcBef>
                <a:spcPts val="400"/>
              </a:spcBef>
              <a:buFont typeface="Arial" pitchFamily="34"/>
              <a:buChar char="•"/>
            </a:pPr>
            <a:r>
              <a:rPr lang="es-ES" sz="1550" dirty="0" smtClean="0">
                <a:cs typeface="Arial"/>
              </a:rPr>
              <a:t>Como resultado de esto, hay demoras en la expulsión de personas de Canadá; desde la solicitud inicial hasta la expulsión de una persona a quien se ha denegado el derecho a asilo transcurren aproximadamente 4.5 años, y este proceso puede durar hasta 10 años.</a:t>
            </a:r>
          </a:p>
          <a:p>
            <a:pPr marL="542925" lvl="1" indent="-276221">
              <a:lnSpc>
                <a:spcPct val="90000"/>
              </a:lnSpc>
              <a:spcBef>
                <a:spcPts val="400"/>
              </a:spcBef>
              <a:buFont typeface="Arial" pitchFamily="34"/>
              <a:buChar char="•"/>
            </a:pPr>
            <a:r>
              <a:rPr lang="es-ES" sz="1550" dirty="0"/>
              <a:t>L</a:t>
            </a:r>
            <a:r>
              <a:rPr lang="es-ES" sz="1550" dirty="0" smtClean="0"/>
              <a:t>as demoras en la toma de decisiones sobre asilo pueden ser la causa de abusos del sistema.</a:t>
            </a:r>
          </a:p>
          <a:p>
            <a:pPr marL="266704" lvl="1" indent="0">
              <a:lnSpc>
                <a:spcPct val="90000"/>
              </a:lnSpc>
              <a:spcBef>
                <a:spcPts val="400"/>
              </a:spcBef>
              <a:buNone/>
            </a:pPr>
            <a:endParaRPr lang="es-ES" sz="1550" dirty="0">
              <a:cs typeface="Arial"/>
            </a:endParaRPr>
          </a:p>
        </p:txBody>
      </p:sp>
      <p:sp>
        <p:nvSpPr>
          <p:cNvPr id="3" name="Title 2"/>
          <p:cNvSpPr txBox="1">
            <a:spLocks noGrp="1"/>
          </p:cNvSpPr>
          <p:nvPr>
            <p:ph type="title"/>
          </p:nvPr>
        </p:nvSpPr>
        <p:spPr/>
        <p:txBody>
          <a:bodyPr/>
          <a:lstStyle/>
          <a:p>
            <a:pPr lvl="0"/>
            <a:r>
              <a:rPr lang="es-ES" dirty="0" smtClean="0">
                <a:latin typeface="Verdana" pitchFamily="34"/>
              </a:rPr>
              <a:t>¿Por qué reformar el sistema?</a:t>
            </a:r>
            <a:endParaRPr lang="es-ES" dirty="0">
              <a:latin typeface="Verdana" pitchFamily="34"/>
            </a:endParaRP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73FB998-BC49-4D9B-8A8B-691A7C367CEE}" type="slidenum">
              <a:rPr lang="es-ES" smtClean="0"/>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3</a:t>
            </a:fld>
            <a:endParaRPr lang="es-ES" sz="1200" b="0" i="0" u="none" strike="noStrike" kern="1200" cap="none" spc="0" baseline="0" dirty="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Content Placeholder 1"/>
          <p:cNvSpPr txBox="1">
            <a:spLocks noGrp="1"/>
          </p:cNvSpPr>
          <p:nvPr>
            <p:ph idx="1"/>
          </p:nvPr>
        </p:nvSpPr>
        <p:spPr/>
        <p:txBody>
          <a:bodyPr/>
          <a:lstStyle/>
          <a:p>
            <a:pPr lvl="0">
              <a:spcBef>
                <a:spcPts val="400"/>
              </a:spcBef>
              <a:buFont typeface="Wingdings" pitchFamily="2"/>
              <a:buChar char="Ø"/>
            </a:pPr>
            <a:endParaRPr lang="es-ES" sz="1800" b="1" dirty="0" smtClean="0"/>
          </a:p>
          <a:p>
            <a:pPr lvl="0">
              <a:spcBef>
                <a:spcPts val="400"/>
              </a:spcBef>
              <a:buFont typeface="Wingdings" pitchFamily="2"/>
              <a:buChar char="Ø"/>
            </a:pPr>
            <a:r>
              <a:rPr lang="es-ES" sz="1600" b="1" dirty="0" smtClean="0"/>
              <a:t>Las reformas seguirán siendo regidas por los siguientes principios:</a:t>
            </a:r>
          </a:p>
          <a:p>
            <a:pPr lvl="1">
              <a:spcBef>
                <a:spcPts val="400"/>
              </a:spcBef>
              <a:buFont typeface="Arial" pitchFamily="34"/>
              <a:buChar char="•"/>
            </a:pPr>
            <a:endParaRPr lang="es-ES" sz="1600" b="1" u="sng" dirty="0" smtClean="0">
              <a:cs typeface="Arial"/>
            </a:endParaRPr>
          </a:p>
          <a:p>
            <a:pPr marL="542925" lvl="1" indent="-276221">
              <a:lnSpc>
                <a:spcPct val="90000"/>
              </a:lnSpc>
              <a:spcBef>
                <a:spcPts val="400"/>
              </a:spcBef>
              <a:buFont typeface="Arial" pitchFamily="34"/>
              <a:buChar char="•"/>
            </a:pPr>
            <a:r>
              <a:rPr lang="es-ES" sz="1600" dirty="0" smtClean="0"/>
              <a:t>El IRB independiente continuará procesando las solicitudes de </a:t>
            </a:r>
            <a:r>
              <a:rPr lang="es-ES" sz="1600" u="sng" dirty="0" smtClean="0"/>
              <a:t>todos</a:t>
            </a:r>
            <a:r>
              <a:rPr lang="es-ES" sz="1600" dirty="0" smtClean="0"/>
              <a:t> los solicitantes de la condición de refugiado elegibles, independientemente de cuál sea su país de origen.</a:t>
            </a:r>
          </a:p>
          <a:p>
            <a:pPr marL="542925" lvl="1" indent="-276221">
              <a:lnSpc>
                <a:spcPct val="90000"/>
              </a:lnSpc>
              <a:spcBef>
                <a:spcPts val="400"/>
              </a:spcBef>
              <a:buFont typeface="Arial" pitchFamily="34"/>
              <a:buChar char="•"/>
            </a:pPr>
            <a:endParaRPr lang="es-ES" sz="1600" dirty="0" smtClean="0"/>
          </a:p>
          <a:p>
            <a:pPr marL="542925" lvl="1" indent="-276221">
              <a:lnSpc>
                <a:spcPct val="90000"/>
              </a:lnSpc>
              <a:spcBef>
                <a:spcPts val="400"/>
              </a:spcBef>
              <a:buFont typeface="Arial" pitchFamily="34"/>
              <a:buChar char="•"/>
            </a:pPr>
            <a:r>
              <a:rPr lang="es-ES" sz="1600" dirty="0" smtClean="0"/>
              <a:t>Canadá seguirá cumpliendo con sus obligaciones a nivel internacional y nacional.</a:t>
            </a:r>
          </a:p>
          <a:p>
            <a:pPr marL="542925" lvl="1" indent="-276221">
              <a:lnSpc>
                <a:spcPct val="90000"/>
              </a:lnSpc>
              <a:spcBef>
                <a:spcPts val="400"/>
              </a:spcBef>
              <a:buFont typeface="Arial" pitchFamily="34"/>
              <a:buChar char="•"/>
            </a:pPr>
            <a:endParaRPr lang="es-ES" sz="1600" dirty="0" smtClean="0"/>
          </a:p>
          <a:p>
            <a:pPr marL="542925" lvl="1" indent="-276221">
              <a:lnSpc>
                <a:spcPct val="90000"/>
              </a:lnSpc>
              <a:spcBef>
                <a:spcPts val="400"/>
              </a:spcBef>
              <a:buFont typeface="Arial" pitchFamily="34"/>
              <a:buChar char="•"/>
            </a:pPr>
            <a:r>
              <a:rPr lang="es-ES" sz="1600" dirty="0" smtClean="0"/>
              <a:t>Se continuará excluyendo del sistema de asilo a todas las personas de las que se decide que no califican para presentar una solicitud debido a actos criminales graves, crímenes de guerra, crímenes de lesa humanidad, terrorismo o genocidio.</a:t>
            </a:r>
          </a:p>
          <a:p>
            <a:pPr lvl="1">
              <a:spcBef>
                <a:spcPts val="300"/>
              </a:spcBef>
              <a:buNone/>
            </a:pPr>
            <a:endParaRPr lang="es-ES" sz="1400" dirty="0"/>
          </a:p>
        </p:txBody>
      </p:sp>
      <p:sp>
        <p:nvSpPr>
          <p:cNvPr id="3" name="Title 2"/>
          <p:cNvSpPr txBox="1">
            <a:spLocks noGrp="1"/>
          </p:cNvSpPr>
          <p:nvPr>
            <p:ph type="title"/>
          </p:nvPr>
        </p:nvSpPr>
        <p:spPr/>
        <p:txBody>
          <a:bodyPr/>
          <a:lstStyle/>
          <a:p>
            <a:pPr lvl="0"/>
            <a:r>
              <a:rPr lang="es-ES" dirty="0" smtClean="0">
                <a:latin typeface="Verdana" pitchFamily="34"/>
              </a:rPr>
              <a:t>Principios rectores</a:t>
            </a:r>
            <a:endParaRPr lang="es-ES" dirty="0">
              <a:latin typeface="Verdana" pitchFamily="34"/>
            </a:endParaRP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A0FB9A2-7E53-47F3-9694-DDDC2ED9CB96}" type="slidenum">
              <a:rPr lang="es-ES" smtClean="0"/>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4</a:t>
            </a:fld>
            <a:endParaRPr lang="es-ES" sz="1200" b="0" i="0" u="none" strike="noStrike" kern="1200" cap="none" spc="0" baseline="0" dirty="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571500" y="1524003"/>
            <a:ext cx="8115300" cy="4691064"/>
          </a:xfrm>
        </p:spPr>
        <p:txBody>
          <a:bodyPr/>
          <a:lstStyle/>
          <a:p>
            <a:pPr lvl="0" hangingPunct="1">
              <a:spcBef>
                <a:spcPts val="400"/>
              </a:spcBef>
              <a:buFont typeface="Wingdings" pitchFamily="2"/>
              <a:buChar char="Ø"/>
            </a:pPr>
            <a:endParaRPr lang="es-ES" sz="1550" dirty="0" smtClean="0"/>
          </a:p>
          <a:p>
            <a:pPr lvl="0" hangingPunct="1">
              <a:spcBef>
                <a:spcPts val="400"/>
              </a:spcBef>
              <a:buFont typeface="Wingdings" pitchFamily="2"/>
              <a:buChar char="Ø"/>
            </a:pPr>
            <a:r>
              <a:rPr lang="es-ES" sz="1600" dirty="0" smtClean="0"/>
              <a:t>La ley titulada </a:t>
            </a:r>
            <a:r>
              <a:rPr lang="es-ES" sz="1600" i="1" dirty="0" smtClean="0"/>
              <a:t>Balanced Refugee Reform Act </a:t>
            </a:r>
            <a:r>
              <a:rPr lang="es-ES" sz="1600" dirty="0" smtClean="0"/>
              <a:t>fue introducida en la primavera de 2012 y recibió la aprobación real en junio de 2010. La ley introdujo una serie de mejoras al sistema.</a:t>
            </a:r>
          </a:p>
          <a:p>
            <a:pPr lvl="0" hangingPunct="1">
              <a:spcBef>
                <a:spcPts val="400"/>
              </a:spcBef>
              <a:buFont typeface="Wingdings" pitchFamily="2"/>
              <a:buChar char="Ø"/>
            </a:pPr>
            <a:endParaRPr lang="es-ES" sz="1600" dirty="0" smtClean="0"/>
          </a:p>
          <a:p>
            <a:pPr lvl="0" hangingPunct="1">
              <a:spcBef>
                <a:spcPts val="400"/>
              </a:spcBef>
              <a:buFont typeface="Wingdings" pitchFamily="2"/>
              <a:buChar char="Ø"/>
            </a:pPr>
            <a:r>
              <a:rPr lang="es-ES" sz="1600" dirty="0" smtClean="0"/>
              <a:t>Sin embargo, conforme avanzamos hacia la implementación de la primera serie de reformas al sistema de solicitud de la condición de refugiado, llegamos a la conclusión que se requieren más reformas, particularmente en vista del incremento que se observa en el número de solicitudes de la condición de refugiado presentadas por personas de países que normalmente no se considerarían como emisores de refugiados.</a:t>
            </a:r>
          </a:p>
          <a:p>
            <a:pPr lvl="0" hangingPunct="1">
              <a:spcBef>
                <a:spcPts val="400"/>
              </a:spcBef>
              <a:buFont typeface="Wingdings" pitchFamily="2"/>
              <a:buChar char="Ø"/>
            </a:pPr>
            <a:endParaRPr lang="es-ES" sz="1600" dirty="0" smtClean="0"/>
          </a:p>
          <a:p>
            <a:pPr lvl="0" hangingPunct="1">
              <a:spcBef>
                <a:spcPts val="400"/>
              </a:spcBef>
              <a:buFont typeface="Wingdings" pitchFamily="2"/>
              <a:buChar char="Ø"/>
            </a:pPr>
            <a:r>
              <a:rPr lang="es-ES" sz="1600" dirty="0" smtClean="0"/>
              <a:t>Por ejemplo, recientemente se ha observado un incremento en el número de solicitudes de asilo presentadas por ciudadanos de países europeos. </a:t>
            </a:r>
          </a:p>
          <a:p>
            <a:pPr lvl="1">
              <a:spcBef>
                <a:spcPts val="400"/>
              </a:spcBef>
              <a:buFont typeface="Arial" pitchFamily="34"/>
              <a:buChar char="•"/>
            </a:pPr>
            <a:r>
              <a:rPr lang="es-ES" sz="1600" dirty="0" smtClean="0"/>
              <a:t>Canadá recibe más solicitudes de asilo de personas de Europa que de África o Asia. </a:t>
            </a:r>
            <a:endParaRPr lang="es-ES" sz="1550" dirty="0" smtClean="0">
              <a:cs typeface="Times New Roman" pitchFamily="18"/>
            </a:endParaRPr>
          </a:p>
          <a:p>
            <a:pPr lvl="1" hangingPunct="1">
              <a:spcBef>
                <a:spcPts val="400"/>
              </a:spcBef>
              <a:buNone/>
            </a:pPr>
            <a:endParaRPr lang="es-ES" sz="1550" dirty="0"/>
          </a:p>
        </p:txBody>
      </p:sp>
      <p:sp>
        <p:nvSpPr>
          <p:cNvPr id="3" name="Title 2"/>
          <p:cNvSpPr txBox="1">
            <a:spLocks noGrp="1"/>
          </p:cNvSpPr>
          <p:nvPr>
            <p:ph type="title"/>
          </p:nvPr>
        </p:nvSpPr>
        <p:spPr>
          <a:xfrm>
            <a:off x="539552" y="908720"/>
            <a:ext cx="8614327" cy="609603"/>
          </a:xfrm>
        </p:spPr>
        <p:txBody>
          <a:bodyPr/>
          <a:lstStyle/>
          <a:p>
            <a:pPr lvl="0" hangingPunct="1"/>
            <a:r>
              <a:rPr lang="es-ES" dirty="0" smtClean="0">
                <a:latin typeface="Verdana" pitchFamily="34"/>
              </a:rPr>
              <a:t>Primera reforma: </a:t>
            </a:r>
            <a:r>
              <a:rPr lang="es-ES" i="1" dirty="0" smtClean="0">
                <a:latin typeface="Verdana" pitchFamily="34"/>
              </a:rPr>
              <a:t>Balanced Refugee Reform Act</a:t>
            </a:r>
            <a:endParaRPr lang="es-ES" i="1" dirty="0">
              <a:latin typeface="Verdana" pitchFamily="34"/>
            </a:endParaRP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96858B5-066D-41C1-8B8C-DC8D8E1D9017}" type="slidenum">
              <a:rPr lang="es-ES" smtClean="0"/>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5</a:t>
            </a:fld>
            <a:endParaRPr lang="es-ES" sz="1200" b="0" i="0" u="none" strike="noStrike" kern="1200" cap="none" spc="0" baseline="0" dirty="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539550" y="1524003"/>
            <a:ext cx="8147249" cy="4691082"/>
          </a:xfrm>
        </p:spPr>
        <p:txBody>
          <a:bodyPr/>
          <a:lstStyle/>
          <a:p>
            <a:pPr lvl="0" hangingPunct="1">
              <a:lnSpc>
                <a:spcPts val="1300"/>
              </a:lnSpc>
              <a:spcBef>
                <a:spcPts val="400"/>
              </a:spcBef>
              <a:buNone/>
            </a:pPr>
            <a:r>
              <a:rPr lang="es-ES" sz="1800" b="1" dirty="0" smtClean="0"/>
              <a:t>Para agilizar más el procesamiento de solicitudes y las decisiones relacionadas</a:t>
            </a:r>
          </a:p>
          <a:p>
            <a:pPr lvl="0" hangingPunct="1">
              <a:lnSpc>
                <a:spcPts val="1300"/>
              </a:lnSpc>
              <a:spcBef>
                <a:spcPts val="400"/>
              </a:spcBef>
              <a:buNone/>
            </a:pPr>
            <a:endParaRPr lang="es-ES" sz="1800" b="1" dirty="0" smtClean="0"/>
          </a:p>
          <a:p>
            <a:pPr lvl="0" hangingPunct="1">
              <a:lnSpc>
                <a:spcPts val="1300"/>
              </a:lnSpc>
              <a:spcBef>
                <a:spcPts val="300"/>
              </a:spcBef>
              <a:buNone/>
            </a:pPr>
            <a:r>
              <a:rPr lang="es-ES" sz="1400" dirty="0" smtClean="0"/>
              <a:t>1.	Los tiempos de procesamiento de inicio a fin se reducirían</a:t>
            </a:r>
          </a:p>
          <a:p>
            <a:pPr marL="628650" lvl="1" indent="-266703" hangingPunct="1">
              <a:lnSpc>
                <a:spcPts val="1300"/>
              </a:lnSpc>
              <a:spcBef>
                <a:spcPts val="300"/>
              </a:spcBef>
              <a:buFont typeface="Arial" pitchFamily="34"/>
              <a:buChar char="•"/>
            </a:pPr>
            <a:r>
              <a:rPr lang="es-ES" sz="1200" dirty="0" smtClean="0"/>
              <a:t>Para las personas que son elegibles, las audiencias se realizarían en el transcurso de 30 días para solicitantes de países de origen designados (DCO, por sus siglas en inglés) dentro del territorio, 45 días para solicitantes de DCO en los puertos de entrada y 60 días para solicitantes que no son de DCO.</a:t>
            </a:r>
          </a:p>
          <a:p>
            <a:pPr marL="628650" lvl="1" indent="-266703" hangingPunct="1">
              <a:lnSpc>
                <a:spcPts val="1300"/>
              </a:lnSpc>
              <a:spcBef>
                <a:spcPts val="300"/>
              </a:spcBef>
              <a:buFont typeface="Arial" pitchFamily="34"/>
              <a:buChar char="•"/>
            </a:pPr>
            <a:r>
              <a:rPr lang="es-ES" sz="1200" dirty="0" smtClean="0"/>
              <a:t>La entrevista para recabar información se sustituiría por un formulario breve acerca de la razón de la solicitud.</a:t>
            </a:r>
          </a:p>
          <a:p>
            <a:pPr marL="628650" lvl="1" indent="-266703" hangingPunct="1">
              <a:lnSpc>
                <a:spcPts val="1300"/>
              </a:lnSpc>
              <a:spcBef>
                <a:spcPts val="300"/>
              </a:spcBef>
              <a:buNone/>
            </a:pPr>
            <a:endParaRPr lang="es-ES" sz="1200" dirty="0" smtClean="0"/>
          </a:p>
          <a:p>
            <a:pPr lvl="0" hangingPunct="1">
              <a:lnSpc>
                <a:spcPts val="1300"/>
              </a:lnSpc>
              <a:spcBef>
                <a:spcPts val="300"/>
              </a:spcBef>
              <a:buNone/>
            </a:pPr>
            <a:r>
              <a:rPr lang="es-ES" sz="1400" dirty="0" smtClean="0"/>
              <a:t>2.	Las siguientes personas no tendrán acceso a la nueva División de Apelaciones de Refugio (RAD, por sus siglas en inglés):</a:t>
            </a:r>
          </a:p>
          <a:p>
            <a:pPr marL="628650" lvl="1" indent="-266703" hangingPunct="1">
              <a:lnSpc>
                <a:spcPts val="1300"/>
              </a:lnSpc>
              <a:spcBef>
                <a:spcPts val="300"/>
              </a:spcBef>
              <a:buFont typeface="Arial" pitchFamily="34"/>
              <a:buChar char="•"/>
            </a:pPr>
            <a:r>
              <a:rPr lang="es-ES" sz="1200" dirty="0" smtClean="0"/>
              <a:t>Solicitantes de DCO</a:t>
            </a:r>
          </a:p>
          <a:p>
            <a:pPr marL="628650" lvl="1" indent="-266703" hangingPunct="1">
              <a:lnSpc>
                <a:spcPts val="1300"/>
              </a:lnSpc>
              <a:spcBef>
                <a:spcPts val="300"/>
              </a:spcBef>
              <a:buFont typeface="Arial" pitchFamily="34"/>
              <a:buChar char="•"/>
            </a:pPr>
            <a:r>
              <a:rPr lang="es-ES" sz="1200" dirty="0" smtClean="0"/>
              <a:t>Solicitantes que entran bajo la categoría de excepciones al Acuerdo sobre Terceros Países Seguros</a:t>
            </a:r>
          </a:p>
          <a:p>
            <a:pPr marL="628650" lvl="1" indent="-266703" hangingPunct="1">
              <a:lnSpc>
                <a:spcPts val="1300"/>
              </a:lnSpc>
              <a:spcBef>
                <a:spcPts val="300"/>
              </a:spcBef>
              <a:buFont typeface="Arial" pitchFamily="34"/>
              <a:buChar char="•"/>
            </a:pPr>
            <a:r>
              <a:rPr lang="es-ES" sz="1200" dirty="0" smtClean="0"/>
              <a:t>Solicitantes de cuyas solicitudes se ha determinado que son expresamente infundadas o que no tienen una base sólida</a:t>
            </a:r>
          </a:p>
          <a:p>
            <a:pPr marL="628650" lvl="1" indent="-266703" hangingPunct="1">
              <a:lnSpc>
                <a:spcPts val="1300"/>
              </a:lnSpc>
              <a:spcBef>
                <a:spcPts val="300"/>
              </a:spcBef>
              <a:buFont typeface="Arial" pitchFamily="34"/>
              <a:buChar char="•"/>
            </a:pPr>
            <a:r>
              <a:rPr lang="es-ES" sz="1200" dirty="0" smtClean="0"/>
              <a:t>Solicitantes cuyas solicitudes fueron referidas al IRB antes de que el sistema nuevo entrara en vigencia; y </a:t>
            </a:r>
          </a:p>
          <a:p>
            <a:pPr marL="628650" lvl="1" indent="-266703" hangingPunct="1">
              <a:lnSpc>
                <a:spcPts val="1300"/>
              </a:lnSpc>
              <a:spcBef>
                <a:spcPts val="300"/>
              </a:spcBef>
              <a:buFont typeface="Arial" pitchFamily="34"/>
              <a:buChar char="•"/>
            </a:pPr>
            <a:r>
              <a:rPr lang="es-ES" sz="1200" dirty="0" smtClean="0"/>
              <a:t>Solicitantes que llegan como parte de una llegada irregular designada</a:t>
            </a:r>
          </a:p>
          <a:p>
            <a:pPr marL="628650" lvl="1" indent="-266703" hangingPunct="1">
              <a:lnSpc>
                <a:spcPts val="1300"/>
              </a:lnSpc>
              <a:spcBef>
                <a:spcPts val="300"/>
              </a:spcBef>
              <a:buFont typeface="Arial" pitchFamily="34"/>
              <a:buChar char="•"/>
            </a:pPr>
            <a:endParaRPr lang="es-ES" sz="1200" dirty="0" smtClean="0"/>
          </a:p>
          <a:p>
            <a:pPr lvl="0" hangingPunct="1">
              <a:lnSpc>
                <a:spcPts val="1300"/>
              </a:lnSpc>
              <a:spcBef>
                <a:spcPts val="300"/>
              </a:spcBef>
              <a:buNone/>
            </a:pPr>
            <a:r>
              <a:rPr lang="es-ES" sz="1400" dirty="0" smtClean="0"/>
              <a:t>3.	La política de DCO se enmendaría, permitiendo más flexibilidad para designar países para agilizar el procesamiento de las solicitudes de ciudadanos de países de los que por lo general se considera que no generan refugiados</a:t>
            </a:r>
          </a:p>
          <a:p>
            <a:pPr lvl="1" hangingPunct="1">
              <a:lnSpc>
                <a:spcPts val="1300"/>
              </a:lnSpc>
              <a:spcBef>
                <a:spcPts val="300"/>
              </a:spcBef>
              <a:buFont typeface="Arial" pitchFamily="34"/>
              <a:buChar char="•"/>
            </a:pPr>
            <a:r>
              <a:rPr lang="es-ES" sz="1200" dirty="0" smtClean="0">
                <a:cs typeface="Times New Roman" pitchFamily="18"/>
              </a:rPr>
              <a:t>Proponemos enmendar los criterios que conducirían a una revisión para una posible designación. Los impulsores para una revisión serían cuantitativos o cualitativos.</a:t>
            </a:r>
          </a:p>
          <a:p>
            <a:pPr lvl="1" hangingPunct="1">
              <a:lnSpc>
                <a:spcPts val="1300"/>
              </a:lnSpc>
              <a:spcBef>
                <a:spcPts val="300"/>
              </a:spcBef>
              <a:buFont typeface="Arial" pitchFamily="34"/>
              <a:buChar char="•"/>
            </a:pPr>
            <a:r>
              <a:rPr lang="es-ES" sz="1200" dirty="0" smtClean="0">
                <a:cs typeface="Times New Roman" pitchFamily="18"/>
              </a:rPr>
              <a:t>Las recomendaciones de designaciones se basarían en una evaluación de las condiciones del país, en consulta con socios gubernamentales clave. </a:t>
            </a:r>
          </a:p>
          <a:p>
            <a:pPr lvl="1" hangingPunct="1">
              <a:lnSpc>
                <a:spcPts val="1300"/>
              </a:lnSpc>
              <a:spcBef>
                <a:spcPts val="300"/>
              </a:spcBef>
              <a:buFont typeface="Arial" pitchFamily="34"/>
              <a:buChar char="•"/>
            </a:pPr>
            <a:r>
              <a:rPr lang="es-ES" sz="1200" dirty="0" smtClean="0"/>
              <a:t>Las solicitudes de todos los solicitantes de DCO elegibles continuarían sido atendidas por el IRB independiente.</a:t>
            </a:r>
          </a:p>
          <a:p>
            <a:pPr marL="628650" lvl="1" indent="-266703" hangingPunct="1">
              <a:lnSpc>
                <a:spcPts val="1300"/>
              </a:lnSpc>
              <a:spcBef>
                <a:spcPts val="300"/>
              </a:spcBef>
              <a:buFont typeface="Arial" pitchFamily="34"/>
              <a:buChar char="•"/>
            </a:pPr>
            <a:endParaRPr lang="es-ES" sz="1200" dirty="0"/>
          </a:p>
        </p:txBody>
      </p:sp>
      <p:sp>
        <p:nvSpPr>
          <p:cNvPr id="3" name="Title 2"/>
          <p:cNvSpPr txBox="1">
            <a:spLocks noGrp="1"/>
          </p:cNvSpPr>
          <p:nvPr>
            <p:ph type="title"/>
          </p:nvPr>
        </p:nvSpPr>
        <p:spPr/>
        <p:txBody>
          <a:bodyPr/>
          <a:lstStyle/>
          <a:p>
            <a:pPr lvl="0" hangingPunct="1"/>
            <a:r>
              <a:rPr lang="es-ES" sz="1400" dirty="0" smtClean="0">
                <a:latin typeface="Verdana" pitchFamily="34"/>
              </a:rPr>
              <a:t>Proyecto de ley C-31: Propuestas de cambios al sistema de asilo de Canadá</a:t>
            </a:r>
            <a:endParaRPr lang="es-ES" sz="1400" dirty="0">
              <a:latin typeface="Verdana" pitchFamily="34"/>
            </a:endParaRP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0E7E82D-A31D-492A-9B30-C731D66BFD9E}" type="slidenum">
              <a:rPr lang="es-ES" smtClean="0"/>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6</a:t>
            </a:fld>
            <a:endParaRPr lang="es-ES" sz="1200" b="0" i="0" u="none" strike="noStrike" kern="1200" cap="none" spc="0" baseline="0" dirty="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685800" y="1268757"/>
            <a:ext cx="8001000" cy="5184574"/>
          </a:xfrm>
        </p:spPr>
        <p:txBody>
          <a:bodyPr/>
          <a:lstStyle/>
          <a:p>
            <a:pPr marL="154542" lvl="0" indent="-154542" hangingPunct="1">
              <a:spcBef>
                <a:spcPts val="0"/>
              </a:spcBef>
              <a:buFont typeface="Arial" pitchFamily="34"/>
            </a:pPr>
            <a:endParaRPr lang="es-ES" sz="1600" dirty="0" smtClean="0">
              <a:latin typeface="Times New Roman" pitchFamily="18"/>
              <a:cs typeface="Times New Roman" pitchFamily="18"/>
            </a:endParaRPr>
          </a:p>
          <a:p>
            <a:pPr marL="154542" lvl="0" indent="-154542" hangingPunct="1">
              <a:lnSpc>
                <a:spcPts val="1600"/>
              </a:lnSpc>
              <a:spcBef>
                <a:spcPts val="0"/>
              </a:spcBef>
              <a:buNone/>
            </a:pPr>
            <a:r>
              <a:rPr lang="es-ES" sz="1800" b="1" dirty="0" smtClean="0"/>
              <a:t>Proceso de designación de DCO</a:t>
            </a:r>
          </a:p>
          <a:p>
            <a:pPr marL="154542" lvl="0" indent="-154542" hangingPunct="1">
              <a:lnSpc>
                <a:spcPts val="1600"/>
              </a:lnSpc>
              <a:spcBef>
                <a:spcPts val="0"/>
              </a:spcBef>
              <a:buNone/>
            </a:pPr>
            <a:endParaRPr lang="es-ES" sz="1400" b="1" dirty="0" smtClean="0"/>
          </a:p>
          <a:p>
            <a:pPr marL="342900" lvl="1" indent="-342900">
              <a:lnSpc>
                <a:spcPts val="1600"/>
              </a:lnSpc>
              <a:spcBef>
                <a:spcPts val="0"/>
              </a:spcBef>
              <a:buFont typeface="Arial" pitchFamily="34"/>
              <a:buChar char="•"/>
            </a:pPr>
            <a:r>
              <a:rPr lang="es-ES" sz="1600" u="sng" dirty="0" smtClean="0">
                <a:cs typeface="Times New Roman" pitchFamily="18"/>
              </a:rPr>
              <a:t>Impulsor para una revisión del país:</a:t>
            </a:r>
            <a:r>
              <a:rPr lang="es-ES" sz="1600" dirty="0" smtClean="0">
                <a:cs typeface="Times New Roman" pitchFamily="18"/>
              </a:rPr>
              <a:t> </a:t>
            </a:r>
            <a:r>
              <a:rPr lang="es-ES" sz="1600" dirty="0">
                <a:cs typeface="Times New Roman" pitchFamily="18"/>
              </a:rPr>
              <a:t> </a:t>
            </a:r>
            <a:r>
              <a:rPr lang="es-ES" sz="1600" dirty="0" smtClean="0">
                <a:cs typeface="Times New Roman" pitchFamily="18"/>
              </a:rPr>
              <a:t>Un país a ser revisado para una posible designación tendría que cumplir con uno de dos criterios.</a:t>
            </a:r>
          </a:p>
          <a:p>
            <a:pPr marL="342900" lvl="1" indent="-342900">
              <a:lnSpc>
                <a:spcPts val="1600"/>
              </a:lnSpc>
              <a:spcBef>
                <a:spcPts val="0"/>
              </a:spcBef>
              <a:buNone/>
            </a:pPr>
            <a:endParaRPr lang="es-ES" sz="1600" dirty="0" smtClean="0"/>
          </a:p>
          <a:p>
            <a:pPr marL="342900" lvl="1" indent="-342900">
              <a:lnSpc>
                <a:spcPts val="1600"/>
              </a:lnSpc>
              <a:spcBef>
                <a:spcPts val="0"/>
              </a:spcBef>
              <a:buNone/>
            </a:pPr>
            <a:r>
              <a:rPr lang="es-ES" sz="1400" dirty="0" smtClean="0">
                <a:cs typeface="Times New Roman" pitchFamily="18"/>
              </a:rPr>
              <a:t>	 i)   </a:t>
            </a:r>
            <a:r>
              <a:rPr lang="es-ES" sz="1400" i="1" dirty="0" smtClean="0">
                <a:cs typeface="Times New Roman" pitchFamily="18"/>
              </a:rPr>
              <a:t>Impulsor cuantitativo (orden ministerial):</a:t>
            </a:r>
          </a:p>
          <a:p>
            <a:pPr marL="1082677" lvl="1" indent="-366710">
              <a:lnSpc>
                <a:spcPts val="1600"/>
              </a:lnSpc>
              <a:spcBef>
                <a:spcPts val="0"/>
              </a:spcBef>
              <a:buFont typeface="Wingdings" pitchFamily="2"/>
              <a:buChar char="Ø"/>
            </a:pPr>
            <a:r>
              <a:rPr lang="es-ES" sz="1400" dirty="0" smtClean="0"/>
              <a:t>Índice de rechazo del 75% (incluye solicitudes retiradas y abandonadas) o índice de retiro o abandono del 60%, en base a un número mínimo de 30 solicitudes finalizadas. </a:t>
            </a:r>
          </a:p>
          <a:p>
            <a:pPr marL="625477" lvl="1" indent="-260347">
              <a:lnSpc>
                <a:spcPts val="1600"/>
              </a:lnSpc>
              <a:spcBef>
                <a:spcPts val="0"/>
              </a:spcBef>
              <a:buNone/>
            </a:pPr>
            <a:endParaRPr lang="es-ES" sz="1400" dirty="0" smtClean="0">
              <a:cs typeface="Times New Roman" pitchFamily="18"/>
            </a:endParaRPr>
          </a:p>
          <a:p>
            <a:pPr marL="625477" lvl="1" indent="-260347">
              <a:lnSpc>
                <a:spcPts val="1600"/>
              </a:lnSpc>
              <a:spcBef>
                <a:spcPts val="0"/>
              </a:spcBef>
              <a:buNone/>
            </a:pPr>
            <a:r>
              <a:rPr lang="es-ES" sz="1400" dirty="0" smtClean="0">
                <a:cs typeface="Times New Roman" pitchFamily="18"/>
              </a:rPr>
              <a:t>ii)   </a:t>
            </a:r>
            <a:r>
              <a:rPr lang="es-ES" sz="1400" i="1" dirty="0" smtClean="0">
                <a:cs typeface="Times New Roman" pitchFamily="18"/>
              </a:rPr>
              <a:t>Cualitativo (legislación): </a:t>
            </a:r>
            <a:r>
              <a:rPr lang="es-ES" sz="1400" dirty="0" smtClean="0">
                <a:cs typeface="Times New Roman" pitchFamily="18"/>
              </a:rPr>
              <a:t>Si no se cumple con el número mínimo de solicitudes, los criterios cualitativos incluyen:</a:t>
            </a:r>
            <a:endParaRPr lang="es-ES" sz="1400" dirty="0" smtClean="0"/>
          </a:p>
          <a:p>
            <a:pPr marL="625477" lvl="1" indent="-260347">
              <a:lnSpc>
                <a:spcPts val="1600"/>
              </a:lnSpc>
              <a:spcBef>
                <a:spcPts val="0"/>
              </a:spcBef>
              <a:buNone/>
            </a:pPr>
            <a:endParaRPr lang="es-ES" sz="1400" dirty="0" smtClean="0"/>
          </a:p>
          <a:p>
            <a:pPr marL="1089022" lvl="0" indent="-373066">
              <a:lnSpc>
                <a:spcPts val="1600"/>
              </a:lnSpc>
              <a:spcBef>
                <a:spcPts val="0"/>
              </a:spcBef>
              <a:buFont typeface="Wingdings" pitchFamily="2"/>
              <a:buChar char="Ø"/>
            </a:pPr>
            <a:r>
              <a:rPr lang="es-ES" sz="1400" dirty="0" smtClean="0"/>
              <a:t>Presencia de un sistema judicial independiente</a:t>
            </a:r>
          </a:p>
          <a:p>
            <a:pPr marL="1089022" lvl="0" indent="-373066">
              <a:lnSpc>
                <a:spcPts val="1600"/>
              </a:lnSpc>
              <a:spcBef>
                <a:spcPts val="0"/>
              </a:spcBef>
              <a:buFont typeface="Wingdings" pitchFamily="2"/>
              <a:buChar char="Ø"/>
            </a:pPr>
            <a:r>
              <a:rPr lang="es-ES" sz="1400" dirty="0" smtClean="0"/>
              <a:t>Se reconocen libertades y derechos democráticos básicos y existen opciones de reparación de injusticias disponibles si se infringen estos derechos o libertades; y </a:t>
            </a:r>
          </a:p>
          <a:p>
            <a:pPr marL="1089022" lvl="0" indent="-373066">
              <a:lnSpc>
                <a:spcPts val="1600"/>
              </a:lnSpc>
              <a:spcBef>
                <a:spcPts val="0"/>
              </a:spcBef>
              <a:buFont typeface="Wingdings" pitchFamily="2"/>
              <a:buChar char="Ø"/>
            </a:pPr>
            <a:r>
              <a:rPr lang="es-ES" sz="1400" dirty="0" smtClean="0"/>
              <a:t>Existen organizaciones de la sociedad civil</a:t>
            </a:r>
          </a:p>
          <a:p>
            <a:pPr marL="1089022" lvl="0" indent="-373066">
              <a:lnSpc>
                <a:spcPts val="1600"/>
              </a:lnSpc>
              <a:spcBef>
                <a:spcPts val="0"/>
              </a:spcBef>
              <a:buNone/>
            </a:pPr>
            <a:endParaRPr lang="es-ES" sz="1400" dirty="0" smtClean="0"/>
          </a:p>
          <a:p>
            <a:pPr marL="342900" lvl="1" indent="-342900">
              <a:lnSpc>
                <a:spcPts val="1600"/>
              </a:lnSpc>
              <a:spcBef>
                <a:spcPts val="0"/>
              </a:spcBef>
              <a:buFont typeface="Arial" pitchFamily="34"/>
              <a:buChar char="•"/>
            </a:pPr>
            <a:r>
              <a:rPr lang="es-ES" sz="1600" u="sng" dirty="0" smtClean="0"/>
              <a:t>Criterios para la revisión de países: Derechos humanos y mecanismos de protección estatal</a:t>
            </a:r>
          </a:p>
          <a:p>
            <a:pPr lvl="0">
              <a:lnSpc>
                <a:spcPts val="1600"/>
              </a:lnSpc>
              <a:spcBef>
                <a:spcPts val="0"/>
              </a:spcBef>
              <a:buNone/>
            </a:pPr>
            <a:r>
              <a:rPr lang="es-ES" sz="1400" dirty="0" smtClean="0"/>
              <a:t>	1) Gobernanza democrática; 2) Protección del derecho a la libertad y seguridad de la persona;               3) libertad de opinión y expresión; 4) libertad de culto y asociación; 5) no discriminación: protección de los derechos de los grupos en riesgo; 6) protección de actores no estatales ; 7) acceso a investigaciones imparciales; 8) acceso a judicatura independiente; 9) acceso a reparación de injusticias</a:t>
            </a:r>
          </a:p>
          <a:p>
            <a:pPr lvl="0">
              <a:lnSpc>
                <a:spcPts val="1600"/>
              </a:lnSpc>
            </a:pPr>
            <a:endParaRPr lang="es-ES" sz="1600" dirty="0"/>
          </a:p>
        </p:txBody>
      </p:sp>
      <p:sp>
        <p:nvSpPr>
          <p:cNvPr id="3" name="Title 2"/>
          <p:cNvSpPr txBox="1">
            <a:spLocks noGrp="1"/>
          </p:cNvSpPr>
          <p:nvPr>
            <p:ph type="title"/>
          </p:nvPr>
        </p:nvSpPr>
        <p:spPr/>
        <p:txBody>
          <a:bodyPr/>
          <a:lstStyle/>
          <a:p>
            <a:pPr lvl="0"/>
            <a:r>
              <a:rPr lang="es-ES" sz="1600" dirty="0" smtClean="0">
                <a:latin typeface="Verdana" pitchFamily="34"/>
              </a:rPr>
              <a:t>Proyecto de ley C-31: Propuestas de cambios al sistema de asilo de Canadá</a:t>
            </a:r>
            <a:endParaRPr lang="es-ES" sz="160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539752" y="1643067"/>
            <a:ext cx="8147047" cy="4594229"/>
          </a:xfrm>
        </p:spPr>
        <p:txBody>
          <a:bodyPr/>
          <a:lstStyle/>
          <a:p>
            <a:pPr lvl="0" hangingPunct="1">
              <a:lnSpc>
                <a:spcPts val="1800"/>
              </a:lnSpc>
              <a:spcBef>
                <a:spcPts val="400"/>
              </a:spcBef>
              <a:spcAft>
                <a:spcPts val="400"/>
              </a:spcAft>
              <a:buNone/>
            </a:pPr>
            <a:r>
              <a:rPr lang="es-ES" sz="1800" b="1" dirty="0" smtClean="0"/>
              <a:t>Limitar los recursos posteriores a la solicitud:</a:t>
            </a:r>
          </a:p>
          <a:p>
            <a:pPr lvl="0" hangingPunct="1">
              <a:lnSpc>
                <a:spcPts val="1800"/>
              </a:lnSpc>
              <a:spcBef>
                <a:spcPts val="400"/>
              </a:spcBef>
              <a:buFont typeface="Calibri"/>
              <a:buAutoNum type="arabicPeriod"/>
            </a:pPr>
            <a:r>
              <a:rPr lang="es-ES" sz="1800" dirty="0" smtClean="0"/>
              <a:t>Hacer más eficiente el proceso de evaluación de riesgos antes de la remoción (PRRA, por sus siglas en inglés) y mejorarlo, de las siguientes maneras:</a:t>
            </a:r>
          </a:p>
          <a:p>
            <a:pPr marL="542925" lvl="1" indent="-180978" hangingPunct="1">
              <a:lnSpc>
                <a:spcPts val="1800"/>
              </a:lnSpc>
              <a:spcBef>
                <a:spcPts val="400"/>
              </a:spcBef>
              <a:buChar char="•"/>
            </a:pPr>
            <a:r>
              <a:rPr lang="es-ES" sz="1600" dirty="0" smtClean="0"/>
              <a:t>Aplicar un impedimento de un año para obtener acceso a una evaluación de riesgos antes de la remoción para la última decisión sustantiva acerca de la solicitud o acerca de una solicitud de protección de forma retroactiva a partir de una aprobación real. Una vez que el sistema nuevo de asilo entre en vigor, este impedimento se ampliaría a tres años para los solicitantes de DCO.</a:t>
            </a:r>
          </a:p>
          <a:p>
            <a:pPr marL="542925" lvl="0" indent="-180978" hangingPunct="1">
              <a:lnSpc>
                <a:spcPts val="1800"/>
              </a:lnSpc>
              <a:spcBef>
                <a:spcPts val="400"/>
              </a:spcBef>
              <a:buNone/>
            </a:pPr>
            <a:endParaRPr lang="es-ES" sz="1800" dirty="0" smtClean="0"/>
          </a:p>
          <a:p>
            <a:pPr lvl="0" hangingPunct="1">
              <a:lnSpc>
                <a:spcPts val="1800"/>
              </a:lnSpc>
              <a:spcBef>
                <a:spcPts val="400"/>
              </a:spcBef>
              <a:buAutoNum type="arabicPeriod" startAt="2"/>
            </a:pPr>
            <a:r>
              <a:rPr lang="es-ES" sz="1800" dirty="0" smtClean="0"/>
              <a:t>Cambiar el acceso a la consideración por razones humanitarias y de compasión (H&amp;C, por sus siglas en inglés):</a:t>
            </a:r>
          </a:p>
          <a:p>
            <a:pPr marL="542925" lvl="0" indent="-180978" hangingPunct="1">
              <a:lnSpc>
                <a:spcPts val="1800"/>
              </a:lnSpc>
              <a:spcBef>
                <a:spcPts val="400"/>
              </a:spcBef>
              <a:buFont typeface="Arial" pitchFamily="34"/>
            </a:pPr>
            <a:r>
              <a:rPr lang="es-ES" sz="1600" dirty="0" smtClean="0"/>
              <a:t>Los solicitantes que esperan una decisión del IRB no pueden solicitar una consideración H&amp;C al mismo tiempo; y</a:t>
            </a:r>
          </a:p>
          <a:p>
            <a:pPr marL="542925" lvl="0" indent="-180978" hangingPunct="1">
              <a:lnSpc>
                <a:spcPts val="1800"/>
              </a:lnSpc>
              <a:spcBef>
                <a:spcPts val="400"/>
              </a:spcBef>
              <a:buFont typeface="Arial" pitchFamily="34"/>
            </a:pPr>
            <a:r>
              <a:rPr lang="es-ES" sz="1600" dirty="0" smtClean="0"/>
              <a:t>Los solicitantes cuya solicitud de la condición de refugiado es denegada no pueden solicitar una consideración H&amp;C durante un año después de la decisión final de denegación del IRB.</a:t>
            </a:r>
          </a:p>
          <a:p>
            <a:pPr marL="942975" lvl="1" indent="-180978" hangingPunct="1">
              <a:lnSpc>
                <a:spcPts val="1800"/>
              </a:lnSpc>
              <a:spcBef>
                <a:spcPts val="300"/>
              </a:spcBef>
              <a:buFont typeface="Arial" pitchFamily="34"/>
              <a:buChar char="•"/>
            </a:pPr>
            <a:r>
              <a:rPr lang="es-ES" sz="1400" dirty="0" smtClean="0">
                <a:cs typeface="Times New Roman" pitchFamily="18"/>
              </a:rPr>
              <a:t>Se harían excepciones para las solicitudes que implican el interés superior del niño o una amenaza a la vida por problemas médicos graves. </a:t>
            </a:r>
            <a:endParaRPr lang="es-ES" sz="1400" dirty="0" smtClean="0"/>
          </a:p>
          <a:p>
            <a:pPr lvl="2" hangingPunct="1">
              <a:lnSpc>
                <a:spcPts val="1800"/>
              </a:lnSpc>
              <a:spcBef>
                <a:spcPts val="400"/>
              </a:spcBef>
            </a:pPr>
            <a:endParaRPr lang="es-ES" sz="1800" dirty="0" smtClean="0"/>
          </a:p>
          <a:p>
            <a:pPr lvl="1" hangingPunct="1">
              <a:lnSpc>
                <a:spcPts val="1800"/>
              </a:lnSpc>
              <a:spcBef>
                <a:spcPts val="400"/>
              </a:spcBef>
            </a:pPr>
            <a:endParaRPr lang="es-ES" sz="1800" dirty="0"/>
          </a:p>
        </p:txBody>
      </p:sp>
      <p:sp>
        <p:nvSpPr>
          <p:cNvPr id="3" name="Title 2"/>
          <p:cNvSpPr txBox="1">
            <a:spLocks noGrp="1"/>
          </p:cNvSpPr>
          <p:nvPr>
            <p:ph type="title"/>
          </p:nvPr>
        </p:nvSpPr>
        <p:spPr/>
        <p:txBody>
          <a:bodyPr/>
          <a:lstStyle/>
          <a:p>
            <a:pPr lvl="0" hangingPunct="1"/>
            <a:r>
              <a:rPr lang="es-ES" sz="1400" dirty="0" smtClean="0">
                <a:latin typeface="Verdana" pitchFamily="34"/>
              </a:rPr>
              <a:t>Proyecto de ley C-31: Propuestas de cambios al sistema de asilo de Canadá</a:t>
            </a:r>
            <a:endParaRPr lang="es-ES" sz="1400" dirty="0">
              <a:latin typeface="Verdana" pitchFamily="34"/>
            </a:endParaRPr>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B0136AE-8C0D-4C32-82D8-36F73E515687}" type="slidenum">
              <a:rPr lang="es-ES" smtClean="0"/>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8</a:t>
            </a:fld>
            <a:endParaRPr lang="es-ES" sz="1200" b="0" i="0" u="none" strike="noStrike" kern="1200" cap="none" spc="0" baseline="0" dirty="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Content Placeholder 1"/>
          <p:cNvSpPr txBox="1">
            <a:spLocks noGrp="1"/>
          </p:cNvSpPr>
          <p:nvPr>
            <p:ph idx="1"/>
          </p:nvPr>
        </p:nvSpPr>
        <p:spPr>
          <a:xfrm>
            <a:off x="685800" y="1524003"/>
            <a:ext cx="8001000" cy="4449763"/>
          </a:xfrm>
        </p:spPr>
        <p:txBody>
          <a:bodyPr/>
          <a:lstStyle/>
          <a:p>
            <a:pPr lvl="0" hangingPunct="1">
              <a:spcBef>
                <a:spcPts val="400"/>
              </a:spcBef>
              <a:spcAft>
                <a:spcPts val="400"/>
              </a:spcAft>
              <a:buNone/>
            </a:pPr>
            <a:r>
              <a:rPr lang="es-ES" sz="1800" b="1" dirty="0" smtClean="0"/>
              <a:t>Para agilizar más las remociones:</a:t>
            </a:r>
          </a:p>
          <a:p>
            <a:pPr lvl="0" hangingPunct="1">
              <a:spcBef>
                <a:spcPts val="400"/>
              </a:spcBef>
              <a:buNone/>
            </a:pPr>
            <a:r>
              <a:rPr lang="es-ES" sz="1600" dirty="0" smtClean="0"/>
              <a:t>1.	Eliminar la permanencia automática de la remoción al solicitar una revisión judicial para las siguientes personas:</a:t>
            </a:r>
          </a:p>
          <a:p>
            <a:pPr marL="542925" lvl="0" indent="-180978" hangingPunct="1">
              <a:spcBef>
                <a:spcPts val="400"/>
              </a:spcBef>
              <a:buFont typeface="Arial" pitchFamily="34"/>
            </a:pPr>
            <a:r>
              <a:rPr lang="es-ES" sz="1600" dirty="0" smtClean="0"/>
              <a:t>Solicitantes de DCO</a:t>
            </a:r>
          </a:p>
          <a:p>
            <a:pPr marL="542925" lvl="0" indent="-180978" hangingPunct="1">
              <a:spcBef>
                <a:spcPts val="400"/>
              </a:spcBef>
              <a:buFont typeface="Arial" pitchFamily="34"/>
            </a:pPr>
            <a:r>
              <a:rPr lang="es-ES" sz="1600" dirty="0" smtClean="0"/>
              <a:t>Solicitantes que entran bajo la categoría de excepción al acuerdo de terceros países seguros</a:t>
            </a:r>
          </a:p>
          <a:p>
            <a:pPr marL="542925" lvl="0" indent="-180978" hangingPunct="1">
              <a:spcBef>
                <a:spcPts val="400"/>
              </a:spcBef>
              <a:buFont typeface="Arial" pitchFamily="34"/>
            </a:pPr>
            <a:r>
              <a:rPr lang="es-ES" sz="1600" dirty="0" smtClean="0"/>
              <a:t>Solicitantes de cuyas solicitudes se ha establecido que son expresamente infundadas o que no tienen una base sólida; y</a:t>
            </a:r>
          </a:p>
          <a:p>
            <a:pPr marL="542925" lvl="0" indent="-180978" hangingPunct="1">
              <a:spcBef>
                <a:spcPts val="400"/>
              </a:spcBef>
              <a:buFont typeface="Arial" pitchFamily="34"/>
            </a:pPr>
            <a:r>
              <a:rPr lang="es-ES" sz="1600" dirty="0" smtClean="0"/>
              <a:t>Solicitantes que llegan como parte de una llegada irregular designada</a:t>
            </a:r>
          </a:p>
          <a:p>
            <a:pPr marL="542925" lvl="0" indent="-180978" hangingPunct="1">
              <a:spcBef>
                <a:spcPts val="400"/>
              </a:spcBef>
              <a:buNone/>
            </a:pPr>
            <a:endParaRPr lang="es-ES" sz="1600" dirty="0" smtClean="0"/>
          </a:p>
          <a:p>
            <a:pPr lvl="0" hangingPunct="1">
              <a:spcBef>
                <a:spcPts val="400"/>
              </a:spcBef>
              <a:buAutoNum type="arabicPeriod" startAt="2"/>
            </a:pPr>
            <a:r>
              <a:rPr lang="es-ES" sz="1600" dirty="0" smtClean="0"/>
              <a:t>Enmendar las leyes para permitir que el CBSA establezca factores de regulaciones que pueden ser considerados o no al aplazar la remoción</a:t>
            </a:r>
          </a:p>
          <a:p>
            <a:pPr lvl="0" hangingPunct="1">
              <a:spcBef>
                <a:spcPts val="400"/>
              </a:spcBef>
              <a:buNone/>
            </a:pPr>
            <a:endParaRPr lang="es-ES" sz="1600" dirty="0" smtClean="0"/>
          </a:p>
          <a:p>
            <a:pPr lvl="0" hangingPunct="1">
              <a:spcBef>
                <a:spcPts val="400"/>
              </a:spcBef>
              <a:buNone/>
            </a:pPr>
            <a:r>
              <a:rPr lang="es-ES" sz="1600" dirty="0" smtClean="0"/>
              <a:t>3. 	Ampliar el programa de retorno y reintegración voluntarios asistidos (AVRR, por sus siglas en inglés) con el fin de incrementar el número de personas cuya solicitud de la condición de refugiado es denegada que salen de Canadá voluntariamente.</a:t>
            </a:r>
          </a:p>
          <a:p>
            <a:pPr lvl="0">
              <a:spcBef>
                <a:spcPts val="200"/>
              </a:spcBef>
            </a:pPr>
            <a:endParaRPr lang="es-ES" sz="1000" dirty="0"/>
          </a:p>
        </p:txBody>
      </p:sp>
      <p:sp>
        <p:nvSpPr>
          <p:cNvPr id="3" name="Title 2"/>
          <p:cNvSpPr txBox="1">
            <a:spLocks noGrp="1"/>
          </p:cNvSpPr>
          <p:nvPr>
            <p:ph type="title"/>
          </p:nvPr>
        </p:nvSpPr>
        <p:spPr/>
        <p:txBody>
          <a:bodyPr/>
          <a:lstStyle/>
          <a:p>
            <a:pPr lvl="0"/>
            <a:r>
              <a:rPr lang="es-ES" sz="1400" dirty="0" smtClean="0">
                <a:latin typeface="Verdana" pitchFamily="34"/>
              </a:rPr>
              <a:t>Proyecto de ley C-31: Propuestas de cambios al sistema de asilo de Canadá</a:t>
            </a:r>
            <a:endParaRPr lang="es-ES" sz="1400" dirty="0"/>
          </a:p>
        </p:txBody>
      </p:sp>
      <p:sp>
        <p:nvSpPr>
          <p:cNvPr id="4" name="Slide Number Placeholder 3"/>
          <p:cNvSpPr txBox="1"/>
          <p:nvPr/>
        </p:nvSpPr>
        <p:spPr>
          <a:xfrm>
            <a:off x="8229600" y="6356351"/>
            <a:ext cx="838203"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284D35A-600E-4C63-8C97-AE9DFC03E53F}" type="slidenum">
              <a:rPr lang="es-ES" smtClean="0"/>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9</a:t>
            </a:fld>
            <a:endParaRPr lang="es-ES" sz="1200" b="0" i="0" u="none" strike="noStrike" kern="1200" cap="none" spc="0" baseline="0" dirty="0">
              <a:solidFill>
                <a:srgbClr val="898989"/>
              </a:solidFill>
              <a:uFillTx/>
              <a:latin typeface="Calibri"/>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15189</TotalTime>
  <Words>2093</Words>
  <Application>Microsoft Office PowerPoint</Application>
  <PresentationFormat>On-screen Show (4:3)</PresentationFormat>
  <Paragraphs>234</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Resumen</vt:lpstr>
      <vt:lpstr>¿Por qué reformar el sistema?</vt:lpstr>
      <vt:lpstr>Principios rectores</vt:lpstr>
      <vt:lpstr>Primera reforma: Balanced Refugee Reform Act</vt:lpstr>
      <vt:lpstr>Proyecto de ley C-31: Propuestas de cambios al sistema de asilo de Canadá</vt:lpstr>
      <vt:lpstr>Proyecto de ley C-31: Propuestas de cambios al sistema de asilo de Canadá</vt:lpstr>
      <vt:lpstr>Proyecto de ley C-31: Propuestas de cambios al sistema de asilo de Canadá</vt:lpstr>
      <vt:lpstr>Proyecto de ley C-31: Propuestas de cambios al sistema de asilo de Canadá</vt:lpstr>
      <vt:lpstr>Proyecto de ley C-31: Propuestas de cambios al sistema de asilo de Canadá</vt:lpstr>
      <vt:lpstr>Proyecto de ley C-31: Propuestas relacionadas con el tráfico ilegal de personas</vt:lpstr>
      <vt:lpstr>Proyecto de ley C-31: Propuestas relacionadas con el tráfico ilegal de personas</vt:lpstr>
      <vt:lpstr>Proyecto de ley C-31: Propuestas relacionadas con el tráfico ilegal de personas</vt:lpstr>
      <vt:lpstr>Proyecto de ley C-31: Propuestas relacionadas con la biométrica</vt:lpstr>
      <vt:lpstr>Proyecto de ley C-31: Medidas propuestas relacionadas con la biométrica</vt:lpstr>
      <vt:lpstr>Conclusión</vt:lpstr>
      <vt:lpstr>Presupuesto federal para 2012: Resumen</vt:lpstr>
      <vt:lpstr>Presupuesto federal para 2012 (continuación)</vt:lpstr>
      <vt:lpstr>Anexo A: Resumen de tiempos de procesamiento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CIC</dc:creator>
  <cp:lastModifiedBy>User</cp:lastModifiedBy>
  <cp:revision>1233</cp:revision>
  <dcterms:created xsi:type="dcterms:W3CDTF">2010-07-27T20:22:16Z</dcterms:created>
  <dcterms:modified xsi:type="dcterms:W3CDTF">2012-06-20T13:24:54Z</dcterms:modified>
</cp:coreProperties>
</file>