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handoutMasterIdLst>
    <p:handoutMasterId r:id="rId24"/>
  </p:handoutMasterIdLst>
  <p:sldIdLst>
    <p:sldId id="256" r:id="rId2"/>
    <p:sldId id="287" r:id="rId3"/>
    <p:sldId id="260" r:id="rId4"/>
    <p:sldId id="274" r:id="rId5"/>
    <p:sldId id="258" r:id="rId6"/>
    <p:sldId id="268" r:id="rId7"/>
    <p:sldId id="275" r:id="rId8"/>
    <p:sldId id="263" r:id="rId9"/>
    <p:sldId id="272" r:id="rId10"/>
    <p:sldId id="276" r:id="rId11"/>
    <p:sldId id="264" r:id="rId12"/>
    <p:sldId id="282" r:id="rId13"/>
    <p:sldId id="283" r:id="rId14"/>
    <p:sldId id="279" r:id="rId15"/>
    <p:sldId id="269" r:id="rId16"/>
    <p:sldId id="278" r:id="rId17"/>
    <p:sldId id="285" r:id="rId18"/>
    <p:sldId id="277" r:id="rId19"/>
    <p:sldId id="271" r:id="rId20"/>
    <p:sldId id="273" r:id="rId21"/>
    <p:sldId id="28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CC"/>
    <a:srgbClr val="A500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70322" autoAdjust="0"/>
  </p:normalViewPr>
  <p:slideViewPr>
    <p:cSldViewPr>
      <p:cViewPr varScale="1">
        <p:scale>
          <a:sx n="61" d="100"/>
          <a:sy n="61" d="100"/>
        </p:scale>
        <p:origin x="2280"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15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21B00-2A72-4619-A83A-4B94C7591D1D}" type="doc">
      <dgm:prSet loTypeId="urn:microsoft.com/office/officeart/2005/8/layout/vProcess5" loCatId="process" qsTypeId="urn:microsoft.com/office/officeart/2005/8/quickstyle/simple5" qsCatId="simple" csTypeId="urn:microsoft.com/office/officeart/2005/8/colors/accent1_2" csCatId="accent1" phldr="1"/>
      <dgm:spPr/>
    </dgm:pt>
    <dgm:pt modelId="{BE745EFD-5106-40EC-8E1A-C603C72D0AD3}">
      <dgm:prSet phldrT="[Text]"/>
      <dgm:spPr/>
      <dgm:t>
        <a:bodyPr/>
        <a:lstStyle/>
        <a:p>
          <a:r>
            <a:rPr lang="es-ES_tradnl" noProof="0" dirty="0" smtClean="0"/>
            <a:t>Mejora la seguridad de los documentos de viaje de lectura mecánica y conformes con las normas de la OACI</a:t>
          </a:r>
          <a:endParaRPr lang="es-ES_tradnl" noProof="0" dirty="0"/>
        </a:p>
      </dgm:t>
    </dgm:pt>
    <dgm:pt modelId="{5C025235-A901-4622-A612-AC43222F545A}" type="parTrans" cxnId="{C77B7D0E-658D-4512-8D64-181DC8FA36CE}">
      <dgm:prSet/>
      <dgm:spPr/>
      <dgm:t>
        <a:bodyPr/>
        <a:lstStyle/>
        <a:p>
          <a:endParaRPr lang="en-GB"/>
        </a:p>
      </dgm:t>
    </dgm:pt>
    <dgm:pt modelId="{63212FF1-7875-4293-BE64-C7563C152BAD}" type="sibTrans" cxnId="{C77B7D0E-658D-4512-8D64-181DC8FA36CE}">
      <dgm:prSet/>
      <dgm:spPr/>
      <dgm:t>
        <a:bodyPr/>
        <a:lstStyle/>
        <a:p>
          <a:endParaRPr lang="en-GB" dirty="0"/>
        </a:p>
      </dgm:t>
    </dgm:pt>
    <dgm:pt modelId="{9EC5F89C-1572-4043-907E-AE65B18669CA}">
      <dgm:prSet phldrT="[Text]"/>
      <dgm:spPr/>
      <dgm:t>
        <a:bodyPr/>
        <a:lstStyle/>
        <a:p>
          <a:r>
            <a:rPr lang="es-ES_tradnl" noProof="0" dirty="0" smtClean="0"/>
            <a:t>Disminuye el número de documentos de viaje fraudulentos</a:t>
          </a:r>
          <a:endParaRPr lang="es-ES_tradnl" noProof="0" dirty="0"/>
        </a:p>
      </dgm:t>
    </dgm:pt>
    <dgm:pt modelId="{4AD7829F-AFB0-49D5-B087-44F10A6A6055}" type="parTrans" cxnId="{5DEEA58C-7F26-46B2-B985-C42DFC427E1E}">
      <dgm:prSet/>
      <dgm:spPr/>
      <dgm:t>
        <a:bodyPr/>
        <a:lstStyle/>
        <a:p>
          <a:endParaRPr lang="en-GB"/>
        </a:p>
      </dgm:t>
    </dgm:pt>
    <dgm:pt modelId="{A10936F7-7FD1-43EA-8615-7AFA13267714}" type="sibTrans" cxnId="{5DEEA58C-7F26-46B2-B985-C42DFC427E1E}">
      <dgm:prSet/>
      <dgm:spPr/>
      <dgm:t>
        <a:bodyPr/>
        <a:lstStyle/>
        <a:p>
          <a:endParaRPr lang="en-GB" dirty="0"/>
        </a:p>
      </dgm:t>
    </dgm:pt>
    <dgm:pt modelId="{144CF449-3155-4B18-A7DC-6D998A0C8896}">
      <dgm:prSet phldrT="[Text]"/>
      <dgm:spPr/>
      <dgm:t>
        <a:bodyPr/>
        <a:lstStyle/>
        <a:p>
          <a:endParaRPr lang="en-GB" dirty="0"/>
        </a:p>
      </dgm:t>
    </dgm:pt>
    <dgm:pt modelId="{D5CE1B3A-F858-432C-8E63-F2645E06A9A9}" type="parTrans" cxnId="{1B4ACF14-D041-411B-A70F-B2809B384F2F}">
      <dgm:prSet/>
      <dgm:spPr/>
      <dgm:t>
        <a:bodyPr/>
        <a:lstStyle/>
        <a:p>
          <a:endParaRPr lang="en-GB"/>
        </a:p>
      </dgm:t>
    </dgm:pt>
    <dgm:pt modelId="{B8A584EE-4943-414C-A0D4-309556639314}" type="sibTrans" cxnId="{1B4ACF14-D041-411B-A70F-B2809B384F2F}">
      <dgm:prSet/>
      <dgm:spPr/>
      <dgm:t>
        <a:bodyPr/>
        <a:lstStyle/>
        <a:p>
          <a:endParaRPr lang="en-GB"/>
        </a:p>
      </dgm:t>
    </dgm:pt>
    <dgm:pt modelId="{C7F6110F-5916-46E6-A96C-05FE264365B0}">
      <dgm:prSet phldrT="[Text]"/>
      <dgm:spPr/>
      <dgm:t>
        <a:bodyPr/>
        <a:lstStyle/>
        <a:p>
          <a:r>
            <a:rPr lang="es-ES_tradnl" noProof="0" dirty="0" smtClean="0"/>
            <a:t>Aumento creciente del fraude en materia de identidad</a:t>
          </a:r>
          <a:endParaRPr lang="es-ES_tradnl" noProof="0" dirty="0"/>
        </a:p>
      </dgm:t>
    </dgm:pt>
    <dgm:pt modelId="{FFB845FA-E429-45E6-B6A6-A197A323BE27}" type="parTrans" cxnId="{08E72159-A787-46E8-A975-041B3C32D786}">
      <dgm:prSet/>
      <dgm:spPr/>
      <dgm:t>
        <a:bodyPr/>
        <a:lstStyle/>
        <a:p>
          <a:endParaRPr lang="en-GB"/>
        </a:p>
      </dgm:t>
    </dgm:pt>
    <dgm:pt modelId="{32A71B63-4A91-44C6-A231-D680B4B7BA93}" type="sibTrans" cxnId="{08E72159-A787-46E8-A975-041B3C32D786}">
      <dgm:prSet/>
      <dgm:spPr/>
      <dgm:t>
        <a:bodyPr/>
        <a:lstStyle/>
        <a:p>
          <a:endParaRPr lang="en-GB" dirty="0"/>
        </a:p>
      </dgm:t>
    </dgm:pt>
    <dgm:pt modelId="{F4138F5F-2EE8-415A-99F1-A3A70975848E}">
      <dgm:prSet phldrT="[Text]"/>
      <dgm:spPr/>
      <dgm:t>
        <a:bodyPr/>
        <a:lstStyle/>
        <a:p>
          <a:r>
            <a:rPr lang="es-ES_tradnl" noProof="0" dirty="0" smtClean="0"/>
            <a:t>Impostores explotan los puntos débiles inherentes del proceso de emisión --- pruebas de usurpación de  identidad --- </a:t>
          </a:r>
          <a:endParaRPr lang="es-ES_tradnl" noProof="0" dirty="0"/>
        </a:p>
      </dgm:t>
    </dgm:pt>
    <dgm:pt modelId="{09D26629-C176-4101-A92D-B5B08CF06616}" type="parTrans" cxnId="{3F80798D-9F8F-4E94-9DCE-352C9BC43989}">
      <dgm:prSet/>
      <dgm:spPr/>
      <dgm:t>
        <a:bodyPr/>
        <a:lstStyle/>
        <a:p>
          <a:endParaRPr lang="en-GB"/>
        </a:p>
      </dgm:t>
    </dgm:pt>
    <dgm:pt modelId="{726D4D1F-5639-40B5-8B3D-3F1D0388B056}" type="sibTrans" cxnId="{3F80798D-9F8F-4E94-9DCE-352C9BC43989}">
      <dgm:prSet/>
      <dgm:spPr/>
      <dgm:t>
        <a:bodyPr/>
        <a:lstStyle/>
        <a:p>
          <a:endParaRPr lang="en-GB"/>
        </a:p>
      </dgm:t>
    </dgm:pt>
    <dgm:pt modelId="{B0C29B88-2B31-4758-BD03-CEFB171014EF}">
      <dgm:prSet phldrT="[Text]"/>
      <dgm:spPr/>
      <dgm:t>
        <a:bodyPr/>
        <a:lstStyle/>
        <a:p>
          <a:endParaRPr lang="en-GB" dirty="0"/>
        </a:p>
      </dgm:t>
    </dgm:pt>
    <dgm:pt modelId="{0FC6E66D-AB58-4116-A2D2-78713EB7FD4B}" type="parTrans" cxnId="{902E3ECC-BDEF-4D79-961A-9DAAB819F2A4}">
      <dgm:prSet/>
      <dgm:spPr/>
      <dgm:t>
        <a:bodyPr/>
        <a:lstStyle/>
        <a:p>
          <a:endParaRPr lang="en-GB"/>
        </a:p>
      </dgm:t>
    </dgm:pt>
    <dgm:pt modelId="{E52ACE58-3FC3-43F4-B72C-446A0BDAA2F5}" type="sibTrans" cxnId="{902E3ECC-BDEF-4D79-961A-9DAAB819F2A4}">
      <dgm:prSet/>
      <dgm:spPr/>
      <dgm:t>
        <a:bodyPr/>
        <a:lstStyle/>
        <a:p>
          <a:endParaRPr lang="en-GB"/>
        </a:p>
      </dgm:t>
    </dgm:pt>
    <dgm:pt modelId="{9FA09B4B-1644-4897-A3DF-D740528686FE}">
      <dgm:prSet phldrT="[Text]"/>
      <dgm:spPr/>
      <dgm:t>
        <a:bodyPr/>
        <a:lstStyle/>
        <a:p>
          <a:r>
            <a:rPr lang="es-ES_tradnl" noProof="0" dirty="0" smtClean="0"/>
            <a:t>Los delincuentes explotan nuevos puntos débiles del sistema</a:t>
          </a:r>
          <a:endParaRPr lang="es-ES_tradnl" noProof="0" dirty="0"/>
        </a:p>
      </dgm:t>
    </dgm:pt>
    <dgm:pt modelId="{6711A30D-E03F-4C9F-B5ED-BCEC25FAE691}" type="sibTrans" cxnId="{A0D96662-7E1A-4640-884C-033776E2EFB9}">
      <dgm:prSet/>
      <dgm:spPr/>
      <dgm:t>
        <a:bodyPr/>
        <a:lstStyle/>
        <a:p>
          <a:endParaRPr lang="en-GB" dirty="0"/>
        </a:p>
      </dgm:t>
    </dgm:pt>
    <dgm:pt modelId="{6EB0D50E-9518-4C63-B4B8-FADC64426AE4}" type="parTrans" cxnId="{A0D96662-7E1A-4640-884C-033776E2EFB9}">
      <dgm:prSet/>
      <dgm:spPr/>
      <dgm:t>
        <a:bodyPr/>
        <a:lstStyle/>
        <a:p>
          <a:endParaRPr lang="en-GB"/>
        </a:p>
      </dgm:t>
    </dgm:pt>
    <dgm:pt modelId="{5474B580-2590-4F2E-B822-08C792F527DA}" type="pres">
      <dgm:prSet presAssocID="{5A221B00-2A72-4619-A83A-4B94C7591D1D}" presName="outerComposite" presStyleCnt="0">
        <dgm:presLayoutVars>
          <dgm:chMax val="5"/>
          <dgm:dir/>
          <dgm:resizeHandles val="exact"/>
        </dgm:presLayoutVars>
      </dgm:prSet>
      <dgm:spPr/>
    </dgm:pt>
    <dgm:pt modelId="{5FC53B7B-21C6-4488-9B67-6BEADFAE558E}" type="pres">
      <dgm:prSet presAssocID="{5A221B00-2A72-4619-A83A-4B94C7591D1D}" presName="dummyMaxCanvas" presStyleCnt="0">
        <dgm:presLayoutVars/>
      </dgm:prSet>
      <dgm:spPr/>
    </dgm:pt>
    <dgm:pt modelId="{362B7C26-F345-4250-BB19-E0DF1F42DC2B}" type="pres">
      <dgm:prSet presAssocID="{5A221B00-2A72-4619-A83A-4B94C7591D1D}" presName="FiveNodes_1" presStyleLbl="node1" presStyleIdx="0" presStyleCnt="5">
        <dgm:presLayoutVars>
          <dgm:bulletEnabled val="1"/>
        </dgm:presLayoutVars>
      </dgm:prSet>
      <dgm:spPr/>
      <dgm:t>
        <a:bodyPr/>
        <a:lstStyle/>
        <a:p>
          <a:endParaRPr lang="en-GB"/>
        </a:p>
      </dgm:t>
    </dgm:pt>
    <dgm:pt modelId="{47A25527-2C33-4F49-91BA-F59FA4FADA67}" type="pres">
      <dgm:prSet presAssocID="{5A221B00-2A72-4619-A83A-4B94C7591D1D}" presName="FiveNodes_2" presStyleLbl="node1" presStyleIdx="1" presStyleCnt="5">
        <dgm:presLayoutVars>
          <dgm:bulletEnabled val="1"/>
        </dgm:presLayoutVars>
      </dgm:prSet>
      <dgm:spPr/>
      <dgm:t>
        <a:bodyPr/>
        <a:lstStyle/>
        <a:p>
          <a:endParaRPr lang="en-GB"/>
        </a:p>
      </dgm:t>
    </dgm:pt>
    <dgm:pt modelId="{41FCA6AB-A45B-4D53-9AB9-51B843F57A49}" type="pres">
      <dgm:prSet presAssocID="{5A221B00-2A72-4619-A83A-4B94C7591D1D}" presName="FiveNodes_3" presStyleLbl="node1" presStyleIdx="2" presStyleCnt="5">
        <dgm:presLayoutVars>
          <dgm:bulletEnabled val="1"/>
        </dgm:presLayoutVars>
      </dgm:prSet>
      <dgm:spPr/>
      <dgm:t>
        <a:bodyPr/>
        <a:lstStyle/>
        <a:p>
          <a:endParaRPr lang="en-US"/>
        </a:p>
      </dgm:t>
    </dgm:pt>
    <dgm:pt modelId="{C585CD82-0C60-4236-950A-A9FD9B3A43E8}" type="pres">
      <dgm:prSet presAssocID="{5A221B00-2A72-4619-A83A-4B94C7591D1D}" presName="FiveNodes_4" presStyleLbl="node1" presStyleIdx="3" presStyleCnt="5">
        <dgm:presLayoutVars>
          <dgm:bulletEnabled val="1"/>
        </dgm:presLayoutVars>
      </dgm:prSet>
      <dgm:spPr/>
      <dgm:t>
        <a:bodyPr/>
        <a:lstStyle/>
        <a:p>
          <a:endParaRPr lang="en-GB"/>
        </a:p>
      </dgm:t>
    </dgm:pt>
    <dgm:pt modelId="{9B0D9F7C-BFD0-4F87-9A43-3C0C7D576855}" type="pres">
      <dgm:prSet presAssocID="{5A221B00-2A72-4619-A83A-4B94C7591D1D}" presName="FiveNodes_5" presStyleLbl="node1" presStyleIdx="4" presStyleCnt="5">
        <dgm:presLayoutVars>
          <dgm:bulletEnabled val="1"/>
        </dgm:presLayoutVars>
      </dgm:prSet>
      <dgm:spPr/>
      <dgm:t>
        <a:bodyPr/>
        <a:lstStyle/>
        <a:p>
          <a:endParaRPr lang="en-US"/>
        </a:p>
      </dgm:t>
    </dgm:pt>
    <dgm:pt modelId="{74D8ADED-B4BF-4971-9D98-12902033B58A}" type="pres">
      <dgm:prSet presAssocID="{5A221B00-2A72-4619-A83A-4B94C7591D1D}" presName="FiveConn_1-2" presStyleLbl="fgAccFollowNode1" presStyleIdx="0" presStyleCnt="4">
        <dgm:presLayoutVars>
          <dgm:bulletEnabled val="1"/>
        </dgm:presLayoutVars>
      </dgm:prSet>
      <dgm:spPr/>
      <dgm:t>
        <a:bodyPr/>
        <a:lstStyle/>
        <a:p>
          <a:endParaRPr lang="en-US"/>
        </a:p>
      </dgm:t>
    </dgm:pt>
    <dgm:pt modelId="{E208A590-DAEB-42F2-9B00-968F56B00680}" type="pres">
      <dgm:prSet presAssocID="{5A221B00-2A72-4619-A83A-4B94C7591D1D}" presName="FiveConn_2-3" presStyleLbl="fgAccFollowNode1" presStyleIdx="1" presStyleCnt="4">
        <dgm:presLayoutVars>
          <dgm:bulletEnabled val="1"/>
        </dgm:presLayoutVars>
      </dgm:prSet>
      <dgm:spPr/>
      <dgm:t>
        <a:bodyPr/>
        <a:lstStyle/>
        <a:p>
          <a:endParaRPr lang="en-US"/>
        </a:p>
      </dgm:t>
    </dgm:pt>
    <dgm:pt modelId="{38733FB3-09AC-43AF-8AEE-38A9C8F034D3}" type="pres">
      <dgm:prSet presAssocID="{5A221B00-2A72-4619-A83A-4B94C7591D1D}" presName="FiveConn_3-4" presStyleLbl="fgAccFollowNode1" presStyleIdx="2" presStyleCnt="4">
        <dgm:presLayoutVars>
          <dgm:bulletEnabled val="1"/>
        </dgm:presLayoutVars>
      </dgm:prSet>
      <dgm:spPr/>
      <dgm:t>
        <a:bodyPr/>
        <a:lstStyle/>
        <a:p>
          <a:endParaRPr lang="en-US"/>
        </a:p>
      </dgm:t>
    </dgm:pt>
    <dgm:pt modelId="{AE6AD22F-9B69-4451-BB89-BB9A53E06A3C}" type="pres">
      <dgm:prSet presAssocID="{5A221B00-2A72-4619-A83A-4B94C7591D1D}" presName="FiveConn_4-5" presStyleLbl="fgAccFollowNode1" presStyleIdx="3" presStyleCnt="4">
        <dgm:presLayoutVars>
          <dgm:bulletEnabled val="1"/>
        </dgm:presLayoutVars>
      </dgm:prSet>
      <dgm:spPr/>
      <dgm:t>
        <a:bodyPr/>
        <a:lstStyle/>
        <a:p>
          <a:endParaRPr lang="en-US"/>
        </a:p>
      </dgm:t>
    </dgm:pt>
    <dgm:pt modelId="{44C17A93-1BE7-42FE-9E3B-26B6B74559BA}" type="pres">
      <dgm:prSet presAssocID="{5A221B00-2A72-4619-A83A-4B94C7591D1D}" presName="FiveNodes_1_text" presStyleLbl="node1" presStyleIdx="4" presStyleCnt="5">
        <dgm:presLayoutVars>
          <dgm:bulletEnabled val="1"/>
        </dgm:presLayoutVars>
      </dgm:prSet>
      <dgm:spPr/>
      <dgm:t>
        <a:bodyPr/>
        <a:lstStyle/>
        <a:p>
          <a:endParaRPr lang="en-GB"/>
        </a:p>
      </dgm:t>
    </dgm:pt>
    <dgm:pt modelId="{2065FC75-9719-4BB9-AAD3-7FCEF71F3ACC}" type="pres">
      <dgm:prSet presAssocID="{5A221B00-2A72-4619-A83A-4B94C7591D1D}" presName="FiveNodes_2_text" presStyleLbl="node1" presStyleIdx="4" presStyleCnt="5">
        <dgm:presLayoutVars>
          <dgm:bulletEnabled val="1"/>
        </dgm:presLayoutVars>
      </dgm:prSet>
      <dgm:spPr/>
      <dgm:t>
        <a:bodyPr/>
        <a:lstStyle/>
        <a:p>
          <a:endParaRPr lang="en-GB"/>
        </a:p>
      </dgm:t>
    </dgm:pt>
    <dgm:pt modelId="{F26C3543-4019-4BC4-BD3D-B4624BD8F04E}" type="pres">
      <dgm:prSet presAssocID="{5A221B00-2A72-4619-A83A-4B94C7591D1D}" presName="FiveNodes_3_text" presStyleLbl="node1" presStyleIdx="4" presStyleCnt="5">
        <dgm:presLayoutVars>
          <dgm:bulletEnabled val="1"/>
        </dgm:presLayoutVars>
      </dgm:prSet>
      <dgm:spPr/>
      <dgm:t>
        <a:bodyPr/>
        <a:lstStyle/>
        <a:p>
          <a:endParaRPr lang="en-US"/>
        </a:p>
      </dgm:t>
    </dgm:pt>
    <dgm:pt modelId="{A84DCA59-1FA8-4128-86C3-B4C84EFB092E}" type="pres">
      <dgm:prSet presAssocID="{5A221B00-2A72-4619-A83A-4B94C7591D1D}" presName="FiveNodes_4_text" presStyleLbl="node1" presStyleIdx="4" presStyleCnt="5">
        <dgm:presLayoutVars>
          <dgm:bulletEnabled val="1"/>
        </dgm:presLayoutVars>
      </dgm:prSet>
      <dgm:spPr/>
      <dgm:t>
        <a:bodyPr/>
        <a:lstStyle/>
        <a:p>
          <a:endParaRPr lang="en-GB"/>
        </a:p>
      </dgm:t>
    </dgm:pt>
    <dgm:pt modelId="{770E9B50-B1BE-4C55-AB38-4E6896148B12}" type="pres">
      <dgm:prSet presAssocID="{5A221B00-2A72-4619-A83A-4B94C7591D1D}" presName="FiveNodes_5_text" presStyleLbl="node1" presStyleIdx="4" presStyleCnt="5">
        <dgm:presLayoutVars>
          <dgm:bulletEnabled val="1"/>
        </dgm:presLayoutVars>
      </dgm:prSet>
      <dgm:spPr/>
      <dgm:t>
        <a:bodyPr/>
        <a:lstStyle/>
        <a:p>
          <a:endParaRPr lang="en-US"/>
        </a:p>
      </dgm:t>
    </dgm:pt>
  </dgm:ptLst>
  <dgm:cxnLst>
    <dgm:cxn modelId="{DB53BC77-7CA5-4E71-884F-BD77FB719A5F}" type="presOf" srcId="{32A71B63-4A91-44C6-A231-D680B4B7BA93}" destId="{AE6AD22F-9B69-4451-BB89-BB9A53E06A3C}" srcOrd="0" destOrd="0" presId="urn:microsoft.com/office/officeart/2005/8/layout/vProcess5"/>
    <dgm:cxn modelId="{854385A2-1B4D-4224-B33A-1CE769B32C02}" type="presOf" srcId="{BE745EFD-5106-40EC-8E1A-C603C72D0AD3}" destId="{44C17A93-1BE7-42FE-9E3B-26B6B74559BA}" srcOrd="1" destOrd="0" presId="urn:microsoft.com/office/officeart/2005/8/layout/vProcess5"/>
    <dgm:cxn modelId="{442899B8-BA11-4A27-B9F1-2D2749D4CC95}" type="presOf" srcId="{F4138F5F-2EE8-415A-99F1-A3A70975848E}" destId="{9B0D9F7C-BFD0-4F87-9A43-3C0C7D576855}" srcOrd="0" destOrd="0" presId="urn:microsoft.com/office/officeart/2005/8/layout/vProcess5"/>
    <dgm:cxn modelId="{1F62B15B-AACE-4E7D-9486-32A7F4E83A96}" type="presOf" srcId="{5A221B00-2A72-4619-A83A-4B94C7591D1D}" destId="{5474B580-2590-4F2E-B822-08C792F527DA}" srcOrd="0" destOrd="0" presId="urn:microsoft.com/office/officeart/2005/8/layout/vProcess5"/>
    <dgm:cxn modelId="{37B9FAFE-30FF-43FE-9E8F-6E6794DA77F2}" type="presOf" srcId="{C7F6110F-5916-46E6-A96C-05FE264365B0}" destId="{C585CD82-0C60-4236-950A-A9FD9B3A43E8}" srcOrd="0" destOrd="0" presId="urn:microsoft.com/office/officeart/2005/8/layout/vProcess5"/>
    <dgm:cxn modelId="{A2190539-CCD5-47FE-8188-BE7A5B2BA362}" type="presOf" srcId="{9EC5F89C-1572-4043-907E-AE65B18669CA}" destId="{2065FC75-9719-4BB9-AAD3-7FCEF71F3ACC}" srcOrd="1" destOrd="0" presId="urn:microsoft.com/office/officeart/2005/8/layout/vProcess5"/>
    <dgm:cxn modelId="{15D05E60-6D92-4929-8BED-14AAA439E0FC}" type="presOf" srcId="{63212FF1-7875-4293-BE64-C7563C152BAD}" destId="{74D8ADED-B4BF-4971-9D98-12902033B58A}" srcOrd="0" destOrd="0" presId="urn:microsoft.com/office/officeart/2005/8/layout/vProcess5"/>
    <dgm:cxn modelId="{1852D07A-9309-4D8E-9064-783DE12EE74F}" type="presOf" srcId="{9FA09B4B-1644-4897-A3DF-D740528686FE}" destId="{41FCA6AB-A45B-4D53-9AB9-51B843F57A49}" srcOrd="0" destOrd="0" presId="urn:microsoft.com/office/officeart/2005/8/layout/vProcess5"/>
    <dgm:cxn modelId="{902E3ECC-BDEF-4D79-961A-9DAAB819F2A4}" srcId="{5A221B00-2A72-4619-A83A-4B94C7591D1D}" destId="{B0C29B88-2B31-4758-BD03-CEFB171014EF}" srcOrd="5" destOrd="0" parTransId="{0FC6E66D-AB58-4116-A2D2-78713EB7FD4B}" sibTransId="{E52ACE58-3FC3-43F4-B72C-446A0BDAA2F5}"/>
    <dgm:cxn modelId="{3EECE241-7AA5-4238-B36C-5FFFBCDEA381}" type="presOf" srcId="{F4138F5F-2EE8-415A-99F1-A3A70975848E}" destId="{770E9B50-B1BE-4C55-AB38-4E6896148B12}" srcOrd="1" destOrd="0" presId="urn:microsoft.com/office/officeart/2005/8/layout/vProcess5"/>
    <dgm:cxn modelId="{29D6B4ED-66E6-4A39-9879-DC361B6C18EA}" type="presOf" srcId="{6711A30D-E03F-4C9F-B5ED-BCEC25FAE691}" destId="{38733FB3-09AC-43AF-8AEE-38A9C8F034D3}" srcOrd="0" destOrd="0" presId="urn:microsoft.com/office/officeart/2005/8/layout/vProcess5"/>
    <dgm:cxn modelId="{5DEEA58C-7F26-46B2-B985-C42DFC427E1E}" srcId="{5A221B00-2A72-4619-A83A-4B94C7591D1D}" destId="{9EC5F89C-1572-4043-907E-AE65B18669CA}" srcOrd="1" destOrd="0" parTransId="{4AD7829F-AFB0-49D5-B087-44F10A6A6055}" sibTransId="{A10936F7-7FD1-43EA-8615-7AFA13267714}"/>
    <dgm:cxn modelId="{710DF343-0CB6-4FF5-886B-70ED22114EFA}" type="presOf" srcId="{C7F6110F-5916-46E6-A96C-05FE264365B0}" destId="{A84DCA59-1FA8-4128-86C3-B4C84EFB092E}" srcOrd="1" destOrd="0" presId="urn:microsoft.com/office/officeart/2005/8/layout/vProcess5"/>
    <dgm:cxn modelId="{08E72159-A787-46E8-A975-041B3C32D786}" srcId="{5A221B00-2A72-4619-A83A-4B94C7591D1D}" destId="{C7F6110F-5916-46E6-A96C-05FE264365B0}" srcOrd="3" destOrd="0" parTransId="{FFB845FA-E429-45E6-B6A6-A197A323BE27}" sibTransId="{32A71B63-4A91-44C6-A231-D680B4B7BA93}"/>
    <dgm:cxn modelId="{1B4ACF14-D041-411B-A70F-B2809B384F2F}" srcId="{5A221B00-2A72-4619-A83A-4B94C7591D1D}" destId="{144CF449-3155-4B18-A7DC-6D998A0C8896}" srcOrd="6" destOrd="0" parTransId="{D5CE1B3A-F858-432C-8E63-F2645E06A9A9}" sibTransId="{B8A584EE-4943-414C-A0D4-309556639314}"/>
    <dgm:cxn modelId="{37595DD7-B335-4EB4-80A2-D1D203BBAE40}" type="presOf" srcId="{BE745EFD-5106-40EC-8E1A-C603C72D0AD3}" destId="{362B7C26-F345-4250-BB19-E0DF1F42DC2B}" srcOrd="0" destOrd="0" presId="urn:microsoft.com/office/officeart/2005/8/layout/vProcess5"/>
    <dgm:cxn modelId="{40327F2A-C431-4ACC-A2B1-FB262BE651B7}" type="presOf" srcId="{9FA09B4B-1644-4897-A3DF-D740528686FE}" destId="{F26C3543-4019-4BC4-BD3D-B4624BD8F04E}" srcOrd="1" destOrd="0" presId="urn:microsoft.com/office/officeart/2005/8/layout/vProcess5"/>
    <dgm:cxn modelId="{3F80798D-9F8F-4E94-9DCE-352C9BC43989}" srcId="{5A221B00-2A72-4619-A83A-4B94C7591D1D}" destId="{F4138F5F-2EE8-415A-99F1-A3A70975848E}" srcOrd="4" destOrd="0" parTransId="{09D26629-C176-4101-A92D-B5B08CF06616}" sibTransId="{726D4D1F-5639-40B5-8B3D-3F1D0388B056}"/>
    <dgm:cxn modelId="{99C465A4-FF0D-43B0-AF42-BE6BD1F5DA88}" type="presOf" srcId="{9EC5F89C-1572-4043-907E-AE65B18669CA}" destId="{47A25527-2C33-4F49-91BA-F59FA4FADA67}" srcOrd="0" destOrd="0" presId="urn:microsoft.com/office/officeart/2005/8/layout/vProcess5"/>
    <dgm:cxn modelId="{C77B7D0E-658D-4512-8D64-181DC8FA36CE}" srcId="{5A221B00-2A72-4619-A83A-4B94C7591D1D}" destId="{BE745EFD-5106-40EC-8E1A-C603C72D0AD3}" srcOrd="0" destOrd="0" parTransId="{5C025235-A901-4622-A612-AC43222F545A}" sibTransId="{63212FF1-7875-4293-BE64-C7563C152BAD}"/>
    <dgm:cxn modelId="{A0D96662-7E1A-4640-884C-033776E2EFB9}" srcId="{5A221B00-2A72-4619-A83A-4B94C7591D1D}" destId="{9FA09B4B-1644-4897-A3DF-D740528686FE}" srcOrd="2" destOrd="0" parTransId="{6EB0D50E-9518-4C63-B4B8-FADC64426AE4}" sibTransId="{6711A30D-E03F-4C9F-B5ED-BCEC25FAE691}"/>
    <dgm:cxn modelId="{E6D21DC5-A8F8-4CA4-BE2E-4E4D9A6FB01E}" type="presOf" srcId="{A10936F7-7FD1-43EA-8615-7AFA13267714}" destId="{E208A590-DAEB-42F2-9B00-968F56B00680}" srcOrd="0" destOrd="0" presId="urn:microsoft.com/office/officeart/2005/8/layout/vProcess5"/>
    <dgm:cxn modelId="{13F1ACA3-6B1A-44D5-B8C6-91ED9B5F276F}" type="presParOf" srcId="{5474B580-2590-4F2E-B822-08C792F527DA}" destId="{5FC53B7B-21C6-4488-9B67-6BEADFAE558E}" srcOrd="0" destOrd="0" presId="urn:microsoft.com/office/officeart/2005/8/layout/vProcess5"/>
    <dgm:cxn modelId="{BF8D7E38-AB95-4DF6-841D-44088DF3D9D6}" type="presParOf" srcId="{5474B580-2590-4F2E-B822-08C792F527DA}" destId="{362B7C26-F345-4250-BB19-E0DF1F42DC2B}" srcOrd="1" destOrd="0" presId="urn:microsoft.com/office/officeart/2005/8/layout/vProcess5"/>
    <dgm:cxn modelId="{B1B733F7-808A-48B9-8BEE-B50EFCF33A95}" type="presParOf" srcId="{5474B580-2590-4F2E-B822-08C792F527DA}" destId="{47A25527-2C33-4F49-91BA-F59FA4FADA67}" srcOrd="2" destOrd="0" presId="urn:microsoft.com/office/officeart/2005/8/layout/vProcess5"/>
    <dgm:cxn modelId="{25D99442-AB4E-44B1-8508-A657E7915910}" type="presParOf" srcId="{5474B580-2590-4F2E-B822-08C792F527DA}" destId="{41FCA6AB-A45B-4D53-9AB9-51B843F57A49}" srcOrd="3" destOrd="0" presId="urn:microsoft.com/office/officeart/2005/8/layout/vProcess5"/>
    <dgm:cxn modelId="{8370A67D-04AC-425A-AE1A-3A6FC9E3DB4B}" type="presParOf" srcId="{5474B580-2590-4F2E-B822-08C792F527DA}" destId="{C585CD82-0C60-4236-950A-A9FD9B3A43E8}" srcOrd="4" destOrd="0" presId="urn:microsoft.com/office/officeart/2005/8/layout/vProcess5"/>
    <dgm:cxn modelId="{0E33F055-79C8-4ED5-B0B0-C8B16DF57C6A}" type="presParOf" srcId="{5474B580-2590-4F2E-B822-08C792F527DA}" destId="{9B0D9F7C-BFD0-4F87-9A43-3C0C7D576855}" srcOrd="5" destOrd="0" presId="urn:microsoft.com/office/officeart/2005/8/layout/vProcess5"/>
    <dgm:cxn modelId="{F383D71C-5B98-4B41-A883-548BC2E26C81}" type="presParOf" srcId="{5474B580-2590-4F2E-B822-08C792F527DA}" destId="{74D8ADED-B4BF-4971-9D98-12902033B58A}" srcOrd="6" destOrd="0" presId="urn:microsoft.com/office/officeart/2005/8/layout/vProcess5"/>
    <dgm:cxn modelId="{7AC30FEC-60A9-4F47-B310-10E4EE9AF215}" type="presParOf" srcId="{5474B580-2590-4F2E-B822-08C792F527DA}" destId="{E208A590-DAEB-42F2-9B00-968F56B00680}" srcOrd="7" destOrd="0" presId="urn:microsoft.com/office/officeart/2005/8/layout/vProcess5"/>
    <dgm:cxn modelId="{2351B235-1548-44F8-AC86-BFE85DB511C9}" type="presParOf" srcId="{5474B580-2590-4F2E-B822-08C792F527DA}" destId="{38733FB3-09AC-43AF-8AEE-38A9C8F034D3}" srcOrd="8" destOrd="0" presId="urn:microsoft.com/office/officeart/2005/8/layout/vProcess5"/>
    <dgm:cxn modelId="{288548F7-D0C9-4378-9797-9D5DD876F91F}" type="presParOf" srcId="{5474B580-2590-4F2E-B822-08C792F527DA}" destId="{AE6AD22F-9B69-4451-BB89-BB9A53E06A3C}" srcOrd="9" destOrd="0" presId="urn:microsoft.com/office/officeart/2005/8/layout/vProcess5"/>
    <dgm:cxn modelId="{3DE69730-56D2-456B-B3E4-6FC4563EEF42}" type="presParOf" srcId="{5474B580-2590-4F2E-B822-08C792F527DA}" destId="{44C17A93-1BE7-42FE-9E3B-26B6B74559BA}" srcOrd="10" destOrd="0" presId="urn:microsoft.com/office/officeart/2005/8/layout/vProcess5"/>
    <dgm:cxn modelId="{1C6EEAD4-45D7-4DDB-AA73-21944E36A2D7}" type="presParOf" srcId="{5474B580-2590-4F2E-B822-08C792F527DA}" destId="{2065FC75-9719-4BB9-AAD3-7FCEF71F3ACC}" srcOrd="11" destOrd="0" presId="urn:microsoft.com/office/officeart/2005/8/layout/vProcess5"/>
    <dgm:cxn modelId="{13A4B966-AE0B-4893-B65E-3BE90331AD5F}" type="presParOf" srcId="{5474B580-2590-4F2E-B822-08C792F527DA}" destId="{F26C3543-4019-4BC4-BD3D-B4624BD8F04E}" srcOrd="12" destOrd="0" presId="urn:microsoft.com/office/officeart/2005/8/layout/vProcess5"/>
    <dgm:cxn modelId="{40390D23-7B17-4C37-B0C3-9F8BFE9305D4}" type="presParOf" srcId="{5474B580-2590-4F2E-B822-08C792F527DA}" destId="{A84DCA59-1FA8-4128-86C3-B4C84EFB092E}" srcOrd="13" destOrd="0" presId="urn:microsoft.com/office/officeart/2005/8/layout/vProcess5"/>
    <dgm:cxn modelId="{BCBD93B8-F147-42EC-A8BF-71D957D1ED3C}" type="presParOf" srcId="{5474B580-2590-4F2E-B822-08C792F527DA}" destId="{770E9B50-B1BE-4C55-AB38-4E6896148B1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0FED6C-4AC2-4E4F-9032-49AEFCB0CE74}" type="datetimeFigureOut">
              <a:rPr lang="en-US" smtClean="0"/>
              <a:pPr/>
              <a:t>7/17/2017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88EBB54-EE61-447D-BB00-3F3E03C712DA}" type="slidenum">
              <a:rPr lang="en-US" smtClean="0"/>
              <a:pPr/>
              <a:t>‹Nº›</a:t>
            </a:fld>
            <a:endParaRPr lang="en-US" dirty="0"/>
          </a:p>
        </p:txBody>
      </p:sp>
    </p:spTree>
    <p:extLst>
      <p:ext uri="{BB962C8B-B14F-4D97-AF65-F5344CB8AC3E}">
        <p14:creationId xmlns:p14="http://schemas.microsoft.com/office/powerpoint/2010/main" val="8082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6A715F-C930-4C61-B14B-DF8A78FD5896}" type="datetimeFigureOut">
              <a:rPr lang="en-US" smtClean="0"/>
              <a:pPr/>
              <a:t>7/17/2017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A55618-9243-47F8-B24C-4C08B1343BED}" type="slidenum">
              <a:rPr lang="en-US" smtClean="0"/>
              <a:pPr/>
              <a:t>‹Nº›</a:t>
            </a:fld>
            <a:endParaRPr lang="en-US" dirty="0"/>
          </a:p>
        </p:txBody>
      </p:sp>
    </p:spTree>
    <p:extLst>
      <p:ext uri="{BB962C8B-B14F-4D97-AF65-F5344CB8AC3E}">
        <p14:creationId xmlns:p14="http://schemas.microsoft.com/office/powerpoint/2010/main" val="116550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a:t>
            </a:fld>
            <a:endParaRPr lang="en-US" dirty="0"/>
          </a:p>
        </p:txBody>
      </p:sp>
    </p:spTree>
    <p:extLst>
      <p:ext uri="{BB962C8B-B14F-4D97-AF65-F5344CB8AC3E}">
        <p14:creationId xmlns:p14="http://schemas.microsoft.com/office/powerpoint/2010/main" val="236488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10</a:t>
            </a:fld>
            <a:endParaRPr lang="en-US" dirty="0"/>
          </a:p>
        </p:txBody>
      </p:sp>
    </p:spTree>
    <p:extLst>
      <p:ext uri="{BB962C8B-B14F-4D97-AF65-F5344CB8AC3E}">
        <p14:creationId xmlns:p14="http://schemas.microsoft.com/office/powerpoint/2010/main" val="273772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smtClean="0"/>
              <a:t>De hecho,</a:t>
            </a:r>
            <a:r>
              <a:rPr lang="es-ES_tradnl" baseline="0" noProof="0" dirty="0" smtClean="0"/>
              <a:t> la Guía fue publicada antes de que se elaborar la norma que exige que los Estados verifiquen que su sistema de emisión es seguro. Esta situación se debió a que, con la introducción de los pasaportes electrónicos, los Estados empezaron a constatar que era más difícil producir documentos fraudulentos – y que los sistemas de emisión eran vulnerables. Como ustedes saben, el fraude no desaparece, sólo adopta una nueva forma.</a:t>
            </a:r>
          </a:p>
          <a:p>
            <a:endParaRPr lang="es-ES_tradnl" baseline="0" noProof="0" dirty="0" smtClean="0"/>
          </a:p>
          <a:p>
            <a:r>
              <a:rPr lang="es-ES_tradnl" baseline="0" noProof="0" dirty="0" smtClean="0"/>
              <a:t>De modo que la Guía fue elaborada para facilitar la evaluación de los sistemas emisores de documentos de viaje. La Guía puede servir tanto a los expertos como a los gobiernos que desean realizar una autoevaluación de sus sistemas de emisión.</a:t>
            </a:r>
          </a:p>
          <a:p>
            <a:endParaRPr lang="es-ES_tradnl" baseline="0" noProof="0" dirty="0" smtClean="0"/>
          </a:p>
          <a:p>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11</a:t>
            </a:fld>
            <a:endParaRPr lang="en-US" dirty="0"/>
          </a:p>
        </p:txBody>
      </p:sp>
    </p:spTree>
    <p:extLst>
      <p:ext uri="{BB962C8B-B14F-4D97-AF65-F5344CB8AC3E}">
        <p14:creationId xmlns:p14="http://schemas.microsoft.com/office/powerpoint/2010/main" val="169375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smtClean="0"/>
              <a:t>El Documento 9303 es una serie de doce especificaciones técnicas relacionadas con los documentos de viaje de lectura mecánica</a:t>
            </a:r>
            <a:r>
              <a:rPr lang="es-ES_tradnl" baseline="0" noProof="0" dirty="0" smtClean="0"/>
              <a:t>.</a:t>
            </a:r>
          </a:p>
          <a:p>
            <a:endParaRPr lang="es-ES_tradnl" baseline="0" noProof="0" dirty="0" smtClean="0"/>
          </a:p>
          <a:p>
            <a:r>
              <a:rPr lang="es-ES_tradnl" baseline="0" noProof="0" dirty="0" smtClean="0"/>
              <a:t>(También utilizamos la Guía para presentar a los nuevos empleados el proceso de emisión de pasaportes).</a:t>
            </a:r>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12</a:t>
            </a:fld>
            <a:endParaRPr lang="en-US" dirty="0"/>
          </a:p>
        </p:txBody>
      </p:sp>
    </p:spTree>
    <p:extLst>
      <p:ext uri="{BB962C8B-B14F-4D97-AF65-F5344CB8AC3E}">
        <p14:creationId xmlns:p14="http://schemas.microsoft.com/office/powerpoint/2010/main" val="427178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baseline="0" noProof="0" dirty="0" smtClean="0"/>
              <a:t>¿Quién ha creado la Guía?</a:t>
            </a:r>
          </a:p>
          <a:p>
            <a:r>
              <a:rPr lang="es-ES_tradnl" baseline="0" noProof="0" dirty="0" smtClean="0"/>
              <a:t>El Grupo de Trabajo sobre Implementación y Creación de Capacidad fue establecido por la OACI en el marco de su </a:t>
            </a:r>
            <a:r>
              <a:rPr lang="es-ES" sz="1200" b="0" i="0" u="none" strike="noStrike" kern="1200" baseline="0" dirty="0" smtClean="0">
                <a:solidFill>
                  <a:schemeClr val="tx1"/>
                </a:solidFill>
                <a:latin typeface="+mn-lt"/>
                <a:ea typeface="+mn-ea"/>
                <a:cs typeface="+mn-cs"/>
              </a:rPr>
              <a:t>Programa</a:t>
            </a:r>
          </a:p>
          <a:p>
            <a:r>
              <a:rPr lang="es-ES_tradnl" sz="1200" b="0" i="0" u="none" strike="noStrike" kern="1200" baseline="0" dirty="0" smtClean="0">
                <a:solidFill>
                  <a:schemeClr val="tx1"/>
                </a:solidFill>
                <a:latin typeface="+mn-lt"/>
                <a:ea typeface="+mn-ea"/>
                <a:cs typeface="+mn-cs"/>
              </a:rPr>
              <a:t>de Identificación de Viajeros</a:t>
            </a:r>
            <a:r>
              <a:rPr lang="es-ES_tradnl" baseline="0" noProof="0" dirty="0" smtClean="0"/>
              <a:t>. Su mandato es prestar asistencia a los Estados para que cumplan con las normas y las especificaciones técnicas relativas a los documentos de viaje.  </a:t>
            </a:r>
          </a:p>
          <a:p>
            <a:endParaRPr lang="es-ES_tradnl" baseline="0" noProof="0" dirty="0" smtClean="0"/>
          </a:p>
          <a:p>
            <a:r>
              <a:rPr lang="es-ES_tradnl" baseline="0" noProof="0" dirty="0" smtClean="0"/>
              <a:t>La Guía es actualizada periódicamente. En la última versión, buscamos agregar más información para demostrar mejor por qué es importante cada uno de los aspectos presentados en la Guía.</a:t>
            </a:r>
          </a:p>
          <a:p>
            <a:endParaRPr lang="es-ES_tradnl" baseline="0" noProof="0" dirty="0" smtClean="0"/>
          </a:p>
        </p:txBody>
      </p:sp>
      <p:sp>
        <p:nvSpPr>
          <p:cNvPr id="4" name="Slide Number Placeholder 3"/>
          <p:cNvSpPr>
            <a:spLocks noGrp="1"/>
          </p:cNvSpPr>
          <p:nvPr>
            <p:ph type="sldNum" sz="quarter" idx="10"/>
          </p:nvPr>
        </p:nvSpPr>
        <p:spPr/>
        <p:txBody>
          <a:bodyPr/>
          <a:lstStyle/>
          <a:p>
            <a:fld id="{7FA55618-9243-47F8-B24C-4C08B1343BED}" type="slidenum">
              <a:rPr lang="en-US" smtClean="0"/>
              <a:pPr/>
              <a:t>13</a:t>
            </a:fld>
            <a:endParaRPr lang="en-US" dirty="0"/>
          </a:p>
        </p:txBody>
      </p:sp>
    </p:spTree>
    <p:extLst>
      <p:ext uri="{BB962C8B-B14F-4D97-AF65-F5344CB8AC3E}">
        <p14:creationId xmlns:p14="http://schemas.microsoft.com/office/powerpoint/2010/main" val="174717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14</a:t>
            </a:fld>
            <a:endParaRPr lang="en-US" dirty="0"/>
          </a:p>
        </p:txBody>
      </p:sp>
    </p:spTree>
    <p:extLst>
      <p:ext uri="{BB962C8B-B14F-4D97-AF65-F5344CB8AC3E}">
        <p14:creationId xmlns:p14="http://schemas.microsoft.com/office/powerpoint/2010/main" val="55884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_tradnl" baseline="0" noProof="0" dirty="0" smtClean="0"/>
              <a:t>EL JEFE DE GRUPO </a:t>
            </a:r>
          </a:p>
          <a:p>
            <a:r>
              <a:rPr lang="es-ES_tradnl" baseline="0" noProof="0" dirty="0" smtClean="0"/>
              <a:t>El jefe de grupo debe haber recibido un mandato de los altos directivos.</a:t>
            </a:r>
          </a:p>
          <a:p>
            <a:r>
              <a:rPr lang="es-ES_tradnl" baseline="0" noProof="0" dirty="0" smtClean="0"/>
              <a:t>El jefe de grupo se encarga de coordinar las actividades.</a:t>
            </a:r>
          </a:p>
          <a:p>
            <a:r>
              <a:rPr lang="es-ES_tradnl" baseline="0" noProof="0" dirty="0" smtClean="0"/>
              <a:t>Alguien debe responsabilizarse de organizar la evaluación. </a:t>
            </a:r>
          </a:p>
          <a:p>
            <a:r>
              <a:rPr lang="es-ES_tradnl" baseline="0" noProof="0" dirty="0" smtClean="0"/>
              <a:t>Es necesario encontrar asistentes. </a:t>
            </a:r>
          </a:p>
          <a:p>
            <a:endParaRPr lang="es-ES_tradnl" baseline="0" noProof="0" dirty="0" smtClean="0"/>
          </a:p>
          <a:p>
            <a:r>
              <a:rPr lang="es-ES_tradnl" baseline="0" noProof="0" dirty="0" smtClean="0"/>
              <a:t>EL EQUIPO</a:t>
            </a:r>
          </a:p>
          <a:p>
            <a:r>
              <a:rPr lang="es-ES_tradnl" baseline="0" noProof="0" dirty="0" smtClean="0"/>
              <a:t>El equipo debería tener al menos unos cuantos integrantes que provengan de diversas áreas de especialización. Es poco probable que una sola persona conozca en gran detalle la totalidad de los temas que abarca la guía de evaluación.</a:t>
            </a:r>
          </a:p>
          <a:p>
            <a:endParaRPr lang="es-ES_tradnl" baseline="0" noProof="0" dirty="0" smtClean="0"/>
          </a:p>
          <a:p>
            <a:r>
              <a:rPr lang="es-ES_tradnl" baseline="0" noProof="0" dirty="0" smtClean="0"/>
              <a:t>Aunque se puede tener un equipo diferente para cada capítulo, no debe haber más que un solo jefe a fin de asegurar la coherencia del proceso de evaluación. El jefe debe velar por que los equipos no sean excesivamente críticos ni excesivamente elogiosos.  </a:t>
            </a:r>
          </a:p>
          <a:p>
            <a:endParaRPr lang="es-ES_tradnl" baseline="0" noProof="0" dirty="0" smtClean="0"/>
          </a:p>
          <a:p>
            <a:r>
              <a:rPr lang="es-ES_tradnl" baseline="0" noProof="0" dirty="0" smtClean="0"/>
              <a:t>Crear un equipo asegura no solamente la representación de diversas áreas de competencia sino también el intercambio de puntos de vista diferentes. El equipo ayuda a mantener la honestidad del proceso.</a:t>
            </a:r>
          </a:p>
          <a:p>
            <a:endParaRPr lang="es-ES_tradnl" noProof="0" dirty="0" smtClean="0"/>
          </a:p>
          <a:p>
            <a:r>
              <a:rPr lang="es-ES_tradnl" noProof="0" dirty="0" smtClean="0"/>
              <a:t>RESULTADOS ANTICIPADOS</a:t>
            </a:r>
          </a:p>
          <a:p>
            <a:r>
              <a:rPr lang="es-ES_tradnl" noProof="0" dirty="0" smtClean="0"/>
              <a:t>Los resultados anticipados </a:t>
            </a:r>
            <a:r>
              <a:rPr lang="es-ES_tradnl" baseline="0" noProof="0" dirty="0" smtClean="0"/>
              <a:t>pueden influir en las respuestas.  </a:t>
            </a:r>
          </a:p>
          <a:p>
            <a:r>
              <a:rPr lang="es-ES_tradnl" noProof="0" dirty="0" smtClean="0"/>
              <a:t>¿Es</a:t>
            </a:r>
            <a:r>
              <a:rPr lang="es-ES_tradnl" baseline="0" noProof="0" dirty="0" smtClean="0"/>
              <a:t> nuestro objetivo mostrar el grado de seguridad de la autoridad emisora de documentos de viaje? ¿O nuestro objetivo es obtener financiamiento? ¿O realmente estamos intentando determinar dónde se encuentran las vulnerabilidades? </a:t>
            </a:r>
          </a:p>
          <a:p>
            <a:endParaRPr lang="es-ES_tradnl" baseline="0" noProof="0" dirty="0" smtClean="0"/>
          </a:p>
          <a:p>
            <a:r>
              <a:rPr lang="es-ES_tradnl" baseline="0" noProof="0" dirty="0" smtClean="0"/>
              <a:t>RECOMENDACIONES</a:t>
            </a:r>
          </a:p>
          <a:p>
            <a:r>
              <a:rPr lang="es-ES_tradnl" baseline="0" noProof="0" dirty="0" smtClean="0"/>
              <a:t>Identificar las áreas de alto riesgo y recomendar medidas para mitigar los riesgos. Hacer un seguimiento. </a:t>
            </a:r>
          </a:p>
          <a:p>
            <a:r>
              <a:rPr lang="es-ES_tradnl" baseline="0" noProof="0" dirty="0" smtClean="0"/>
              <a:t>Examinar los riesgos de mediana importancia. </a:t>
            </a:r>
          </a:p>
          <a:p>
            <a:r>
              <a:rPr lang="es-ES_tradnl" baseline="0" noProof="0" dirty="0" smtClean="0"/>
              <a:t>Volver a evaluar.</a:t>
            </a:r>
          </a:p>
          <a:p>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15</a:t>
            </a:fld>
            <a:endParaRPr lang="en-US" dirty="0"/>
          </a:p>
        </p:txBody>
      </p:sp>
    </p:spTree>
    <p:extLst>
      <p:ext uri="{BB962C8B-B14F-4D97-AF65-F5344CB8AC3E}">
        <p14:creationId xmlns:p14="http://schemas.microsoft.com/office/powerpoint/2010/main" val="143682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16</a:t>
            </a:fld>
            <a:endParaRPr lang="en-US" dirty="0"/>
          </a:p>
        </p:txBody>
      </p:sp>
    </p:spTree>
    <p:extLst>
      <p:ext uri="{BB962C8B-B14F-4D97-AF65-F5344CB8AC3E}">
        <p14:creationId xmlns:p14="http://schemas.microsoft.com/office/powerpoint/2010/main" val="4242001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ES_tradnl" noProof="0" dirty="0" smtClean="0"/>
              <a:t>Volvamos ahora a la Parte 2.</a:t>
            </a:r>
          </a:p>
          <a:p>
            <a:r>
              <a:rPr lang="es-ES_tradnl" noProof="0" dirty="0" smtClean="0"/>
              <a:t>Así es como se ve la Parte 2. Contiene preguntas relacionadas con </a:t>
            </a:r>
            <a:r>
              <a:rPr lang="es-ES_tradnl" baseline="0" noProof="0" dirty="0" smtClean="0"/>
              <a:t>cada uno de los doce capítulos</a:t>
            </a:r>
            <a:r>
              <a:rPr lang="es-ES_tradnl" noProof="0" dirty="0" smtClean="0"/>
              <a:t>.</a:t>
            </a:r>
            <a:r>
              <a:rPr lang="es-ES_tradnl" baseline="0" noProof="0" dirty="0" smtClean="0"/>
              <a:t> En total consta de 306 preguntas, lo cual significa que se necesita considerable tiempo y esfuerzo para completar toda la evaluación.</a:t>
            </a:r>
          </a:p>
          <a:p>
            <a:endParaRPr lang="es-ES_tradnl" baseline="0" noProof="0" dirty="0" smtClean="0"/>
          </a:p>
          <a:p>
            <a:r>
              <a:rPr lang="es-ES_tradnl" baseline="0" noProof="0" dirty="0" smtClean="0"/>
              <a:t>Columna 1 – 	El número de la pregunta.</a:t>
            </a:r>
          </a:p>
          <a:p>
            <a:r>
              <a:rPr lang="es-ES_tradnl" baseline="0" noProof="0" dirty="0" smtClean="0"/>
              <a:t>Columna 2 – 	El número de la sección de la buena práctica a la que se 	refiere la sección.</a:t>
            </a:r>
          </a:p>
          <a:p>
            <a:r>
              <a:rPr lang="es-ES_tradnl" baseline="0" noProof="0" dirty="0" smtClean="0"/>
              <a:t>Columna 3 – 	La pregunta.</a:t>
            </a:r>
          </a:p>
          <a:p>
            <a:r>
              <a:rPr lang="es-ES_tradnl" baseline="0" noProof="0" dirty="0" smtClean="0"/>
              <a:t>Columna 4 – 	El porcentaje de cumplimiento con respecto a la buena 	práctica.  Esta columna debe ser llenada por el 	evaluador.</a:t>
            </a:r>
          </a:p>
          <a:p>
            <a:r>
              <a:rPr lang="es-ES_tradnl" baseline="0" noProof="0" dirty="0" smtClean="0"/>
              <a:t>Columna 5 – 	El evaluador puede anotar aquí las desviaciones o las 	medidas de mitigación. También puede indicar sus 	recomendaciones.</a:t>
            </a:r>
          </a:p>
          <a:p>
            <a:r>
              <a:rPr lang="es-ES_tradnl" baseline="0" noProof="0" dirty="0" smtClean="0"/>
              <a:t>Columna 6 – 	El evaluador determina el grado de riesgo del 	organismo. La Guía define los grados de riesgos de la 	manera siguiente: </a:t>
            </a:r>
          </a:p>
          <a:p>
            <a:r>
              <a:rPr lang="es-ES_tradnl" baseline="0" noProof="0" dirty="0" smtClean="0"/>
              <a:t>	</a:t>
            </a:r>
            <a:r>
              <a:rPr lang="es-ES_tradnl" b="1" baseline="0" noProof="0" dirty="0" smtClean="0"/>
              <a:t>Bajo</a:t>
            </a:r>
            <a:r>
              <a:rPr lang="es-ES_tradnl" baseline="0" noProof="0" dirty="0" smtClean="0"/>
              <a:t> = La autoridad emisora de documentos de viaje 	            puede asumir el riesgo y no urge hacer 	            modificaciones.</a:t>
            </a:r>
          </a:p>
          <a:p>
            <a:r>
              <a:rPr lang="es-ES_tradnl" b="1" baseline="0" noProof="0" dirty="0" smtClean="0"/>
              <a:t>	Mediano</a:t>
            </a:r>
            <a:r>
              <a:rPr lang="es-ES_tradnl" baseline="0" noProof="0" dirty="0" smtClean="0"/>
              <a:t> = hay un riesgo importante, pero es posible 	            que recurrir a medidas correctivas no sea una  	            prioridad.</a:t>
            </a:r>
          </a:p>
          <a:p>
            <a:r>
              <a:rPr lang="es-ES_tradnl" baseline="0" noProof="0" dirty="0" smtClean="0"/>
              <a:t>	</a:t>
            </a:r>
            <a:r>
              <a:rPr lang="es-ES_tradnl" b="1" baseline="0" noProof="0" dirty="0" smtClean="0"/>
              <a:t>Alto</a:t>
            </a:r>
            <a:r>
              <a:rPr lang="es-ES_tradnl" baseline="0" noProof="0" dirty="0" smtClean="0"/>
              <a:t>=  el riesgo es grave y tomar medidas correctivas 	            debe considerarse una prioridad.</a:t>
            </a:r>
          </a:p>
          <a:p>
            <a:pPr>
              <a:spcBef>
                <a:spcPts val="600"/>
              </a:spcBef>
            </a:pPr>
            <a:r>
              <a:rPr lang="es-ES_tradnl" baseline="0" noProof="0" dirty="0" smtClean="0"/>
              <a:t>El grado de riesgo es atribuido tomando en cuenta todas las medidas de mitigación.</a:t>
            </a:r>
          </a:p>
          <a:p>
            <a:endParaRPr lang="es-ES_tradnl" baseline="0" noProof="0" dirty="0" smtClean="0"/>
          </a:p>
          <a:p>
            <a:r>
              <a:rPr lang="es-ES_tradnl" baseline="0" noProof="0" dirty="0" smtClean="0"/>
              <a:t>Si es que algunas preguntas que no se aplican, se debería indicar un grado de riesgo bajo.  En cuanto a las preguntas que no pueden ser respondidas por falta de información, se debería indicar un grado de riesgo alto, puesto que se estaría ante un riesgo desconocido.</a:t>
            </a:r>
          </a:p>
          <a:p>
            <a:endParaRPr lang="es-ES_tradnl" baseline="0" noProof="0" dirty="0" smtClean="0"/>
          </a:p>
          <a:p>
            <a:r>
              <a:rPr lang="es-ES_tradnl" baseline="0" noProof="0" dirty="0" smtClean="0"/>
              <a:t>La última columna contiene el puntaje de riesgo y es generada de manera automática. Los puntajes de riesgo elevados indican cuáles son los elementos más vulnerables de la autoridad emisora de documentos de viaje.</a:t>
            </a:r>
          </a:p>
          <a:p>
            <a:endParaRPr lang="es-ES_tradnl" baseline="0" noProof="0" dirty="0" smtClean="0"/>
          </a:p>
          <a:p>
            <a:endParaRPr lang="es-ES_tradnl" baseline="0" noProof="0" dirty="0" smtClean="0"/>
          </a:p>
          <a:p>
            <a:endParaRPr lang="es-ES_tradnl" baseline="0" noProof="0" dirty="0" smtClean="0"/>
          </a:p>
          <a:p>
            <a:endParaRPr lang="es-ES_tradnl" baseline="0" noProof="0" dirty="0" smtClean="0"/>
          </a:p>
          <a:p>
            <a:endParaRPr lang="es-ES_tradnl" noProof="0" dirty="0" smtClean="0"/>
          </a:p>
          <a:p>
            <a:endParaRPr lang="es-ES_tradnl" noProof="0" dirty="0" smtClean="0"/>
          </a:p>
          <a:p>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17</a:t>
            </a:fld>
            <a:endParaRPr lang="en-US" dirty="0"/>
          </a:p>
        </p:txBody>
      </p:sp>
    </p:spTree>
    <p:extLst>
      <p:ext uri="{BB962C8B-B14F-4D97-AF65-F5344CB8AC3E}">
        <p14:creationId xmlns:p14="http://schemas.microsoft.com/office/powerpoint/2010/main" val="335409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smtClean="0"/>
              <a:t>No hay que concentrarse en el puntaje sino en los resultados obtenidos</a:t>
            </a:r>
            <a:r>
              <a:rPr lang="es-ES_tradnl" baseline="0" noProof="0" dirty="0" smtClean="0"/>
              <a:t>.</a:t>
            </a:r>
          </a:p>
          <a:p>
            <a:endParaRPr lang="es-ES_tradnl" baseline="0" noProof="0" dirty="0" smtClean="0"/>
          </a:p>
          <a:p>
            <a:r>
              <a:rPr lang="es-ES_tradnl" baseline="0" noProof="0" dirty="0" smtClean="0"/>
              <a:t>Al realizar la evaluación, no hay que ser demasiado literales; es mejor tratar de comprender el objetivo que se desea lograr. Si se tiene dificultad para comprender algún elemento de una pregunta, se debe  consultar la Parte 1, que explica la buena práctica en cuestión. En la nueva versión, la Parte 1 también incluirá información adicional sobre la importancia de cada elemento presentado.</a:t>
            </a:r>
          </a:p>
          <a:p>
            <a:endParaRPr lang="es-ES_tradnl" baseline="0" noProof="0" dirty="0" smtClean="0"/>
          </a:p>
          <a:p>
            <a:endParaRPr lang="es-ES_tradnl" baseline="0" noProof="0" dirty="0" smtClean="0"/>
          </a:p>
          <a:p>
            <a:endParaRPr lang="es-ES_tradnl" baseline="0" noProof="0" dirty="0" smtClean="0"/>
          </a:p>
        </p:txBody>
      </p:sp>
      <p:sp>
        <p:nvSpPr>
          <p:cNvPr id="4" name="Slide Number Placeholder 3"/>
          <p:cNvSpPr>
            <a:spLocks noGrp="1"/>
          </p:cNvSpPr>
          <p:nvPr>
            <p:ph type="sldNum" sz="quarter" idx="10"/>
          </p:nvPr>
        </p:nvSpPr>
        <p:spPr/>
        <p:txBody>
          <a:bodyPr/>
          <a:lstStyle/>
          <a:p>
            <a:fld id="{7FA55618-9243-47F8-B24C-4C08B1343BED}" type="slidenum">
              <a:rPr lang="en-US" smtClean="0"/>
              <a:pPr/>
              <a:t>18</a:t>
            </a:fld>
            <a:endParaRPr lang="en-US" dirty="0"/>
          </a:p>
        </p:txBody>
      </p:sp>
    </p:spTree>
    <p:extLst>
      <p:ext uri="{BB962C8B-B14F-4D97-AF65-F5344CB8AC3E}">
        <p14:creationId xmlns:p14="http://schemas.microsoft.com/office/powerpoint/2010/main" val="81612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19</a:t>
            </a:fld>
            <a:endParaRPr lang="en-US" dirty="0"/>
          </a:p>
        </p:txBody>
      </p:sp>
    </p:spTree>
    <p:extLst>
      <p:ext uri="{BB962C8B-B14F-4D97-AF65-F5344CB8AC3E}">
        <p14:creationId xmlns:p14="http://schemas.microsoft.com/office/powerpoint/2010/main" val="376340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708025"/>
            <a:ext cx="4365625" cy="3273425"/>
          </a:xfrm>
        </p:spPr>
      </p:sp>
      <p:sp>
        <p:nvSpPr>
          <p:cNvPr id="3" name="Notes Placeholder 2"/>
          <p:cNvSpPr>
            <a:spLocks noGrp="1"/>
          </p:cNvSpPr>
          <p:nvPr>
            <p:ph type="body" idx="1"/>
          </p:nvPr>
        </p:nvSpPr>
        <p:spPr>
          <a:xfrm>
            <a:off x="716619" y="4204672"/>
            <a:ext cx="5732949" cy="4763410"/>
          </a:xfrm>
        </p:spPr>
        <p:txBody>
          <a:bodyPr>
            <a:normAutofit fontScale="85000" lnSpcReduction="20000"/>
          </a:bodyPr>
          <a:lstStyle/>
          <a:p>
            <a:pPr defTabSz="949478">
              <a:defRPr/>
            </a:pPr>
            <a:r>
              <a:rPr lang="es-ES_tradnl" sz="1700" noProof="0" dirty="0" smtClean="0"/>
              <a:t>Antes de abordar el contenido</a:t>
            </a:r>
            <a:r>
              <a:rPr lang="es-ES_tradnl" sz="1700" baseline="0" noProof="0" dirty="0" smtClean="0"/>
              <a:t> de la Guía, quisiera dar algo de contexto para comprender su razón de ser y su importancia.</a:t>
            </a:r>
            <a:endParaRPr lang="es-ES_tradnl" sz="1700" noProof="0" dirty="0" smtClean="0"/>
          </a:p>
          <a:p>
            <a:pPr defTabSz="949478">
              <a:defRPr/>
            </a:pPr>
            <a:endParaRPr lang="en-CA" sz="1700" dirty="0"/>
          </a:p>
          <a:p>
            <a:pPr defTabSz="949478">
              <a:defRPr/>
            </a:pPr>
            <a:r>
              <a:rPr lang="es-ES_tradnl" sz="1700" noProof="0" dirty="0" smtClean="0"/>
              <a:t>Seguramente están ustedes familiarizados con el Convenio sobre Aviación Civil Internacional, también denominado</a:t>
            </a:r>
            <a:r>
              <a:rPr lang="es-ES_tradnl" sz="1700" baseline="0" noProof="0" dirty="0" smtClean="0"/>
              <a:t> </a:t>
            </a:r>
            <a:r>
              <a:rPr lang="es-ES_tradnl" sz="1700" noProof="0" dirty="0" smtClean="0"/>
              <a:t>Convenio de Chicago.</a:t>
            </a:r>
          </a:p>
          <a:p>
            <a:pPr defTabSz="949478">
              <a:defRPr/>
            </a:pPr>
            <a:endParaRPr lang="es-ES_tradnl" sz="1700" noProof="0" dirty="0" smtClean="0"/>
          </a:p>
          <a:p>
            <a:pPr defTabSz="949478">
              <a:defRPr/>
            </a:pPr>
            <a:r>
              <a:rPr lang="es-ES_tradnl" sz="1700" noProof="0" dirty="0" smtClean="0"/>
              <a:t>Dos artículos de este Convenio son de especial interés para nosotros:</a:t>
            </a:r>
          </a:p>
          <a:p>
            <a:pPr defTabSz="949478">
              <a:defRPr/>
            </a:pPr>
            <a:endParaRPr lang="es-ES_tradnl" sz="1700" i="1" noProof="0" dirty="0" smtClean="0"/>
          </a:p>
          <a:p>
            <a:pPr defTabSz="949478">
              <a:defRPr/>
            </a:pPr>
            <a:r>
              <a:rPr lang="es-ES_tradnl" sz="1700" i="1" noProof="0" dirty="0" smtClean="0"/>
              <a:t>Artículo 22.- </a:t>
            </a:r>
            <a:r>
              <a:rPr lang="es-ES_tradnl" sz="1700" noProof="0" dirty="0" smtClean="0"/>
              <a:t>“Cada Estado contratante conviene en adoptar,</a:t>
            </a:r>
            <a:r>
              <a:rPr lang="es-ES_tradnl" sz="1700" baseline="0" noProof="0" dirty="0" smtClean="0"/>
              <a:t> mediante la promulgación de reglamentos especiales o de otro modo, todas las medidas posibles para facilitar y acelerar la navegación de las aeronaves entre los territorios de los Estados contratantes y para evitar todo retardo innecesario a las aeronaves, tripulaciones, pasajeros y carga, especialmente en la aplicación de las leyes sobre inmigración, sanidad, aduana y despacho</a:t>
            </a:r>
            <a:r>
              <a:rPr lang="es-ES_tradnl" sz="1700" noProof="0" dirty="0" smtClean="0"/>
              <a:t>”.</a:t>
            </a:r>
          </a:p>
          <a:p>
            <a:pPr defTabSz="949478">
              <a:defRPr/>
            </a:pPr>
            <a:endParaRPr lang="es-ES_tradnl" sz="1700" noProof="0" dirty="0" smtClean="0"/>
          </a:p>
          <a:p>
            <a:pPr defTabSz="949478">
              <a:defRPr/>
            </a:pPr>
            <a:r>
              <a:rPr lang="es-ES_tradnl" sz="1700" i="1" noProof="0" dirty="0" smtClean="0"/>
              <a:t>El artículo</a:t>
            </a:r>
            <a:r>
              <a:rPr lang="es-ES_tradnl" sz="1700" i="1" baseline="0" noProof="0" dirty="0" smtClean="0"/>
              <a:t> </a:t>
            </a:r>
            <a:r>
              <a:rPr lang="es-ES_tradnl" sz="1700" i="1" noProof="0" dirty="0" smtClean="0"/>
              <a:t>37 </a:t>
            </a:r>
            <a:r>
              <a:rPr lang="es-ES_tradnl" sz="1700" i="0" noProof="0" dirty="0" smtClean="0"/>
              <a:t>obliga a la OACI a adoptar y a enmendar periódicamente las normas, las </a:t>
            </a:r>
            <a:r>
              <a:rPr lang="es-ES_tradnl" sz="1700" i="0" noProof="0" dirty="0" smtClean="0">
                <a:solidFill>
                  <a:srgbClr val="CC0000"/>
                </a:solidFill>
              </a:rPr>
              <a:t>prácticas </a:t>
            </a:r>
            <a:r>
              <a:rPr lang="es-ES_tradnl" sz="1700" i="0" noProof="0" dirty="0" smtClean="0"/>
              <a:t>recomendadas y los procedimientos internacionales que tratan – entre otros – sobre </a:t>
            </a:r>
            <a:r>
              <a:rPr lang="es-ES_tradnl" sz="1700" noProof="0" dirty="0" smtClean="0"/>
              <a:t>las formalidades de aduanas y de inmigración.</a:t>
            </a:r>
            <a:endParaRPr lang="es-ES_tradnl" sz="1700" i="1" noProof="0" dirty="0" smtClean="0"/>
          </a:p>
          <a:p>
            <a:endParaRPr lang="es-ES_tradnl" sz="1700" noProof="0" dirty="0" smtClean="0"/>
          </a:p>
          <a:p>
            <a:r>
              <a:rPr lang="es-ES_tradnl" sz="1700" noProof="0" dirty="0" smtClean="0"/>
              <a:t>Lo que distingue a una norma de una</a:t>
            </a:r>
            <a:r>
              <a:rPr lang="es-ES_tradnl" sz="1700" baseline="0" noProof="0" dirty="0" smtClean="0"/>
              <a:t> buena práctica recomendada es que mientras la norma debe ser obligatoriamente acatada por los Estados, la buena práctica recomendada es de aplicación facultativa: los Estados no tienen obligación de instaurarla</a:t>
            </a:r>
            <a:r>
              <a:rPr lang="es-ES_tradnl" sz="1700" noProof="0" dirty="0" smtClean="0"/>
              <a:t>. </a:t>
            </a:r>
          </a:p>
          <a:p>
            <a:endParaRPr lang="es-ES_tradnl" sz="1700" noProof="0" dirty="0" smtClean="0"/>
          </a:p>
          <a:p>
            <a:r>
              <a:rPr lang="es-ES_tradnl" sz="1700" i="1" noProof="0" dirty="0" smtClean="0"/>
              <a:t>Artículo</a:t>
            </a:r>
            <a:r>
              <a:rPr lang="es-ES_tradnl" sz="1700" i="1" baseline="0" noProof="0" dirty="0" smtClean="0"/>
              <a:t> </a:t>
            </a:r>
            <a:r>
              <a:rPr lang="es-ES_tradnl" sz="1700" i="1" noProof="0" dirty="0" smtClean="0"/>
              <a:t>38.-</a:t>
            </a:r>
            <a:r>
              <a:rPr lang="es-ES_tradnl" sz="1700" noProof="0" dirty="0" smtClean="0"/>
              <a:t> Notificación</a:t>
            </a:r>
            <a:r>
              <a:rPr lang="es-ES_tradnl" sz="1700" baseline="0" noProof="0" dirty="0" smtClean="0"/>
              <a:t> de las divergencias</a:t>
            </a:r>
            <a:r>
              <a:rPr lang="es-ES_tradnl" sz="1700" noProof="0" dirty="0" smtClean="0"/>
              <a:t>.</a:t>
            </a:r>
            <a:endParaRPr lang="es-ES_tradnl" sz="1400" noProof="0" dirty="0"/>
          </a:p>
        </p:txBody>
      </p:sp>
      <p:sp>
        <p:nvSpPr>
          <p:cNvPr id="4" name="Slide Number Placeholder 3"/>
          <p:cNvSpPr>
            <a:spLocks noGrp="1"/>
          </p:cNvSpPr>
          <p:nvPr>
            <p:ph type="sldNum" sz="quarter" idx="10"/>
          </p:nvPr>
        </p:nvSpPr>
        <p:spPr/>
        <p:txBody>
          <a:bodyPr/>
          <a:lstStyle/>
          <a:p>
            <a:fld id="{54BC9525-6629-4F4F-9FC3-CC9EAD8B35ED}" type="slidenum">
              <a:rPr lang="en-CA" smtClean="0"/>
              <a:pPr/>
              <a:t>2</a:t>
            </a:fld>
            <a:endParaRPr lang="en-CA" dirty="0"/>
          </a:p>
        </p:txBody>
      </p:sp>
    </p:spTree>
    <p:extLst>
      <p:ext uri="{BB962C8B-B14F-4D97-AF65-F5344CB8AC3E}">
        <p14:creationId xmlns:p14="http://schemas.microsoft.com/office/powerpoint/2010/main" val="3493888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20</a:t>
            </a:fld>
            <a:endParaRPr lang="en-US" dirty="0"/>
          </a:p>
        </p:txBody>
      </p:sp>
    </p:spTree>
    <p:extLst>
      <p:ext uri="{BB962C8B-B14F-4D97-AF65-F5344CB8AC3E}">
        <p14:creationId xmlns:p14="http://schemas.microsoft.com/office/powerpoint/2010/main" val="2500151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21</a:t>
            </a:fld>
            <a:endParaRPr lang="en-US" dirty="0"/>
          </a:p>
        </p:txBody>
      </p:sp>
    </p:spTree>
    <p:extLst>
      <p:ext uri="{BB962C8B-B14F-4D97-AF65-F5344CB8AC3E}">
        <p14:creationId xmlns:p14="http://schemas.microsoft.com/office/powerpoint/2010/main" val="427063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567">
              <a:defRPr/>
            </a:pPr>
            <a:r>
              <a:rPr lang="es-ES_tradnl" noProof="0" dirty="0" smtClean="0">
                <a:latin typeface="Arial" pitchFamily="34" charset="0"/>
                <a:cs typeface="Arial" pitchFamily="34" charset="0"/>
              </a:rPr>
              <a:t>Las normas y las prácticas recomendadas están contenidas en anexos del Convenio de Chicago. Esos anexos, que suman en total </a:t>
            </a:r>
            <a:r>
              <a:rPr lang="es-ES_tradnl" baseline="0" noProof="0" dirty="0" smtClean="0">
                <a:latin typeface="Arial" pitchFamily="34" charset="0"/>
                <a:cs typeface="Arial" pitchFamily="34" charset="0"/>
              </a:rPr>
              <a:t>19,</a:t>
            </a:r>
            <a:r>
              <a:rPr lang="es-ES_tradnl" noProof="0" dirty="0" smtClean="0">
                <a:latin typeface="Arial" pitchFamily="34" charset="0"/>
                <a:cs typeface="Arial" pitchFamily="34" charset="0"/>
              </a:rPr>
              <a:t> abordan temas tales</a:t>
            </a:r>
            <a:r>
              <a:rPr lang="es-ES_tradnl" baseline="0" noProof="0" dirty="0" smtClean="0">
                <a:latin typeface="Arial" pitchFamily="34" charset="0"/>
                <a:cs typeface="Arial" pitchFamily="34" charset="0"/>
              </a:rPr>
              <a:t> como la seguridad, la aeronavegabilidad, la protección del medio ambiente y</a:t>
            </a:r>
            <a:r>
              <a:rPr lang="es-ES_tradnl" noProof="0" dirty="0" smtClean="0">
                <a:latin typeface="Arial" pitchFamily="34" charset="0"/>
                <a:cs typeface="Arial" pitchFamily="34" charset="0"/>
              </a:rPr>
              <a:t> la búsqueda y salvamento, al igual que la facilitación, que es el</a:t>
            </a:r>
            <a:r>
              <a:rPr lang="es-ES_tradnl" baseline="0" noProof="0" dirty="0" smtClean="0">
                <a:latin typeface="Arial" pitchFamily="34" charset="0"/>
                <a:cs typeface="Arial" pitchFamily="34" charset="0"/>
              </a:rPr>
              <a:t> anexo que nos incumbe</a:t>
            </a:r>
            <a:r>
              <a:rPr lang="es-ES_tradnl" noProof="0" dirty="0" smtClean="0">
                <a:latin typeface="Arial" pitchFamily="34" charset="0"/>
                <a:cs typeface="Arial" pitchFamily="34" charset="0"/>
              </a:rPr>
              <a:t>.</a:t>
            </a:r>
          </a:p>
          <a:p>
            <a:pPr defTabSz="919567">
              <a:defRPr/>
            </a:pPr>
            <a:endParaRPr lang="es-ES_tradnl" i="1" dirty="0" smtClean="0">
              <a:latin typeface="Arial" pitchFamily="34" charset="0"/>
              <a:cs typeface="Arial" pitchFamily="34" charset="0"/>
            </a:endParaRPr>
          </a:p>
          <a:p>
            <a:pPr defTabSz="919567">
              <a:defRPr/>
            </a:pPr>
            <a:r>
              <a:rPr lang="es-ES_tradnl" i="1" noProof="0" dirty="0" smtClean="0">
                <a:latin typeface="Arial" pitchFamily="34" charset="0"/>
                <a:cs typeface="Arial" pitchFamily="34" charset="0"/>
              </a:rPr>
              <a:t>Anexo 9 – </a:t>
            </a:r>
            <a:r>
              <a:rPr lang="es-ES_tradnl" i="0" noProof="0" dirty="0" smtClean="0">
                <a:latin typeface="Arial" pitchFamily="34" charset="0"/>
                <a:cs typeface="Arial" pitchFamily="34" charset="0"/>
              </a:rPr>
              <a:t>La</a:t>
            </a:r>
            <a:r>
              <a:rPr lang="es-ES_tradnl" i="1" noProof="0" dirty="0" smtClean="0">
                <a:latin typeface="Arial" pitchFamily="34" charset="0"/>
                <a:cs typeface="Arial" pitchFamily="34" charset="0"/>
              </a:rPr>
              <a:t> Facilitación</a:t>
            </a:r>
            <a:r>
              <a:rPr lang="es-ES_tradnl" noProof="0" dirty="0" smtClean="0">
                <a:latin typeface="Arial" pitchFamily="34" charset="0"/>
                <a:cs typeface="Arial" pitchFamily="34" charset="0"/>
              </a:rPr>
              <a:t> abarca</a:t>
            </a:r>
            <a:r>
              <a:rPr lang="es-ES_tradnl" baseline="0" noProof="0" dirty="0" smtClean="0">
                <a:latin typeface="Arial" pitchFamily="34" charset="0"/>
                <a:cs typeface="Arial" pitchFamily="34" charset="0"/>
              </a:rPr>
              <a:t> las normas y las prácticas recomendadas para el despacho de aeronaves, de personas y de mercancías aplicando ciertas formalidades obligatorias en las fronteras internacionales, tales como las formalidades relacionadas con los documentos de viaje</a:t>
            </a:r>
            <a:r>
              <a:rPr lang="es-ES_tradnl" noProof="0" dirty="0" smtClean="0">
                <a:latin typeface="Arial" pitchFamily="34" charset="0"/>
                <a:cs typeface="Arial" pitchFamily="34" charset="0"/>
              </a:rPr>
              <a:t>. </a:t>
            </a:r>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3</a:t>
            </a:fld>
            <a:endParaRPr lang="en-US" dirty="0"/>
          </a:p>
        </p:txBody>
      </p:sp>
    </p:spTree>
    <p:extLst>
      <p:ext uri="{BB962C8B-B14F-4D97-AF65-F5344CB8AC3E}">
        <p14:creationId xmlns:p14="http://schemas.microsoft.com/office/powerpoint/2010/main" val="69840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_tradnl" noProof="0" dirty="0" smtClean="0"/>
              <a:t>Aunque la responsabilidad de implantar las normas y los métodos</a:t>
            </a:r>
            <a:r>
              <a:rPr lang="es-ES_tradnl" baseline="0" noProof="0" dirty="0" smtClean="0"/>
              <a:t> recomendados recaía en los Estados, antes de 2010 la OACI no contaba con el </a:t>
            </a:r>
            <a:r>
              <a:rPr lang="es-ES_tradnl" i="1" baseline="0" noProof="0" dirty="0" smtClean="0"/>
              <a:t>Programa universal de auditoría de seguridad de la aviación </a:t>
            </a:r>
            <a:r>
              <a:rPr lang="es-ES_tradnl" baseline="0" noProof="0" dirty="0" smtClean="0"/>
              <a:t>para efectuar auditorías en función de las normas y métodos recomendados del Anexo 9.  Actualmente la OACI ha optado por la vigilancia continua.  </a:t>
            </a:r>
          </a:p>
          <a:p>
            <a:endParaRPr lang="es-ES_tradnl" baseline="0" noProof="0" dirty="0" smtClean="0"/>
          </a:p>
          <a:p>
            <a:r>
              <a:rPr lang="es-ES_tradnl" baseline="0" noProof="0" dirty="0" smtClean="0"/>
              <a:t>¿Por qué es importante destacar este cambio? Porque ciertas normas y métodos recomendados del Anexo 9 forman parte de la auditoría de seguridad que lleva a cabo la OACI </a:t>
            </a:r>
            <a:r>
              <a:rPr lang="es-ES_tradnl" noProof="0" dirty="0" smtClean="0"/>
              <a:t> </a:t>
            </a:r>
            <a:r>
              <a:rPr lang="es-ES_tradnl" baseline="0" noProof="0" dirty="0" smtClean="0"/>
              <a:t>... y algunos de ellos están relacionados con los documentos de viaje.</a:t>
            </a:r>
          </a:p>
          <a:p>
            <a:endParaRPr lang="es-ES_tradnl" baseline="0" noProof="0" dirty="0" smtClean="0"/>
          </a:p>
          <a:p>
            <a:endParaRPr lang="es-ES_tradnl" sz="1000" b="1" noProof="0" dirty="0" smtClean="0"/>
          </a:p>
          <a:p>
            <a:r>
              <a:rPr lang="es-ES_tradnl" sz="1000" b="1" noProof="0" dirty="0" smtClean="0"/>
              <a:t>ÚNICAMENTE A TÍTULO</a:t>
            </a:r>
            <a:r>
              <a:rPr lang="es-ES_tradnl" sz="1000" b="1" baseline="0" noProof="0" dirty="0" smtClean="0"/>
              <a:t> INFORMATIVO</a:t>
            </a:r>
            <a:r>
              <a:rPr lang="es-ES_tradnl" sz="1000" b="1" noProof="0" dirty="0" smtClean="0"/>
              <a:t>:</a:t>
            </a:r>
          </a:p>
          <a:p>
            <a:r>
              <a:rPr lang="es-ES_tradnl" sz="1000" b="1" noProof="0" dirty="0" smtClean="0"/>
              <a:t>Actividades vinculadas con el</a:t>
            </a:r>
            <a:r>
              <a:rPr lang="es-ES_tradnl" sz="1000" b="1" baseline="0" noProof="0" dirty="0" smtClean="0"/>
              <a:t> método de vigilancia continua del USAP</a:t>
            </a:r>
            <a:r>
              <a:rPr lang="es-ES_tradnl" sz="1000" b="1" noProof="0" dirty="0" smtClean="0"/>
              <a:t> </a:t>
            </a:r>
            <a:endParaRPr lang="es-ES_tradnl" sz="1000" noProof="0" dirty="0" smtClean="0"/>
          </a:p>
          <a:p>
            <a:r>
              <a:rPr lang="es-ES_tradnl" sz="1000" noProof="0" dirty="0" smtClean="0"/>
              <a:t>La experiencia adquirida del segundo ciclo de auditorías del USAP mostró que aplicar a todos los Estados la misma auditoría no siempre es la vía más eficaz</a:t>
            </a:r>
            <a:r>
              <a:rPr lang="es-ES_tradnl" sz="1000" baseline="0" noProof="0" dirty="0" smtClean="0"/>
              <a:t> o adecuada para evaluar la situación de la seguridad de la aviación de un determinado Estado</a:t>
            </a:r>
            <a:r>
              <a:rPr lang="es-ES_tradnl" sz="1000" noProof="0" dirty="0" smtClean="0"/>
              <a:t>. El método de vigilancia continua (CMA) del USAP incorporará una amplia gama de actividades</a:t>
            </a:r>
            <a:r>
              <a:rPr lang="es-ES_tradnl" sz="1000" baseline="0" noProof="0" dirty="0" smtClean="0"/>
              <a:t> de auditoría y de vigilancia adaptadas a la situación de la seguridad de la aviación de cada Estado miembro</a:t>
            </a:r>
            <a:r>
              <a:rPr lang="es-ES_tradnl" sz="1000" noProof="0" dirty="0" smtClean="0"/>
              <a:t>.</a:t>
            </a:r>
          </a:p>
          <a:p>
            <a:r>
              <a:rPr lang="es-ES_tradnl" sz="1000" noProof="0" dirty="0" smtClean="0"/>
              <a:t> </a:t>
            </a:r>
          </a:p>
          <a:p>
            <a:r>
              <a:rPr lang="es-ES_tradnl" sz="1000" b="0" noProof="0" dirty="0" smtClean="0"/>
              <a:t>Se efectuarán </a:t>
            </a:r>
            <a:r>
              <a:rPr lang="es-ES_tradnl" sz="1000" b="1" noProof="0" dirty="0" smtClean="0"/>
              <a:t>auditorías basadas en la documentación</a:t>
            </a:r>
            <a:r>
              <a:rPr lang="es-ES_tradnl" sz="1000" noProof="0" dirty="0" smtClean="0"/>
              <a:t> en los</a:t>
            </a:r>
            <a:r>
              <a:rPr lang="es-ES_tradnl" sz="1000" baseline="0" noProof="0" dirty="0" smtClean="0"/>
              <a:t> Estados que estén dotados de los más avanzados sistemas de seguridad y vigilancia de la aviación</a:t>
            </a:r>
            <a:r>
              <a:rPr lang="es-ES_tradnl" sz="1000" noProof="0" dirty="0" smtClean="0"/>
              <a:t>. Estas auditorías</a:t>
            </a:r>
            <a:r>
              <a:rPr lang="es-ES_tradnl" sz="1000" baseline="0" noProof="0" dirty="0" smtClean="0"/>
              <a:t> determinarán principalmente la capacidad del Estado en cuestión para realizar una vigilancia eficaz de su sistema de seguridad de la aviación.</a:t>
            </a:r>
            <a:r>
              <a:rPr lang="es-ES_tradnl" sz="1000" noProof="0" dirty="0" smtClean="0"/>
              <a:t> Es importante</a:t>
            </a:r>
            <a:r>
              <a:rPr lang="es-ES_tradnl" sz="1000" baseline="0" noProof="0" dirty="0" smtClean="0"/>
              <a:t> tomar nota de que los Estados que serán objeto de auditorías basadas en la documentación también serán objeto de auditorías en el terreno, de manera periódica y según corresponda</a:t>
            </a:r>
            <a:r>
              <a:rPr lang="es-ES_tradnl" sz="1000" noProof="0" dirty="0" smtClean="0"/>
              <a:t>.</a:t>
            </a:r>
          </a:p>
          <a:p>
            <a:r>
              <a:rPr lang="es-ES_tradnl" sz="1000" noProof="0" dirty="0" smtClean="0"/>
              <a:t>  </a:t>
            </a:r>
          </a:p>
          <a:p>
            <a:r>
              <a:rPr lang="es-ES_tradnl" sz="1000" b="0" noProof="0" dirty="0" smtClean="0"/>
              <a:t>Se efectuarán </a:t>
            </a:r>
            <a:r>
              <a:rPr lang="es-ES_tradnl" sz="1000" b="1" noProof="0" dirty="0" smtClean="0"/>
              <a:t>auditorías basadas en la vigilancia, </a:t>
            </a:r>
            <a:r>
              <a:rPr lang="es-ES_tradnl" sz="1000" b="0" noProof="0" dirty="0" smtClean="0"/>
              <a:t>mediante</a:t>
            </a:r>
            <a:r>
              <a:rPr lang="es-ES_tradnl" sz="1000" b="0" baseline="0" noProof="0" dirty="0" smtClean="0"/>
              <a:t> auditorías en el terreno, e</a:t>
            </a:r>
            <a:r>
              <a:rPr lang="es-ES_tradnl" sz="1000" noProof="0" dirty="0" smtClean="0"/>
              <a:t>n los</a:t>
            </a:r>
            <a:r>
              <a:rPr lang="es-ES_tradnl" sz="1000" baseline="0" noProof="0" dirty="0" smtClean="0"/>
              <a:t> Estados que ya tengan instaurado un sistema de vigilancia y de control de la calidad, pero que aún no esté en medida de enfrentar de manera sostenible ciertos riesgos para la seguridad de manera conforme con las disposiciones de los anexos correspondientes</a:t>
            </a:r>
            <a:r>
              <a:rPr lang="es-ES_tradnl" sz="1000" noProof="0" dirty="0" smtClean="0"/>
              <a:t>. Este tipo de auditoría</a:t>
            </a:r>
            <a:r>
              <a:rPr lang="es-ES_tradnl" sz="1000" baseline="0" noProof="0" dirty="0" smtClean="0"/>
              <a:t> podrá ser una auditoría completa que abarque todos los elementos, o bien una auditoría parcial que se concentrará en uno o más elementos de la auditoría</a:t>
            </a:r>
            <a:r>
              <a:rPr lang="es-ES_tradnl" sz="1000" noProof="0" dirty="0" smtClean="0"/>
              <a:t>. </a:t>
            </a:r>
          </a:p>
          <a:p>
            <a:r>
              <a:rPr lang="es-ES_tradnl" sz="1000" noProof="0" dirty="0" smtClean="0"/>
              <a:t> </a:t>
            </a:r>
          </a:p>
          <a:p>
            <a:r>
              <a:rPr lang="es-ES_tradnl" sz="1000" b="0" noProof="0" dirty="0" smtClean="0"/>
              <a:t>Se efectuarán </a:t>
            </a:r>
            <a:r>
              <a:rPr lang="es-ES_tradnl" sz="1000" b="1" noProof="0" dirty="0" smtClean="0"/>
              <a:t>auditorías del cumplimiento</a:t>
            </a:r>
            <a:r>
              <a:rPr lang="es-ES_tradnl" sz="1000" b="0" noProof="0" dirty="0" smtClean="0"/>
              <a:t>,</a:t>
            </a:r>
            <a:r>
              <a:rPr lang="es-ES_tradnl" sz="1000" b="0" baseline="0" noProof="0" dirty="0" smtClean="0"/>
              <a:t> mediante auditorías en el terreno, en los Estados donde las actividades de control de la calidad sean inexistentes o muy limitadas</a:t>
            </a:r>
            <a:r>
              <a:rPr lang="es-ES_tradnl" sz="1000" noProof="0" dirty="0" smtClean="0"/>
              <a:t>. En</a:t>
            </a:r>
            <a:r>
              <a:rPr lang="es-ES_tradnl" sz="1000" baseline="0" noProof="0" dirty="0" smtClean="0"/>
              <a:t> estos casos, las auditorías incluirán más observaciones sobre la implementación de las medidas de seguridad con el fin de evaluar si están conformes con respecto a las normas pertinentes</a:t>
            </a:r>
            <a:r>
              <a:rPr lang="es-ES_tradnl" sz="1000" noProof="0" dirty="0" smtClean="0"/>
              <a:t>.</a:t>
            </a:r>
          </a:p>
          <a:p>
            <a:r>
              <a:rPr lang="es-ES_tradnl" sz="1000" noProof="0" dirty="0" smtClean="0"/>
              <a:t> </a:t>
            </a:r>
          </a:p>
          <a:p>
            <a:r>
              <a:rPr lang="es-ES_tradnl" sz="1000" noProof="0" dirty="0" smtClean="0"/>
              <a:t> </a:t>
            </a:r>
          </a:p>
          <a:p>
            <a:endParaRPr lang="es-ES_tradnl" sz="1000"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4</a:t>
            </a:fld>
            <a:endParaRPr lang="en-US" dirty="0"/>
          </a:p>
        </p:txBody>
      </p:sp>
    </p:spTree>
    <p:extLst>
      <p:ext uri="{BB962C8B-B14F-4D97-AF65-F5344CB8AC3E}">
        <p14:creationId xmlns:p14="http://schemas.microsoft.com/office/powerpoint/2010/main" val="370523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smtClean="0"/>
              <a:t>Estas</a:t>
            </a:r>
            <a:r>
              <a:rPr lang="es-ES_tradnl" baseline="0" noProof="0" dirty="0" smtClean="0"/>
              <a:t> dos normas de las auditorías de seguridad de la OACI están directamente relacionadas con la </a:t>
            </a:r>
            <a:r>
              <a:rPr lang="es-ES_tradnl" sz="1200" i="1" noProof="0" dirty="0" smtClean="0">
                <a:solidFill>
                  <a:srgbClr val="A50021"/>
                </a:solidFill>
              </a:rPr>
              <a:t>Guía de la OACI para evaluar la seguridad en el manejo y emisión de documentos de viaje</a:t>
            </a:r>
            <a:r>
              <a:rPr lang="es-ES_tradnl" baseline="0" noProof="0" dirty="0" smtClean="0"/>
              <a:t>.</a:t>
            </a:r>
          </a:p>
          <a:p>
            <a:endParaRPr lang="es-ES_tradnl" baseline="0" noProof="0" dirty="0" smtClean="0"/>
          </a:p>
          <a:p>
            <a:r>
              <a:rPr lang="es-ES_tradnl" baseline="0" noProof="0" dirty="0" smtClean="0"/>
              <a:t>La primera de ellas, que es la norma original, aborda principalmente la necesidad de protegerse contra la pérdida o el robo de documentos de viaje, tanto en blanco como personalizados.</a:t>
            </a:r>
          </a:p>
          <a:p>
            <a:endParaRPr lang="es-ES_tradnl" baseline="0" noProof="0" dirty="0" smtClean="0"/>
          </a:p>
          <a:p>
            <a:r>
              <a:rPr lang="es-ES_tradnl" baseline="0" noProof="0" dirty="0" smtClean="0"/>
              <a:t>La segunda norma fue agregada al Anexo 9 en fecha más reciente. Fue incluida después de que los ataques dirigidos a los documentos de viaje (mediante falsificación, alteración, imitación fraudulenta) se transformaron en ataques contra el proceso de emisión.  En este caso, alguien intenta obtener un documento auténtico por medios fraudulentos. El documento puede, por lo tanto, pasar desapercibido con más facilidad.</a:t>
            </a:r>
          </a:p>
          <a:p>
            <a:endParaRPr lang="es-ES_tradnl" baseline="0" noProof="0" dirty="0" smtClean="0"/>
          </a:p>
          <a:p>
            <a:r>
              <a:rPr lang="es-ES_tradnl" baseline="0" noProof="0" dirty="0" smtClean="0"/>
              <a:t>Y este punto nos lleva a la Guía ...</a:t>
            </a:r>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5</a:t>
            </a:fld>
            <a:endParaRPr lang="en-US" dirty="0"/>
          </a:p>
        </p:txBody>
      </p:sp>
    </p:spTree>
    <p:extLst>
      <p:ext uri="{BB962C8B-B14F-4D97-AF65-F5344CB8AC3E}">
        <p14:creationId xmlns:p14="http://schemas.microsoft.com/office/powerpoint/2010/main" val="347373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smtClean="0"/>
              <a:t>La Guía</a:t>
            </a:r>
            <a:r>
              <a:rPr lang="es-ES_tradnl" baseline="0" noProof="0" dirty="0" smtClean="0"/>
              <a:t> consiste en dos partes</a:t>
            </a:r>
            <a:r>
              <a:rPr lang="es-ES_tradnl" noProof="0" dirty="0" smtClean="0"/>
              <a:t>.</a:t>
            </a:r>
          </a:p>
          <a:p>
            <a:endParaRPr lang="es-ES_tradnl" dirty="0" smtClean="0"/>
          </a:p>
          <a:p>
            <a:endParaRPr lang="es-ES_tradnl"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6</a:t>
            </a:fld>
            <a:endParaRPr lang="en-US" dirty="0"/>
          </a:p>
        </p:txBody>
      </p:sp>
    </p:spTree>
    <p:extLst>
      <p:ext uri="{BB962C8B-B14F-4D97-AF65-F5344CB8AC3E}">
        <p14:creationId xmlns:p14="http://schemas.microsoft.com/office/powerpoint/2010/main" val="96011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smtClean="0"/>
              <a:t>La primera parte presenta buenas prácticas relacionadas</a:t>
            </a:r>
            <a:r>
              <a:rPr lang="es-ES_tradnl" baseline="0" noProof="0" dirty="0" smtClean="0"/>
              <a:t> con estos doce temas. Cada tema es objeto de un capítulo separado. La Guía intenta abordar todos los aspectos relacionados con la emisión de documentos de viaje, desde la recepción de la solicitud hasta la entrega del documento.</a:t>
            </a:r>
          </a:p>
          <a:p>
            <a:endParaRPr lang="es-ES_tradnl" baseline="0" noProof="0" dirty="0" smtClean="0"/>
          </a:p>
          <a:p>
            <a:r>
              <a:rPr lang="es-ES_tradnl" baseline="0" noProof="0" dirty="0" smtClean="0"/>
              <a:t>Varios de estos temas serán examinados en el transcurso del presente taller.</a:t>
            </a:r>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7</a:t>
            </a:fld>
            <a:endParaRPr lang="en-US" dirty="0"/>
          </a:p>
        </p:txBody>
      </p:sp>
    </p:spTree>
    <p:extLst>
      <p:ext uri="{BB962C8B-B14F-4D97-AF65-F5344CB8AC3E}">
        <p14:creationId xmlns:p14="http://schemas.microsoft.com/office/powerpoint/2010/main" val="274901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noProof="0" dirty="0" smtClean="0"/>
          </a:p>
          <a:p>
            <a:r>
              <a:rPr lang="es-ES_tradnl" noProof="0" dirty="0" smtClean="0"/>
              <a:t>Así es como se ve la Parte 2.</a:t>
            </a:r>
          </a:p>
          <a:p>
            <a:r>
              <a:rPr lang="es-ES_tradnl" noProof="0" dirty="0" smtClean="0"/>
              <a:t>Contiene preguntas relacionadas con </a:t>
            </a:r>
            <a:r>
              <a:rPr lang="es-ES_tradnl" baseline="0" noProof="0" dirty="0" smtClean="0"/>
              <a:t>cada uno de los doce capítulos</a:t>
            </a:r>
            <a:r>
              <a:rPr lang="es-ES_tradnl" noProof="0" dirty="0" smtClean="0"/>
              <a:t>.</a:t>
            </a:r>
            <a:r>
              <a:rPr lang="es-ES_tradnl" baseline="0" noProof="0" dirty="0" smtClean="0"/>
              <a:t>  </a:t>
            </a:r>
          </a:p>
          <a:p>
            <a:r>
              <a:rPr lang="es-ES_tradnl" baseline="0" noProof="0" dirty="0" smtClean="0"/>
              <a:t>En total consta de 306 preguntas, lo cual significa que hay que dedicarle considerable tiempo y esfuerzo.</a:t>
            </a:r>
          </a:p>
          <a:p>
            <a:endParaRPr lang="es-ES_tradnl" baseline="0" noProof="0" dirty="0" smtClean="0"/>
          </a:p>
          <a:p>
            <a:r>
              <a:rPr lang="es-ES_tradnl" baseline="0" noProof="0" dirty="0" smtClean="0"/>
              <a:t>Volveremos sobre este tema más adelante.</a:t>
            </a:r>
          </a:p>
          <a:p>
            <a:endParaRPr lang="es-ES_tradnl" baseline="0" noProof="0" dirty="0" smtClean="0"/>
          </a:p>
          <a:p>
            <a:endParaRPr lang="es-ES_tradnl" noProof="0" dirty="0" smtClean="0"/>
          </a:p>
          <a:p>
            <a:endParaRPr lang="es-ES_tradnl" noProof="0" dirty="0" smtClean="0"/>
          </a:p>
          <a:p>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8</a:t>
            </a:fld>
            <a:endParaRPr lang="en-US" dirty="0"/>
          </a:p>
        </p:txBody>
      </p:sp>
    </p:spTree>
    <p:extLst>
      <p:ext uri="{BB962C8B-B14F-4D97-AF65-F5344CB8AC3E}">
        <p14:creationId xmlns:p14="http://schemas.microsoft.com/office/powerpoint/2010/main" val="228280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smtClean="0"/>
              <a:t>Se evalúa no solamente para cumplir con las normas como tales, sino también</a:t>
            </a:r>
            <a:r>
              <a:rPr lang="es-ES_tradnl" baseline="0" noProof="0" dirty="0" smtClean="0"/>
              <a:t> con su razón de ser, es decir para asegurar que los documentos de viaje auténticos no hayan sido obtenidos por vía fraudulenta.</a:t>
            </a:r>
          </a:p>
          <a:p>
            <a:endParaRPr lang="es-ES_tradnl" baseline="0" noProof="0" dirty="0" smtClean="0"/>
          </a:p>
          <a:p>
            <a:r>
              <a:rPr lang="es-ES_tradnl" baseline="0" noProof="0" dirty="0" smtClean="0"/>
              <a:t>Las evaluaciones deberían ser efectuadas periódicamente.</a:t>
            </a:r>
          </a:p>
          <a:p>
            <a:endParaRPr lang="es-ES_tradnl" noProof="0" dirty="0"/>
          </a:p>
        </p:txBody>
      </p:sp>
      <p:sp>
        <p:nvSpPr>
          <p:cNvPr id="4" name="Slide Number Placeholder 3"/>
          <p:cNvSpPr>
            <a:spLocks noGrp="1"/>
          </p:cNvSpPr>
          <p:nvPr>
            <p:ph type="sldNum" sz="quarter" idx="10"/>
          </p:nvPr>
        </p:nvSpPr>
        <p:spPr/>
        <p:txBody>
          <a:bodyPr/>
          <a:lstStyle/>
          <a:p>
            <a:fld id="{7FA55618-9243-47F8-B24C-4C08B1343BED}" type="slidenum">
              <a:rPr lang="en-US" smtClean="0"/>
              <a:pPr/>
              <a:t>9</a:t>
            </a:fld>
            <a:endParaRPr lang="en-US" dirty="0"/>
          </a:p>
        </p:txBody>
      </p:sp>
    </p:spTree>
    <p:extLst>
      <p:ext uri="{BB962C8B-B14F-4D97-AF65-F5344CB8AC3E}">
        <p14:creationId xmlns:p14="http://schemas.microsoft.com/office/powerpoint/2010/main" val="2288097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8DBEDC1-DA05-4921-9EB0-21B2899ABEAE}" type="datetimeFigureOut">
              <a:rPr lang="en-US" smtClean="0"/>
              <a:pPr/>
              <a:t>7/17/2017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CE17C30-0153-4C56-B314-6781AF89F082}"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DBEDC1-DA05-4921-9EB0-21B2899ABEAE}" type="datetimeFigureOut">
              <a:rPr lang="en-US" smtClean="0"/>
              <a:pPr/>
              <a:t>7/17/2017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DBEDC1-DA05-4921-9EB0-21B2899ABEAE}" type="datetimeFigureOut">
              <a:rPr lang="en-US" smtClean="0"/>
              <a:pPr/>
              <a:t>7/17/2017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DBEDC1-DA05-4921-9EB0-21B2899ABEAE}" type="datetimeFigureOut">
              <a:rPr lang="en-US" smtClean="0"/>
              <a:pPr/>
              <a:t>7/17/2017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DBEDC1-DA05-4921-9EB0-21B2899ABEAE}" type="datetimeFigureOut">
              <a:rPr lang="en-US" smtClean="0"/>
              <a:pPr/>
              <a:t>7/17/2017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DBEDC1-DA05-4921-9EB0-21B2899ABEAE}" type="datetimeFigureOut">
              <a:rPr lang="en-US" smtClean="0"/>
              <a:pPr/>
              <a:t>7/17/2017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DBEDC1-DA05-4921-9EB0-21B2899ABEAE}" type="datetimeFigureOut">
              <a:rPr lang="en-US" smtClean="0"/>
              <a:pPr/>
              <a:t>7/17/2017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8DBEDC1-DA05-4921-9EB0-21B2899ABEAE}" type="datetimeFigureOut">
              <a:rPr lang="en-US" smtClean="0"/>
              <a:pPr/>
              <a:t>7/17/2017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8DBEDC1-DA05-4921-9EB0-21B2899ABEAE}" type="datetimeFigureOut">
              <a:rPr lang="en-US" smtClean="0"/>
              <a:pPr/>
              <a:t>7/17/2017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8DBEDC1-DA05-4921-9EB0-21B2899ABEAE}" type="datetimeFigureOut">
              <a:rPr lang="en-US" smtClean="0"/>
              <a:pPr/>
              <a:t>7/17/2017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CE17C30-0153-4C56-B314-6781AF89F082}"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8DBEDC1-DA05-4921-9EB0-21B2899ABEAE}" type="datetimeFigureOut">
              <a:rPr lang="en-US" smtClean="0"/>
              <a:pPr/>
              <a:t>7/17/2017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CE17C30-0153-4C56-B314-6781AF89F082}" type="slidenum">
              <a:rPr lang="en-US" smtClean="0"/>
              <a:pPr/>
              <a:t>‹Nº›</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8DBEDC1-DA05-4921-9EB0-21B2899ABEAE}" type="datetimeFigureOut">
              <a:rPr lang="en-US" smtClean="0"/>
              <a:pPr/>
              <a:t>7/17/2017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CE17C30-0153-4C56-B314-6781AF89F082}"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package" Target="../embeddings/Hoja_de_c_lculo_de_Microsoft_Excel2.xlsx"/><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icoletta.Bouwman@cic.gc.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ICBWG@icao.i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Hoja_de_c_lculo_de_Microsoft_Excel1.xls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2656"/>
            <a:ext cx="9144000" cy="2817658"/>
          </a:xfrm>
        </p:spPr>
        <p:txBody>
          <a:bodyPr>
            <a:normAutofit fontScale="90000"/>
          </a:bodyPr>
          <a:lstStyle/>
          <a:p>
            <a:pPr algn="ct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t>
            </a:r>
            <a:r>
              <a:rPr lang="es-ES_tradnl" sz="4000" b="0" dirty="0" smtClean="0">
                <a:solidFill>
                  <a:schemeClr val="tx1"/>
                </a:solidFill>
              </a:rPr>
              <a:t>Medidas prácticas de </a:t>
            </a:r>
            <a:r>
              <a:rPr lang="es-ES_tradnl" sz="4000" b="0" smtClean="0">
                <a:solidFill>
                  <a:schemeClr val="tx1"/>
                </a:solidFill>
              </a:rPr>
              <a:t>uso de </a:t>
            </a:r>
            <a:r>
              <a:rPr lang="es-ES_tradnl" sz="4000" b="0" dirty="0" smtClean="0">
                <a:solidFill>
                  <a:schemeClr val="tx1"/>
                </a:solidFill>
              </a:rPr>
              <a:t>la </a:t>
            </a:r>
            <a:br>
              <a:rPr lang="es-ES_tradnl" sz="4000" b="0" dirty="0" smtClean="0">
                <a:solidFill>
                  <a:schemeClr val="tx1"/>
                </a:solidFill>
              </a:rPr>
            </a:br>
            <a:r>
              <a:rPr lang="es-ES_tradnl" sz="4000" dirty="0" smtClean="0">
                <a:solidFill>
                  <a:srgbClr val="A50021"/>
                </a:solidFill>
              </a:rPr>
              <a:t>Guía de la OACI para evaluar la seguridad en el manejo y emisión de documentos de viaje </a:t>
            </a:r>
            <a:r>
              <a:rPr lang="es-ES_tradnl" sz="4000" dirty="0" smtClean="0">
                <a:solidFill>
                  <a:schemeClr val="tx1"/>
                </a:solidFill>
              </a:rPr>
              <a:t>(“la Guía”) </a:t>
            </a:r>
            <a:endParaRPr lang="es-ES_tradnl" sz="4000" dirty="0">
              <a:solidFill>
                <a:schemeClr val="tx1"/>
              </a:solidFill>
            </a:endParaRPr>
          </a:p>
        </p:txBody>
      </p:sp>
      <p:sp>
        <p:nvSpPr>
          <p:cNvPr id="3" name="Subtitle 2"/>
          <p:cNvSpPr>
            <a:spLocks noGrp="1"/>
          </p:cNvSpPr>
          <p:nvPr>
            <p:ph type="subTitle" idx="1"/>
          </p:nvPr>
        </p:nvSpPr>
        <p:spPr>
          <a:xfrm>
            <a:off x="976064" y="3501008"/>
            <a:ext cx="7772400" cy="1502821"/>
          </a:xfrm>
        </p:spPr>
        <p:txBody>
          <a:bodyPr>
            <a:normAutofit/>
          </a:bodyPr>
          <a:lstStyle/>
          <a:p>
            <a:pPr algn="l"/>
            <a:r>
              <a:rPr lang="es-ES_tradnl" sz="2000" b="1" dirty="0" smtClean="0"/>
              <a:t>Nicoletta Bouwman</a:t>
            </a:r>
          </a:p>
          <a:p>
            <a:pPr algn="l"/>
            <a:r>
              <a:rPr lang="es-ES_tradnl" sz="2000" dirty="0" smtClean="0"/>
              <a:t>Conferencia Regional sobre Migración</a:t>
            </a:r>
          </a:p>
          <a:p>
            <a:pPr algn="l"/>
            <a:r>
              <a:rPr lang="es-ES_tradnl" sz="2000" dirty="0" smtClean="0"/>
              <a:t>Ciudad de México, México</a:t>
            </a:r>
          </a:p>
          <a:p>
            <a:pPr algn="l"/>
            <a:r>
              <a:rPr lang="es-ES_tradnl" sz="2000" dirty="0" smtClean="0"/>
              <a:t>Del 17 al 18 de Julio de 2017</a:t>
            </a:r>
          </a:p>
          <a:p>
            <a:endParaRPr lang="en-CA"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Autofit/>
          </a:bodyPr>
          <a:lstStyle/>
          <a:p>
            <a:pPr algn="ctr"/>
            <a:r>
              <a:rPr lang="es-ES_tradnl" sz="3600" dirty="0" smtClean="0">
                <a:solidFill>
                  <a:srgbClr val="A50021"/>
                </a:solidFill>
              </a:rPr>
              <a:t>¿Por qué es importante concentrarse en el proceso de emisión?</a:t>
            </a:r>
            <a:endParaRPr lang="es-ES_tradnl" sz="3600" dirty="0">
              <a:solidFill>
                <a:srgbClr val="A5002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9857707"/>
              </p:ext>
            </p:extLst>
          </p:nvPr>
        </p:nvGraphicFramePr>
        <p:xfrm>
          <a:off x="467544"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820472" cy="2523736"/>
          </a:xfrm>
        </p:spPr>
        <p:txBody>
          <a:bodyPr>
            <a:normAutofit fontScale="92500" lnSpcReduction="10000"/>
          </a:bodyPr>
          <a:lstStyle/>
          <a:p>
            <a:pPr marL="109728" lvl="1" indent="0">
              <a:spcBef>
                <a:spcPts val="400"/>
              </a:spcBef>
              <a:buSzPct val="68000"/>
              <a:buNone/>
            </a:pPr>
            <a:r>
              <a:rPr lang="es-ES_tradnl" sz="3500" dirty="0" smtClean="0"/>
              <a:t>Que las autoridades responsables de emitir pasaportes puedan evaluar su sistema de emisión por sí mismas </a:t>
            </a:r>
            <a:br>
              <a:rPr lang="es-ES_tradnl" sz="3500" dirty="0" smtClean="0"/>
            </a:br>
            <a:r>
              <a:rPr lang="es-ES_tradnl" sz="3500" dirty="0" smtClean="0"/>
              <a:t>y que los evaluadores calificados puedan evaluar el sistema de emisión de otro país.</a:t>
            </a:r>
          </a:p>
          <a:p>
            <a:endParaRPr lang="es-ES_tradnl" dirty="0"/>
          </a:p>
        </p:txBody>
      </p:sp>
      <p:sp>
        <p:nvSpPr>
          <p:cNvPr id="3" name="Title 2"/>
          <p:cNvSpPr>
            <a:spLocks noGrp="1"/>
          </p:cNvSpPr>
          <p:nvPr>
            <p:ph type="title"/>
          </p:nvPr>
        </p:nvSpPr>
        <p:spPr/>
        <p:txBody>
          <a:bodyPr>
            <a:normAutofit fontScale="90000"/>
          </a:bodyPr>
          <a:lstStyle/>
          <a:p>
            <a:r>
              <a:rPr lang="es-ES_tradnl" dirty="0" smtClean="0">
                <a:solidFill>
                  <a:srgbClr val="A50021"/>
                </a:solidFill>
              </a:rPr>
              <a:t>¿Cuál es la razón de ser de la Guía?</a:t>
            </a:r>
            <a:endParaRPr lang="es-ES_tradnl" dirty="0">
              <a:solidFill>
                <a:srgbClr val="A50021"/>
              </a:solidFill>
            </a:endParaRPr>
          </a:p>
        </p:txBody>
      </p:sp>
      <p:pic>
        <p:nvPicPr>
          <p:cNvPr id="4" name="Picture 2" descr="First day of visit at DIE(3-08-09).JPG"/>
          <p:cNvPicPr>
            <a:picLocks noChangeAspect="1"/>
          </p:cNvPicPr>
          <p:nvPr/>
        </p:nvPicPr>
        <p:blipFill>
          <a:blip r:embed="rId3" cstate="print"/>
          <a:srcRect/>
          <a:stretch>
            <a:fillRect/>
          </a:stretch>
        </p:blipFill>
        <p:spPr bwMode="auto">
          <a:xfrm>
            <a:off x="4283968" y="3789040"/>
            <a:ext cx="4485382" cy="2694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328"/>
            <a:ext cx="8640960" cy="3963895"/>
          </a:xfrm>
        </p:spPr>
        <p:txBody>
          <a:bodyPr>
            <a:normAutofit fontScale="47500" lnSpcReduction="20000"/>
          </a:bodyPr>
          <a:lstStyle/>
          <a:p>
            <a:pPr marL="365760" lvl="1" indent="-256032">
              <a:spcBef>
                <a:spcPts val="400"/>
              </a:spcBef>
              <a:buSzPct val="68000"/>
              <a:buFont typeface="Wingdings 3"/>
              <a:buChar char=""/>
            </a:pPr>
            <a:endParaRPr lang="es-ES_tradnl" sz="3600" dirty="0" smtClean="0"/>
          </a:p>
          <a:p>
            <a:pPr marL="365760" lvl="1" indent="-256032">
              <a:spcBef>
                <a:spcPts val="400"/>
              </a:spcBef>
              <a:buSzPct val="68000"/>
              <a:buNone/>
            </a:pPr>
            <a:endParaRPr lang="es-ES_tradnl" sz="5700" dirty="0" smtClean="0"/>
          </a:p>
          <a:p>
            <a:pPr marL="365760" lvl="1" indent="-256032">
              <a:spcBef>
                <a:spcPts val="400"/>
              </a:spcBef>
              <a:buSzPct val="68000"/>
              <a:buFont typeface="Wingdings 3"/>
              <a:buChar char=""/>
            </a:pPr>
            <a:r>
              <a:rPr lang="es-ES_tradnl" sz="5700" dirty="0" smtClean="0"/>
              <a:t>Sensibilización insuficiente entre las entidades emisoras de documentos de viaje</a:t>
            </a:r>
          </a:p>
          <a:p>
            <a:pPr marL="365760" lvl="1" indent="-256032">
              <a:spcBef>
                <a:spcPts val="400"/>
              </a:spcBef>
              <a:buSzPct val="68000"/>
              <a:buFont typeface="Wingdings 3"/>
              <a:buChar char=""/>
            </a:pPr>
            <a:endParaRPr lang="es-ES_tradnl" sz="5700" dirty="0" smtClean="0"/>
          </a:p>
          <a:p>
            <a:pPr marL="365760" lvl="1" indent="-256032">
              <a:spcBef>
                <a:spcPts val="400"/>
              </a:spcBef>
              <a:buSzPct val="68000"/>
              <a:buFont typeface="Wingdings 3"/>
              <a:buChar char=""/>
            </a:pPr>
            <a:r>
              <a:rPr lang="es-ES_tradnl" sz="5700" dirty="0" smtClean="0"/>
              <a:t>Falta de materiales de orientación – información insuficiente en el Documento 9303 de la OACI</a:t>
            </a:r>
          </a:p>
          <a:p>
            <a:pPr marL="365760" lvl="1" indent="-256032">
              <a:spcBef>
                <a:spcPts val="400"/>
              </a:spcBef>
              <a:buSzPct val="68000"/>
              <a:buFont typeface="Wingdings 3"/>
              <a:buChar char=""/>
            </a:pPr>
            <a:endParaRPr lang="es-ES_tradnl" sz="5700" dirty="0" smtClean="0"/>
          </a:p>
          <a:p>
            <a:pPr marL="365760" lvl="1" indent="-256032">
              <a:spcBef>
                <a:spcPts val="400"/>
              </a:spcBef>
              <a:buSzPct val="68000"/>
              <a:buFont typeface="Wingdings 3"/>
              <a:buChar char=""/>
            </a:pPr>
            <a:r>
              <a:rPr lang="es-ES_tradnl" sz="5700" dirty="0" smtClean="0"/>
              <a:t>Falta de herramientas prácticas y de un marco para la evaluación.</a:t>
            </a:r>
          </a:p>
          <a:p>
            <a:pPr marL="365760" lvl="1" indent="-256032">
              <a:spcBef>
                <a:spcPts val="400"/>
              </a:spcBef>
              <a:buSzPct val="68000"/>
              <a:buNone/>
            </a:pPr>
            <a:endParaRPr lang="es-ES_tradnl" sz="3600" dirty="0" smtClean="0"/>
          </a:p>
          <a:p>
            <a:pPr marL="365760" lvl="1" indent="-256032">
              <a:spcBef>
                <a:spcPts val="400"/>
              </a:spcBef>
              <a:buSzPct val="68000"/>
              <a:buFont typeface="Wingdings 3"/>
              <a:buChar char=""/>
            </a:pPr>
            <a:endParaRPr lang="es-ES_tradnl" sz="3600" dirty="0" smtClean="0"/>
          </a:p>
          <a:p>
            <a:endParaRPr lang="es-ES_tradnl" dirty="0"/>
          </a:p>
        </p:txBody>
      </p:sp>
      <p:sp>
        <p:nvSpPr>
          <p:cNvPr id="3" name="Title 2"/>
          <p:cNvSpPr>
            <a:spLocks noGrp="1"/>
          </p:cNvSpPr>
          <p:nvPr>
            <p:ph type="title"/>
          </p:nvPr>
        </p:nvSpPr>
        <p:spPr>
          <a:xfrm>
            <a:off x="457200" y="274638"/>
            <a:ext cx="8435280" cy="1143000"/>
          </a:xfrm>
        </p:spPr>
        <p:txBody>
          <a:bodyPr>
            <a:normAutofit fontScale="90000"/>
          </a:bodyPr>
          <a:lstStyle/>
          <a:p>
            <a:pPr algn="ctr"/>
            <a:r>
              <a:rPr lang="es-ES_tradnl" dirty="0" smtClean="0">
                <a:solidFill>
                  <a:srgbClr val="A50021"/>
                </a:solidFill>
              </a:rPr>
              <a:t>Información adicional sobre la razón de ser de la Guía</a:t>
            </a:r>
            <a:endParaRPr lang="es-ES_tradnl" dirty="0">
              <a:solidFill>
                <a:srgbClr val="A5002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normAutofit lnSpcReduction="10000"/>
          </a:bodyPr>
          <a:lstStyle/>
          <a:p>
            <a:endParaRPr lang="es-ES_tradnl" dirty="0" smtClean="0"/>
          </a:p>
          <a:p>
            <a:r>
              <a:rPr lang="es-ES_tradnl" dirty="0" smtClean="0"/>
              <a:t>El Grupo de Trabajo sobre Implementación y Creación de Capacidad establecido por la OACI</a:t>
            </a:r>
          </a:p>
          <a:p>
            <a:endParaRPr lang="es-ES_tradnl" dirty="0" smtClean="0"/>
          </a:p>
          <a:p>
            <a:r>
              <a:rPr lang="es-ES_tradnl" dirty="0" smtClean="0"/>
              <a:t>Publicada en 2010</a:t>
            </a:r>
          </a:p>
          <a:p>
            <a:pPr>
              <a:buNone/>
            </a:pPr>
            <a:endParaRPr lang="es-ES_tradnl" dirty="0" smtClean="0"/>
          </a:p>
          <a:p>
            <a:r>
              <a:rPr lang="es-ES_tradnl" dirty="0" smtClean="0"/>
              <a:t>Gratuita y de acceso público</a:t>
            </a:r>
          </a:p>
          <a:p>
            <a:endParaRPr lang="es-ES_tradnl" dirty="0" smtClean="0"/>
          </a:p>
          <a:p>
            <a:r>
              <a:rPr lang="es-ES_tradnl" dirty="0" smtClean="0"/>
              <a:t>Disponible en inglés, francés y español (también está prevista una versión rusa)</a:t>
            </a:r>
          </a:p>
          <a:p>
            <a:pPr>
              <a:buNone/>
            </a:pPr>
            <a:endParaRPr lang="es-ES_tradnl" sz="2400" dirty="0" smtClean="0"/>
          </a:p>
          <a:p>
            <a:endParaRPr lang="es-ES_tradnl" sz="2400" dirty="0" smtClean="0"/>
          </a:p>
          <a:p>
            <a:endParaRPr lang="es-ES_tradnl" sz="2400" dirty="0" smtClean="0"/>
          </a:p>
          <a:p>
            <a:endParaRPr lang="es-ES_tradnl" sz="2400" dirty="0" smtClean="0"/>
          </a:p>
          <a:p>
            <a:endParaRPr lang="es-ES_tradnl" sz="2400" dirty="0" smtClean="0"/>
          </a:p>
          <a:p>
            <a:endParaRPr lang="es-ES_tradnl" sz="2400" dirty="0" smtClean="0"/>
          </a:p>
          <a:p>
            <a:endParaRPr lang="es-ES_tradnl" dirty="0"/>
          </a:p>
        </p:txBody>
      </p:sp>
      <p:sp>
        <p:nvSpPr>
          <p:cNvPr id="3" name="Title 2"/>
          <p:cNvSpPr>
            <a:spLocks noGrp="1"/>
          </p:cNvSpPr>
          <p:nvPr>
            <p:ph type="title"/>
          </p:nvPr>
        </p:nvSpPr>
        <p:spPr/>
        <p:txBody>
          <a:bodyPr>
            <a:normAutofit/>
          </a:bodyPr>
          <a:lstStyle/>
          <a:p>
            <a:r>
              <a:rPr lang="es-ES_tradnl" dirty="0" smtClean="0">
                <a:solidFill>
                  <a:srgbClr val="A50021"/>
                </a:solidFill>
              </a:rPr>
              <a:t>¿Quién creó la Guía?</a:t>
            </a:r>
            <a:endParaRPr lang="es-ES_tradnl" dirty="0">
              <a:solidFill>
                <a:srgbClr val="A5002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00"/>
              </a:spcBef>
              <a:buNone/>
            </a:pPr>
            <a:endParaRPr lang="es-ES_tradnl" dirty="0" smtClean="0"/>
          </a:p>
          <a:p>
            <a:pPr>
              <a:spcBef>
                <a:spcPts val="100"/>
              </a:spcBef>
              <a:buNone/>
            </a:pPr>
            <a:endParaRPr lang="es-ES_tradnl" dirty="0" smtClean="0"/>
          </a:p>
          <a:p>
            <a:pPr>
              <a:spcBef>
                <a:spcPts val="100"/>
              </a:spcBef>
            </a:pPr>
            <a:r>
              <a:rPr lang="es-ES_tradnl" dirty="0" smtClean="0"/>
              <a:t>Grado de experiencia del evaluador</a:t>
            </a:r>
          </a:p>
          <a:p>
            <a:pPr>
              <a:spcBef>
                <a:spcPts val="100"/>
              </a:spcBef>
              <a:buNone/>
            </a:pPr>
            <a:endParaRPr lang="es-ES_tradnl" dirty="0" smtClean="0"/>
          </a:p>
          <a:p>
            <a:pPr>
              <a:spcBef>
                <a:spcPts val="100"/>
              </a:spcBef>
            </a:pPr>
            <a:r>
              <a:rPr lang="es-ES_tradnl" dirty="0" smtClean="0"/>
              <a:t>Parcialidad</a:t>
            </a:r>
          </a:p>
          <a:p>
            <a:pPr>
              <a:spcBef>
                <a:spcPts val="100"/>
              </a:spcBef>
              <a:buNone/>
            </a:pPr>
            <a:endParaRPr lang="es-ES_tradnl" dirty="0" smtClean="0"/>
          </a:p>
          <a:p>
            <a:pPr>
              <a:spcBef>
                <a:spcPts val="100"/>
              </a:spcBef>
            </a:pPr>
            <a:r>
              <a:rPr lang="es-ES_tradnl" dirty="0" smtClean="0"/>
              <a:t>Recursos disponibles</a:t>
            </a:r>
          </a:p>
          <a:p>
            <a:pPr>
              <a:buNone/>
            </a:pPr>
            <a:endParaRPr lang="es-ES_tradnl" dirty="0"/>
          </a:p>
        </p:txBody>
      </p:sp>
      <p:sp>
        <p:nvSpPr>
          <p:cNvPr id="3" name="Title 2"/>
          <p:cNvSpPr>
            <a:spLocks noGrp="1"/>
          </p:cNvSpPr>
          <p:nvPr>
            <p:ph type="title"/>
          </p:nvPr>
        </p:nvSpPr>
        <p:spPr>
          <a:xfrm>
            <a:off x="179512" y="274638"/>
            <a:ext cx="8964488" cy="1143000"/>
          </a:xfrm>
        </p:spPr>
        <p:txBody>
          <a:bodyPr>
            <a:normAutofit fontScale="90000"/>
          </a:bodyPr>
          <a:lstStyle/>
          <a:p>
            <a:r>
              <a:rPr lang="es-ES_tradnl" dirty="0" smtClean="0">
                <a:solidFill>
                  <a:srgbClr val="A50021"/>
                </a:solidFill>
              </a:rPr>
              <a:t>¿Autoevaluación o evaluación externa?</a:t>
            </a:r>
            <a:endParaRPr lang="es-ES_tradnl" dirty="0">
              <a:solidFill>
                <a:srgbClr val="A5002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s-ES_tradnl" dirty="0" smtClean="0"/>
          </a:p>
          <a:p>
            <a:r>
              <a:rPr lang="es-ES_tradnl" dirty="0" smtClean="0"/>
              <a:t>El jefe de grupo</a:t>
            </a:r>
          </a:p>
          <a:p>
            <a:endParaRPr lang="es-ES_tradnl" dirty="0" smtClean="0"/>
          </a:p>
          <a:p>
            <a:r>
              <a:rPr lang="es-ES_tradnl" dirty="0" smtClean="0"/>
              <a:t>El grupo</a:t>
            </a:r>
          </a:p>
          <a:p>
            <a:pPr>
              <a:buNone/>
            </a:pPr>
            <a:endParaRPr lang="es-ES_tradnl" dirty="0" smtClean="0"/>
          </a:p>
          <a:p>
            <a:endParaRPr lang="es-ES_tradnl" dirty="0" smtClean="0"/>
          </a:p>
          <a:p>
            <a:endParaRPr lang="es-ES_tradnl" dirty="0"/>
          </a:p>
        </p:txBody>
      </p:sp>
      <p:sp>
        <p:nvSpPr>
          <p:cNvPr id="3" name="Title 2"/>
          <p:cNvSpPr>
            <a:spLocks noGrp="1"/>
          </p:cNvSpPr>
          <p:nvPr>
            <p:ph type="title"/>
          </p:nvPr>
        </p:nvSpPr>
        <p:spPr/>
        <p:txBody>
          <a:bodyPr>
            <a:normAutofit/>
          </a:bodyPr>
          <a:lstStyle/>
          <a:p>
            <a:r>
              <a:rPr lang="es-ES_tradnl" dirty="0" smtClean="0">
                <a:solidFill>
                  <a:srgbClr val="A50021"/>
                </a:solidFill>
              </a:rPr>
              <a:t>La autoevaluación</a:t>
            </a:r>
            <a:endParaRPr lang="es-ES_tradnl" dirty="0">
              <a:solidFill>
                <a:srgbClr val="A50021"/>
              </a:solidFill>
            </a:endParaRPr>
          </a:p>
        </p:txBody>
      </p:sp>
      <p:pic>
        <p:nvPicPr>
          <p:cNvPr id="4" name="Picture 3" descr="images97YW1083.jpg"/>
          <p:cNvPicPr>
            <a:picLocks noChangeAspect="1"/>
          </p:cNvPicPr>
          <p:nvPr/>
        </p:nvPicPr>
        <p:blipFill>
          <a:blip r:embed="rId3" cstate="print"/>
          <a:stretch>
            <a:fillRect/>
          </a:stretch>
        </p:blipFill>
        <p:spPr>
          <a:xfrm>
            <a:off x="4211960" y="1844824"/>
            <a:ext cx="4235487" cy="28083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1328"/>
            <a:ext cx="9036496" cy="4525963"/>
          </a:xfrm>
        </p:spPr>
        <p:txBody>
          <a:bodyPr>
            <a:normAutofit/>
          </a:bodyPr>
          <a:lstStyle/>
          <a:p>
            <a:r>
              <a:rPr lang="es-ES_tradnl" dirty="0" smtClean="0">
                <a:solidFill>
                  <a:srgbClr val="0000CC"/>
                </a:solidFill>
              </a:rPr>
              <a:t>Mandato otorgado por los altos directivos</a:t>
            </a:r>
          </a:p>
          <a:p>
            <a:pPr>
              <a:spcBef>
                <a:spcPts val="600"/>
              </a:spcBef>
            </a:pPr>
            <a:r>
              <a:rPr lang="es-ES_tradnl" dirty="0" smtClean="0">
                <a:solidFill>
                  <a:srgbClr val="0000CC"/>
                </a:solidFill>
              </a:rPr>
              <a:t>Preparación y planificación </a:t>
            </a:r>
          </a:p>
          <a:p>
            <a:pPr lvl="1"/>
            <a:r>
              <a:rPr lang="es-ES_tradnl" dirty="0" smtClean="0"/>
              <a:t>Exposición preliminar (reunión inaugural)</a:t>
            </a:r>
          </a:p>
          <a:p>
            <a:pPr lvl="1"/>
            <a:r>
              <a:rPr lang="es-ES_tradnl" dirty="0" smtClean="0"/>
              <a:t>Explicación de las funciones de cada quién</a:t>
            </a:r>
          </a:p>
          <a:p>
            <a:pPr lvl="1"/>
            <a:r>
              <a:rPr lang="es-ES_tradnl" dirty="0" smtClean="0"/>
              <a:t>Explicación de la Guía</a:t>
            </a:r>
          </a:p>
          <a:p>
            <a:pPr lvl="1"/>
            <a:r>
              <a:rPr lang="es-ES_tradnl" dirty="0" smtClean="0"/>
              <a:t>Elaboración de un cronograma de trabajo</a:t>
            </a:r>
          </a:p>
          <a:p>
            <a:pPr>
              <a:spcBef>
                <a:spcPts val="600"/>
              </a:spcBef>
            </a:pPr>
            <a:r>
              <a:rPr lang="es-ES_tradnl" dirty="0" smtClean="0">
                <a:solidFill>
                  <a:srgbClr val="0000CC"/>
                </a:solidFill>
              </a:rPr>
              <a:t>Realización de la evaluación</a:t>
            </a:r>
          </a:p>
          <a:p>
            <a:pPr lvl="1"/>
            <a:r>
              <a:rPr lang="es-ES_tradnl" dirty="0" smtClean="0"/>
              <a:t>Utilizar la Parte 1 y la Parte 2</a:t>
            </a:r>
          </a:p>
          <a:p>
            <a:pPr>
              <a:spcBef>
                <a:spcPts val="600"/>
              </a:spcBef>
            </a:pPr>
            <a:r>
              <a:rPr lang="es-ES_tradnl" dirty="0" smtClean="0">
                <a:solidFill>
                  <a:srgbClr val="0000CC"/>
                </a:solidFill>
              </a:rPr>
              <a:t>Elaboración del informe y de las recomendaciones </a:t>
            </a:r>
          </a:p>
          <a:p>
            <a:pPr>
              <a:buNone/>
            </a:pPr>
            <a:endParaRPr lang="es-ES_tradnl" dirty="0" smtClean="0"/>
          </a:p>
          <a:p>
            <a:pPr>
              <a:buNone/>
            </a:pPr>
            <a:endParaRPr lang="es-ES_tradnl" dirty="0"/>
          </a:p>
        </p:txBody>
      </p:sp>
      <p:sp>
        <p:nvSpPr>
          <p:cNvPr id="3" name="Title 2"/>
          <p:cNvSpPr>
            <a:spLocks noGrp="1"/>
          </p:cNvSpPr>
          <p:nvPr>
            <p:ph type="title"/>
          </p:nvPr>
        </p:nvSpPr>
        <p:spPr/>
        <p:txBody>
          <a:bodyPr>
            <a:normAutofit/>
          </a:bodyPr>
          <a:lstStyle/>
          <a:p>
            <a:r>
              <a:rPr lang="es-ES_tradnl" dirty="0" smtClean="0">
                <a:solidFill>
                  <a:srgbClr val="A50021"/>
                </a:solidFill>
              </a:rPr>
              <a:t>El proceso de autoevaluación</a:t>
            </a:r>
            <a:endParaRPr lang="es-ES_tradnl" dirty="0">
              <a:solidFill>
                <a:srgbClr val="A5002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solidFill>
                  <a:srgbClr val="A50021"/>
                </a:solidFill>
              </a:rPr>
              <a:t>Parte 2 </a:t>
            </a:r>
            <a:endParaRPr lang="en-US" dirty="0">
              <a:solidFill>
                <a:srgbClr val="A50021"/>
              </a:solidFill>
            </a:endParaRPr>
          </a:p>
        </p:txBody>
      </p:sp>
      <p:graphicFrame>
        <p:nvGraphicFramePr>
          <p:cNvPr id="5" name="Object 78"/>
          <p:cNvGraphicFramePr>
            <a:graphicFrameLocks noGrp="1" noChangeAspect="1"/>
          </p:cNvGraphicFramePr>
          <p:nvPr>
            <p:ph idx="1"/>
            <p:extLst>
              <p:ext uri="{D42A27DB-BD31-4B8C-83A1-F6EECF244321}">
                <p14:modId xmlns:p14="http://schemas.microsoft.com/office/powerpoint/2010/main" val="3367993363"/>
              </p:ext>
            </p:extLst>
          </p:nvPr>
        </p:nvGraphicFramePr>
        <p:xfrm>
          <a:off x="1184876" y="1481138"/>
          <a:ext cx="6774248" cy="4525962"/>
        </p:xfrm>
        <a:graphic>
          <a:graphicData uri="http://schemas.openxmlformats.org/presentationml/2006/ole">
            <mc:AlternateContent xmlns:mc="http://schemas.openxmlformats.org/markup-compatibility/2006">
              <mc:Choice xmlns:v="urn:schemas-microsoft-com:vml" Requires="v">
                <p:oleObj spid="_x0000_s44175" name="Worksheet" r:id="rId5" imgW="8781986" imgH="5867276" progId="Excel.Sheet.12">
                  <p:embed/>
                </p:oleObj>
              </mc:Choice>
              <mc:Fallback>
                <p:oleObj name="Worksheet" r:id="rId5" imgW="8781986" imgH="5867276" progId="Excel.Sheet.12">
                  <p:embed/>
                  <p:pic>
                    <p:nvPicPr>
                      <p:cNvPr id="0" name=""/>
                      <p:cNvPicPr>
                        <a:picLocks noChangeAspect="1" noChangeArrowheads="1"/>
                      </p:cNvPicPr>
                      <p:nvPr/>
                    </p:nvPicPr>
                    <p:blipFill>
                      <a:blip r:embed="rId6"/>
                      <a:srcRect/>
                      <a:stretch>
                        <a:fillRect/>
                      </a:stretch>
                    </p:blipFill>
                    <p:spPr bwMode="auto">
                      <a:xfrm>
                        <a:off x="1184876" y="1481138"/>
                        <a:ext cx="6774248" cy="4525962"/>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824" y="980728"/>
            <a:ext cx="8661648" cy="4886003"/>
          </a:xfrm>
        </p:spPr>
        <p:txBody>
          <a:bodyPr>
            <a:normAutofit/>
          </a:bodyPr>
          <a:lstStyle/>
          <a:p>
            <a:pPr>
              <a:spcBef>
                <a:spcPts val="100"/>
              </a:spcBef>
              <a:buNone/>
            </a:pPr>
            <a:endParaRPr lang="es-ES_tradnl" dirty="0" smtClean="0"/>
          </a:p>
          <a:p>
            <a:pPr>
              <a:spcBef>
                <a:spcPts val="100"/>
              </a:spcBef>
            </a:pPr>
            <a:r>
              <a:rPr lang="es-ES_tradnl" dirty="0" smtClean="0"/>
              <a:t>La evaluación no es una prueba.</a:t>
            </a:r>
          </a:p>
          <a:p>
            <a:pPr>
              <a:spcBef>
                <a:spcPts val="100"/>
              </a:spcBef>
            </a:pPr>
            <a:endParaRPr lang="es-ES_tradnl" dirty="0" smtClean="0"/>
          </a:p>
          <a:p>
            <a:pPr>
              <a:spcBef>
                <a:spcPts val="100"/>
              </a:spcBef>
            </a:pPr>
            <a:r>
              <a:rPr lang="es-ES_tradnl" dirty="0" smtClean="0"/>
              <a:t>No hay que concentrarse en el puntaje.</a:t>
            </a:r>
          </a:p>
          <a:p>
            <a:pPr>
              <a:spcBef>
                <a:spcPts val="100"/>
              </a:spcBef>
              <a:buNone/>
            </a:pPr>
            <a:endParaRPr lang="es-ES_tradnl" dirty="0" smtClean="0"/>
          </a:p>
          <a:p>
            <a:pPr>
              <a:spcBef>
                <a:spcPts val="100"/>
              </a:spcBef>
            </a:pPr>
            <a:r>
              <a:rPr lang="es-ES_tradnl" dirty="0" smtClean="0"/>
              <a:t>La preparación y la planificación son esenciales.</a:t>
            </a:r>
          </a:p>
          <a:p>
            <a:pPr>
              <a:spcBef>
                <a:spcPts val="100"/>
              </a:spcBef>
              <a:buNone/>
            </a:pPr>
            <a:endParaRPr lang="es-ES_tradnl" dirty="0" smtClean="0"/>
          </a:p>
          <a:p>
            <a:pPr>
              <a:spcBef>
                <a:spcPts val="100"/>
              </a:spcBef>
            </a:pPr>
            <a:r>
              <a:rPr lang="es-ES_tradnl" dirty="0" smtClean="0"/>
              <a:t>La evaluación debe incluir recomendaciones.</a:t>
            </a:r>
          </a:p>
          <a:p>
            <a:pPr>
              <a:spcBef>
                <a:spcPts val="100"/>
              </a:spcBef>
            </a:pPr>
            <a:endParaRPr lang="es-ES_tradnl" dirty="0" smtClean="0"/>
          </a:p>
          <a:p>
            <a:pPr>
              <a:spcBef>
                <a:spcPts val="100"/>
              </a:spcBef>
            </a:pPr>
            <a:r>
              <a:rPr lang="es-ES_tradnl" dirty="0" smtClean="0"/>
              <a:t>La evaluación se debe realizar más de una vez.</a:t>
            </a:r>
          </a:p>
          <a:p>
            <a:pPr>
              <a:buNone/>
            </a:pPr>
            <a:endParaRPr lang="es-ES_tradnl" dirty="0"/>
          </a:p>
        </p:txBody>
      </p:sp>
      <p:sp>
        <p:nvSpPr>
          <p:cNvPr id="3" name="Title 2"/>
          <p:cNvSpPr>
            <a:spLocks noGrp="1"/>
          </p:cNvSpPr>
          <p:nvPr>
            <p:ph type="title"/>
          </p:nvPr>
        </p:nvSpPr>
        <p:spPr/>
        <p:txBody>
          <a:bodyPr>
            <a:normAutofit/>
          </a:bodyPr>
          <a:lstStyle/>
          <a:p>
            <a:pPr algn="ctr"/>
            <a:r>
              <a:rPr lang="es-ES_tradnl" dirty="0" smtClean="0">
                <a:solidFill>
                  <a:srgbClr val="A50021"/>
                </a:solidFill>
              </a:rPr>
              <a:t>Puntos a recordar</a:t>
            </a:r>
            <a:endParaRPr lang="es-ES_tradnl" dirty="0">
              <a:solidFill>
                <a:srgbClr val="A5002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772816"/>
            <a:ext cx="6408712" cy="4896544"/>
          </a:xfrm>
          <a:ln>
            <a:solidFill>
              <a:schemeClr val="bg1"/>
            </a:solidFill>
          </a:ln>
        </p:spPr>
      </p:pic>
      <p:sp>
        <p:nvSpPr>
          <p:cNvPr id="3" name="Title 2"/>
          <p:cNvSpPr>
            <a:spLocks noGrp="1"/>
          </p:cNvSpPr>
          <p:nvPr>
            <p:ph type="title"/>
          </p:nvPr>
        </p:nvSpPr>
        <p:spPr>
          <a:xfrm>
            <a:off x="251520" y="-27384"/>
            <a:ext cx="8435280" cy="1143000"/>
          </a:xfrm>
        </p:spPr>
        <p:txBody>
          <a:bodyPr>
            <a:normAutofit fontScale="90000"/>
          </a:bodyPr>
          <a:lstStyle/>
          <a:p>
            <a:r>
              <a:rPr lang="es-ES_tradnl" dirty="0" smtClean="0">
                <a:solidFill>
                  <a:srgbClr val="A50021"/>
                </a:solidFill>
              </a:rPr>
              <a:t>¿Dónde se puede encontrar la Guía?</a:t>
            </a:r>
            <a:endParaRPr lang="es-ES_tradnl" dirty="0">
              <a:solidFill>
                <a:srgbClr val="A50021"/>
              </a:solidFill>
            </a:endParaRPr>
          </a:p>
        </p:txBody>
      </p:sp>
      <p:sp>
        <p:nvSpPr>
          <p:cNvPr id="9" name="TextBox 8"/>
          <p:cNvSpPr txBox="1"/>
          <p:nvPr/>
        </p:nvSpPr>
        <p:spPr>
          <a:xfrm>
            <a:off x="251520" y="1012666"/>
            <a:ext cx="8435280" cy="400110"/>
          </a:xfrm>
          <a:prstGeom prst="rect">
            <a:avLst/>
          </a:prstGeom>
          <a:solidFill>
            <a:srgbClr val="FFFFCC"/>
          </a:solidFill>
        </p:spPr>
        <p:txBody>
          <a:bodyPr wrap="square" rtlCol="0">
            <a:spAutoFit/>
          </a:bodyPr>
          <a:lstStyle/>
          <a:p>
            <a:r>
              <a:rPr lang="en-CA" sz="2000" dirty="0">
                <a:solidFill>
                  <a:srgbClr val="0000CC"/>
                </a:solidFill>
              </a:rPr>
              <a:t>https://www.icao.int/Security/FAL/TRIP/Pages/Publications.aspx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icagoconvention.jpg"/>
          <p:cNvPicPr>
            <a:picLocks noGrp="1" noChangeAspect="1"/>
          </p:cNvPicPr>
          <p:nvPr>
            <p:ph idx="1"/>
          </p:nvPr>
        </p:nvPicPr>
        <p:blipFill>
          <a:blip r:embed="rId3" cstate="print"/>
          <a:stretch>
            <a:fillRect/>
          </a:stretch>
        </p:blipFill>
        <p:spPr>
          <a:xfrm>
            <a:off x="304800" y="2895600"/>
            <a:ext cx="5762625" cy="2886075"/>
          </a:xfrm>
        </p:spPr>
      </p:pic>
      <p:sp>
        <p:nvSpPr>
          <p:cNvPr id="5" name="Title 4"/>
          <p:cNvSpPr>
            <a:spLocks noGrp="1"/>
          </p:cNvSpPr>
          <p:nvPr>
            <p:ph type="title"/>
          </p:nvPr>
        </p:nvSpPr>
        <p:spPr>
          <a:xfrm>
            <a:off x="457200" y="381000"/>
            <a:ext cx="8229600" cy="2057400"/>
          </a:xfrm>
        </p:spPr>
        <p:txBody>
          <a:bodyPr>
            <a:normAutofit fontScale="90000"/>
          </a:bodyPr>
          <a:lstStyle/>
          <a:p>
            <a:r>
              <a:rPr lang="es-ES_tradnl" sz="4400" dirty="0" smtClean="0">
                <a:solidFill>
                  <a:srgbClr val="A50021"/>
                </a:solidFill>
              </a:rPr>
              <a:t>Convenio de Chicago</a:t>
            </a:r>
            <a:r>
              <a:rPr lang="es-ES_tradnl" dirty="0" smtClean="0">
                <a:solidFill>
                  <a:srgbClr val="A50021"/>
                </a:solidFill>
              </a:rPr>
              <a:t/>
            </a:r>
            <a:br>
              <a:rPr lang="es-ES_tradnl" dirty="0" smtClean="0">
                <a:solidFill>
                  <a:srgbClr val="A50021"/>
                </a:solidFill>
              </a:rPr>
            </a:br>
            <a:r>
              <a:rPr lang="es-ES_tradnl" sz="4000" dirty="0" smtClean="0">
                <a:solidFill>
                  <a:schemeClr val="tx1"/>
                </a:solidFill>
                <a:sym typeface="Wingdings 3" panose="05040102010807070707" pitchFamily="18" charset="2"/>
              </a:rPr>
              <a:t> </a:t>
            </a:r>
            <a:r>
              <a:rPr lang="es-ES_tradnl" sz="4000" dirty="0" smtClean="0"/>
              <a:t>Artículo 22</a:t>
            </a:r>
            <a:br>
              <a:rPr lang="es-ES_tradnl" sz="4000" dirty="0" smtClean="0"/>
            </a:br>
            <a:r>
              <a:rPr lang="es-ES_tradnl" sz="4000" dirty="0" smtClean="0">
                <a:sym typeface="Wingdings 3" panose="05040102010807070707" pitchFamily="18" charset="2"/>
              </a:rPr>
              <a:t> </a:t>
            </a:r>
            <a:r>
              <a:rPr lang="es-ES_tradnl" sz="4000" dirty="0" smtClean="0"/>
              <a:t>Artículo 37</a:t>
            </a:r>
            <a:br>
              <a:rPr lang="es-ES_tradnl" sz="4000" dirty="0" smtClean="0"/>
            </a:br>
            <a:endParaRPr lang="es-ES_tradnl" dirty="0"/>
          </a:p>
        </p:txBody>
      </p:sp>
      <p:pic>
        <p:nvPicPr>
          <p:cNvPr id="8" name="Picture 7" descr="Chicago convention2.jpg"/>
          <p:cNvPicPr>
            <a:picLocks noChangeAspect="1"/>
          </p:cNvPicPr>
          <p:nvPr/>
        </p:nvPicPr>
        <p:blipFill>
          <a:blip r:embed="rId4" cstate="print"/>
          <a:stretch>
            <a:fillRect/>
          </a:stretch>
        </p:blipFill>
        <p:spPr>
          <a:xfrm>
            <a:off x="6119420" y="3733800"/>
            <a:ext cx="2691205" cy="2895600"/>
          </a:xfrm>
          <a:prstGeom prst="rect">
            <a:avLst/>
          </a:prstGeom>
        </p:spPr>
      </p:pic>
      <p:pic>
        <p:nvPicPr>
          <p:cNvPr id="6" name="Picture 5" descr="Olli-rehn-passport-control.jpg"/>
          <p:cNvPicPr>
            <a:picLocks noChangeAspect="1"/>
          </p:cNvPicPr>
          <p:nvPr/>
        </p:nvPicPr>
        <p:blipFill>
          <a:blip r:embed="rId5" cstate="print"/>
          <a:stretch>
            <a:fillRect/>
          </a:stretch>
        </p:blipFill>
        <p:spPr>
          <a:xfrm>
            <a:off x="5285874" y="1371600"/>
            <a:ext cx="3248526" cy="2286000"/>
          </a:xfrm>
          <a:prstGeom prst="rect">
            <a:avLst/>
          </a:prstGeom>
        </p:spPr>
      </p:pic>
    </p:spTree>
    <p:extLst>
      <p:ext uri="{BB962C8B-B14F-4D97-AF65-F5344CB8AC3E}">
        <p14:creationId xmlns:p14="http://schemas.microsoft.com/office/powerpoint/2010/main" val="1847502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3688" y="692696"/>
            <a:ext cx="5122912" cy="3096344"/>
          </a:xfrm>
        </p:spPr>
        <p:txBody>
          <a:bodyPr>
            <a:normAutofit/>
          </a:bodyPr>
          <a:lstStyle/>
          <a:p>
            <a:endParaRPr lang="es-ES_tradnl" dirty="0" smtClean="0"/>
          </a:p>
          <a:p>
            <a:r>
              <a:rPr lang="es-ES_tradnl" sz="2900" dirty="0" smtClean="0"/>
              <a:t>¿Preguntas?</a:t>
            </a:r>
          </a:p>
          <a:p>
            <a:r>
              <a:rPr lang="es-ES_tradnl" sz="2900" dirty="0" smtClean="0"/>
              <a:t>¿Ideas nuevas?</a:t>
            </a:r>
          </a:p>
          <a:p>
            <a:r>
              <a:rPr lang="es-ES_tradnl" sz="2900" dirty="0" smtClean="0"/>
              <a:t>¿Nuevos contenidos?</a:t>
            </a:r>
          </a:p>
          <a:p>
            <a:pPr marL="109728" indent="0">
              <a:buNone/>
            </a:pPr>
            <a:endParaRPr lang="es-ES_tradnl" sz="2900" dirty="0" smtClean="0"/>
          </a:p>
          <a:p>
            <a:r>
              <a:rPr lang="es-ES_tradnl" sz="2900" dirty="0" smtClean="0"/>
              <a:t>¿Comentarios?</a:t>
            </a:r>
          </a:p>
        </p:txBody>
      </p:sp>
      <p:sp>
        <p:nvSpPr>
          <p:cNvPr id="3" name="Title 2"/>
          <p:cNvSpPr>
            <a:spLocks noGrp="1"/>
          </p:cNvSpPr>
          <p:nvPr>
            <p:ph type="title"/>
          </p:nvPr>
        </p:nvSpPr>
        <p:spPr>
          <a:xfrm>
            <a:off x="457200" y="116632"/>
            <a:ext cx="8229600" cy="1143000"/>
          </a:xfrm>
        </p:spPr>
        <p:txBody>
          <a:bodyPr>
            <a:normAutofit/>
          </a:bodyPr>
          <a:lstStyle/>
          <a:p>
            <a:pPr algn="ctr"/>
            <a:r>
              <a:rPr lang="es-ES_tradnl" dirty="0" smtClean="0">
                <a:solidFill>
                  <a:srgbClr val="A50021"/>
                </a:solidFill>
              </a:rPr>
              <a:t>Últimas reflexiones...</a:t>
            </a:r>
            <a:endParaRPr lang="es-ES_tradnl" dirty="0">
              <a:solidFill>
                <a:srgbClr val="A50021"/>
              </a:solidFill>
            </a:endParaRPr>
          </a:p>
        </p:txBody>
      </p:sp>
      <p:sp>
        <p:nvSpPr>
          <p:cNvPr id="4" name="Content Placeholder 1"/>
          <p:cNvSpPr txBox="1">
            <a:spLocks/>
          </p:cNvSpPr>
          <p:nvPr/>
        </p:nvSpPr>
        <p:spPr>
          <a:xfrm>
            <a:off x="395536" y="4509120"/>
            <a:ext cx="8229600" cy="9361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s-ES_tradnl" sz="4400" dirty="0" smtClean="0"/>
              <a:t>Gracias por su atención</a:t>
            </a:r>
            <a:endParaRPr lang="es-ES_tradnl" sz="4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lnSpcReduction="10000"/>
          </a:bodyPr>
          <a:lstStyle/>
          <a:p>
            <a:pPr>
              <a:buNone/>
            </a:pPr>
            <a:r>
              <a:rPr lang="en-CA" b="1" dirty="0" smtClean="0"/>
              <a:t>Nicoletta Bouwman</a:t>
            </a:r>
          </a:p>
          <a:p>
            <a:pPr>
              <a:buNone/>
            </a:pPr>
            <a:r>
              <a:rPr lang="en-CA" sz="2300" dirty="0" smtClean="0"/>
              <a:t>Senior </a:t>
            </a:r>
            <a:r>
              <a:rPr lang="en-CA" sz="2300" dirty="0"/>
              <a:t>Policy </a:t>
            </a:r>
            <a:r>
              <a:rPr lang="en-CA" sz="2300" dirty="0" smtClean="0"/>
              <a:t>Advisor/</a:t>
            </a:r>
            <a:r>
              <a:rPr lang="es-ES_tradnl" sz="2300" i="1" dirty="0" smtClean="0">
                <a:solidFill>
                  <a:srgbClr val="0000CC"/>
                </a:solidFill>
              </a:rPr>
              <a:t>Analista Principal de Políticas</a:t>
            </a:r>
          </a:p>
          <a:p>
            <a:pPr>
              <a:buNone/>
            </a:pPr>
            <a:r>
              <a:rPr lang="en-CA" sz="2300" dirty="0" smtClean="0"/>
              <a:t>Passport Program Policy/</a:t>
            </a:r>
            <a:r>
              <a:rPr lang="es-ES_tradnl" sz="2300" i="1" dirty="0" smtClean="0">
                <a:solidFill>
                  <a:srgbClr val="0000CC"/>
                </a:solidFill>
              </a:rPr>
              <a:t>Políticas del Programa de Pasaportes</a:t>
            </a:r>
          </a:p>
          <a:p>
            <a:pPr marL="90488" indent="19050">
              <a:buNone/>
            </a:pPr>
            <a:r>
              <a:rPr lang="en-CA" sz="2300" dirty="0" smtClean="0"/>
              <a:t>Citizenship and Immigration Canada/</a:t>
            </a:r>
            <a:r>
              <a:rPr lang="es-ES_tradnl" sz="2300" i="1" dirty="0" smtClean="0">
                <a:solidFill>
                  <a:srgbClr val="0000CC"/>
                </a:solidFill>
              </a:rPr>
              <a:t>Ministerio de Ciudadanía e Inmigración de Canadá</a:t>
            </a:r>
            <a:r>
              <a:rPr lang="en-CA" sz="2300" dirty="0" smtClean="0">
                <a:solidFill>
                  <a:srgbClr val="0000CC"/>
                </a:solidFill>
              </a:rPr>
              <a:t> </a:t>
            </a:r>
          </a:p>
          <a:p>
            <a:pPr>
              <a:spcBef>
                <a:spcPts val="600"/>
              </a:spcBef>
              <a:buNone/>
            </a:pPr>
            <a:r>
              <a:rPr lang="es-ES_tradnl" sz="2300" dirty="0" smtClean="0"/>
              <a:t>Correo-E</a:t>
            </a:r>
            <a:r>
              <a:rPr lang="en-CA" sz="2300" dirty="0" smtClean="0"/>
              <a:t>: </a:t>
            </a:r>
            <a:r>
              <a:rPr lang="en-CA" sz="2300" dirty="0" smtClean="0">
                <a:solidFill>
                  <a:srgbClr val="CC0000"/>
                </a:solidFill>
                <a:hlinkClick r:id="rId3"/>
              </a:rPr>
              <a:t>Nicoletta.Bouwman@cic.gc.ca</a:t>
            </a:r>
            <a:r>
              <a:rPr lang="en-CA" sz="2300" dirty="0" smtClean="0">
                <a:solidFill>
                  <a:srgbClr val="CC0000"/>
                </a:solidFill>
              </a:rPr>
              <a:t> </a:t>
            </a:r>
          </a:p>
          <a:p>
            <a:pPr>
              <a:buNone/>
            </a:pPr>
            <a:endParaRPr lang="en-US" dirty="0" smtClean="0"/>
          </a:p>
          <a:p>
            <a:pPr>
              <a:buNone/>
            </a:pPr>
            <a:endParaRPr lang="en-US" dirty="0" smtClean="0"/>
          </a:p>
          <a:p>
            <a:pPr marL="90488" indent="19050">
              <a:buNone/>
            </a:pPr>
            <a:r>
              <a:rPr lang="es-ES_tradnl" b="1" dirty="0" smtClean="0"/>
              <a:t>Grupo </a:t>
            </a:r>
            <a:r>
              <a:rPr lang="es-ES_tradnl" b="1" dirty="0"/>
              <a:t>de Trabajo sobre Implementación y Creación de Capacidad establecido por la </a:t>
            </a:r>
            <a:r>
              <a:rPr lang="es-ES_tradnl" b="1" dirty="0" smtClean="0"/>
              <a:t>OACI</a:t>
            </a:r>
            <a:r>
              <a:rPr lang="en-US" b="1" dirty="0" smtClean="0"/>
              <a:t> </a:t>
            </a:r>
          </a:p>
          <a:p>
            <a:pPr>
              <a:buNone/>
            </a:pPr>
            <a:r>
              <a:rPr lang="es-ES_tradnl" sz="2800" dirty="0"/>
              <a:t>Correo-E</a:t>
            </a:r>
            <a:r>
              <a:rPr lang="en-CA" sz="2800" dirty="0"/>
              <a:t>: </a:t>
            </a:r>
            <a:r>
              <a:rPr lang="en-US" dirty="0" smtClean="0">
                <a:hlinkClick r:id="rId4"/>
              </a:rPr>
              <a:t>ICBWG@icao.int</a:t>
            </a:r>
            <a:r>
              <a:rPr lang="en-US" dirty="0" smtClean="0"/>
              <a:t> </a:t>
            </a:r>
          </a:p>
          <a:p>
            <a:pPr>
              <a:buNone/>
            </a:pPr>
            <a:endParaRPr lang="en-US" dirty="0"/>
          </a:p>
        </p:txBody>
      </p:sp>
      <p:sp>
        <p:nvSpPr>
          <p:cNvPr id="3" name="Title 2"/>
          <p:cNvSpPr>
            <a:spLocks noGrp="1"/>
          </p:cNvSpPr>
          <p:nvPr>
            <p:ph type="title"/>
          </p:nvPr>
        </p:nvSpPr>
        <p:spPr/>
        <p:txBody>
          <a:bodyPr/>
          <a:lstStyle/>
          <a:p>
            <a:pPr algn="ctr"/>
            <a:r>
              <a:rPr lang="es-ES_tradnl" dirty="0" smtClean="0">
                <a:solidFill>
                  <a:srgbClr val="A50021"/>
                </a:solidFill>
              </a:rPr>
              <a:t>Información de contacto</a:t>
            </a:r>
            <a:endParaRPr lang="es-ES_tradnl" dirty="0">
              <a:solidFill>
                <a:srgbClr val="A5002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a:bodyPr>
          <a:lstStyle/>
          <a:p>
            <a:pPr defTabSz="902421">
              <a:buNone/>
              <a:defRPr/>
            </a:pPr>
            <a:r>
              <a:rPr lang="en-CA" sz="2800" dirty="0" smtClean="0">
                <a:latin typeface="Arial" pitchFamily="34" charset="0"/>
                <a:cs typeface="Arial" pitchFamily="34" charset="0"/>
              </a:rPr>
              <a:t>   </a:t>
            </a:r>
            <a:r>
              <a:rPr lang="es-ES_tradnl" sz="2600" dirty="0" smtClean="0">
                <a:latin typeface="Arial" pitchFamily="34" charset="0"/>
                <a:cs typeface="Arial" pitchFamily="34" charset="0"/>
              </a:rPr>
              <a:t>Normas y prácticas recomendadas en materia de:</a:t>
            </a:r>
          </a:p>
        </p:txBody>
      </p:sp>
      <p:sp>
        <p:nvSpPr>
          <p:cNvPr id="3" name="Title 2"/>
          <p:cNvSpPr>
            <a:spLocks noGrp="1"/>
          </p:cNvSpPr>
          <p:nvPr>
            <p:ph type="title"/>
          </p:nvPr>
        </p:nvSpPr>
        <p:spPr/>
        <p:txBody>
          <a:bodyPr>
            <a:normAutofit/>
          </a:bodyPr>
          <a:lstStyle/>
          <a:p>
            <a:r>
              <a:rPr lang="es-ES_tradnl" i="1" dirty="0" smtClean="0">
                <a:solidFill>
                  <a:srgbClr val="A50021"/>
                </a:solidFill>
              </a:rPr>
              <a:t>Anexo 9 - Facilitación</a:t>
            </a:r>
            <a:endParaRPr lang="es-ES_tradnl" i="1" dirty="0">
              <a:solidFill>
                <a:srgbClr val="A50021"/>
              </a:solidFill>
            </a:endParaRPr>
          </a:p>
        </p:txBody>
      </p:sp>
      <p:grpSp>
        <p:nvGrpSpPr>
          <p:cNvPr id="4" name="Group 3"/>
          <p:cNvGrpSpPr/>
          <p:nvPr/>
        </p:nvGrpSpPr>
        <p:grpSpPr>
          <a:xfrm>
            <a:off x="501944" y="2204864"/>
            <a:ext cx="8036218" cy="3870933"/>
            <a:chOff x="501944" y="2477106"/>
            <a:chExt cx="8036218" cy="387093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0" y="3994721"/>
              <a:ext cx="3619500" cy="12573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83" y="2477106"/>
              <a:ext cx="2619375" cy="1743075"/>
            </a:xfrm>
            <a:prstGeom prst="rect">
              <a:avLst/>
            </a:prstGeom>
          </p:spPr>
        </p:pic>
        <p:pic>
          <p:nvPicPr>
            <p:cNvPr id="12" name="Picture 11" descr="baggage.png"/>
            <p:cNvPicPr>
              <a:picLocks noChangeAspect="1"/>
            </p:cNvPicPr>
            <p:nvPr/>
          </p:nvPicPr>
          <p:blipFill>
            <a:blip r:embed="rId5" cstate="print"/>
            <a:stretch>
              <a:fillRect/>
            </a:stretch>
          </p:blipFill>
          <p:spPr>
            <a:xfrm>
              <a:off x="501944" y="4226441"/>
              <a:ext cx="2638425" cy="1733550"/>
            </a:xfrm>
            <a:prstGeom prst="rect">
              <a:avLst/>
            </a:prstGeom>
          </p:spPr>
        </p:pic>
        <p:pic>
          <p:nvPicPr>
            <p:cNvPr id="10" name="Picture 9" descr="verification-of-goods.jpg"/>
            <p:cNvPicPr>
              <a:picLocks noChangeAspect="1"/>
            </p:cNvPicPr>
            <p:nvPr/>
          </p:nvPicPr>
          <p:blipFill>
            <a:blip r:embed="rId6" cstate="print"/>
            <a:stretch>
              <a:fillRect/>
            </a:stretch>
          </p:blipFill>
          <p:spPr>
            <a:xfrm>
              <a:off x="6156912" y="2915192"/>
              <a:ext cx="2381250" cy="169545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070" y="4610642"/>
              <a:ext cx="3028950" cy="1514475"/>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8447" y="5203356"/>
              <a:ext cx="1895595" cy="1144683"/>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1602" y="2578941"/>
              <a:ext cx="2857500" cy="1600200"/>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p>
          <a:p>
            <a:pPr>
              <a:buNone/>
            </a:pPr>
            <a:endParaRPr lang="en-CA" dirty="0" smtClean="0"/>
          </a:p>
          <a:p>
            <a:pPr marL="109728" indent="0">
              <a:buNone/>
            </a:pPr>
            <a:r>
              <a:rPr lang="es-ES_tradnl" i="1" dirty="0" smtClean="0">
                <a:solidFill>
                  <a:srgbClr val="0000CC"/>
                </a:solidFill>
              </a:rPr>
              <a:t>Anexo 17 – Seguridad</a:t>
            </a:r>
          </a:p>
          <a:p>
            <a:pPr lvl="1"/>
            <a:r>
              <a:rPr lang="es-ES_tradnl" sz="2700" dirty="0" smtClean="0"/>
              <a:t>Vigilancia continua</a:t>
            </a:r>
          </a:p>
          <a:p>
            <a:pPr>
              <a:buNone/>
            </a:pPr>
            <a:endParaRPr lang="es-ES_tradnl" sz="2800" dirty="0" smtClean="0"/>
          </a:p>
          <a:p>
            <a:pPr marL="109728" indent="0">
              <a:buNone/>
            </a:pPr>
            <a:r>
              <a:rPr lang="es-ES_tradnl" i="1" dirty="0" smtClean="0">
                <a:solidFill>
                  <a:srgbClr val="0000CC"/>
                </a:solidFill>
              </a:rPr>
              <a:t>Anexo 9 – Facilitación </a:t>
            </a:r>
          </a:p>
          <a:p>
            <a:pPr lvl="1"/>
            <a:r>
              <a:rPr lang="es-ES_tradnl" sz="2700" dirty="0" smtClean="0"/>
              <a:t>(normas y métodos relativos</a:t>
            </a:r>
            <a:br>
              <a:rPr lang="es-ES_tradnl" sz="2700" dirty="0" smtClean="0"/>
            </a:br>
            <a:r>
              <a:rPr lang="es-ES_tradnl" sz="2700" dirty="0" smtClean="0"/>
              <a:t>a la seguridad)</a:t>
            </a:r>
            <a:endParaRPr lang="es-ES_tradnl" sz="2700" dirty="0"/>
          </a:p>
        </p:txBody>
      </p:sp>
      <p:sp>
        <p:nvSpPr>
          <p:cNvPr id="3" name="Title 2"/>
          <p:cNvSpPr>
            <a:spLocks noGrp="1"/>
          </p:cNvSpPr>
          <p:nvPr>
            <p:ph type="title"/>
          </p:nvPr>
        </p:nvSpPr>
        <p:spPr/>
        <p:txBody>
          <a:bodyPr>
            <a:noAutofit/>
          </a:bodyPr>
          <a:lstStyle/>
          <a:p>
            <a:r>
              <a:rPr lang="es-ES_tradnl" sz="3600" dirty="0" smtClean="0">
                <a:solidFill>
                  <a:srgbClr val="A50021"/>
                </a:solidFill>
              </a:rPr>
              <a:t>Programa universal de auditoría de seguridad de la aviación (USAP) </a:t>
            </a:r>
            <a:br>
              <a:rPr lang="es-ES_tradnl" sz="3600" dirty="0" smtClean="0">
                <a:solidFill>
                  <a:srgbClr val="A50021"/>
                </a:solidFill>
              </a:rPr>
            </a:br>
            <a:r>
              <a:rPr lang="es-ES_tradnl" sz="3600" dirty="0" smtClean="0">
                <a:solidFill>
                  <a:srgbClr val="A50021"/>
                </a:solidFill>
              </a:rPr>
              <a:t>de la OACI</a:t>
            </a:r>
            <a:endParaRPr lang="es-ES_tradnl" sz="3600" dirty="0">
              <a:solidFill>
                <a:srgbClr val="A50021"/>
              </a:solidFill>
            </a:endParaRPr>
          </a:p>
        </p:txBody>
      </p:sp>
      <p:pic>
        <p:nvPicPr>
          <p:cNvPr id="7" name="Picture 3"/>
          <p:cNvPicPr>
            <a:picLocks noChangeAspect="1" noChangeArrowheads="1"/>
          </p:cNvPicPr>
          <p:nvPr/>
        </p:nvPicPr>
        <p:blipFill>
          <a:blip r:embed="rId3" cstate="print"/>
          <a:srcRect/>
          <a:stretch>
            <a:fillRect/>
          </a:stretch>
        </p:blipFill>
        <p:spPr bwMode="auto">
          <a:xfrm>
            <a:off x="2843808" y="5229200"/>
            <a:ext cx="2514600" cy="125730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3869366"/>
            <a:ext cx="2598910" cy="261713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2678" y="1196761"/>
            <a:ext cx="2021730" cy="259227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s-ES_tradnl" dirty="0" smtClean="0"/>
              <a:t>3.8  Los Estados contratantes establecerán controles a fin de protegerse contra el robo de sus documentos de viaje en blanco y el apoderamiento indebido de documentos de viaje recientemente emitidos.  </a:t>
            </a:r>
          </a:p>
          <a:p>
            <a:pPr>
              <a:buNone/>
            </a:pPr>
            <a:endParaRPr lang="es-ES_tradnl" dirty="0" smtClean="0"/>
          </a:p>
          <a:p>
            <a:pPr marL="109728" indent="0">
              <a:buNone/>
            </a:pPr>
            <a:r>
              <a:rPr lang="es-ES_tradnl" dirty="0"/>
              <a:t>3.8.1 Los Estados contratantes establecerán controles </a:t>
            </a:r>
            <a:r>
              <a:rPr lang="es-ES_tradnl" dirty="0" smtClean="0"/>
              <a:t>apropiados con respecto a la totalidad del proceso de solicitud, de adjudicación y de expedición de documentos de viaje a fin de lograr un nivel elevado de integridad y de seguridad.</a:t>
            </a:r>
          </a:p>
          <a:p>
            <a:endParaRPr lang="es-ES_tradnl" dirty="0"/>
          </a:p>
        </p:txBody>
      </p:sp>
      <p:sp>
        <p:nvSpPr>
          <p:cNvPr id="3" name="Title 2"/>
          <p:cNvSpPr>
            <a:spLocks noGrp="1"/>
          </p:cNvSpPr>
          <p:nvPr>
            <p:ph type="title"/>
          </p:nvPr>
        </p:nvSpPr>
        <p:spPr/>
        <p:txBody>
          <a:bodyPr/>
          <a:lstStyle/>
          <a:p>
            <a:r>
              <a:rPr lang="es-ES_tradnl" dirty="0" smtClean="0">
                <a:solidFill>
                  <a:srgbClr val="A50021"/>
                </a:solidFill>
              </a:rPr>
              <a:t>Anexo 9 - Facilitación</a:t>
            </a:r>
            <a:endParaRPr lang="es-ES_tradnl" dirty="0">
              <a:solidFill>
                <a:srgbClr val="A5002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ts val="0"/>
              </a:spcBef>
              <a:buClrTx/>
              <a:buSzTx/>
              <a:buNone/>
            </a:pPr>
            <a:r>
              <a:rPr lang="es-ES_tradnl" sz="1800" kern="0" dirty="0" smtClean="0">
                <a:solidFill>
                  <a:srgbClr val="FFFFFF"/>
                </a:solidFill>
              </a:rPr>
              <a:t>: </a:t>
            </a:r>
            <a:endParaRPr lang="es-ES_tradnl" sz="1800" kern="0" dirty="0" smtClean="0"/>
          </a:p>
          <a:p>
            <a:endParaRPr lang="es-ES_tradnl" dirty="0"/>
          </a:p>
        </p:txBody>
      </p:sp>
      <p:sp>
        <p:nvSpPr>
          <p:cNvPr id="3" name="Title 2"/>
          <p:cNvSpPr>
            <a:spLocks noGrp="1"/>
          </p:cNvSpPr>
          <p:nvPr>
            <p:ph type="title"/>
          </p:nvPr>
        </p:nvSpPr>
        <p:spPr/>
        <p:txBody>
          <a:bodyPr>
            <a:normAutofit/>
          </a:bodyPr>
          <a:lstStyle/>
          <a:p>
            <a:r>
              <a:rPr lang="es-ES_tradnl" dirty="0" smtClean="0">
                <a:solidFill>
                  <a:srgbClr val="A50021"/>
                </a:solidFill>
              </a:rPr>
              <a:t>¿En qué consiste la Guía?</a:t>
            </a:r>
            <a:endParaRPr lang="es-ES_tradnl" dirty="0">
              <a:solidFill>
                <a:srgbClr val="A50021"/>
              </a:solidFill>
            </a:endParaRPr>
          </a:p>
        </p:txBody>
      </p:sp>
      <p:sp>
        <p:nvSpPr>
          <p:cNvPr id="4" name="Rounded Rectangle 3"/>
          <p:cNvSpPr/>
          <p:nvPr/>
        </p:nvSpPr>
        <p:spPr>
          <a:xfrm>
            <a:off x="683568" y="1556792"/>
            <a:ext cx="792088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0" indent="-1257300">
              <a:tabLst>
                <a:tab pos="1257300" algn="l"/>
              </a:tabLst>
            </a:pPr>
            <a:r>
              <a:rPr lang="es-ES_tradnl" sz="2400" dirty="0" smtClean="0">
                <a:solidFill>
                  <a:srgbClr val="FFFFCC"/>
                </a:solidFill>
              </a:rPr>
              <a:t>Parte 1:	Buenas prácticas sobre la emisión segura de documentos de viaje</a:t>
            </a:r>
            <a:endParaRPr lang="es-ES_tradnl" sz="2400" dirty="0">
              <a:solidFill>
                <a:srgbClr val="FFFFCC"/>
              </a:solidFill>
            </a:endParaRPr>
          </a:p>
        </p:txBody>
      </p:sp>
      <p:sp>
        <p:nvSpPr>
          <p:cNvPr id="5" name="Rounded Rectangle 4"/>
          <p:cNvSpPr/>
          <p:nvPr/>
        </p:nvSpPr>
        <p:spPr>
          <a:xfrm>
            <a:off x="755576" y="3573016"/>
            <a:ext cx="77768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_tradnl" sz="2400" dirty="0" smtClean="0">
                <a:solidFill>
                  <a:srgbClr val="FFFFCC"/>
                </a:solidFill>
              </a:rPr>
              <a:t>Parte 2: Guía para la evaluación</a:t>
            </a:r>
            <a:endParaRPr lang="es-ES_tradnl" sz="2400" dirty="0">
              <a:solidFill>
                <a:srgbClr val="FFFFCC"/>
              </a:solidFill>
            </a:endParaRPr>
          </a:p>
        </p:txBody>
      </p:sp>
      <p:sp>
        <p:nvSpPr>
          <p:cNvPr id="6" name="Rectangle 5"/>
          <p:cNvSpPr/>
          <p:nvPr/>
        </p:nvSpPr>
        <p:spPr>
          <a:xfrm>
            <a:off x="683568" y="2420888"/>
            <a:ext cx="8208912" cy="707886"/>
          </a:xfrm>
          <a:prstGeom prst="rect">
            <a:avLst/>
          </a:prstGeom>
        </p:spPr>
        <p:txBody>
          <a:bodyPr wrap="square">
            <a:spAutoFit/>
          </a:bodyPr>
          <a:lstStyle/>
          <a:p>
            <a:pPr lvl="0"/>
            <a:r>
              <a:rPr lang="es-ES_tradnl" sz="2000" dirty="0" smtClean="0"/>
              <a:t>Recomienda buenas prácticas para mitigar los riesgos de seguridad del proceso de emisión de documentos de viaje</a:t>
            </a:r>
            <a:endParaRPr lang="es-ES_tradnl" sz="2000" dirty="0"/>
          </a:p>
        </p:txBody>
      </p:sp>
      <p:sp>
        <p:nvSpPr>
          <p:cNvPr id="7" name="Rectangle 6"/>
          <p:cNvSpPr/>
          <p:nvPr/>
        </p:nvSpPr>
        <p:spPr>
          <a:xfrm>
            <a:off x="683568" y="4437112"/>
            <a:ext cx="7848872" cy="1323439"/>
          </a:xfrm>
          <a:prstGeom prst="rect">
            <a:avLst/>
          </a:prstGeom>
        </p:spPr>
        <p:txBody>
          <a:bodyPr wrap="square">
            <a:spAutoFit/>
          </a:bodyPr>
          <a:lstStyle/>
          <a:p>
            <a:pPr lvl="0"/>
            <a:r>
              <a:rPr lang="es-ES_tradnl" sz="2000" dirty="0" smtClean="0"/>
              <a:t>Sirve como herramienta para evaluar, de manera exhaustiva y mediante listas de verificación, la seguridad de cada componente del proceso de emisión – y para identificar las carencias con respecto a las buenas prácticas recomendadas</a:t>
            </a:r>
            <a:endParaRPr lang="es-ES_tradnl"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968552"/>
          </a:xfrm>
        </p:spPr>
        <p:txBody>
          <a:bodyPr>
            <a:normAutofit/>
          </a:bodyPr>
          <a:lstStyle/>
          <a:p>
            <a:endParaRPr lang="en-US" dirty="0"/>
          </a:p>
        </p:txBody>
      </p:sp>
      <p:sp>
        <p:nvSpPr>
          <p:cNvPr id="3" name="Title 2"/>
          <p:cNvSpPr>
            <a:spLocks noGrp="1"/>
          </p:cNvSpPr>
          <p:nvPr>
            <p:ph type="title"/>
          </p:nvPr>
        </p:nvSpPr>
        <p:spPr/>
        <p:txBody>
          <a:bodyPr>
            <a:normAutofit fontScale="90000"/>
          </a:bodyPr>
          <a:lstStyle/>
          <a:p>
            <a:r>
              <a:rPr lang="es-ES_tradnl" dirty="0" smtClean="0">
                <a:solidFill>
                  <a:srgbClr val="A50021"/>
                </a:solidFill>
              </a:rPr>
              <a:t>¿Cuál es el contenido de la Guía?</a:t>
            </a:r>
            <a:endParaRPr lang="es-ES_tradnl" dirty="0">
              <a:solidFill>
                <a:srgbClr val="A5002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53476941"/>
              </p:ext>
            </p:extLst>
          </p:nvPr>
        </p:nvGraphicFramePr>
        <p:xfrm>
          <a:off x="467544" y="1314436"/>
          <a:ext cx="8208912" cy="5360659"/>
        </p:xfrm>
        <a:graphic>
          <a:graphicData uri="http://schemas.openxmlformats.org/drawingml/2006/table">
            <a:tbl>
              <a:tblPr firstRow="1" bandRow="1">
                <a:tableStyleId>{69CF1AB2-1976-4502-BF36-3FF5EA218861}</a:tableStyleId>
              </a:tblPr>
              <a:tblGrid>
                <a:gridCol w="3816424"/>
                <a:gridCol w="4392488"/>
              </a:tblGrid>
              <a:tr h="788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0" noProof="0" dirty="0" smtClean="0"/>
                        <a:t>Estructura de la autoridad emisora de documentos de viaje  </a:t>
                      </a:r>
                    </a:p>
                    <a:p>
                      <a:endParaRPr lang="es-ES_tradnl"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0" noProof="0" dirty="0" smtClean="0"/>
                        <a:t>Seguridad de las instalaciones</a:t>
                      </a:r>
                    </a:p>
                    <a:p>
                      <a:endParaRPr lang="es-ES_tradnl" noProof="0" dirty="0"/>
                    </a:p>
                  </a:txBody>
                  <a:tcPr/>
                </a:tc>
              </a:tr>
              <a:tr h="552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Proceso de solicitud</a:t>
                      </a:r>
                    </a:p>
                    <a:p>
                      <a:endParaRPr lang="es-ES_tradnl" noProof="0" dirty="0"/>
                    </a:p>
                  </a:txBody>
                  <a:tcPr/>
                </a:tc>
                <a:tc>
                  <a:txBody>
                    <a:bodyPr/>
                    <a:lstStyle/>
                    <a:p>
                      <a:pPr fontAlgn="t"/>
                      <a:r>
                        <a:rPr lang="es-ES_tradnl" noProof="0" dirty="0" smtClean="0"/>
                        <a:t>Seguridad informática</a:t>
                      </a:r>
                    </a:p>
                  </a:txBody>
                  <a:tcPr/>
                </a:tc>
              </a:tr>
              <a:tr h="1025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Procesos de</a:t>
                      </a:r>
                      <a:r>
                        <a:rPr lang="es-ES_tradnl" baseline="0" noProof="0" dirty="0" smtClean="0"/>
                        <a:t> verificación de la </a:t>
                      </a:r>
                      <a:r>
                        <a:rPr lang="es-ES_tradnl" noProof="0" dirty="0" smtClean="0"/>
                        <a:t>titularidad</a:t>
                      </a:r>
                    </a:p>
                    <a:p>
                      <a:endParaRPr lang="es-ES_tradnl"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Protección y promoción de la integridad del personal y</a:t>
                      </a:r>
                      <a:r>
                        <a:rPr lang="es-ES_tradnl" baseline="0" noProof="0" dirty="0" smtClean="0"/>
                        <a:t> de la autoridad emisora</a:t>
                      </a:r>
                      <a:endParaRPr lang="es-ES_tradnl" noProof="0" dirty="0" smtClean="0"/>
                    </a:p>
                    <a:p>
                      <a:endParaRPr lang="es-ES_tradnl" noProof="0" dirty="0"/>
                    </a:p>
                  </a:txBody>
                  <a:tcPr/>
                </a:tc>
              </a:tr>
              <a:tr h="788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Tratamiento de materiales y libretas en blanco</a:t>
                      </a:r>
                    </a:p>
                    <a:p>
                      <a:endParaRPr lang="es-ES_tradnl"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Documentos de viaje perdidos o robados</a:t>
                      </a:r>
                    </a:p>
                    <a:p>
                      <a:endParaRPr lang="es-ES_tradnl" noProof="0" dirty="0"/>
                    </a:p>
                  </a:txBody>
                  <a:tcPr/>
                </a:tc>
              </a:tr>
              <a:tr h="788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Personalización y entrega</a:t>
                      </a:r>
                    </a:p>
                    <a:p>
                      <a:endParaRPr lang="es-ES_tradnl" noProof="0" dirty="0"/>
                    </a:p>
                  </a:txBody>
                  <a:tcPr/>
                </a:tc>
                <a:tc>
                  <a:txBody>
                    <a:bodyPr/>
                    <a:lstStyle/>
                    <a:p>
                      <a:pPr fontAlgn="t"/>
                      <a:r>
                        <a:rPr lang="es-ES_tradnl" noProof="0" dirty="0" smtClean="0"/>
                        <a:t>Emisión de documentos en el exterior</a:t>
                      </a:r>
                    </a:p>
                  </a:txBody>
                  <a:tcPr/>
                </a:tc>
              </a:tr>
              <a:tr h="613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Seguridad</a:t>
                      </a:r>
                      <a:r>
                        <a:rPr lang="es-ES_tradnl" baseline="0" noProof="0" dirty="0" smtClean="0"/>
                        <a:t> de los documentos de viaje</a:t>
                      </a:r>
                      <a:endParaRPr lang="es-ES_tradnl" noProof="0" dirty="0" smtClean="0"/>
                    </a:p>
                    <a:p>
                      <a:endParaRPr lang="es-ES_tradnl"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Actores clave nacionales e internacionales</a:t>
                      </a:r>
                    </a:p>
                    <a:p>
                      <a:endParaRPr lang="es-ES_tradnl" noProof="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392"/>
            <a:ext cx="8229600" cy="1143000"/>
          </a:xfrm>
        </p:spPr>
        <p:txBody>
          <a:bodyPr>
            <a:normAutofit/>
          </a:bodyPr>
          <a:lstStyle/>
          <a:p>
            <a:r>
              <a:rPr lang="en-CA" dirty="0" smtClean="0">
                <a:solidFill>
                  <a:srgbClr val="A50021"/>
                </a:solidFill>
              </a:rPr>
              <a:t>Parte 2  </a:t>
            </a:r>
            <a:endParaRPr lang="en-US" dirty="0">
              <a:solidFill>
                <a:srgbClr val="A50021"/>
              </a:solidFill>
            </a:endParaRPr>
          </a:p>
        </p:txBody>
      </p:sp>
      <p:graphicFrame>
        <p:nvGraphicFramePr>
          <p:cNvPr id="1026" name="Object 78"/>
          <p:cNvGraphicFramePr>
            <a:graphicFrameLocks noGrp="1" noChangeAspect="1"/>
          </p:cNvGraphicFramePr>
          <p:nvPr>
            <p:ph idx="1"/>
            <p:extLst>
              <p:ext uri="{D42A27DB-BD31-4B8C-83A1-F6EECF244321}">
                <p14:modId xmlns:p14="http://schemas.microsoft.com/office/powerpoint/2010/main" val="752467439"/>
              </p:ext>
            </p:extLst>
          </p:nvPr>
        </p:nvGraphicFramePr>
        <p:xfrm>
          <a:off x="1115616" y="836712"/>
          <a:ext cx="7332663" cy="4899025"/>
        </p:xfrm>
        <a:graphic>
          <a:graphicData uri="http://schemas.openxmlformats.org/presentationml/2006/ole">
            <mc:AlternateContent xmlns:mc="http://schemas.openxmlformats.org/markup-compatibility/2006">
              <mc:Choice xmlns:v="urn:schemas-microsoft-com:vml" Requires="v">
                <p:oleObj spid="_x0000_s1167" name="Worksheet" r:id="rId5" imgW="8781986" imgH="5867276" progId="Excel.Sheet.12">
                  <p:embed/>
                </p:oleObj>
              </mc:Choice>
              <mc:Fallback>
                <p:oleObj name="Worksheet" r:id="rId5" imgW="8781986" imgH="5867276" progId="Excel.Sheet.12">
                  <p:embed/>
                  <p:pic>
                    <p:nvPicPr>
                      <p:cNvPr id="0" name="Object 78"/>
                      <p:cNvPicPr>
                        <a:picLocks noChangeAspect="1" noChangeArrowheads="1"/>
                      </p:cNvPicPr>
                      <p:nvPr/>
                    </p:nvPicPr>
                    <p:blipFill>
                      <a:blip r:embed="rId6"/>
                      <a:srcRect/>
                      <a:stretch>
                        <a:fillRect/>
                      </a:stretch>
                    </p:blipFill>
                    <p:spPr bwMode="auto">
                      <a:xfrm>
                        <a:off x="1115616" y="836712"/>
                        <a:ext cx="7332663" cy="4899025"/>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40" y="980728"/>
            <a:ext cx="8820472" cy="4972008"/>
          </a:xfrm>
        </p:spPr>
        <p:txBody>
          <a:bodyPr>
            <a:normAutofit fontScale="92500" lnSpcReduction="10000"/>
          </a:bodyPr>
          <a:lstStyle/>
          <a:p>
            <a:r>
              <a:rPr lang="es-ES_tradnl" dirty="0" smtClean="0"/>
              <a:t>Para cumplir con las normas sobre emisión de documentos de viaje contenidas en el Anexo 9 </a:t>
            </a:r>
            <a:br>
              <a:rPr lang="es-ES_tradnl" dirty="0" smtClean="0"/>
            </a:br>
            <a:r>
              <a:rPr lang="es-ES_tradnl" dirty="0" smtClean="0"/>
              <a:t>de la OACI.</a:t>
            </a:r>
          </a:p>
          <a:p>
            <a:r>
              <a:rPr lang="es-ES_tradnl" dirty="0" smtClean="0"/>
              <a:t>Para detectar potenciales problemas de emisión.</a:t>
            </a:r>
          </a:p>
          <a:p>
            <a:r>
              <a:rPr lang="es-ES_tradnl" dirty="0" smtClean="0"/>
              <a:t>Para verificar la integridad del sistema de emisión antes de emitir un pasaporte electrónico (u otro modelo nuevo de pasaporte).</a:t>
            </a:r>
          </a:p>
          <a:p>
            <a:r>
              <a:rPr lang="es-ES_tradnl" dirty="0" smtClean="0"/>
              <a:t>Para responder a las exigencias de los organismos externos (Contralor General).</a:t>
            </a:r>
          </a:p>
          <a:p>
            <a:r>
              <a:rPr lang="es-ES_tradnl" dirty="0" smtClean="0"/>
              <a:t>Para demostrar a socios externos que el sistema de emisión es seguro.</a:t>
            </a:r>
          </a:p>
          <a:p>
            <a:r>
              <a:rPr lang="es-ES_tradnl" dirty="0" smtClean="0"/>
              <a:t>Para justificar solicitudes de financiamiento.</a:t>
            </a:r>
          </a:p>
          <a:p>
            <a:r>
              <a:rPr lang="es-ES_tradnl" dirty="0" smtClean="0"/>
              <a:t>Para asegurar una evaluación y un control continuos.</a:t>
            </a:r>
            <a:endParaRPr lang="es-ES_tradnl" dirty="0"/>
          </a:p>
        </p:txBody>
      </p:sp>
      <p:sp>
        <p:nvSpPr>
          <p:cNvPr id="3" name="Title 2"/>
          <p:cNvSpPr>
            <a:spLocks noGrp="1"/>
          </p:cNvSpPr>
          <p:nvPr>
            <p:ph type="title"/>
          </p:nvPr>
        </p:nvSpPr>
        <p:spPr>
          <a:xfrm>
            <a:off x="457200" y="-27384"/>
            <a:ext cx="8229600" cy="1143000"/>
          </a:xfrm>
        </p:spPr>
        <p:txBody>
          <a:bodyPr>
            <a:normAutofit/>
          </a:bodyPr>
          <a:lstStyle/>
          <a:p>
            <a:r>
              <a:rPr lang="es-ES_tradnl" dirty="0" smtClean="0">
                <a:solidFill>
                  <a:srgbClr val="A50021"/>
                </a:solidFill>
              </a:rPr>
              <a:t>¿Por qué hacer una evaluación?</a:t>
            </a:r>
            <a:endParaRPr lang="es-ES_tradnl" dirty="0">
              <a:solidFill>
                <a:srgbClr val="A5002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2243</TotalTime>
  <Words>2141</Words>
  <Application>Microsoft Office PowerPoint</Application>
  <PresentationFormat>Presentación en pantalla (4:3)</PresentationFormat>
  <Paragraphs>268</Paragraphs>
  <Slides>21</Slides>
  <Notes>21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9" baseType="lpstr">
      <vt:lpstr>Arial</vt:lpstr>
      <vt:lpstr>Calibri</vt:lpstr>
      <vt:lpstr>Lucida Sans Unicode</vt:lpstr>
      <vt:lpstr>Verdana</vt:lpstr>
      <vt:lpstr>Wingdings 2</vt:lpstr>
      <vt:lpstr>Wingdings 3</vt:lpstr>
      <vt:lpstr>Concourse</vt:lpstr>
      <vt:lpstr>Worksheet</vt:lpstr>
      <vt:lpstr>    Medidas prácticas de uso de la  Guía de la OACI para evaluar la seguridad en el manejo y emisión de documentos de viaje (“la Guía”) </vt:lpstr>
      <vt:lpstr>Convenio de Chicago  Artículo 22  Artículo 37 </vt:lpstr>
      <vt:lpstr>Anexo 9 - Facilitación</vt:lpstr>
      <vt:lpstr>Programa universal de auditoría de seguridad de la aviación (USAP)  de la OACI</vt:lpstr>
      <vt:lpstr>Anexo 9 - Facilitación</vt:lpstr>
      <vt:lpstr>¿En qué consiste la Guía?</vt:lpstr>
      <vt:lpstr>¿Cuál es el contenido de la Guía?</vt:lpstr>
      <vt:lpstr>Parte 2  </vt:lpstr>
      <vt:lpstr>¿Por qué hacer una evaluación?</vt:lpstr>
      <vt:lpstr>¿Por qué es importante concentrarse en el proceso de emisión?</vt:lpstr>
      <vt:lpstr>¿Cuál es la razón de ser de la Guía?</vt:lpstr>
      <vt:lpstr>Información adicional sobre la razón de ser de la Guía</vt:lpstr>
      <vt:lpstr>¿Quién creó la Guía?</vt:lpstr>
      <vt:lpstr>¿Autoevaluación o evaluación externa?</vt:lpstr>
      <vt:lpstr>La autoevaluación</vt:lpstr>
      <vt:lpstr>El proceso de autoevaluación</vt:lpstr>
      <vt:lpstr>Parte 2 </vt:lpstr>
      <vt:lpstr>Puntos a recordar</vt:lpstr>
      <vt:lpstr>¿Dónde se puede encontrar la Guía?</vt:lpstr>
      <vt:lpstr>Últimas reflexiones...</vt:lpstr>
      <vt:lpstr>Información de contacto</vt:lpstr>
    </vt:vector>
  </TitlesOfParts>
  <Company>CIC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ICAO Guide for Assessing Security of Handling and Issuance of Travel Documents</dc:title>
  <dc:creator>nicoletta.bouwman</dc:creator>
  <cp:lastModifiedBy>México</cp:lastModifiedBy>
  <cp:revision>261</cp:revision>
  <cp:lastPrinted>2017-06-12T12:20:26Z</cp:lastPrinted>
  <dcterms:created xsi:type="dcterms:W3CDTF">2014-11-17T14:27:44Z</dcterms:created>
  <dcterms:modified xsi:type="dcterms:W3CDTF">2017-07-18T00:50:13Z</dcterms:modified>
</cp:coreProperties>
</file>