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87" r:id="rId4"/>
    <p:sldId id="291" r:id="rId5"/>
    <p:sldId id="258" r:id="rId6"/>
    <p:sldId id="283" r:id="rId7"/>
    <p:sldId id="280" r:id="rId8"/>
    <p:sldId id="289" r:id="rId9"/>
    <p:sldId id="281" r:id="rId10"/>
    <p:sldId id="284" r:id="rId11"/>
    <p:sldId id="290" r:id="rId12"/>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59750"/>
          </a:xfrm>
          <a:prstGeom prst="rect">
            <a:avLst/>
          </a:prstGeom>
        </p:spPr>
        <p:txBody>
          <a:bodyPr vert="horz" lIns="91432" tIns="45716" rIns="91432" bIns="45716" rtlCol="0"/>
          <a:lstStyle>
            <a:lvl1pPr algn="l">
              <a:defRPr sz="1200">
                <a:latin typeface="Arial" charset="0"/>
              </a:defRPr>
            </a:lvl1pPr>
          </a:lstStyle>
          <a:p>
            <a:pPr>
              <a:defRPr/>
            </a:pPr>
            <a:endParaRPr lang="en-CA"/>
          </a:p>
        </p:txBody>
      </p:sp>
      <p:sp>
        <p:nvSpPr>
          <p:cNvPr id="3" name="Date Placeholder 2"/>
          <p:cNvSpPr>
            <a:spLocks noGrp="1"/>
          </p:cNvSpPr>
          <p:nvPr>
            <p:ph type="dt" idx="1"/>
          </p:nvPr>
        </p:nvSpPr>
        <p:spPr>
          <a:xfrm>
            <a:off x="3927183" y="0"/>
            <a:ext cx="3005448" cy="459750"/>
          </a:xfrm>
          <a:prstGeom prst="rect">
            <a:avLst/>
          </a:prstGeom>
        </p:spPr>
        <p:txBody>
          <a:bodyPr vert="horz" lIns="91432" tIns="45716" rIns="91432" bIns="45716" rtlCol="0"/>
          <a:lstStyle>
            <a:lvl1pPr algn="r">
              <a:defRPr sz="1200">
                <a:latin typeface="Arial" charset="0"/>
              </a:defRPr>
            </a:lvl1pPr>
          </a:lstStyle>
          <a:p>
            <a:pPr>
              <a:defRPr/>
            </a:pPr>
            <a:fld id="{1C315697-A221-4261-A7D1-47FCD63416EC}" type="datetimeFigureOut">
              <a:rPr lang="en-CA"/>
              <a:pPr>
                <a:defRPr/>
              </a:pPr>
              <a:t>2013-11-19</a:t>
            </a:fld>
            <a:endParaRPr lang="en-CA"/>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1432" tIns="45716" rIns="91432" bIns="45716" rtlCol="0" anchor="ctr"/>
          <a:lstStyle/>
          <a:p>
            <a:pPr lvl="0"/>
            <a:endParaRPr lang="en-CA" noProof="0" smtClean="0"/>
          </a:p>
        </p:txBody>
      </p:sp>
      <p:sp>
        <p:nvSpPr>
          <p:cNvPr id="5" name="Notes Placeholder 4"/>
          <p:cNvSpPr>
            <a:spLocks noGrp="1"/>
          </p:cNvSpPr>
          <p:nvPr>
            <p:ph type="body" sz="quarter" idx="3"/>
          </p:nvPr>
        </p:nvSpPr>
        <p:spPr>
          <a:xfrm>
            <a:off x="694048" y="4380225"/>
            <a:ext cx="5546104" cy="4147201"/>
          </a:xfrm>
          <a:prstGeom prst="rect">
            <a:avLst/>
          </a:prstGeom>
        </p:spPr>
        <p:txBody>
          <a:bodyPr vert="horz" lIns="91432" tIns="45716" rIns="91432" bIns="4571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1" y="8758876"/>
            <a:ext cx="3005448" cy="459750"/>
          </a:xfrm>
          <a:prstGeom prst="rect">
            <a:avLst/>
          </a:prstGeom>
        </p:spPr>
        <p:txBody>
          <a:bodyPr vert="horz" lIns="91432" tIns="45716" rIns="91432" bIns="45716" rtlCol="0" anchor="b"/>
          <a:lstStyle>
            <a:lvl1pPr algn="l">
              <a:defRPr sz="1200">
                <a:latin typeface="Arial" charset="0"/>
              </a:defRPr>
            </a:lvl1pPr>
          </a:lstStyle>
          <a:p>
            <a:pPr>
              <a:defRPr/>
            </a:pPr>
            <a:endParaRPr lang="en-CA"/>
          </a:p>
        </p:txBody>
      </p:sp>
      <p:sp>
        <p:nvSpPr>
          <p:cNvPr id="7" name="Slide Number Placeholder 6"/>
          <p:cNvSpPr>
            <a:spLocks noGrp="1"/>
          </p:cNvSpPr>
          <p:nvPr>
            <p:ph type="sldNum" sz="quarter" idx="5"/>
          </p:nvPr>
        </p:nvSpPr>
        <p:spPr>
          <a:xfrm>
            <a:off x="3927183" y="8758876"/>
            <a:ext cx="3005448" cy="459750"/>
          </a:xfrm>
          <a:prstGeom prst="rect">
            <a:avLst/>
          </a:prstGeom>
        </p:spPr>
        <p:txBody>
          <a:bodyPr vert="horz" lIns="91432" tIns="45716" rIns="91432" bIns="45716" rtlCol="0" anchor="b"/>
          <a:lstStyle>
            <a:lvl1pPr algn="r">
              <a:defRPr sz="1200">
                <a:latin typeface="Arial" charset="0"/>
              </a:defRPr>
            </a:lvl1pPr>
          </a:lstStyle>
          <a:p>
            <a:pPr>
              <a:defRPr/>
            </a:pPr>
            <a:fld id="{EE452E55-2A46-465F-A749-A32DD8EA26BB}" type="slidenum">
              <a:rPr lang="en-CA"/>
              <a:pPr>
                <a:defRPr/>
              </a:pPr>
              <a:t>‹#›</a:t>
            </a:fld>
            <a:endParaRPr lang="en-CA"/>
          </a:p>
        </p:txBody>
      </p:sp>
    </p:spTree>
    <p:extLst>
      <p:ext uri="{BB962C8B-B14F-4D97-AF65-F5344CB8AC3E}">
        <p14:creationId xmlns:p14="http://schemas.microsoft.com/office/powerpoint/2010/main" val="3666749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p:spPr>
        <p:txBody>
          <a:bodyPr/>
          <a:lstStyle/>
          <a:p>
            <a:pPr marL="358548" indent="-358548" eaLnBrk="1" hangingPunct="1">
              <a:spcBef>
                <a:spcPct val="0"/>
              </a:spcBef>
              <a:buFontTx/>
              <a:buChar char="•"/>
            </a:pPr>
            <a:endParaRPr lang="en-CA" sz="1400" dirty="0" smtClean="0">
              <a:latin typeface="Arial" pitchFamily="34" charset="0"/>
            </a:endParaRPr>
          </a:p>
        </p:txBody>
      </p:sp>
      <p:sp>
        <p:nvSpPr>
          <p:cNvPr id="33796" name="Date Placeholder 1"/>
          <p:cNvSpPr>
            <a:spLocks noGrp="1"/>
          </p:cNvSpPr>
          <p:nvPr>
            <p:ph type="dt" sz="quarter" idx="1"/>
          </p:nvPr>
        </p:nvSpPr>
        <p:spPr>
          <a:noFill/>
        </p:spPr>
        <p:txBody>
          <a:bodyPr/>
          <a:lstStyle>
            <a:lvl1pPr eaLnBrk="0" hangingPunct="0">
              <a:defRPr sz="2600">
                <a:solidFill>
                  <a:srgbClr val="000066"/>
                </a:solidFill>
                <a:latin typeface="Arial" pitchFamily="34" charset="0"/>
              </a:defRPr>
            </a:lvl1pPr>
            <a:lvl2pPr marL="735966" indent="-283064" eaLnBrk="0" hangingPunct="0">
              <a:defRPr sz="2600">
                <a:solidFill>
                  <a:srgbClr val="000066"/>
                </a:solidFill>
                <a:latin typeface="Arial" pitchFamily="34" charset="0"/>
              </a:defRPr>
            </a:lvl2pPr>
            <a:lvl3pPr marL="1132256" indent="-226451" eaLnBrk="0" hangingPunct="0">
              <a:defRPr sz="2600">
                <a:solidFill>
                  <a:srgbClr val="000066"/>
                </a:solidFill>
                <a:latin typeface="Arial" pitchFamily="34" charset="0"/>
              </a:defRPr>
            </a:lvl3pPr>
            <a:lvl4pPr marL="1585158" indent="-226451" eaLnBrk="0" hangingPunct="0">
              <a:defRPr sz="2600">
                <a:solidFill>
                  <a:srgbClr val="000066"/>
                </a:solidFill>
                <a:latin typeface="Arial" pitchFamily="34" charset="0"/>
              </a:defRPr>
            </a:lvl4pPr>
            <a:lvl5pPr marL="2038060" indent="-226451" eaLnBrk="0" hangingPunct="0">
              <a:defRPr sz="2600">
                <a:solidFill>
                  <a:srgbClr val="000066"/>
                </a:solidFill>
                <a:latin typeface="Arial" pitchFamily="34" charset="0"/>
              </a:defRPr>
            </a:lvl5pPr>
            <a:lvl6pPr marL="2490963" indent="-226451" eaLnBrk="0" fontAlgn="base" hangingPunct="0">
              <a:spcBef>
                <a:spcPct val="20000"/>
              </a:spcBef>
              <a:spcAft>
                <a:spcPct val="0"/>
              </a:spcAft>
              <a:buChar char="•"/>
              <a:defRPr sz="2600">
                <a:solidFill>
                  <a:srgbClr val="000066"/>
                </a:solidFill>
                <a:latin typeface="Arial" pitchFamily="34" charset="0"/>
              </a:defRPr>
            </a:lvl6pPr>
            <a:lvl7pPr marL="2943865" indent="-226451" eaLnBrk="0" fontAlgn="base" hangingPunct="0">
              <a:spcBef>
                <a:spcPct val="20000"/>
              </a:spcBef>
              <a:spcAft>
                <a:spcPct val="0"/>
              </a:spcAft>
              <a:buChar char="•"/>
              <a:defRPr sz="2600">
                <a:solidFill>
                  <a:srgbClr val="000066"/>
                </a:solidFill>
                <a:latin typeface="Arial" pitchFamily="34" charset="0"/>
              </a:defRPr>
            </a:lvl7pPr>
            <a:lvl8pPr marL="3396767" indent="-226451" eaLnBrk="0" fontAlgn="base" hangingPunct="0">
              <a:spcBef>
                <a:spcPct val="20000"/>
              </a:spcBef>
              <a:spcAft>
                <a:spcPct val="0"/>
              </a:spcAft>
              <a:buChar char="•"/>
              <a:defRPr sz="2600">
                <a:solidFill>
                  <a:srgbClr val="000066"/>
                </a:solidFill>
                <a:latin typeface="Arial" pitchFamily="34" charset="0"/>
              </a:defRPr>
            </a:lvl8pPr>
            <a:lvl9pPr marL="3849670" indent="-226451" eaLnBrk="0" fontAlgn="base" hangingPunct="0">
              <a:spcBef>
                <a:spcPct val="20000"/>
              </a:spcBef>
              <a:spcAft>
                <a:spcPct val="0"/>
              </a:spcAft>
              <a:buChar char="•"/>
              <a:defRPr sz="2600">
                <a:solidFill>
                  <a:srgbClr val="000066"/>
                </a:solidFill>
                <a:latin typeface="Arial" pitchFamily="34" charset="0"/>
              </a:defRPr>
            </a:lvl9pPr>
          </a:lstStyle>
          <a:p>
            <a:pPr eaLnBrk="1" hangingPunct="1"/>
            <a:endParaRPr lang="en-US" sz="1200" dirty="0" smtClean="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 y="12700"/>
            <a:ext cx="885825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04E22A9A-8047-4458-A7E4-CD433768E428}" type="slidenum">
              <a:rPr lang="en-US"/>
              <a:pPr>
                <a:defRPr/>
              </a:pPr>
              <a:t>‹#›</a:t>
            </a:fld>
            <a:endParaRPr lang="en-US"/>
          </a:p>
        </p:txBody>
      </p:sp>
    </p:spTree>
    <p:extLst>
      <p:ext uri="{BB962C8B-B14F-4D97-AF65-F5344CB8AC3E}">
        <p14:creationId xmlns:p14="http://schemas.microsoft.com/office/powerpoint/2010/main" val="131892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DB8CE6-B184-4AB9-8BEC-E092184A487B}" type="slidenum">
              <a:rPr lang="en-US"/>
              <a:pPr>
                <a:defRPr/>
              </a:pPr>
              <a:t>‹#›</a:t>
            </a:fld>
            <a:endParaRPr lang="en-US"/>
          </a:p>
        </p:txBody>
      </p:sp>
    </p:spTree>
    <p:extLst>
      <p:ext uri="{BB962C8B-B14F-4D97-AF65-F5344CB8AC3E}">
        <p14:creationId xmlns:p14="http://schemas.microsoft.com/office/powerpoint/2010/main" val="295214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0A9B34-5DAD-48E6-A2E0-B866A6406939}" type="slidenum">
              <a:rPr lang="en-US"/>
              <a:pPr>
                <a:defRPr/>
              </a:pPr>
              <a:t>‹#›</a:t>
            </a:fld>
            <a:endParaRPr lang="en-US"/>
          </a:p>
        </p:txBody>
      </p:sp>
    </p:spTree>
    <p:extLst>
      <p:ext uri="{BB962C8B-B14F-4D97-AF65-F5344CB8AC3E}">
        <p14:creationId xmlns:p14="http://schemas.microsoft.com/office/powerpoint/2010/main" val="16631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457200" y="1600200"/>
            <a:ext cx="8229600" cy="4525963"/>
          </a:xfrm>
        </p:spPr>
        <p:txBody>
          <a:bodyPr/>
          <a:lstStyle/>
          <a:p>
            <a:pPr lvl="0"/>
            <a:r>
              <a:rPr lang="en-US" noProof="0" smtClean="0"/>
              <a:t>Click icon to add table</a:t>
            </a:r>
            <a:endParaRPr lang="en-CA"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A71818-AD69-41CD-986F-5474DF3DB58B}" type="slidenum">
              <a:rPr lang="en-US"/>
              <a:pPr>
                <a:defRPr/>
              </a:pPr>
              <a:t>‹#›</a:t>
            </a:fld>
            <a:endParaRPr lang="en-US"/>
          </a:p>
        </p:txBody>
      </p:sp>
    </p:spTree>
    <p:extLst>
      <p:ext uri="{BB962C8B-B14F-4D97-AF65-F5344CB8AC3E}">
        <p14:creationId xmlns:p14="http://schemas.microsoft.com/office/powerpoint/2010/main" val="378284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A1CC30-2B73-4199-AD75-13DC06FD600E}" type="slidenum">
              <a:rPr lang="en-US"/>
              <a:pPr>
                <a:defRPr/>
              </a:pPr>
              <a:t>‹#›</a:t>
            </a:fld>
            <a:endParaRPr lang="en-US"/>
          </a:p>
        </p:txBody>
      </p:sp>
    </p:spTree>
    <p:extLst>
      <p:ext uri="{BB962C8B-B14F-4D97-AF65-F5344CB8AC3E}">
        <p14:creationId xmlns:p14="http://schemas.microsoft.com/office/powerpoint/2010/main" val="206130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E4A56AC-EDED-477B-AAA8-B530F0635F50}" type="slidenum">
              <a:rPr lang="en-US"/>
              <a:pPr>
                <a:defRPr/>
              </a:pPr>
              <a:t>‹#›</a:t>
            </a:fld>
            <a:endParaRPr lang="en-US"/>
          </a:p>
        </p:txBody>
      </p:sp>
    </p:spTree>
    <p:extLst>
      <p:ext uri="{BB962C8B-B14F-4D97-AF65-F5344CB8AC3E}">
        <p14:creationId xmlns:p14="http://schemas.microsoft.com/office/powerpoint/2010/main" val="260760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653345-41D3-4A94-BB2C-7124550D5E80}" type="slidenum">
              <a:rPr lang="en-US"/>
              <a:pPr>
                <a:defRPr/>
              </a:pPr>
              <a:t>‹#›</a:t>
            </a:fld>
            <a:endParaRPr lang="en-US"/>
          </a:p>
        </p:txBody>
      </p:sp>
    </p:spTree>
    <p:extLst>
      <p:ext uri="{BB962C8B-B14F-4D97-AF65-F5344CB8AC3E}">
        <p14:creationId xmlns:p14="http://schemas.microsoft.com/office/powerpoint/2010/main" val="4229650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C2A5E50-7E71-4E43-A003-46DAC67CA28C}" type="slidenum">
              <a:rPr lang="en-US"/>
              <a:pPr>
                <a:defRPr/>
              </a:pPr>
              <a:t>‹#›</a:t>
            </a:fld>
            <a:endParaRPr lang="en-US"/>
          </a:p>
        </p:txBody>
      </p:sp>
    </p:spTree>
    <p:extLst>
      <p:ext uri="{BB962C8B-B14F-4D97-AF65-F5344CB8AC3E}">
        <p14:creationId xmlns:p14="http://schemas.microsoft.com/office/powerpoint/2010/main" val="2466115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11BD661-9DE0-4FF5-B3BA-5DB007316B0B}" type="slidenum">
              <a:rPr lang="en-US"/>
              <a:pPr>
                <a:defRPr/>
              </a:pPr>
              <a:t>‹#›</a:t>
            </a:fld>
            <a:endParaRPr lang="en-US"/>
          </a:p>
        </p:txBody>
      </p:sp>
    </p:spTree>
    <p:extLst>
      <p:ext uri="{BB962C8B-B14F-4D97-AF65-F5344CB8AC3E}">
        <p14:creationId xmlns:p14="http://schemas.microsoft.com/office/powerpoint/2010/main" val="194298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DF83FE2-468D-4331-A71C-F0D1F2CCE2CB}" type="slidenum">
              <a:rPr lang="en-US"/>
              <a:pPr>
                <a:defRPr/>
              </a:pPr>
              <a:t>‹#›</a:t>
            </a:fld>
            <a:endParaRPr lang="en-US"/>
          </a:p>
        </p:txBody>
      </p:sp>
    </p:spTree>
    <p:extLst>
      <p:ext uri="{BB962C8B-B14F-4D97-AF65-F5344CB8AC3E}">
        <p14:creationId xmlns:p14="http://schemas.microsoft.com/office/powerpoint/2010/main" val="329805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EA09BC-3CA1-40E7-BA44-97A905ABAD4F}" type="slidenum">
              <a:rPr lang="en-US"/>
              <a:pPr>
                <a:defRPr/>
              </a:pPr>
              <a:t>‹#›</a:t>
            </a:fld>
            <a:endParaRPr lang="en-US"/>
          </a:p>
        </p:txBody>
      </p:sp>
    </p:spTree>
    <p:extLst>
      <p:ext uri="{BB962C8B-B14F-4D97-AF65-F5344CB8AC3E}">
        <p14:creationId xmlns:p14="http://schemas.microsoft.com/office/powerpoint/2010/main" val="129391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17A981-6027-4D0B-A2CA-1BC8EC8177BB}" type="slidenum">
              <a:rPr lang="en-US"/>
              <a:pPr>
                <a:defRPr/>
              </a:pPr>
              <a:t>‹#›</a:t>
            </a:fld>
            <a:endParaRPr lang="en-US"/>
          </a:p>
        </p:txBody>
      </p:sp>
    </p:spTree>
    <p:extLst>
      <p:ext uri="{BB962C8B-B14F-4D97-AF65-F5344CB8AC3E}">
        <p14:creationId xmlns:p14="http://schemas.microsoft.com/office/powerpoint/2010/main" val="199079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lum/>
          </a:blip>
          <a:srcRect/>
          <a:stretch>
            <a:fillRect t="-2000" b="-2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B1384675-53B4-4405-8C97-F53DA588FF4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40"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2800" b="1">
          <a:solidFill>
            <a:srgbClr val="000066"/>
          </a:solidFill>
          <a:latin typeface="+mj-lt"/>
          <a:ea typeface="+mj-ea"/>
          <a:cs typeface="+mj-cs"/>
        </a:defRPr>
      </a:lvl1pPr>
      <a:lvl2pPr algn="ctr" rtl="0" eaLnBrk="1" fontAlgn="base" hangingPunct="1">
        <a:spcBef>
          <a:spcPct val="0"/>
        </a:spcBef>
        <a:spcAft>
          <a:spcPct val="0"/>
        </a:spcAft>
        <a:defRPr sz="2800" b="1">
          <a:solidFill>
            <a:srgbClr val="000066"/>
          </a:solidFill>
          <a:latin typeface="Arial" charset="0"/>
        </a:defRPr>
      </a:lvl2pPr>
      <a:lvl3pPr algn="ctr" rtl="0" eaLnBrk="1" fontAlgn="base" hangingPunct="1">
        <a:spcBef>
          <a:spcPct val="0"/>
        </a:spcBef>
        <a:spcAft>
          <a:spcPct val="0"/>
        </a:spcAft>
        <a:defRPr sz="2800" b="1">
          <a:solidFill>
            <a:srgbClr val="000066"/>
          </a:solidFill>
          <a:latin typeface="Arial" charset="0"/>
        </a:defRPr>
      </a:lvl3pPr>
      <a:lvl4pPr algn="ctr" rtl="0" eaLnBrk="1" fontAlgn="base" hangingPunct="1">
        <a:spcBef>
          <a:spcPct val="0"/>
        </a:spcBef>
        <a:spcAft>
          <a:spcPct val="0"/>
        </a:spcAft>
        <a:defRPr sz="2800" b="1">
          <a:solidFill>
            <a:srgbClr val="000066"/>
          </a:solidFill>
          <a:latin typeface="Arial" charset="0"/>
        </a:defRPr>
      </a:lvl4pPr>
      <a:lvl5pPr algn="ctr" rtl="0" eaLnBrk="1" fontAlgn="base" hangingPunct="1">
        <a:spcBef>
          <a:spcPct val="0"/>
        </a:spcBef>
        <a:spcAft>
          <a:spcPct val="0"/>
        </a:spcAft>
        <a:defRPr sz="2800" b="1">
          <a:solidFill>
            <a:srgbClr val="000066"/>
          </a:solidFill>
          <a:latin typeface="Arial" charset="0"/>
        </a:defRPr>
      </a:lvl5pPr>
      <a:lvl6pPr marL="457200" algn="ctr" rtl="0" eaLnBrk="1" fontAlgn="base" hangingPunct="1">
        <a:spcBef>
          <a:spcPct val="0"/>
        </a:spcBef>
        <a:spcAft>
          <a:spcPct val="0"/>
        </a:spcAft>
        <a:defRPr sz="2800" b="1">
          <a:solidFill>
            <a:srgbClr val="000066"/>
          </a:solidFill>
          <a:latin typeface="Arial" charset="0"/>
        </a:defRPr>
      </a:lvl6pPr>
      <a:lvl7pPr marL="914400" algn="ctr" rtl="0" eaLnBrk="1" fontAlgn="base" hangingPunct="1">
        <a:spcBef>
          <a:spcPct val="0"/>
        </a:spcBef>
        <a:spcAft>
          <a:spcPct val="0"/>
        </a:spcAft>
        <a:defRPr sz="2800" b="1">
          <a:solidFill>
            <a:srgbClr val="000066"/>
          </a:solidFill>
          <a:latin typeface="Arial" charset="0"/>
        </a:defRPr>
      </a:lvl7pPr>
      <a:lvl8pPr marL="1371600" algn="ctr" rtl="0" eaLnBrk="1" fontAlgn="base" hangingPunct="1">
        <a:spcBef>
          <a:spcPct val="0"/>
        </a:spcBef>
        <a:spcAft>
          <a:spcPct val="0"/>
        </a:spcAft>
        <a:defRPr sz="2800" b="1">
          <a:solidFill>
            <a:srgbClr val="000066"/>
          </a:solidFill>
          <a:latin typeface="Arial" charset="0"/>
        </a:defRPr>
      </a:lvl8pPr>
      <a:lvl9pPr marL="1828800" algn="ctr" rtl="0" eaLnBrk="1" fontAlgn="base" hangingPunct="1">
        <a:spcBef>
          <a:spcPct val="0"/>
        </a:spcBef>
        <a:spcAft>
          <a:spcPct val="0"/>
        </a:spcAft>
        <a:defRPr sz="2800" b="1">
          <a:solidFill>
            <a:srgbClr val="000066"/>
          </a:solidFill>
          <a:latin typeface="Arial" charset="0"/>
        </a:defRPr>
      </a:lvl9pPr>
    </p:titleStyle>
    <p:bodyStyle>
      <a:lvl1pPr marL="342900" indent="-342900" algn="l" rtl="0" eaLnBrk="1" fontAlgn="base" hangingPunct="1">
        <a:spcBef>
          <a:spcPct val="20000"/>
        </a:spcBef>
        <a:spcAft>
          <a:spcPct val="0"/>
        </a:spcAft>
        <a:buChar char="•"/>
        <a:defRPr sz="24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a:solidFill>
            <a:srgbClr val="000066"/>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99592" y="2060252"/>
            <a:ext cx="4678363" cy="1470025"/>
          </a:xfrm>
        </p:spPr>
        <p:txBody>
          <a:bodyPr/>
          <a:lstStyle/>
          <a:p>
            <a:pPr eaLnBrk="1" hangingPunct="1"/>
            <a:r>
              <a:rPr lang="en-CA" dirty="0" smtClean="0"/>
              <a:t>Border Procedures for the Removal or Detention of Minors</a:t>
            </a:r>
            <a:endParaRPr lang="en-US" dirty="0" smtClean="0"/>
          </a:p>
        </p:txBody>
      </p:sp>
      <p:sp>
        <p:nvSpPr>
          <p:cNvPr id="3075" name="Rectangle 3"/>
          <p:cNvSpPr>
            <a:spLocks noGrp="1" noChangeArrowheads="1"/>
          </p:cNvSpPr>
          <p:nvPr>
            <p:ph type="subTitle" idx="1"/>
          </p:nvPr>
        </p:nvSpPr>
        <p:spPr>
          <a:xfrm>
            <a:off x="899592" y="3789040"/>
            <a:ext cx="4679950" cy="1752600"/>
          </a:xfrm>
        </p:spPr>
        <p:txBody>
          <a:bodyPr/>
          <a:lstStyle/>
          <a:p>
            <a:pPr>
              <a:spcBef>
                <a:spcPct val="0"/>
              </a:spcBef>
            </a:pPr>
            <a:r>
              <a:rPr lang="en-CA" b="1" dirty="0" smtClean="0"/>
              <a:t>Regional Consultation Group</a:t>
            </a:r>
          </a:p>
          <a:p>
            <a:pPr>
              <a:spcBef>
                <a:spcPct val="0"/>
              </a:spcBef>
            </a:pPr>
            <a:r>
              <a:rPr lang="en-CA" b="1" dirty="0" smtClean="0"/>
              <a:t>on Migration (RCGM)</a:t>
            </a:r>
            <a:endParaRPr lang="en-CA" b="1" dirty="0"/>
          </a:p>
          <a:p>
            <a:pPr>
              <a:spcBef>
                <a:spcPct val="0"/>
              </a:spcBef>
            </a:pPr>
            <a:endParaRPr lang="en-CA" sz="2000" b="1" dirty="0" smtClean="0"/>
          </a:p>
          <a:p>
            <a:pPr>
              <a:spcBef>
                <a:spcPct val="0"/>
              </a:spcBef>
            </a:pPr>
            <a:r>
              <a:rPr lang="en-CA" sz="2000" b="1" dirty="0" smtClean="0"/>
              <a:t>November 2013</a:t>
            </a:r>
            <a:endParaRPr lang="en-CA"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Detention of Minors (Cont’d)</a:t>
            </a:r>
            <a:endParaRPr lang="en-CA" dirty="0"/>
          </a:p>
        </p:txBody>
      </p:sp>
      <p:sp>
        <p:nvSpPr>
          <p:cNvPr id="3" name="Content Placeholder 2"/>
          <p:cNvSpPr>
            <a:spLocks noGrp="1"/>
          </p:cNvSpPr>
          <p:nvPr>
            <p:ph idx="1"/>
          </p:nvPr>
        </p:nvSpPr>
        <p:spPr/>
        <p:txBody>
          <a:bodyPr/>
          <a:lstStyle/>
          <a:p>
            <a:pPr lvl="0"/>
            <a:r>
              <a:rPr lang="en-CA" sz="1800" dirty="0" smtClean="0"/>
              <a:t>CBSA </a:t>
            </a:r>
            <a:r>
              <a:rPr lang="en-CA" sz="1800" dirty="0"/>
              <a:t>immigration holding centres have separate living areas for families and, if they are held </a:t>
            </a:r>
            <a:r>
              <a:rPr lang="en-CA" sz="1800" dirty="0" smtClean="0"/>
              <a:t>for more </a:t>
            </a:r>
            <a:r>
              <a:rPr lang="en-CA" sz="1800" dirty="0"/>
              <a:t>than seven days, children will have access to a </a:t>
            </a:r>
            <a:r>
              <a:rPr lang="en-CA" sz="1800" dirty="0" smtClean="0"/>
              <a:t>teacher.</a:t>
            </a:r>
          </a:p>
          <a:p>
            <a:pPr lvl="0"/>
            <a:endParaRPr lang="en-CA" sz="1800" dirty="0" smtClean="0"/>
          </a:p>
          <a:p>
            <a:pPr lvl="0"/>
            <a:r>
              <a:rPr lang="en-CA" sz="1800" dirty="0"/>
              <a:t>Generally, unaccompanied children (children who are detained and have no parent or guardian to care for them) are released to a child protection agency or family members. Accompanied children may be permitted to remain with their detained parents in an immigration holding centre if a CBSA officer considers it to be in their best interest and appropriate facilities are </a:t>
            </a:r>
            <a:r>
              <a:rPr lang="en-CA" sz="1800" dirty="0" smtClean="0"/>
              <a:t>available.</a:t>
            </a:r>
          </a:p>
          <a:p>
            <a:pPr lvl="0"/>
            <a:endParaRPr lang="en-CA" sz="1800" dirty="0"/>
          </a:p>
          <a:p>
            <a:pPr lvl="0"/>
            <a:r>
              <a:rPr lang="en-CA" sz="1800" dirty="0"/>
              <a:t>While in detention, children have access to the outdoors, a play area, and schooling is provided. As well, during immigration proceedings before the Immigration and Refugee Board, a representative may be assigned to represent the best interests of unaccompanied </a:t>
            </a:r>
            <a:r>
              <a:rPr lang="en-CA" sz="1800" dirty="0" smtClean="0"/>
              <a:t>children.</a:t>
            </a:r>
            <a:endParaRPr lang="en-CA" sz="1800" dirty="0"/>
          </a:p>
          <a:p>
            <a:pPr lvl="0"/>
            <a:endParaRPr lang="en-CA" sz="2000" dirty="0"/>
          </a:p>
          <a:p>
            <a:endParaRPr lang="en-CA"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10</a:t>
            </a:fld>
            <a:endParaRPr lang="en-US"/>
          </a:p>
        </p:txBody>
      </p:sp>
    </p:spTree>
    <p:extLst>
      <p:ext uri="{BB962C8B-B14F-4D97-AF65-F5344CB8AC3E}">
        <p14:creationId xmlns:p14="http://schemas.microsoft.com/office/powerpoint/2010/main" val="3476016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Detention of Minors</a:t>
            </a:r>
            <a:endParaRPr lang="en-CA" dirty="0"/>
          </a:p>
        </p:txBody>
      </p:sp>
      <p:sp>
        <p:nvSpPr>
          <p:cNvPr id="3" name="Content Placeholder 2"/>
          <p:cNvSpPr>
            <a:spLocks noGrp="1"/>
          </p:cNvSpPr>
          <p:nvPr>
            <p:ph idx="1"/>
          </p:nvPr>
        </p:nvSpPr>
        <p:spPr/>
        <p:txBody>
          <a:bodyPr/>
          <a:lstStyle/>
          <a:p>
            <a:r>
              <a:rPr lang="en-CA" sz="1600" dirty="0" smtClean="0"/>
              <a:t>In summary, minors </a:t>
            </a:r>
            <a:r>
              <a:rPr lang="en-CA" sz="1600" dirty="0" smtClean="0"/>
              <a:t>are only detained </a:t>
            </a:r>
            <a:r>
              <a:rPr lang="en-CA" sz="1600" b="1" i="1" dirty="0" smtClean="0"/>
              <a:t>as a last resort</a:t>
            </a:r>
            <a:r>
              <a:rPr lang="en-CA" sz="1600" dirty="0" smtClean="0"/>
              <a:t> and the best interests of the child are considered.</a:t>
            </a:r>
          </a:p>
          <a:p>
            <a:endParaRPr lang="en-CA" sz="1600" dirty="0" smtClean="0"/>
          </a:p>
          <a:p>
            <a:r>
              <a:rPr lang="en-CA" sz="1600" dirty="0" smtClean="0"/>
              <a:t>Minors may be held in CBSA immigration holding centres </a:t>
            </a:r>
            <a:r>
              <a:rPr lang="en-CA" sz="1600" b="1" i="1" dirty="0" smtClean="0"/>
              <a:t>with</a:t>
            </a:r>
            <a:r>
              <a:rPr lang="en-CA" sz="1600" dirty="0" smtClean="0"/>
              <a:t> their parents or referred to child welfare agencies, in consideration of their best interests.</a:t>
            </a:r>
          </a:p>
          <a:p>
            <a:endParaRPr lang="en-CA" sz="1600" dirty="0" smtClean="0"/>
          </a:p>
          <a:p>
            <a:endParaRPr lang="en-CA" sz="1800" dirty="0"/>
          </a:p>
          <a:p>
            <a:endParaRPr lang="en-CA" sz="1800" dirty="0" smtClean="0"/>
          </a:p>
          <a:p>
            <a:endParaRPr lang="en-CA"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11</a:t>
            </a:fld>
            <a:endParaRPr lang="en-US"/>
          </a:p>
        </p:txBody>
      </p:sp>
      <p:sp>
        <p:nvSpPr>
          <p:cNvPr id="8" name="Rectangle 2"/>
          <p:cNvSpPr>
            <a:spLocks noChangeArrowheads="1"/>
          </p:cNvSpPr>
          <p:nvPr/>
        </p:nvSpPr>
        <p:spPr bwMode="auto">
          <a:xfrm>
            <a:off x="457200" y="2989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30157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CA" dirty="0" smtClean="0"/>
              <a:t>CBSA Mandate</a:t>
            </a:r>
            <a:endParaRPr lang="en-US" dirty="0" smtClean="0"/>
          </a:p>
        </p:txBody>
      </p:sp>
      <p:sp>
        <p:nvSpPr>
          <p:cNvPr id="4099" name="Rectangle 5"/>
          <p:cNvSpPr>
            <a:spLocks noGrp="1" noChangeArrowheads="1"/>
          </p:cNvSpPr>
          <p:nvPr>
            <p:ph type="body" idx="1"/>
          </p:nvPr>
        </p:nvSpPr>
        <p:spPr>
          <a:xfrm>
            <a:off x="446088" y="1484784"/>
            <a:ext cx="8229600" cy="4931891"/>
          </a:xfrm>
        </p:spPr>
        <p:txBody>
          <a:bodyPr/>
          <a:lstStyle/>
          <a:p>
            <a:pPr>
              <a:defRPr/>
            </a:pPr>
            <a:r>
              <a:rPr lang="en-CA" sz="1900" dirty="0" smtClean="0"/>
              <a:t>Canada would like to take the opportunity to acknowledge November </a:t>
            </a:r>
            <a:r>
              <a:rPr lang="en-CA" sz="1900" dirty="0"/>
              <a:t>20th </a:t>
            </a:r>
            <a:r>
              <a:rPr lang="en-CA" sz="1900" dirty="0" smtClean="0"/>
              <a:t>as National </a:t>
            </a:r>
            <a:r>
              <a:rPr lang="en-CA" sz="1900" dirty="0"/>
              <a:t>Child </a:t>
            </a:r>
            <a:r>
              <a:rPr lang="en-CA" sz="1900" dirty="0" smtClean="0"/>
              <a:t>Day and </a:t>
            </a:r>
            <a:r>
              <a:rPr lang="en-CA" sz="1900" dirty="0" smtClean="0"/>
              <a:t>reaffirm </a:t>
            </a:r>
            <a:r>
              <a:rPr lang="en-CA" sz="1900" dirty="0" smtClean="0"/>
              <a:t>its obligations under the </a:t>
            </a:r>
            <a:r>
              <a:rPr lang="en-CA" sz="1900" dirty="0"/>
              <a:t>United </a:t>
            </a:r>
            <a:r>
              <a:rPr lang="en-CA" sz="1900" dirty="0" smtClean="0"/>
              <a:t>Nations Convention on </a:t>
            </a:r>
            <a:r>
              <a:rPr lang="en-CA" sz="1900" dirty="0"/>
              <a:t>the Rights of the Child (UNCRC</a:t>
            </a:r>
            <a:r>
              <a:rPr lang="en-CA" sz="1900" dirty="0" smtClean="0"/>
              <a:t>).</a:t>
            </a:r>
          </a:p>
          <a:p>
            <a:pPr>
              <a:defRPr/>
            </a:pPr>
            <a:endParaRPr lang="en-CA" sz="1900" dirty="0" smtClean="0"/>
          </a:p>
          <a:p>
            <a:pPr>
              <a:defRPr/>
            </a:pPr>
            <a:r>
              <a:rPr lang="en-CA" sz="1900" dirty="0" smtClean="0"/>
              <a:t>Canada recognizes the </a:t>
            </a:r>
            <a:r>
              <a:rPr lang="en-CA" sz="1900" dirty="0"/>
              <a:t>importance of promoting and safeguarding the rights of children, both in Canada and </a:t>
            </a:r>
            <a:r>
              <a:rPr lang="en-CA" sz="1900" dirty="0" smtClean="0"/>
              <a:t>abroad, and works closely with  other levels of government, law enforcement authorities and intergovernmental organizations to ensure that decisions on behalf of children are made in consideration of their best interests and in accordance with our laws and regulations. </a:t>
            </a:r>
          </a:p>
          <a:p>
            <a:pPr>
              <a:defRPr/>
            </a:pPr>
            <a:endParaRPr lang="en-CA" sz="1900" dirty="0"/>
          </a:p>
          <a:p>
            <a:pPr>
              <a:defRPr/>
            </a:pPr>
            <a:r>
              <a:rPr lang="en-CA" sz="1900" dirty="0" smtClean="0"/>
              <a:t>The </a:t>
            </a:r>
            <a:r>
              <a:rPr lang="en-CA" sz="1900" dirty="0"/>
              <a:t>Canada Border Services Agency (CBSA) is responsible for providing integrated border services that support national security and public safety. Our mission is to ensure the security and prosperity of Canada by managing the access of people and goods to and from </a:t>
            </a:r>
            <a:r>
              <a:rPr lang="en-CA" sz="1900" dirty="0" smtClean="0"/>
              <a:t>Canada.</a:t>
            </a:r>
          </a:p>
          <a:p>
            <a:pPr marL="0" indent="0" eaLnBrk="1" hangingPunct="1">
              <a:buFontTx/>
              <a:buNone/>
            </a:pPr>
            <a:endParaRPr lang="en-US" dirty="0" smtClean="0"/>
          </a:p>
        </p:txBody>
      </p:sp>
      <p:sp>
        <p:nvSpPr>
          <p:cNvPr id="4100" name="TextBox 1"/>
          <p:cNvSpPr txBox="1">
            <a:spLocks noChangeArrowheads="1"/>
          </p:cNvSpPr>
          <p:nvPr/>
        </p:nvSpPr>
        <p:spPr bwMode="auto">
          <a:xfrm>
            <a:off x="8675688" y="6308725"/>
            <a:ext cx="1296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sz="800" dirty="0"/>
          </a:p>
        </p:txBody>
      </p:sp>
      <p:sp>
        <p:nvSpPr>
          <p:cNvPr id="4101" name="TextBox 1"/>
          <p:cNvSpPr txBox="1">
            <a:spLocks noChangeArrowheads="1"/>
          </p:cNvSpPr>
          <p:nvPr/>
        </p:nvSpPr>
        <p:spPr bwMode="auto">
          <a:xfrm>
            <a:off x="5148263" y="836613"/>
            <a:ext cx="3887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dirty="0"/>
          </a:p>
        </p:txBody>
      </p:sp>
      <p:sp>
        <p:nvSpPr>
          <p:cNvPr id="2" name="Slide Number Placeholder 1"/>
          <p:cNvSpPr>
            <a:spLocks noGrp="1"/>
          </p:cNvSpPr>
          <p:nvPr>
            <p:ph type="sldNum" sz="quarter" idx="12"/>
          </p:nvPr>
        </p:nvSpPr>
        <p:spPr/>
        <p:txBody>
          <a:bodyPr/>
          <a:lstStyle/>
          <a:p>
            <a:pPr>
              <a:defRPr/>
            </a:pPr>
            <a:fld id="{45A1CC30-2B73-4199-AD75-13DC06FD600E}"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At the Border</a:t>
            </a:r>
            <a:endParaRPr lang="en-CA" dirty="0"/>
          </a:p>
        </p:txBody>
      </p:sp>
      <p:sp>
        <p:nvSpPr>
          <p:cNvPr id="3" name="Content Placeholder 2"/>
          <p:cNvSpPr>
            <a:spLocks noGrp="1"/>
          </p:cNvSpPr>
          <p:nvPr>
            <p:ph idx="1"/>
          </p:nvPr>
        </p:nvSpPr>
        <p:spPr>
          <a:xfrm>
            <a:off x="457200" y="1484784"/>
            <a:ext cx="8229600" cy="4752528"/>
          </a:xfrm>
        </p:spPr>
        <p:txBody>
          <a:bodyPr/>
          <a:lstStyle/>
          <a:p>
            <a:pPr lvl="0"/>
            <a:r>
              <a:rPr lang="en-US" sz="1800" dirty="0" smtClean="0"/>
              <a:t>The </a:t>
            </a:r>
            <a:r>
              <a:rPr lang="en-US" sz="1800" i="1" dirty="0"/>
              <a:t>Immigration and Refugee Protection </a:t>
            </a:r>
            <a:r>
              <a:rPr lang="en-US" sz="1800" i="1" dirty="0" smtClean="0"/>
              <a:t>Act (IRPA) </a:t>
            </a:r>
            <a:r>
              <a:rPr lang="en-US" sz="1800" dirty="0"/>
              <a:t>is interpreted and applied at Canada's borders in parallel with international instruments, which includes the Convention on the Rights of the Child.</a:t>
            </a:r>
            <a:endParaRPr lang="en-CA" sz="1800" dirty="0"/>
          </a:p>
          <a:p>
            <a:pPr marL="0" indent="0">
              <a:buNone/>
            </a:pPr>
            <a:r>
              <a:rPr lang="en-US" sz="1800" dirty="0"/>
              <a:t> </a:t>
            </a:r>
            <a:endParaRPr lang="en-CA" sz="1800" dirty="0"/>
          </a:p>
          <a:p>
            <a:pPr lvl="0"/>
            <a:r>
              <a:rPr lang="en-CA" sz="1800" dirty="0"/>
              <a:t>CBSA officers pay </a:t>
            </a:r>
            <a:r>
              <a:rPr lang="en-CA" sz="1800" dirty="0" smtClean="0"/>
              <a:t>special attention </a:t>
            </a:r>
            <a:r>
              <a:rPr lang="en-CA" sz="1800" dirty="0"/>
              <a:t>to children as they enter Canada. </a:t>
            </a:r>
            <a:r>
              <a:rPr lang="en-US" sz="1800" dirty="0" smtClean="0"/>
              <a:t>Where </a:t>
            </a:r>
            <a:r>
              <a:rPr lang="en-US" sz="1800" dirty="0"/>
              <a:t>there are concerns about the purpose of their trip to Canada, their welfare or the parental relationship of an accompanying adult, </a:t>
            </a:r>
            <a:r>
              <a:rPr lang="en-US" sz="1800" dirty="0" smtClean="0"/>
              <a:t>c</a:t>
            </a:r>
            <a:r>
              <a:rPr lang="en-US" sz="1800" dirty="0" smtClean="0"/>
              <a:t>hildren </a:t>
            </a:r>
            <a:r>
              <a:rPr lang="en-US" sz="1800" dirty="0"/>
              <a:t>(accompanied or alone) are </a:t>
            </a:r>
            <a:r>
              <a:rPr lang="en-US" sz="1800" dirty="0"/>
              <a:t>mandatory referrals for a thorough examination.</a:t>
            </a:r>
            <a:endParaRPr lang="en-CA" sz="1800" dirty="0"/>
          </a:p>
          <a:p>
            <a:pPr marL="0" indent="0">
              <a:buNone/>
            </a:pPr>
            <a:r>
              <a:rPr lang="en-US" sz="1800" dirty="0"/>
              <a:t> </a:t>
            </a:r>
            <a:endParaRPr lang="en-CA" sz="1800" dirty="0"/>
          </a:p>
          <a:p>
            <a:r>
              <a:rPr lang="en-US" sz="1800" dirty="0"/>
              <a:t>When examining minor children, CBSA takes into account procedures or treatment that put the best interest of the child in the forefront of all considerations.</a:t>
            </a:r>
          </a:p>
          <a:p>
            <a:pPr lvl="0"/>
            <a:endParaRPr lang="en-US" sz="1800" dirty="0"/>
          </a:p>
          <a:p>
            <a:pPr lvl="0"/>
            <a:r>
              <a:rPr lang="en-US" sz="1800" dirty="0" smtClean="0"/>
              <a:t>For </a:t>
            </a:r>
            <a:r>
              <a:rPr lang="en-US" sz="1800" dirty="0"/>
              <a:t>the purpose of acting in the child's best interests and to comply with international obligations, CBSA strives to ensure that a person purporting to be a parent, guardian, caregiver is legitimate.</a:t>
            </a:r>
            <a:endParaRPr lang="en-CA" sz="1800" dirty="0"/>
          </a:p>
          <a:p>
            <a:pPr>
              <a:buNone/>
            </a:pPr>
            <a:endParaRPr lang="en-CA" sz="1000" dirty="0" smtClean="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3</a:t>
            </a:fld>
            <a:endParaRPr lang="en-US"/>
          </a:p>
        </p:txBody>
      </p:sp>
    </p:spTree>
    <p:extLst>
      <p:ext uri="{BB962C8B-B14F-4D97-AF65-F5344CB8AC3E}">
        <p14:creationId xmlns:p14="http://schemas.microsoft.com/office/powerpoint/2010/main" val="3061261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At the Border (Cont.)</a:t>
            </a:r>
            <a:endParaRPr lang="en-CA" dirty="0"/>
          </a:p>
        </p:txBody>
      </p:sp>
      <p:sp>
        <p:nvSpPr>
          <p:cNvPr id="3" name="Content Placeholder 2"/>
          <p:cNvSpPr>
            <a:spLocks noGrp="1"/>
          </p:cNvSpPr>
          <p:nvPr>
            <p:ph idx="1"/>
          </p:nvPr>
        </p:nvSpPr>
        <p:spPr>
          <a:xfrm>
            <a:off x="457200" y="1484784"/>
            <a:ext cx="8229600" cy="4752528"/>
          </a:xfrm>
        </p:spPr>
        <p:txBody>
          <a:bodyPr/>
          <a:lstStyle/>
          <a:p>
            <a:r>
              <a:rPr lang="en-CA" sz="1400" dirty="0" smtClean="0"/>
              <a:t>CBSA officers are trained to examine, identify, and report children suspected of being </a:t>
            </a:r>
            <a:r>
              <a:rPr lang="en-CA" sz="1400" dirty="0" smtClean="0"/>
              <a:t>abducted, </a:t>
            </a:r>
            <a:r>
              <a:rPr lang="en-CA" sz="1400" dirty="0" smtClean="0"/>
              <a:t>smuggled or trafficked into Canada. </a:t>
            </a:r>
            <a:r>
              <a:rPr lang="en-CA" sz="1400" dirty="0"/>
              <a:t>The CBSA works closely with </a:t>
            </a:r>
            <a:r>
              <a:rPr lang="en-CA" sz="1400" dirty="0" smtClean="0"/>
              <a:t>federal, provincial/territorial and municipal governments, law </a:t>
            </a:r>
            <a:r>
              <a:rPr lang="en-CA" sz="1400" dirty="0"/>
              <a:t>enforcement agencies and intergovernmental organizations to </a:t>
            </a:r>
            <a:r>
              <a:rPr lang="en-CA" sz="1400" dirty="0" smtClean="0"/>
              <a:t>ensure there is a unified response in these cases and that children are protected throughout the process. </a:t>
            </a:r>
          </a:p>
          <a:p>
            <a:endParaRPr lang="en-CA" sz="1400" dirty="0" smtClean="0"/>
          </a:p>
          <a:p>
            <a:r>
              <a:rPr lang="en-CA" sz="1400" dirty="0" smtClean="0"/>
              <a:t>When there are grounds to believe that a child is a victim of human trafficking, the CBSA officer is responsible for referring the child and the suspected trafficker to </a:t>
            </a:r>
            <a:r>
              <a:rPr lang="en-CA" sz="1400" dirty="0" err="1" smtClean="0"/>
              <a:t>examination.The</a:t>
            </a:r>
            <a:r>
              <a:rPr lang="en-CA" sz="1400" dirty="0" smtClean="0"/>
              <a:t> </a:t>
            </a:r>
            <a:r>
              <a:rPr lang="en-CA" sz="1400" dirty="0"/>
              <a:t>Royal Canadian Mounted Police </a:t>
            </a:r>
            <a:r>
              <a:rPr lang="en-CA" sz="1400" dirty="0" smtClean="0"/>
              <a:t> (RCMP) and/or local enforcement authorities will also be notified, and identity and travel documents will be seized if there are reasonable grounds to believe they have been fraudulently or improperly obtained. </a:t>
            </a:r>
          </a:p>
          <a:p>
            <a:endParaRPr lang="en-CA" sz="1400" dirty="0"/>
          </a:p>
          <a:p>
            <a:r>
              <a:rPr lang="en-CA" sz="1400" dirty="0" smtClean="0"/>
              <a:t>Through </a:t>
            </a:r>
            <a:r>
              <a:rPr lang="en-CA" sz="1400" i="1" dirty="0" smtClean="0"/>
              <a:t>Our Missing Children</a:t>
            </a:r>
            <a:r>
              <a:rPr lang="en-CA" sz="1400" dirty="0" smtClean="0"/>
              <a:t> program, the CBSA also works in cooperation with the RCMP, the Department of Foreign Affairs, Trade and Development (DFATD) and the Department of Justice to identify and intercept children at the border suspected of being abducted or missing. </a:t>
            </a:r>
            <a:r>
              <a:rPr lang="en-CA" sz="1400" dirty="0"/>
              <a:t>While each organization has its own function, the program operates as a single unit, assisting police forces and other agencies across Canada and around the world in making successful </a:t>
            </a:r>
            <a:r>
              <a:rPr lang="en-CA" sz="1400" dirty="0" smtClean="0"/>
              <a:t>recoveries.  As a result of our cooperative efforts, the CBSA has helped to reunite over 1,400 missing and abducted children with their families.</a:t>
            </a:r>
            <a:endParaRPr lang="en-CA" sz="1400" dirty="0"/>
          </a:p>
          <a:p>
            <a:endParaRPr lang="en-CA" sz="1400" dirty="0" smtClean="0"/>
          </a:p>
          <a:p>
            <a:endParaRPr lang="en-CA" sz="1000" dirty="0"/>
          </a:p>
          <a:p>
            <a:endParaRPr lang="en-CA" sz="1000" dirty="0" smtClean="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4</a:t>
            </a:fld>
            <a:endParaRPr lang="en-US"/>
          </a:p>
        </p:txBody>
      </p:sp>
    </p:spTree>
    <p:extLst>
      <p:ext uri="{BB962C8B-B14F-4D97-AF65-F5344CB8AC3E}">
        <p14:creationId xmlns:p14="http://schemas.microsoft.com/office/powerpoint/2010/main" val="3061261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Removals Program</a:t>
            </a:r>
          </a:p>
        </p:txBody>
      </p:sp>
      <p:sp>
        <p:nvSpPr>
          <p:cNvPr id="4" name="Content Placeholder 3"/>
          <p:cNvSpPr>
            <a:spLocks noGrp="1"/>
          </p:cNvSpPr>
          <p:nvPr>
            <p:ph idx="1"/>
          </p:nvPr>
        </p:nvSpPr>
        <p:spPr/>
        <p:txBody>
          <a:bodyPr/>
          <a:lstStyle/>
          <a:p>
            <a:pPr eaLnBrk="1" hangingPunct="1"/>
            <a:r>
              <a:rPr lang="en-CA" sz="1700" dirty="0" smtClean="0"/>
              <a:t>IRPA </a:t>
            </a:r>
            <a:r>
              <a:rPr lang="en-CA" sz="1700" dirty="0"/>
              <a:t>requires the CBSA to remove inadmissible foreign nationals as soon as </a:t>
            </a:r>
            <a:r>
              <a:rPr lang="en-CA" sz="1700" dirty="0" smtClean="0"/>
              <a:t>possible.</a:t>
            </a:r>
          </a:p>
          <a:p>
            <a:pPr marL="0" indent="0" eaLnBrk="1" hangingPunct="1">
              <a:buNone/>
            </a:pPr>
            <a:endParaRPr lang="en-CA" sz="1700" dirty="0"/>
          </a:p>
          <a:p>
            <a:pPr eaLnBrk="1" hangingPunct="1"/>
            <a:r>
              <a:rPr lang="en-CA" sz="1700" dirty="0" smtClean="0"/>
              <a:t>When </a:t>
            </a:r>
            <a:r>
              <a:rPr lang="en-CA" sz="1700" dirty="0"/>
              <a:t>an individual has exhausted all the various appeals and processes to remain in Canada, they are expected to leave.  If they are unwilling to make arrangements for their own removal from Canada, the CBSA will schedule removal </a:t>
            </a:r>
            <a:r>
              <a:rPr lang="en-CA" sz="1700" dirty="0" smtClean="0"/>
              <a:t>arrangements.</a:t>
            </a:r>
          </a:p>
          <a:p>
            <a:pPr marL="0" indent="0" eaLnBrk="1" hangingPunct="1">
              <a:buNone/>
            </a:pPr>
            <a:endParaRPr lang="en-CA" sz="1700" dirty="0"/>
          </a:p>
          <a:p>
            <a:pPr eaLnBrk="1" hangingPunct="1"/>
            <a:r>
              <a:rPr lang="en-CA" sz="1700" dirty="0" smtClean="0"/>
              <a:t>Generally</a:t>
            </a:r>
            <a:r>
              <a:rPr lang="en-CA" sz="1700" dirty="0"/>
              <a:t>, persons are removed to their country of nationality, citizenship or habitual residence.  If this is not possible, the CBSA will look to other countries for </a:t>
            </a:r>
            <a:r>
              <a:rPr lang="en-CA" sz="1700" dirty="0" smtClean="0"/>
              <a:t>removal.</a:t>
            </a:r>
          </a:p>
          <a:p>
            <a:pPr marL="0" indent="0" eaLnBrk="1" hangingPunct="1">
              <a:buNone/>
            </a:pPr>
            <a:endParaRPr lang="en-CA" sz="1700" dirty="0"/>
          </a:p>
          <a:p>
            <a:pPr eaLnBrk="1" hangingPunct="1"/>
            <a:r>
              <a:rPr lang="en-CA" sz="1700" dirty="0" smtClean="0"/>
              <a:t>Removing </a:t>
            </a:r>
            <a:r>
              <a:rPr lang="en-CA" sz="1700" dirty="0"/>
              <a:t>persons who pose a threat to the safety and security of Canada remains the priority for the CBSA. This includes individuals who are national security risks, criminals, and individuals who have committed human rights </a:t>
            </a:r>
            <a:r>
              <a:rPr lang="en-CA" sz="1700" dirty="0" smtClean="0"/>
              <a:t>violations.</a:t>
            </a:r>
            <a:endParaRPr lang="en-CA" sz="1700" dirty="0"/>
          </a:p>
          <a:p>
            <a:pPr eaLnBrk="1" hangingPunct="1"/>
            <a:endParaRPr lang="en-US" sz="3200" dirty="0"/>
          </a:p>
          <a:p>
            <a:endParaRPr lang="en-CA" dirty="0"/>
          </a:p>
        </p:txBody>
      </p:sp>
      <p:sp>
        <p:nvSpPr>
          <p:cNvPr id="2" name="Slide Number Placeholder 1"/>
          <p:cNvSpPr>
            <a:spLocks noGrp="1"/>
          </p:cNvSpPr>
          <p:nvPr>
            <p:ph type="sldNum" sz="quarter" idx="12"/>
          </p:nvPr>
        </p:nvSpPr>
        <p:spPr/>
        <p:txBody>
          <a:bodyPr/>
          <a:lstStyle/>
          <a:p>
            <a:pPr>
              <a:defRPr/>
            </a:pPr>
            <a:fld id="{6DF83FE2-468D-4331-A71C-F0D1F2CCE2CB}" type="slidenum">
              <a:rPr lang="en-US" smtClean="0"/>
              <a:pPr>
                <a:defRPr/>
              </a:pPr>
              <a:t>5</a:t>
            </a:fld>
            <a:endParaRPr lang="en-US" dirty="0"/>
          </a:p>
        </p:txBody>
      </p:sp>
    </p:spTree>
    <p:extLst>
      <p:ext uri="{BB962C8B-B14F-4D97-AF65-F5344CB8AC3E}">
        <p14:creationId xmlns:p14="http://schemas.microsoft.com/office/powerpoint/2010/main" val="18671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Removal of Minors</a:t>
            </a:r>
            <a:endParaRPr lang="en-CA" dirty="0"/>
          </a:p>
        </p:txBody>
      </p:sp>
      <p:sp>
        <p:nvSpPr>
          <p:cNvPr id="3" name="Content Placeholder 2"/>
          <p:cNvSpPr>
            <a:spLocks noGrp="1"/>
          </p:cNvSpPr>
          <p:nvPr>
            <p:ph idx="1"/>
          </p:nvPr>
        </p:nvSpPr>
        <p:spPr/>
        <p:txBody>
          <a:bodyPr/>
          <a:lstStyle/>
          <a:p>
            <a:pPr lvl="0"/>
            <a:r>
              <a:rPr lang="en-CA" dirty="0"/>
              <a:t>The CBSA makes every effort to keep family units </a:t>
            </a:r>
            <a:r>
              <a:rPr lang="en-CA" dirty="0" smtClean="0"/>
              <a:t>intact</a:t>
            </a:r>
            <a:r>
              <a:rPr lang="en-CA" dirty="0"/>
              <a:t> </a:t>
            </a:r>
            <a:r>
              <a:rPr lang="en-CA" dirty="0" smtClean="0"/>
              <a:t>during the removal process.</a:t>
            </a:r>
          </a:p>
          <a:p>
            <a:pPr marL="0" lvl="0" indent="0">
              <a:buNone/>
            </a:pPr>
            <a:endParaRPr lang="en-CA" dirty="0"/>
          </a:p>
          <a:p>
            <a:pPr lvl="0"/>
            <a:r>
              <a:rPr lang="en-CA" dirty="0"/>
              <a:t>The best interest of the child is considered even when removal is </a:t>
            </a:r>
            <a:r>
              <a:rPr lang="en-CA" dirty="0" smtClean="0"/>
              <a:t>imminent.</a:t>
            </a:r>
          </a:p>
          <a:p>
            <a:pPr marL="0" lvl="0" indent="0">
              <a:buNone/>
            </a:pPr>
            <a:endParaRPr lang="en-CA" dirty="0" smtClean="0"/>
          </a:p>
          <a:p>
            <a:r>
              <a:rPr lang="en-CA" dirty="0"/>
              <a:t>Unaccompanied minors are afforded representation through the appropriate child welfare authority, who will ensure that the child has adequate </a:t>
            </a:r>
            <a:r>
              <a:rPr lang="en-CA" dirty="0" smtClean="0"/>
              <a:t>representation.</a:t>
            </a:r>
            <a:endParaRPr lang="en-CA" dirty="0"/>
          </a:p>
          <a:p>
            <a:pPr marL="0" lvl="0" indent="0">
              <a:buNone/>
            </a:pPr>
            <a:endParaRPr lang="en-CA" dirty="0"/>
          </a:p>
          <a:p>
            <a:endParaRPr lang="en-CA"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6</a:t>
            </a:fld>
            <a:endParaRPr lang="en-US"/>
          </a:p>
        </p:txBody>
      </p:sp>
    </p:spTree>
    <p:extLst>
      <p:ext uri="{BB962C8B-B14F-4D97-AF65-F5344CB8AC3E}">
        <p14:creationId xmlns:p14="http://schemas.microsoft.com/office/powerpoint/2010/main" val="1486454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US" dirty="0" smtClean="0"/>
              <a:t>CBSA Policy on the Removal of Minors</a:t>
            </a:r>
          </a:p>
        </p:txBody>
      </p:sp>
      <p:sp>
        <p:nvSpPr>
          <p:cNvPr id="4099" name="Rectangle 5"/>
          <p:cNvSpPr>
            <a:spLocks noGrp="1" noChangeArrowheads="1"/>
          </p:cNvSpPr>
          <p:nvPr>
            <p:ph type="body" idx="1"/>
          </p:nvPr>
        </p:nvSpPr>
        <p:spPr/>
        <p:txBody>
          <a:bodyPr/>
          <a:lstStyle/>
          <a:p>
            <a:pPr eaLnBrk="1" hangingPunct="1"/>
            <a:r>
              <a:rPr lang="en-CA" sz="1800" dirty="0" smtClean="0"/>
              <a:t>Most minor children that are removed from Canada will be accompanied by family members.</a:t>
            </a:r>
          </a:p>
          <a:p>
            <a:pPr marL="0" indent="0" eaLnBrk="1" hangingPunct="1">
              <a:buNone/>
            </a:pPr>
            <a:endParaRPr lang="en-CA" sz="1800" dirty="0" smtClean="0"/>
          </a:p>
          <a:p>
            <a:pPr eaLnBrk="1" hangingPunct="1"/>
            <a:r>
              <a:rPr lang="en-CA" sz="1800" dirty="0" smtClean="0"/>
              <a:t>Unaccompanied minor children under </a:t>
            </a:r>
            <a:r>
              <a:rPr lang="en-CA" sz="1800" dirty="0"/>
              <a:t>the age of 13 </a:t>
            </a:r>
            <a:r>
              <a:rPr lang="en-CA" sz="1800" dirty="0" smtClean="0"/>
              <a:t>are removed </a:t>
            </a:r>
            <a:r>
              <a:rPr lang="en-CA" sz="1800" dirty="0"/>
              <a:t>with an </a:t>
            </a:r>
            <a:r>
              <a:rPr lang="en-CA" sz="1800" dirty="0" smtClean="0"/>
              <a:t>accompaniment escort.</a:t>
            </a:r>
          </a:p>
          <a:p>
            <a:pPr marL="0" indent="0" eaLnBrk="1" hangingPunct="1">
              <a:buNone/>
            </a:pPr>
            <a:endParaRPr lang="en-CA" sz="1800" dirty="0" smtClean="0"/>
          </a:p>
          <a:p>
            <a:r>
              <a:rPr lang="en-CA" sz="1800" dirty="0"/>
              <a:t>Unaccompanied minor children between the ages of 13 and 18 can be returned on direct flights to their country of origin, without escort, where the airlines will accept responsibility for the child during the trip and where no other safety and security risk </a:t>
            </a:r>
            <a:r>
              <a:rPr lang="en-CA" sz="1800" dirty="0" smtClean="0"/>
              <a:t>exists.</a:t>
            </a:r>
          </a:p>
          <a:p>
            <a:pPr marL="0" indent="0">
              <a:buNone/>
            </a:pPr>
            <a:endParaRPr lang="en-CA" sz="1800" dirty="0" smtClean="0"/>
          </a:p>
          <a:p>
            <a:r>
              <a:rPr lang="en-CA" sz="1800" dirty="0" smtClean="0"/>
              <a:t>In all unaccompanied </a:t>
            </a:r>
            <a:r>
              <a:rPr lang="en-CA" sz="1800" dirty="0"/>
              <a:t>minor children cases</a:t>
            </a:r>
            <a:r>
              <a:rPr lang="en-CA" sz="1800" dirty="0" smtClean="0"/>
              <a:t>, reception </a:t>
            </a:r>
            <a:r>
              <a:rPr lang="en-CA" sz="1800" dirty="0"/>
              <a:t>with the family members or representatives of government departments or agencies responsible for child </a:t>
            </a:r>
            <a:r>
              <a:rPr lang="en-CA" sz="1800" dirty="0" smtClean="0"/>
              <a:t>welfare are arranged </a:t>
            </a:r>
            <a:r>
              <a:rPr lang="en-CA" sz="1800" dirty="0"/>
              <a:t>prior to </a:t>
            </a:r>
            <a:r>
              <a:rPr lang="en-CA" sz="1800" dirty="0" smtClean="0"/>
              <a:t>departure.</a:t>
            </a:r>
            <a:endParaRPr lang="en-US" sz="1800" dirty="0" smtClean="0"/>
          </a:p>
        </p:txBody>
      </p:sp>
      <p:sp>
        <p:nvSpPr>
          <p:cNvPr id="4100" name="TextBox 1"/>
          <p:cNvSpPr txBox="1">
            <a:spLocks noChangeArrowheads="1"/>
          </p:cNvSpPr>
          <p:nvPr/>
        </p:nvSpPr>
        <p:spPr bwMode="auto">
          <a:xfrm>
            <a:off x="8675688" y="6308725"/>
            <a:ext cx="1296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sz="800"/>
          </a:p>
        </p:txBody>
      </p:sp>
      <p:sp>
        <p:nvSpPr>
          <p:cNvPr id="4101" name="TextBox 1"/>
          <p:cNvSpPr txBox="1">
            <a:spLocks noChangeArrowheads="1"/>
          </p:cNvSpPr>
          <p:nvPr/>
        </p:nvSpPr>
        <p:spPr bwMode="auto">
          <a:xfrm>
            <a:off x="5148263" y="836613"/>
            <a:ext cx="3887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CA"/>
          </a:p>
        </p:txBody>
      </p:sp>
      <p:sp>
        <p:nvSpPr>
          <p:cNvPr id="2" name="Slide Number Placeholder 1"/>
          <p:cNvSpPr>
            <a:spLocks noGrp="1"/>
          </p:cNvSpPr>
          <p:nvPr>
            <p:ph type="sldNum" sz="quarter" idx="12"/>
          </p:nvPr>
        </p:nvSpPr>
        <p:spPr/>
        <p:txBody>
          <a:bodyPr/>
          <a:lstStyle/>
          <a:p>
            <a:pPr>
              <a:defRPr/>
            </a:pPr>
            <a:fld id="{45A1CC30-2B73-4199-AD75-13DC06FD600E}" type="slidenum">
              <a:rPr lang="en-US" smtClean="0"/>
              <a:pPr>
                <a:defRPr/>
              </a:pPr>
              <a:t>7</a:t>
            </a:fld>
            <a:endParaRPr lang="en-US"/>
          </a:p>
        </p:txBody>
      </p:sp>
    </p:spTree>
    <p:extLst>
      <p:ext uri="{BB962C8B-B14F-4D97-AF65-F5344CB8AC3E}">
        <p14:creationId xmlns:p14="http://schemas.microsoft.com/office/powerpoint/2010/main" val="323954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CA" dirty="0" smtClean="0"/>
              <a:t>Removal Statistics</a:t>
            </a:r>
          </a:p>
        </p:txBody>
      </p:sp>
      <p:graphicFrame>
        <p:nvGraphicFramePr>
          <p:cNvPr id="108589" name="Group 45"/>
          <p:cNvGraphicFramePr>
            <a:graphicFrameLocks noGrp="1"/>
          </p:cNvGraphicFramePr>
          <p:nvPr>
            <p:ph type="tbl" idx="1"/>
            <p:extLst>
              <p:ext uri="{D42A27DB-BD31-4B8C-83A1-F6EECF244321}">
                <p14:modId xmlns:p14="http://schemas.microsoft.com/office/powerpoint/2010/main" val="1560327838"/>
              </p:ext>
            </p:extLst>
          </p:nvPr>
        </p:nvGraphicFramePr>
        <p:xfrm>
          <a:off x="467544" y="1556792"/>
          <a:ext cx="8229600" cy="4630614"/>
        </p:xfrm>
        <a:graphic>
          <a:graphicData uri="http://schemas.openxmlformats.org/drawingml/2006/table">
            <a:tbl>
              <a:tblPr/>
              <a:tblGrid>
                <a:gridCol w="2057400"/>
                <a:gridCol w="1193800"/>
                <a:gridCol w="1744663"/>
                <a:gridCol w="3233737"/>
              </a:tblGrid>
              <a:tr h="385179">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Removals</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5E5E5"/>
                    </a:solidFill>
                  </a:tcPr>
                </a:tc>
                <a:tc hMerge="1">
                  <a:txBody>
                    <a:bodyPr/>
                    <a:lstStyle/>
                    <a:p>
                      <a:endParaRPr lang="en-CA"/>
                    </a:p>
                  </a:txBody>
                  <a:tcPr/>
                </a:tc>
                <a:tc hMerge="1">
                  <a:txBody>
                    <a:bodyPr/>
                    <a:lstStyle/>
                    <a:p>
                      <a:endParaRPr lang="en-CA"/>
                    </a:p>
                  </a:txBody>
                  <a:tcPr/>
                </a:tc>
                <a:tc hMerge="1">
                  <a:txBody>
                    <a:bodyPr/>
                    <a:lstStyle/>
                    <a:p>
                      <a:endParaRPr lang="en-CA"/>
                    </a:p>
                  </a:txBody>
                  <a:tcPr/>
                </a:tc>
              </a:tr>
              <a:tr h="8087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years</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total</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criminals</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 failed refugee claimants</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r>
              <a:tr h="66916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rPr>
                        <a:t>2012</a:t>
                      </a: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18,884</a:t>
                      </a: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rPr>
                        <a:t>2,028</a:t>
                      </a: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rPr>
                        <a:t>74%</a:t>
                      </a: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072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2011</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15,675</a:t>
                      </a: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1,890</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73%</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072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2010</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15,378</a:t>
                      </a: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1,819</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73%</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9161">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2009</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14,859</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1,921</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74%</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072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2">
                              <a:lumMod val="75000"/>
                            </a:schemeClr>
                          </a:solidFill>
                          <a:effectLst/>
                          <a:latin typeface="Tahoma" pitchFamily="34" charset="0"/>
                          <a:ea typeface="Times New Roman" pitchFamily="18" charset="0"/>
                          <a:cs typeface="Tahoma" pitchFamily="34" charset="0"/>
                        </a:rPr>
                        <a:t>2008</a:t>
                      </a:r>
                      <a:endParaRPr kumimoji="0" lang="en-US" sz="2400" b="0" i="0" u="none" strike="noStrike" cap="none" normalizeH="0" baseline="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12,846</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1,775</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2">
                              <a:lumMod val="75000"/>
                            </a:schemeClr>
                          </a:solidFill>
                          <a:effectLst/>
                          <a:latin typeface="Tahoma" pitchFamily="34" charset="0"/>
                          <a:ea typeface="Times New Roman" pitchFamily="18" charset="0"/>
                          <a:cs typeface="Tahoma" pitchFamily="34" charset="0"/>
                        </a:rPr>
                        <a:t>72%</a:t>
                      </a:r>
                      <a:endParaRPr kumimoji="0" lang="en-US" sz="2400" b="0" i="0" u="none" strike="noStrike" cap="none" normalizeH="0" baseline="0" dirty="0" smtClean="0">
                        <a:ln>
                          <a:noFill/>
                        </a:ln>
                        <a:solidFill>
                          <a:schemeClr val="accent2">
                            <a:lumMod val="75000"/>
                          </a:schemeClr>
                        </a:solidFill>
                        <a:effectLst/>
                        <a:latin typeface="Arial" charset="0"/>
                        <a:ea typeface="Times New Roman" pitchFamily="18" charset="0"/>
                        <a:cs typeface="Tahoma" pitchFamily="34" charset="0"/>
                      </a:endParaRPr>
                    </a:p>
                  </a:txBody>
                  <a:tcPr marT="45713" marB="45713"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354" name="Slide Number Placeholder 5"/>
          <p:cNvSpPr>
            <a:spLocks noGrp="1"/>
          </p:cNvSpPr>
          <p:nvPr>
            <p:ph type="sldNum" sz="quarter" idx="12"/>
          </p:nvPr>
        </p:nvSpPr>
        <p:spPr>
          <a:noFill/>
        </p:spPr>
        <p:txBody>
          <a:bodyPr/>
          <a:lstStyle>
            <a:lvl1pPr eaLnBrk="0" hangingPunct="0">
              <a:defRPr sz="2600">
                <a:solidFill>
                  <a:srgbClr val="000066"/>
                </a:solidFill>
                <a:latin typeface="Arial" pitchFamily="34" charset="0"/>
              </a:defRPr>
            </a:lvl1pPr>
            <a:lvl2pPr marL="742950" indent="-285750" eaLnBrk="0" hangingPunct="0">
              <a:defRPr sz="2600">
                <a:solidFill>
                  <a:srgbClr val="000066"/>
                </a:solidFill>
                <a:latin typeface="Arial" pitchFamily="34" charset="0"/>
              </a:defRPr>
            </a:lvl2pPr>
            <a:lvl3pPr marL="1143000" indent="-228600" eaLnBrk="0" hangingPunct="0">
              <a:defRPr sz="2600">
                <a:solidFill>
                  <a:srgbClr val="000066"/>
                </a:solidFill>
                <a:latin typeface="Arial" pitchFamily="34" charset="0"/>
              </a:defRPr>
            </a:lvl3pPr>
            <a:lvl4pPr marL="1600200" indent="-228600" eaLnBrk="0" hangingPunct="0">
              <a:defRPr sz="2600">
                <a:solidFill>
                  <a:srgbClr val="000066"/>
                </a:solidFill>
                <a:latin typeface="Arial" pitchFamily="34" charset="0"/>
              </a:defRPr>
            </a:lvl4pPr>
            <a:lvl5pPr marL="2057400" indent="-228600" eaLnBrk="0" hangingPunct="0">
              <a:defRPr sz="2600">
                <a:solidFill>
                  <a:srgbClr val="000066"/>
                </a:solidFill>
                <a:latin typeface="Arial" pitchFamily="34" charset="0"/>
              </a:defRPr>
            </a:lvl5pPr>
            <a:lvl6pPr marL="2514600" indent="-228600" eaLnBrk="0" fontAlgn="base" hangingPunct="0">
              <a:spcBef>
                <a:spcPct val="20000"/>
              </a:spcBef>
              <a:spcAft>
                <a:spcPct val="0"/>
              </a:spcAft>
              <a:buChar char="•"/>
              <a:defRPr sz="2600">
                <a:solidFill>
                  <a:srgbClr val="000066"/>
                </a:solidFill>
                <a:latin typeface="Arial" pitchFamily="34" charset="0"/>
              </a:defRPr>
            </a:lvl6pPr>
            <a:lvl7pPr marL="2971800" indent="-228600" eaLnBrk="0" fontAlgn="base" hangingPunct="0">
              <a:spcBef>
                <a:spcPct val="20000"/>
              </a:spcBef>
              <a:spcAft>
                <a:spcPct val="0"/>
              </a:spcAft>
              <a:buChar char="•"/>
              <a:defRPr sz="2600">
                <a:solidFill>
                  <a:srgbClr val="000066"/>
                </a:solidFill>
                <a:latin typeface="Arial" pitchFamily="34" charset="0"/>
              </a:defRPr>
            </a:lvl7pPr>
            <a:lvl8pPr marL="3429000" indent="-228600" eaLnBrk="0" fontAlgn="base" hangingPunct="0">
              <a:spcBef>
                <a:spcPct val="20000"/>
              </a:spcBef>
              <a:spcAft>
                <a:spcPct val="0"/>
              </a:spcAft>
              <a:buChar char="•"/>
              <a:defRPr sz="2600">
                <a:solidFill>
                  <a:srgbClr val="000066"/>
                </a:solidFill>
                <a:latin typeface="Arial" pitchFamily="34" charset="0"/>
              </a:defRPr>
            </a:lvl8pPr>
            <a:lvl9pPr marL="3886200" indent="-228600" eaLnBrk="0" fontAlgn="base" hangingPunct="0">
              <a:spcBef>
                <a:spcPct val="20000"/>
              </a:spcBef>
              <a:spcAft>
                <a:spcPct val="0"/>
              </a:spcAft>
              <a:buChar char="•"/>
              <a:defRPr sz="2600">
                <a:solidFill>
                  <a:srgbClr val="000066"/>
                </a:solidFill>
                <a:latin typeface="Arial" pitchFamily="34" charset="0"/>
              </a:defRPr>
            </a:lvl9pPr>
          </a:lstStyle>
          <a:p>
            <a:pPr eaLnBrk="1" hangingPunct="1"/>
            <a:fld id="{0375719C-23E0-41AC-A1DE-355B1A58E07F}" type="slidenum">
              <a:rPr lang="en-US" sz="1400" smtClean="0">
                <a:solidFill>
                  <a:schemeClr val="tx1"/>
                </a:solidFill>
              </a:rPr>
              <a:pPr eaLnBrk="1" hangingPunct="1"/>
              <a:t>8</a:t>
            </a:fld>
            <a:endParaRPr lang="en-US" sz="1400" smtClean="0">
              <a:solidFill>
                <a:schemeClr val="tx1"/>
              </a:solidFill>
            </a:endParaRPr>
          </a:p>
        </p:txBody>
      </p:sp>
    </p:spTree>
    <p:extLst>
      <p:ext uri="{BB962C8B-B14F-4D97-AF65-F5344CB8AC3E}">
        <p14:creationId xmlns:p14="http://schemas.microsoft.com/office/powerpoint/2010/main" val="3525361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Detention of Minors</a:t>
            </a:r>
            <a:endParaRPr lang="en-CA" dirty="0"/>
          </a:p>
        </p:txBody>
      </p:sp>
      <p:sp>
        <p:nvSpPr>
          <p:cNvPr id="3" name="Content Placeholder 2"/>
          <p:cNvSpPr>
            <a:spLocks noGrp="1"/>
          </p:cNvSpPr>
          <p:nvPr>
            <p:ph idx="1"/>
          </p:nvPr>
        </p:nvSpPr>
        <p:spPr/>
        <p:txBody>
          <a:bodyPr/>
          <a:lstStyle/>
          <a:p>
            <a:r>
              <a:rPr lang="en-CA" sz="1600" dirty="0" smtClean="0"/>
              <a:t>CBSA </a:t>
            </a:r>
            <a:r>
              <a:rPr lang="en-CA" sz="1600" dirty="0"/>
              <a:t>legislation and policy is clear when it comes to detaining children: they are detained </a:t>
            </a:r>
            <a:r>
              <a:rPr lang="en-CA" sz="1600" b="1" i="1" dirty="0"/>
              <a:t>only as a last resort</a:t>
            </a:r>
            <a:r>
              <a:rPr lang="en-CA" sz="1600" dirty="0"/>
              <a:t> and only after officers carefully consider what is in </a:t>
            </a:r>
            <a:r>
              <a:rPr lang="en-CA" sz="1600" dirty="0" smtClean="0"/>
              <a:t>the child’s best interest.</a:t>
            </a:r>
          </a:p>
          <a:p>
            <a:endParaRPr lang="en-CA" sz="1600" dirty="0"/>
          </a:p>
          <a:p>
            <a:r>
              <a:rPr lang="en-CA" sz="1600" dirty="0"/>
              <a:t>CBSA officers will consider </a:t>
            </a:r>
            <a:r>
              <a:rPr lang="en-CA" sz="1600" dirty="0" smtClean="0"/>
              <a:t>alternatives, </a:t>
            </a:r>
            <a:r>
              <a:rPr lang="en-CA" sz="1600" dirty="0"/>
              <a:t>such as transferring the child to the care of provincial child protection services when there are no issues with the safety or security of the child. However, if a child is detained, it will be for the shortest </a:t>
            </a:r>
            <a:r>
              <a:rPr lang="en-CA" sz="1600" dirty="0" smtClean="0"/>
              <a:t>period of time possible.</a:t>
            </a:r>
          </a:p>
          <a:p>
            <a:endParaRPr lang="en-CA" sz="1600" dirty="0"/>
          </a:p>
          <a:p>
            <a:r>
              <a:rPr lang="en-CA" sz="1600" dirty="0"/>
              <a:t>In 2012-13, children were detained on average for 9.1 days and represented approximately 3% of all CBSA </a:t>
            </a:r>
            <a:r>
              <a:rPr lang="en-CA" sz="1600" dirty="0" smtClean="0"/>
              <a:t>detentions.</a:t>
            </a:r>
            <a:endParaRPr lang="en-CA" sz="1600" dirty="0"/>
          </a:p>
          <a:p>
            <a:pPr lvl="0"/>
            <a:endParaRPr lang="en-CA" sz="1600" dirty="0"/>
          </a:p>
          <a:p>
            <a:pPr lvl="0"/>
            <a:r>
              <a:rPr lang="en-CA" sz="1600" dirty="0" smtClean="0"/>
              <a:t>Some </a:t>
            </a:r>
            <a:r>
              <a:rPr lang="en-CA" sz="1600" dirty="0"/>
              <a:t>of the factors that officers consider when making a decision to hold a child in detention include the availability of alternative childcare arrangements; the anticipated length of detention; the risk of continued control by human smugglers or traffickers; the availability of separate living areas for children and their parents or guardians; and access to counselling, education and recreation </a:t>
            </a:r>
            <a:r>
              <a:rPr lang="en-CA" sz="1600" dirty="0" smtClean="0"/>
              <a:t>services.</a:t>
            </a:r>
            <a:endParaRPr lang="en-CA" sz="1600" dirty="0"/>
          </a:p>
          <a:p>
            <a:endParaRPr lang="en-CA" sz="1200" dirty="0"/>
          </a:p>
          <a:p>
            <a:endParaRPr lang="en-CA" sz="1200" dirty="0" smtClean="0"/>
          </a:p>
          <a:p>
            <a:endParaRPr lang="en-CA" sz="2000" dirty="0"/>
          </a:p>
          <a:p>
            <a:pPr lvl="0"/>
            <a:endParaRPr lang="en-CA" dirty="0"/>
          </a:p>
        </p:txBody>
      </p:sp>
      <p:sp>
        <p:nvSpPr>
          <p:cNvPr id="4" name="Slide Number Placeholder 3"/>
          <p:cNvSpPr>
            <a:spLocks noGrp="1"/>
          </p:cNvSpPr>
          <p:nvPr>
            <p:ph type="sldNum" sz="quarter" idx="12"/>
          </p:nvPr>
        </p:nvSpPr>
        <p:spPr/>
        <p:txBody>
          <a:bodyPr/>
          <a:lstStyle/>
          <a:p>
            <a:pPr>
              <a:defRPr/>
            </a:pPr>
            <a:fld id="{45A1CC30-2B73-4199-AD75-13DC06FD600E}" type="slidenum">
              <a:rPr lang="en-US" smtClean="0"/>
              <a:pPr>
                <a:defRPr/>
              </a:pPr>
              <a:t>9</a:t>
            </a:fld>
            <a:endParaRPr lang="en-US"/>
          </a:p>
        </p:txBody>
      </p:sp>
    </p:spTree>
    <p:extLst>
      <p:ext uri="{BB962C8B-B14F-4D97-AF65-F5344CB8AC3E}">
        <p14:creationId xmlns:p14="http://schemas.microsoft.com/office/powerpoint/2010/main" val="2344893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movals101minors">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removals101minors</Template>
  <TotalTime>1455</TotalTime>
  <Words>1155</Words>
  <Application>Microsoft Office PowerPoint</Application>
  <PresentationFormat>On-screen Show (4:3)</PresentationFormat>
  <Paragraphs>106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removals101minors</vt:lpstr>
      <vt:lpstr>Border Procedures for the Removal or Detention of Minors</vt:lpstr>
      <vt:lpstr>CBSA Mandate</vt:lpstr>
      <vt:lpstr>At the Border</vt:lpstr>
      <vt:lpstr>At the Border (Cont.)</vt:lpstr>
      <vt:lpstr>Removals Program</vt:lpstr>
      <vt:lpstr>Removal of Minors</vt:lpstr>
      <vt:lpstr>CBSA Policy on the Removal of Minors</vt:lpstr>
      <vt:lpstr>Removal Statistics</vt:lpstr>
      <vt:lpstr>Detention of Minors</vt:lpstr>
      <vt:lpstr>Detention of Minors (Cont’d)</vt:lpstr>
      <vt:lpstr>Detention of Minors</vt:lpstr>
    </vt:vector>
  </TitlesOfParts>
  <Company>Government of Canada / Gouvernement du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Removals Program</dc:title>
  <dc:creator>Hanlon, Elaine</dc:creator>
  <cp:lastModifiedBy>Maisonneuve, Mélanie</cp:lastModifiedBy>
  <cp:revision>40</cp:revision>
  <cp:lastPrinted>2013-05-24T20:02:58Z</cp:lastPrinted>
  <dcterms:created xsi:type="dcterms:W3CDTF">2013-11-13T18:44:52Z</dcterms:created>
  <dcterms:modified xsi:type="dcterms:W3CDTF">2013-11-19T16:50:53Z</dcterms:modified>
</cp:coreProperties>
</file>