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81" r:id="rId3"/>
    <p:sldId id="349" r:id="rId4"/>
    <p:sldId id="350" r:id="rId5"/>
    <p:sldId id="352" r:id="rId6"/>
    <p:sldId id="282" r:id="rId7"/>
    <p:sldId id="284" r:id="rId8"/>
    <p:sldId id="313" r:id="rId9"/>
    <p:sldId id="314" r:id="rId10"/>
    <p:sldId id="362" r:id="rId11"/>
    <p:sldId id="363" r:id="rId12"/>
    <p:sldId id="364" r:id="rId13"/>
    <p:sldId id="315" r:id="rId14"/>
    <p:sldId id="353" r:id="rId15"/>
    <p:sldId id="316" r:id="rId16"/>
    <p:sldId id="318" r:id="rId17"/>
    <p:sldId id="354" r:id="rId18"/>
    <p:sldId id="365" r:id="rId19"/>
    <p:sldId id="335" r:id="rId20"/>
  </p:sldIdLst>
  <p:sldSz cx="9144000" cy="6858000" type="screen4x3"/>
  <p:notesSz cx="6985000" cy="9271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852" autoAdjust="0"/>
  </p:normalViewPr>
  <p:slideViewPr>
    <p:cSldViewPr snapToObjects="1">
      <p:cViewPr>
        <p:scale>
          <a:sx n="68" d="100"/>
          <a:sy n="68" d="100"/>
        </p:scale>
        <p:origin x="-576" y="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290"/>
    </p:cViewPr>
  </p:sorterViewPr>
  <p:notesViewPr>
    <p:cSldViewPr snapToObjects="1">
      <p:cViewPr varScale="1">
        <p:scale>
          <a:sx n="40" d="100"/>
          <a:sy n="40" d="100"/>
        </p:scale>
        <p:origin x="-2352" y="-91"/>
      </p:cViewPr>
      <p:guideLst>
        <p:guide orient="horz" pos="2920"/>
        <p:guide pos="22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4F713F-CEBF-462D-ADAF-1320B25895A5}" type="datetimeFigureOut">
              <a:rPr lang="en-US" smtClean="0"/>
              <a:t>5/3/2012</a:t>
            </a:fld>
            <a:endParaRPr lang="en-U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805863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56050" y="8805863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EC282F-0250-49EB-84AD-31FD7C90EBCE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4837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3550"/>
          </a:xfrm>
          <a:prstGeom prst="rect">
            <a:avLst/>
          </a:prstGeom>
        </p:spPr>
        <p:txBody>
          <a:bodyPr vert="horz" lIns="92885" tIns="46442" rIns="92885" bIns="4644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56550" y="0"/>
            <a:ext cx="3026833" cy="463550"/>
          </a:xfrm>
          <a:prstGeom prst="rect">
            <a:avLst/>
          </a:prstGeom>
        </p:spPr>
        <p:txBody>
          <a:bodyPr vert="horz" lIns="92885" tIns="46442" rIns="92885" bIns="46442" rtlCol="0"/>
          <a:lstStyle>
            <a:lvl1pPr algn="r">
              <a:defRPr sz="1200"/>
            </a:lvl1pPr>
          </a:lstStyle>
          <a:p>
            <a:fld id="{6D385EDE-1207-4003-BF9E-4BD3DC8FF951}" type="datetimeFigureOut">
              <a:rPr lang="en-US" smtClean="0"/>
              <a:t>5/3/2012</a:t>
            </a:fld>
            <a:endParaRPr lang="en-U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74750" y="695325"/>
            <a:ext cx="4635500" cy="3476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85" tIns="46442" rIns="92885" bIns="46442" rtlCol="0" anchor="ctr"/>
          <a:lstStyle/>
          <a:p>
            <a:endParaRPr lang="en-U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98500" y="4403725"/>
            <a:ext cx="5588000" cy="4171950"/>
          </a:xfrm>
          <a:prstGeom prst="rect">
            <a:avLst/>
          </a:prstGeom>
        </p:spPr>
        <p:txBody>
          <a:bodyPr vert="horz" lIns="92885" tIns="46442" rIns="92885" bIns="46442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05841"/>
            <a:ext cx="3026833" cy="463550"/>
          </a:xfrm>
          <a:prstGeom prst="rect">
            <a:avLst/>
          </a:prstGeom>
        </p:spPr>
        <p:txBody>
          <a:bodyPr vert="horz" lIns="92885" tIns="46442" rIns="92885" bIns="4644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56550" y="8805841"/>
            <a:ext cx="3026833" cy="463550"/>
          </a:xfrm>
          <a:prstGeom prst="rect">
            <a:avLst/>
          </a:prstGeom>
        </p:spPr>
        <p:txBody>
          <a:bodyPr vert="horz" lIns="92885" tIns="46442" rIns="92885" bIns="46442" rtlCol="0" anchor="b"/>
          <a:lstStyle>
            <a:lvl1pPr algn="r">
              <a:defRPr sz="1200"/>
            </a:lvl1pPr>
          </a:lstStyle>
          <a:p>
            <a:fld id="{182C2829-7C76-484B-96F9-1BCBC5503017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6563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2C2829-7C76-484B-96F9-1BCBC550301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9998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Deception. Some women workers are enticed by false promises of well-paid jobs.</a:t>
            </a:r>
          </a:p>
          <a:p>
            <a:r>
              <a:rPr lang="en-US" dirty="0" smtClean="0"/>
              <a:t>They may be made to sign contracts in languages they do not understand and may</a:t>
            </a:r>
          </a:p>
          <a:p>
            <a:r>
              <a:rPr lang="en-US" dirty="0" smtClean="0"/>
              <a:t>unknowingly agree to limitations on their basic rights. Upon arrival in the country</a:t>
            </a:r>
          </a:p>
          <a:p>
            <a:r>
              <a:rPr lang="en-US" dirty="0" smtClean="0"/>
              <a:t>of employment, they are often issued with new contracts specifying lower conditions</a:t>
            </a:r>
          </a:p>
          <a:p>
            <a:r>
              <a:rPr lang="en-US" dirty="0" smtClean="0"/>
              <a:t>of work, pay or other clauses prejudicial to their interest.</a:t>
            </a:r>
          </a:p>
          <a:p>
            <a:r>
              <a:rPr lang="en-US" dirty="0" smtClean="0"/>
              <a:t>Mail-order brides. There are countless cases of women who correspond by mail or</a:t>
            </a:r>
          </a:p>
          <a:p>
            <a:r>
              <a:rPr lang="en-US" dirty="0" smtClean="0"/>
              <a:t>through the Internet with men who selected them from marriage agency catalogues.</a:t>
            </a:r>
          </a:p>
          <a:p>
            <a:r>
              <a:rPr lang="en-US" dirty="0" smtClean="0"/>
              <a:t>In many cases, poverty and a sense of obligation to the family spur young women</a:t>
            </a:r>
          </a:p>
          <a:p>
            <a:r>
              <a:rPr lang="en-US" dirty="0" smtClean="0"/>
              <a:t>to take the risk of accepting marriage offers from foreigners they have never seen.</a:t>
            </a:r>
          </a:p>
          <a:p>
            <a:r>
              <a:rPr lang="en-US" dirty="0" smtClean="0"/>
              <a:t>Some women get lucky with men who treat them decently, but many end up as</a:t>
            </a:r>
          </a:p>
          <a:p>
            <a:r>
              <a:rPr lang="en-US" dirty="0" smtClean="0"/>
              <a:t>domestic workers or sex slaves for their “husbands”.</a:t>
            </a:r>
          </a:p>
          <a:p>
            <a:r>
              <a:rPr lang="en-US" dirty="0" smtClean="0"/>
              <a:t>Exploitation and abuse while waiting for the job. In some countries, recruiters</a:t>
            </a:r>
          </a:p>
          <a:p>
            <a:r>
              <a:rPr lang="en-US" dirty="0" smtClean="0"/>
              <a:t>create a pool of job applicants who are ready to leave when jobs are offered. In</a:t>
            </a:r>
          </a:p>
          <a:p>
            <a:r>
              <a:rPr lang="en-US" dirty="0" smtClean="0"/>
              <a:t>one Asian country, it is reported that women applicants are made to stay in</a:t>
            </a:r>
          </a:p>
          <a:p>
            <a:r>
              <a:rPr lang="en-US" dirty="0" smtClean="0"/>
              <a:t>“collection centres” where they may wait for several months before being sent</a:t>
            </a:r>
          </a:p>
          <a:p>
            <a:r>
              <a:rPr lang="en-US" dirty="0" smtClean="0"/>
              <a:t>abroad. Abuses sometimes take place in these centres: The women are not allowed</a:t>
            </a:r>
          </a:p>
          <a:p>
            <a:r>
              <a:rPr lang="en-US" dirty="0" smtClean="0"/>
              <a:t>to contact their families, are given inadequate food and are sometimes subjected to</a:t>
            </a:r>
          </a:p>
          <a:p>
            <a:r>
              <a:rPr lang="en-US" dirty="0" smtClean="0"/>
              <a:t>exploitation.</a:t>
            </a:r>
          </a:p>
          <a:p>
            <a:r>
              <a:rPr lang="en-US" dirty="0" smtClean="0"/>
              <a:t>Forced or coerced recruitment, including kidnapping or sale to illegal recruiters or</a:t>
            </a:r>
          </a:p>
          <a:p>
            <a:r>
              <a:rPr lang="en-US" dirty="0" smtClean="0"/>
              <a:t>traffickers. Recruiters may deliberately seek out vulnerable women and girls, such</a:t>
            </a:r>
          </a:p>
          <a:p>
            <a:r>
              <a:rPr lang="en-US" dirty="0" smtClean="0"/>
              <a:t>as those from ethnic minorities or very poor, uneducated communities. Some are</a:t>
            </a:r>
          </a:p>
          <a:p>
            <a:r>
              <a:rPr lang="en-US" dirty="0" smtClean="0"/>
              <a:t>forced or coerced to accept offers of jobs in cities or even abroad and some are</a:t>
            </a:r>
          </a:p>
          <a:p>
            <a:r>
              <a:rPr lang="en-US" dirty="0" smtClean="0"/>
              <a:t>sold by their family members. This may involve kidnapping and illegal transportation</a:t>
            </a:r>
          </a:p>
          <a:p>
            <a:r>
              <a:rPr lang="en-US" dirty="0" smtClean="0"/>
              <a:t>to an unfamiliar environment in another country.</a:t>
            </a:r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2C2829-7C76-484B-96F9-1BCBC5503017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7164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Unequal pay for work of equal value</a:t>
            </a:r>
            <a:r>
              <a:rPr lang="en-US" dirty="0" smtClean="0"/>
              <a:t>. Women migrant workers often suffer from</a:t>
            </a:r>
          </a:p>
          <a:p>
            <a:r>
              <a:rPr lang="en-US" dirty="0" smtClean="0"/>
              <a:t>double discrimination – first as women and second as migrants. In some countries,</a:t>
            </a:r>
          </a:p>
          <a:p>
            <a:r>
              <a:rPr lang="en-US" dirty="0" smtClean="0"/>
              <a:t>pay discrimination may also exist between migrant women workers from different</a:t>
            </a:r>
          </a:p>
          <a:p>
            <a:r>
              <a:rPr lang="en-US" dirty="0" smtClean="0"/>
              <a:t>countries of origin. For instance, in Singapore and Malaysia, Filipino domestic</a:t>
            </a:r>
          </a:p>
          <a:p>
            <a:r>
              <a:rPr lang="en-US" dirty="0" smtClean="0"/>
              <a:t>workers are paid more than Indonesians and Thais on the grounds that they generally</a:t>
            </a:r>
          </a:p>
          <a:p>
            <a:r>
              <a:rPr lang="en-US" dirty="0" smtClean="0"/>
              <a:t>possess a higher level of education and are able to communicate in English.</a:t>
            </a:r>
          </a:p>
          <a:p>
            <a:r>
              <a:rPr lang="en-US" b="1" dirty="0" smtClean="0"/>
              <a:t>Withholding of wages</a:t>
            </a:r>
            <a:r>
              <a:rPr lang="en-US" dirty="0" smtClean="0"/>
              <a:t>. The practice of withholding wages for several months is</a:t>
            </a:r>
          </a:p>
          <a:p>
            <a:r>
              <a:rPr lang="en-US" dirty="0" smtClean="0"/>
              <a:t>common in domestic service and the entertainment business where many women</a:t>
            </a:r>
          </a:p>
          <a:p>
            <a:r>
              <a:rPr lang="en-US" dirty="0" smtClean="0"/>
              <a:t>migrants are employed. The employer sees this as a means of control so that</a:t>
            </a:r>
          </a:p>
          <a:p>
            <a:r>
              <a:rPr lang="en-US" dirty="0" smtClean="0"/>
              <a:t>a worker will not “run away”.</a:t>
            </a:r>
            <a:r>
              <a:rPr lang="en-US" baseline="0" dirty="0" smtClean="0"/>
              <a:t> </a:t>
            </a:r>
            <a:r>
              <a:rPr lang="en-US" b="1" dirty="0" smtClean="0"/>
              <a:t>Very long work hours</a:t>
            </a:r>
            <a:r>
              <a:rPr lang="en-US" dirty="0" smtClean="0"/>
              <a:t>. Women migrant workers in domestic service generally have</a:t>
            </a:r>
          </a:p>
          <a:p>
            <a:r>
              <a:rPr lang="en-US" dirty="0" smtClean="0"/>
              <a:t>long working hours. It is very common to find them working more than 15 hours</a:t>
            </a:r>
          </a:p>
          <a:p>
            <a:r>
              <a:rPr lang="en-US" dirty="0" smtClean="0"/>
              <a:t>a day without compensation for overtime and to be on call to the members of the</a:t>
            </a:r>
          </a:p>
          <a:p>
            <a:r>
              <a:rPr lang="en-US" dirty="0" smtClean="0"/>
              <a:t>household day or night. Shorter hours of work may be specified in labour legislation,</a:t>
            </a:r>
          </a:p>
          <a:p>
            <a:r>
              <a:rPr lang="en-US" dirty="0" smtClean="0"/>
              <a:t>but an exception is often made for domestic services.</a:t>
            </a:r>
            <a:r>
              <a:rPr lang="en-US" baseline="0" dirty="0" smtClean="0"/>
              <a:t> </a:t>
            </a:r>
            <a:r>
              <a:rPr lang="en-US" b="1" dirty="0" smtClean="0"/>
              <a:t>Work overload</a:t>
            </a:r>
            <a:r>
              <a:rPr lang="en-US" dirty="0" smtClean="0"/>
              <a:t>. Authorities in some countries of employment have found it necessary</a:t>
            </a:r>
            <a:r>
              <a:rPr lang="en-US" baseline="0" dirty="0" smtClean="0"/>
              <a:t> </a:t>
            </a:r>
            <a:r>
              <a:rPr lang="en-US" dirty="0" smtClean="0"/>
              <a:t>to place restrictions on the tasks that can be assigned to domestic service workers</a:t>
            </a:r>
          </a:p>
          <a:p>
            <a:r>
              <a:rPr lang="en-US" dirty="0" smtClean="0"/>
              <a:t>because of the tendency of some employers to ask them not only to carry out</a:t>
            </a:r>
          </a:p>
          <a:p>
            <a:r>
              <a:rPr lang="en-US" dirty="0" smtClean="0"/>
              <a:t>household duties at home but also to clean their business premises, waitress in</a:t>
            </a:r>
          </a:p>
          <a:p>
            <a:r>
              <a:rPr lang="en-US" dirty="0" smtClean="0"/>
              <a:t>restaurants, work as sales girls or work in gas stations. In addition, many are</a:t>
            </a:r>
          </a:p>
          <a:p>
            <a:r>
              <a:rPr lang="en-US" dirty="0" smtClean="0"/>
              <a:t>expected to provide domestic services for relatives and friends of the employer,</a:t>
            </a:r>
          </a:p>
          <a:p>
            <a:r>
              <a:rPr lang="en-US" dirty="0" smtClean="0"/>
              <a:t>without extra payment.</a:t>
            </a:r>
            <a:r>
              <a:rPr lang="en-US" baseline="0" dirty="0" smtClean="0"/>
              <a:t> </a:t>
            </a:r>
            <a:r>
              <a:rPr lang="en-US" b="1" dirty="0" smtClean="0"/>
              <a:t>No rest or holidays</a:t>
            </a:r>
            <a:r>
              <a:rPr lang="en-US" dirty="0" smtClean="0"/>
              <a:t>. In some countries it is not uncommon for women migrant</a:t>
            </a:r>
          </a:p>
          <a:p>
            <a:r>
              <a:rPr lang="en-US" dirty="0" smtClean="0"/>
              <a:t>workers not to be given their weekly days off, though they may be compensated in</a:t>
            </a:r>
          </a:p>
          <a:p>
            <a:r>
              <a:rPr lang="en-US" dirty="0" smtClean="0"/>
              <a:t>cash or in-kind.</a:t>
            </a:r>
            <a:r>
              <a:rPr lang="en-US" baseline="0" dirty="0" smtClean="0"/>
              <a:t> </a:t>
            </a:r>
            <a:r>
              <a:rPr lang="en-US" b="1" dirty="0" smtClean="0"/>
              <a:t>Inadequate food and substandard accommodation</a:t>
            </a:r>
            <a:r>
              <a:rPr lang="en-US" dirty="0" smtClean="0"/>
              <a:t>. Contracts of employment may</a:t>
            </a:r>
          </a:p>
          <a:p>
            <a:r>
              <a:rPr lang="en-US" dirty="0" smtClean="0"/>
              <a:t>provide for free food and lodging, but in many instances domestic service workers</a:t>
            </a:r>
          </a:p>
          <a:p>
            <a:r>
              <a:rPr lang="en-US" dirty="0" smtClean="0"/>
              <a:t>are given only leftover food. For live-in domestic workers, the sleeping area can be</a:t>
            </a:r>
          </a:p>
          <a:p>
            <a:r>
              <a:rPr lang="en-US" dirty="0" smtClean="0"/>
              <a:t>as sparse as a mattress on the kitchen floor. Workers in other types of jobs, such as</a:t>
            </a:r>
          </a:p>
          <a:p>
            <a:r>
              <a:rPr lang="en-US" dirty="0" smtClean="0"/>
              <a:t>in restaurants and hotels or in manufacturing industries, often are accommodated</a:t>
            </a:r>
          </a:p>
          <a:p>
            <a:r>
              <a:rPr lang="en-US" dirty="0" smtClean="0"/>
              <a:t>in crowded, unhygienic dormitories that offer no privacy.</a:t>
            </a:r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2C2829-7C76-484B-96F9-1BCBC5503017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7164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2C2829-7C76-484B-96F9-1BCBC5503017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7164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2C2829-7C76-484B-96F9-1BCBC5503017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8221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2C2829-7C76-484B-96F9-1BCBC5503017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78086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2C2829-7C76-484B-96F9-1BCBC5503017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01428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Collect and disaggregate migration data by sex to identify and assess the</a:t>
            </a:r>
          </a:p>
          <a:p>
            <a:r>
              <a:rPr lang="en-US" dirty="0" smtClean="0"/>
              <a:t>situation of women migrants;</a:t>
            </a:r>
          </a:p>
          <a:p>
            <a:r>
              <a:rPr lang="en-US" dirty="0" smtClean="0"/>
              <a:t> Identify differences in occupations available to male and female migrants</a:t>
            </a:r>
          </a:p>
          <a:p>
            <a:r>
              <a:rPr lang="en-US" dirty="0" smtClean="0"/>
              <a:t>in the destination countries, the level of protection in sending and receiving</a:t>
            </a:r>
          </a:p>
          <a:p>
            <a:r>
              <a:rPr lang="en-US" dirty="0" smtClean="0"/>
              <a:t>countries and access to information and services before and during</a:t>
            </a:r>
          </a:p>
          <a:p>
            <a:r>
              <a:rPr lang="en-US" dirty="0" smtClean="0"/>
              <a:t>migration; and</a:t>
            </a:r>
          </a:p>
          <a:p>
            <a:r>
              <a:rPr lang="en-US" dirty="0" smtClean="0"/>
              <a:t> Review the capacities of existing institutions and mechanisms to promote</a:t>
            </a:r>
          </a:p>
          <a:p>
            <a:r>
              <a:rPr lang="en-US" dirty="0" smtClean="0"/>
              <a:t>gender equality and end all forms of discrimination in migration.</a:t>
            </a:r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2C2829-7C76-484B-96F9-1BCBC5503017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72196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2C2829-7C76-484B-96F9-1BCBC5503017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79212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2C2829-7C76-484B-96F9-1BCBC5503017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79212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2C2829-7C76-484B-96F9-1BCBC5503017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70333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2C2829-7C76-484B-96F9-1BCBC550301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6183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El sexo de cada persona influencia las oportunidades en la vida, al igual que la clase socioeconómica, la raza o la etnia.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Todas las sociedades le asignan roles y oportunidades diferentes a niños y niñas desde su nacimiento, y se les ensena a llevar a cabo dichos roles basándose en ideas preconcebidas sobre como un hombre o una mujer debe comportarse, las presunciones de la gente sobre lo que pueden hacer o no bien, las habilidades que tienen y sus oportunidades en el trabajo y en la vida como mujeres y hombres.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 definitiva, hablamos del significado social que se vincula a las diferencias biológicas, diferencias sociales aprendidas, y que difieren entre distintas sociedades, y evolucionan a lo largo del tiempo.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2C2829-7C76-484B-96F9-1BCBC550301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6974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El </a:t>
            </a:r>
            <a:r>
              <a:rPr lang="es-E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desequilibrio de genero</a:t>
            </a:r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que permea ciertas ideas sobre lo que es o no un trabajo apropiado para la mujer se traduce en un </a:t>
            </a:r>
            <a:r>
              <a:rPr lang="es-E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mercado laboral</a:t>
            </a:r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en que las </a:t>
            </a:r>
            <a:r>
              <a:rPr lang="es-E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oportunidades</a:t>
            </a:r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 empleo de la mujer </a:t>
            </a:r>
            <a:r>
              <a:rPr lang="es-E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 limitan al desempeño de las funciones</a:t>
            </a:r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que le han sido </a:t>
            </a:r>
            <a:r>
              <a:rPr lang="es-E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asignadas</a:t>
            </a:r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como el </a:t>
            </a:r>
            <a:r>
              <a:rPr lang="es-E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cuidado del hogar, el servicio doméstico o el sector no estructurado</a:t>
            </a:r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En esas circunstancias, las </a:t>
            </a:r>
            <a:r>
              <a:rPr lang="es-E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labores domésticas y determinadas formas de esparcimiento</a:t>
            </a:r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son las ocupaciones en que predomina particularmente la mujer.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2C2829-7C76-484B-96F9-1BCBC550301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5250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son aquellos que distinguen grupos destinatarios, participantes o beneficiarios por sexo. A menudo, las políticas y los programas no son “</a:t>
            </a:r>
            <a:r>
              <a:rPr lang="es-E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neutrales</a:t>
            </a:r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al género” en su </a:t>
            </a:r>
            <a:r>
              <a:rPr lang="es-E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efecto</a:t>
            </a:r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es decir, </a:t>
            </a:r>
            <a:r>
              <a:rPr lang="es-E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 afectan a hombres y mujeres de igual manera</a:t>
            </a:r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Las diferencias importantes tanto en los factores que motivan la migración para las mujeres y sus experiencias como migrantes requieren políticas que reflejen dichas diferencias.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Las políticas y los reglamentos de migración son a menudo </a:t>
            </a:r>
            <a:r>
              <a:rPr lang="es-E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insensibles al género pero no neutrales</a:t>
            </a:r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s-E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ni en intención ni en efecto</a:t>
            </a:r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reproducen e intensifican las desigualdades sociales, económicas y culturales existentes entre hombres y mujeres, tanto en los países de origen como en los de destino.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 mayoría de los trabajos ocupados por mujeres en sector servicios son </a:t>
            </a:r>
            <a:r>
              <a:rPr lang="es-E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extensiones del rol tradicional de la mujer</a:t>
            </a:r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como persona que brinda cuidado a otros y trabajadora del hogar y se caracterizan por ambientes de trabajo individualizados y aislados.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2C2829-7C76-484B-96F9-1BCBC550301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7593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 women. Gender inequality and discrimination persist in varying degrees in all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countries of origin, transit or destination. In most societies women face distinctions,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exclusions or restrictions on the basis of their being born female, especially, if they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are poor or belong to minority groups, and sometimes both. This could have the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effect of impairing or nullifying the recognition, enjoyment or exercise of their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human and labour rights and fundamental freedoms in the political, economic,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Action against discrimination and exploitation of women migrant workers </a:t>
            </a:r>
            <a:endParaRPr lang="en-US" sz="1200" b="1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social and cultural spheres. In many societies, stereotyped gender roles persist – for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instance, many people believe that men are the main breadwinners and women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are dependants, despite evidence to the contrary.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 </a:t>
            </a:r>
            <a:r>
              <a:rPr lang="en-US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foreign workers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Women migrants, like men, are vulnerable when they are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outside the jurisdiction and protection of the laws of their home country and are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not entitled to the full range of protection and benefits of workers in the destination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country. For example, in some countries, female migrant workers are required to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undergo compulsory periodic pregnancy tests although such tests are prohibited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under the Maternity Protection Convention, 2000 (No. 183). If they test positive,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they may be immediately deported. Jobs available to them are often in the “3-D”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category (dirty, dangerous or demeaning), characterized by low status and low pay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receiving country. Women migrant workers often concentrate in occupations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that are not effectively covered by the umbrella of the destination country’s labour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social laws, such as domestic service, sweatshop manufacturing and the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entertainment and sex industry. In some countries, migrant workers are not allowed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form or join trade unions.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 “</a:t>
            </a:r>
            <a:r>
              <a:rPr lang="en-US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dependants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”, migrant women have restricted labour market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rights, may be deported if they lose the support of their husbands or families or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may be summarily forced to leave if their husbands or parents are deported.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 undocumented or migrants in irregular status. This applies to both men and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women migrants, but women in particular often are exposed to harassment,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intimidation or threats to themselves and their families, economic and sexual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exploitation, increased health risks and other forms of abuse, including trafficking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into forced labour, debt bondage, involuntary servitude and situations of captivity.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Women in these circumstances are generally too scared to complain or even to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approach the authorities for any kind of official assistance. When they are rescued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by the authorities from their employers, intermediaries or others abusing them, they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often are treated as criminals and further victimized.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2C2829-7C76-484B-96F9-1BCBC5503017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1921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s-ES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Toma de decisiones y preparación para viajar al extranjero: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s-E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Subordinación a hombre(s)/familia:</a:t>
            </a:r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decisión de buscar empleo en el exterior no la toma la mujer por sí sola sino que la toma su familia, en especial los miembros del sexo masculino, quien asigna o define el rol de la mujer, lo que determina sus motivaciones e incentivos para migrar; y es la familia quien proporciona los recursos y la información que puede alentar o desanimar la migración.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s-E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Expectativas y percepciones poco realistas</a:t>
            </a:r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sobre lo que significa trabajar y vivir en el extranjero, debido a que información engañosa, excesivamente optimista, o poco relevante para ellas.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2C2829-7C76-484B-96F9-1BCBC5503017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0384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Las </a:t>
            </a:r>
            <a:r>
              <a:rPr lang="es-E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tarifas que cobran las/los agentes son por lo general exorbitantes</a:t>
            </a:r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de modo que las mujeres y sus familias deben adquirir deudas a largo plazo o vender sus propiedades para pagar dichas tarifas. Es frecuente que se les retenga sus pasaportes u otros documentos de manera ilegal por parte de la persona que funge como agente, y sean víctimas de acuerdos contractuales engañosos, sustitución o incluso, ausencia de contrato.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menudo, el </a:t>
            </a:r>
            <a:r>
              <a:rPr lang="es-E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reclutamiento ilegal</a:t>
            </a:r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para la migración prolifera debido a que, para migrar de manera legal, hace falta </a:t>
            </a:r>
            <a:r>
              <a:rPr lang="es-E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seguir procedimientos muy restrictivos, complicados, que requieren mucho tiempo o que resultan muy costosos. </a:t>
            </a:r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2C2829-7C76-484B-96F9-1BCBC5503017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68437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Las mujeres son más propensas que los hombres a usar los canales de reclutamiento y migración ilegal debido a su </a:t>
            </a:r>
            <a:r>
              <a:rPr lang="es-E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acceso limitado a la información, a la falta de tiempo para buscar los canales legales y a la falta de recursos económicos para pagar los costos.</a:t>
            </a:r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pPr lvl="0"/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 naturaleza del trabajo y las formas de migración disponibles para las mujeres también pueden llevarlas a </a:t>
            </a:r>
            <a:r>
              <a:rPr lang="es-E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confiar</a:t>
            </a:r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en las/los reclutadores y las/los agentes fraudulentos o de dudosa reputación. Estas situaciones las convierten en presa fácil de las redes del crimen organizado y del reclutamiento ilegal y las expone a situaciones de alto riesgo en el contexto de la migración irregular. Es posible que los reclutadores ilegales inescrupulosos busquen de preferencia a las </a:t>
            </a:r>
            <a:r>
              <a:rPr lang="es-E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mujeres jóvenes o adolescentes con poca experiencia de vida</a:t>
            </a:r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por ser más fácilmente influenciables.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2C2829-7C76-484B-96F9-1BCBC5503017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7164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4745-72F2-477F-82D0-0CC491555C5E}" type="datetimeFigureOut">
              <a:rPr lang="en-US" smtClean="0"/>
              <a:pPr/>
              <a:t>5/3/2012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22875-2BAB-446A-A689-10B3F794A02D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4745-72F2-477F-82D0-0CC491555C5E}" type="datetimeFigureOut">
              <a:rPr lang="en-US" smtClean="0"/>
              <a:pPr/>
              <a:t>5/3/2012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22875-2BAB-446A-A689-10B3F794A02D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4745-72F2-477F-82D0-0CC491555C5E}" type="datetimeFigureOut">
              <a:rPr lang="en-US" smtClean="0"/>
              <a:pPr/>
              <a:t>5/3/2012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22875-2BAB-446A-A689-10B3F794A02D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4745-72F2-477F-82D0-0CC491555C5E}" type="datetimeFigureOut">
              <a:rPr lang="en-US" smtClean="0"/>
              <a:pPr/>
              <a:t>5/3/2012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22875-2BAB-446A-A689-10B3F794A02D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4745-72F2-477F-82D0-0CC491555C5E}" type="datetimeFigureOut">
              <a:rPr lang="en-US" smtClean="0"/>
              <a:pPr/>
              <a:t>5/3/2012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22875-2BAB-446A-A689-10B3F794A02D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4745-72F2-477F-82D0-0CC491555C5E}" type="datetimeFigureOut">
              <a:rPr lang="en-US" smtClean="0"/>
              <a:pPr/>
              <a:t>5/3/2012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22875-2BAB-446A-A689-10B3F794A02D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4745-72F2-477F-82D0-0CC491555C5E}" type="datetimeFigureOut">
              <a:rPr lang="en-US" smtClean="0"/>
              <a:pPr/>
              <a:t>5/3/2012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22875-2BAB-446A-A689-10B3F794A02D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4745-72F2-477F-82D0-0CC491555C5E}" type="datetimeFigureOut">
              <a:rPr lang="en-US" smtClean="0"/>
              <a:pPr/>
              <a:t>5/3/2012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22875-2BAB-446A-A689-10B3F794A02D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4745-72F2-477F-82D0-0CC491555C5E}" type="datetimeFigureOut">
              <a:rPr lang="en-US" smtClean="0"/>
              <a:pPr/>
              <a:t>5/3/2012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22875-2BAB-446A-A689-10B3F794A02D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4745-72F2-477F-82D0-0CC491555C5E}" type="datetimeFigureOut">
              <a:rPr lang="en-US" smtClean="0"/>
              <a:pPr/>
              <a:t>5/3/2012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22875-2BAB-446A-A689-10B3F794A02D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4745-72F2-477F-82D0-0CC491555C5E}" type="datetimeFigureOut">
              <a:rPr lang="en-US" smtClean="0"/>
              <a:pPr/>
              <a:t>5/3/2012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22875-2BAB-446A-A689-10B3F794A02D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064745-72F2-477F-82D0-0CC491555C5E}" type="datetimeFigureOut">
              <a:rPr lang="en-US" smtClean="0"/>
              <a:pPr/>
              <a:t>5/3/2012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22875-2BAB-446A-A689-10B3F794A02D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0088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995638" y="6248400"/>
            <a:ext cx="29976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002060"/>
                </a:solidFill>
              </a:rPr>
              <a:t>Managua, 3 de mayo de 2012</a:t>
            </a:r>
            <a:endParaRPr lang="en-GB" b="1" dirty="0">
              <a:solidFill>
                <a:srgbClr val="002060"/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179512" y="1196752"/>
            <a:ext cx="831641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800" b="1" dirty="0" smtClean="0">
                <a:solidFill>
                  <a:schemeClr val="hlink"/>
                </a:solidFill>
              </a:rPr>
              <a:t>Using a Gender Approach for Policies on Protection of Migrant Workers by Consular Authorities</a:t>
            </a:r>
            <a:endParaRPr lang="en-GB" sz="4800" b="1" dirty="0" smtClean="0">
              <a:solidFill>
                <a:schemeClr val="hlink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447256" y="5130770"/>
            <a:ext cx="6696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accent1">
                    <a:lumMod val="50000"/>
                  </a:schemeClr>
                </a:solidFill>
              </a:rPr>
              <a:t>Berta </a:t>
            </a:r>
            <a:r>
              <a:rPr lang="en-GB" sz="2800" dirty="0" smtClean="0">
                <a:solidFill>
                  <a:schemeClr val="accent1">
                    <a:lumMod val="50000"/>
                  </a:schemeClr>
                </a:solidFill>
              </a:rPr>
              <a:t>Fernández</a:t>
            </a:r>
            <a:r>
              <a:rPr lang="en-GB" sz="2800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en-GB" sz="2800" dirty="0" smtClean="0">
                <a:solidFill>
                  <a:schemeClr val="accent1">
                    <a:lumMod val="50000"/>
                  </a:schemeClr>
                </a:solidFill>
              </a:rPr>
              <a:t>Regional Coordinator</a:t>
            </a:r>
            <a:endParaRPr lang="en-GB" sz="2800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835696" y="5775647"/>
            <a:ext cx="7244680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solidFill>
                  <a:schemeClr val="accent1">
                    <a:lumMod val="50000"/>
                  </a:schemeClr>
                </a:solidFill>
              </a:rPr>
              <a:t>Gender-Sensitive Labour Migration Policy Project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3 Rectángulo"/>
          <p:cNvSpPr/>
          <p:nvPr/>
        </p:nvSpPr>
        <p:spPr>
          <a:xfrm>
            <a:off x="179512" y="332656"/>
            <a:ext cx="8316416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b="1" dirty="0" smtClean="0">
                <a:solidFill>
                  <a:schemeClr val="hlink"/>
                </a:solidFill>
              </a:rPr>
              <a:t>...and continue during recruitment and travelling to work abroad</a:t>
            </a:r>
          </a:p>
          <a:p>
            <a:pPr algn="ctr"/>
            <a:endParaRPr lang="en-GB" sz="4400" dirty="0"/>
          </a:p>
        </p:txBody>
      </p:sp>
      <p:sp>
        <p:nvSpPr>
          <p:cNvPr id="5" name="4 CuadroTexto"/>
          <p:cNvSpPr txBox="1"/>
          <p:nvPr/>
        </p:nvSpPr>
        <p:spPr>
          <a:xfrm>
            <a:off x="251520" y="1988840"/>
            <a:ext cx="8708796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Arial" pitchFamily="34" charset="0"/>
              <a:buChar char="•"/>
            </a:pPr>
            <a:r>
              <a:rPr lang="en-GB" sz="2800" dirty="0" smtClean="0"/>
              <a:t>Unknowingly holding false documents</a:t>
            </a:r>
            <a:endParaRPr lang="en-GB" sz="2800" dirty="0" smtClean="0"/>
          </a:p>
          <a:p>
            <a:pPr marL="457200" lvl="0" indent="-457200">
              <a:buFont typeface="Arial" pitchFamily="34" charset="0"/>
              <a:buChar char="•"/>
            </a:pPr>
            <a:r>
              <a:rPr lang="en-GB" sz="2800" dirty="0" smtClean="0"/>
              <a:t>Deception</a:t>
            </a:r>
            <a:endParaRPr lang="en-GB" sz="2800" dirty="0" smtClean="0"/>
          </a:p>
          <a:p>
            <a:pPr marL="457200" lvl="0" indent="-457200">
              <a:buFont typeface="Arial" pitchFamily="34" charset="0"/>
              <a:buChar char="•"/>
            </a:pPr>
            <a:r>
              <a:rPr lang="en-GB" sz="2800" dirty="0" smtClean="0"/>
              <a:t>Arranged marriage</a:t>
            </a:r>
            <a:endParaRPr lang="en-GB" sz="2800" dirty="0" smtClean="0"/>
          </a:p>
          <a:p>
            <a:pPr marL="457200" lvl="0" indent="-457200">
              <a:buFont typeface="Arial" pitchFamily="34" charset="0"/>
              <a:buChar char="•"/>
            </a:pPr>
            <a:r>
              <a:rPr lang="en-GB" sz="2800" dirty="0" smtClean="0"/>
              <a:t>Exploitation and abuse while they wait for a job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n-GB" sz="2800" dirty="0" smtClean="0"/>
              <a:t>Forced or coerced recruitment</a:t>
            </a:r>
            <a:endParaRPr lang="en-GB" sz="2800" dirty="0" smtClean="0"/>
          </a:p>
          <a:p>
            <a:pPr marL="457200" lvl="0" indent="-457200">
              <a:buFont typeface="Arial" pitchFamily="34" charset="0"/>
              <a:buChar char="•"/>
            </a:pPr>
            <a:endParaRPr lang="en-GB" sz="2800" dirty="0" smtClean="0"/>
          </a:p>
          <a:p>
            <a:endParaRPr lang="en-GB" sz="28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endParaRPr lang="en-GB" sz="28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800" b="1" dirty="0" smtClean="0"/>
          </a:p>
          <a:p>
            <a:endParaRPr lang="en-GB" sz="2800" b="1" dirty="0" smtClean="0"/>
          </a:p>
          <a:p>
            <a:pPr>
              <a:buFont typeface="Wingdings" pitchFamily="2" charset="2"/>
              <a:buNone/>
            </a:pPr>
            <a:endParaRPr lang="en-GB" sz="2800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en-GB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6" name="5 CuadroTexto"/>
          <p:cNvSpPr txBox="1"/>
          <p:nvPr/>
        </p:nvSpPr>
        <p:spPr>
          <a:xfrm>
            <a:off x="1835696" y="5775647"/>
            <a:ext cx="7244680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solidFill>
                  <a:schemeClr val="accent1">
                    <a:lumMod val="50000"/>
                  </a:schemeClr>
                </a:solidFill>
              </a:rPr>
              <a:t>Gender-Sensitive Labour Migration Policy Project</a:t>
            </a:r>
          </a:p>
        </p:txBody>
      </p:sp>
    </p:spTree>
    <p:extLst>
      <p:ext uri="{BB962C8B-B14F-4D97-AF65-F5344CB8AC3E}">
        <p14:creationId xmlns:p14="http://schemas.microsoft.com/office/powerpoint/2010/main" val="2228955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3 Rectángulo"/>
          <p:cNvSpPr/>
          <p:nvPr/>
        </p:nvSpPr>
        <p:spPr>
          <a:xfrm>
            <a:off x="179512" y="332656"/>
            <a:ext cx="83164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b="1" dirty="0" smtClean="0">
                <a:solidFill>
                  <a:schemeClr val="hlink"/>
                </a:solidFill>
              </a:rPr>
              <a:t>Risks While Working Abroad</a:t>
            </a:r>
            <a:endParaRPr lang="en-GB" sz="4400" b="1" dirty="0" smtClean="0">
              <a:solidFill>
                <a:schemeClr val="hlink"/>
              </a:solidFill>
            </a:endParaRPr>
          </a:p>
          <a:p>
            <a:pPr algn="ctr"/>
            <a:endParaRPr lang="en-GB" sz="4400" dirty="0"/>
          </a:p>
        </p:txBody>
      </p:sp>
      <p:sp>
        <p:nvSpPr>
          <p:cNvPr id="5" name="4 CuadroTexto"/>
          <p:cNvSpPr txBox="1"/>
          <p:nvPr/>
        </p:nvSpPr>
        <p:spPr>
          <a:xfrm>
            <a:off x="683568" y="1700808"/>
            <a:ext cx="8674370" cy="8217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Arial" pitchFamily="34" charset="0"/>
              <a:buChar char="•"/>
            </a:pPr>
            <a:r>
              <a:rPr lang="en-GB" sz="2800" b="1" dirty="0" smtClean="0"/>
              <a:t>Violation of employment contracts</a:t>
            </a:r>
            <a:r>
              <a:rPr lang="en-GB" sz="2800" dirty="0" smtClean="0"/>
              <a:t>: </a:t>
            </a:r>
            <a:r>
              <a:rPr lang="en-GB" sz="2800" dirty="0" smtClean="0"/>
              <a:t>I</a:t>
            </a:r>
            <a:r>
              <a:rPr lang="en-GB" sz="2800" dirty="0" smtClean="0"/>
              <a:t>nexistent jobs, arbitrary termination, human rights, restricting the freedom to associate and freedom of movement, “immoral activities”.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n-GB" sz="2800" b="1" dirty="0" smtClean="0"/>
              <a:t>Discrimination and poor working and living conditions</a:t>
            </a:r>
            <a:r>
              <a:rPr lang="en-GB" sz="2800" dirty="0" smtClean="0"/>
              <a:t>: Unequal pay for work of equal value, withholding of wages, very long working hours, work overload, no rest or holidays, inadequate food and substandard accommodation. </a:t>
            </a:r>
          </a:p>
          <a:p>
            <a:pPr marL="457200" lvl="0" indent="-457200">
              <a:buFont typeface="Arial" pitchFamily="34" charset="0"/>
              <a:buChar char="•"/>
            </a:pPr>
            <a:endParaRPr lang="en-GB" sz="2800" dirty="0" smtClean="0"/>
          </a:p>
          <a:p>
            <a:endParaRPr lang="en-GB" sz="28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endParaRPr lang="en-GB" sz="28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800" b="1" dirty="0" smtClean="0"/>
          </a:p>
          <a:p>
            <a:endParaRPr lang="en-GB" sz="2800" b="1" dirty="0" smtClean="0"/>
          </a:p>
          <a:p>
            <a:pPr>
              <a:buFont typeface="Wingdings" pitchFamily="2" charset="2"/>
              <a:buNone/>
            </a:pPr>
            <a:endParaRPr lang="en-GB" sz="2800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en-GB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6" name="5 CuadroTexto"/>
          <p:cNvSpPr txBox="1"/>
          <p:nvPr/>
        </p:nvSpPr>
        <p:spPr>
          <a:xfrm>
            <a:off x="1835696" y="5775647"/>
            <a:ext cx="7244680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solidFill>
                  <a:schemeClr val="accent1">
                    <a:lumMod val="50000"/>
                  </a:schemeClr>
                </a:solidFill>
              </a:rPr>
              <a:t>Gender-Sensitive Labour Migration Policy Project</a:t>
            </a:r>
          </a:p>
        </p:txBody>
      </p:sp>
    </p:spTree>
    <p:extLst>
      <p:ext uri="{BB962C8B-B14F-4D97-AF65-F5344CB8AC3E}">
        <p14:creationId xmlns:p14="http://schemas.microsoft.com/office/powerpoint/2010/main" val="2927132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3 Rectángulo"/>
          <p:cNvSpPr/>
          <p:nvPr/>
        </p:nvSpPr>
        <p:spPr>
          <a:xfrm>
            <a:off x="179512" y="73864"/>
            <a:ext cx="83164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b="1" dirty="0">
                <a:solidFill>
                  <a:schemeClr val="hlink"/>
                </a:solidFill>
              </a:rPr>
              <a:t>Risks While Working Abroad</a:t>
            </a:r>
          </a:p>
          <a:p>
            <a:pPr algn="ctr"/>
            <a:endParaRPr lang="en-GB" sz="4400" dirty="0"/>
          </a:p>
        </p:txBody>
      </p:sp>
      <p:sp>
        <p:nvSpPr>
          <p:cNvPr id="5" name="4 CuadroTexto"/>
          <p:cNvSpPr txBox="1"/>
          <p:nvPr/>
        </p:nvSpPr>
        <p:spPr>
          <a:xfrm>
            <a:off x="683568" y="1484784"/>
            <a:ext cx="8674370" cy="77867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Arial" pitchFamily="34" charset="0"/>
              <a:buChar char="•"/>
            </a:pPr>
            <a:r>
              <a:rPr lang="en-GB" sz="2800" b="1" dirty="0" smtClean="0"/>
              <a:t>Restricted movement: </a:t>
            </a:r>
            <a:r>
              <a:rPr lang="en-GB" sz="2800" dirty="0"/>
              <a:t> </a:t>
            </a:r>
            <a:r>
              <a:rPr lang="en-GB" sz="2800" dirty="0" smtClean="0"/>
              <a:t>Withholding of passports/identity documents, working only for one employer.</a:t>
            </a:r>
            <a:endParaRPr lang="en-GB" sz="2800" b="1" dirty="0" smtClean="0"/>
          </a:p>
          <a:p>
            <a:pPr marL="457200" lvl="0" indent="-457200">
              <a:buFont typeface="Arial" pitchFamily="34" charset="0"/>
              <a:buChar char="•"/>
            </a:pPr>
            <a:r>
              <a:rPr lang="en-GB" sz="2800" b="1" dirty="0" smtClean="0"/>
              <a:t>Harassment and violence</a:t>
            </a:r>
            <a:r>
              <a:rPr lang="en-GB" sz="2800" b="1" dirty="0" smtClean="0"/>
              <a:t>: </a:t>
            </a:r>
            <a:r>
              <a:rPr lang="en-GB" sz="2800" dirty="0" smtClean="0"/>
              <a:t>The</a:t>
            </a:r>
            <a:r>
              <a:rPr lang="en-GB" sz="2800" dirty="0" smtClean="0"/>
              <a:t> fear of reporting leads to weak monitoring. </a:t>
            </a:r>
            <a:r>
              <a:rPr lang="en-GB" sz="2800" dirty="0" smtClean="0"/>
              <a:t> </a:t>
            </a:r>
            <a:endParaRPr lang="en-GB" sz="2800" b="1" dirty="0" smtClean="0"/>
          </a:p>
          <a:p>
            <a:pPr marL="457200" lvl="0" indent="-457200">
              <a:buFont typeface="Arial" pitchFamily="34" charset="0"/>
              <a:buChar char="•"/>
            </a:pPr>
            <a:r>
              <a:rPr lang="en-GB" sz="2800" b="1" dirty="0" smtClean="0"/>
              <a:t>Health and occupational health risks and lack of social protection</a:t>
            </a:r>
            <a:r>
              <a:rPr lang="en-GB" sz="2800" b="1" dirty="0" smtClean="0"/>
              <a:t>: </a:t>
            </a:r>
            <a:r>
              <a:rPr lang="en-GB" sz="2800" dirty="0"/>
              <a:t> </a:t>
            </a:r>
            <a:r>
              <a:rPr lang="en-GB" sz="2800" dirty="0" smtClean="0"/>
              <a:t>Difficult and hazardous work, specific needs during pregnancy.</a:t>
            </a:r>
            <a:endParaRPr lang="en-GB" sz="2800" dirty="0" smtClean="0"/>
          </a:p>
          <a:p>
            <a:pPr marL="457200" lvl="0" indent="-457200">
              <a:buFont typeface="Arial" pitchFamily="34" charset="0"/>
              <a:buChar char="•"/>
            </a:pPr>
            <a:r>
              <a:rPr lang="en-GB" sz="2800" b="1" dirty="0" smtClean="0"/>
              <a:t>Forced labour and debt servitude. </a:t>
            </a:r>
          </a:p>
          <a:p>
            <a:endParaRPr lang="en-GB" sz="28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endParaRPr lang="en-GB" sz="28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800" b="1" dirty="0" smtClean="0"/>
          </a:p>
          <a:p>
            <a:endParaRPr lang="en-GB" sz="2800" b="1" dirty="0" smtClean="0"/>
          </a:p>
          <a:p>
            <a:pPr>
              <a:buFont typeface="Wingdings" pitchFamily="2" charset="2"/>
              <a:buNone/>
            </a:pPr>
            <a:endParaRPr lang="en-GB" sz="2800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en-GB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6" name="5 CuadroTexto"/>
          <p:cNvSpPr txBox="1"/>
          <p:nvPr/>
        </p:nvSpPr>
        <p:spPr>
          <a:xfrm>
            <a:off x="1835696" y="5775647"/>
            <a:ext cx="7244680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solidFill>
                  <a:schemeClr val="accent1">
                    <a:lumMod val="50000"/>
                  </a:schemeClr>
                </a:solidFill>
              </a:rPr>
              <a:t>Gender-Sensitive Labour Migration Policy Project</a:t>
            </a:r>
          </a:p>
        </p:txBody>
      </p:sp>
    </p:spTree>
    <p:extLst>
      <p:ext uri="{BB962C8B-B14F-4D97-AF65-F5344CB8AC3E}">
        <p14:creationId xmlns:p14="http://schemas.microsoft.com/office/powerpoint/2010/main" val="4102520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3 Rectángulo"/>
          <p:cNvSpPr/>
          <p:nvPr/>
        </p:nvSpPr>
        <p:spPr>
          <a:xfrm>
            <a:off x="-180528" y="39358"/>
            <a:ext cx="83164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b="1" dirty="0" smtClean="0">
                <a:solidFill>
                  <a:schemeClr val="hlink"/>
                </a:solidFill>
              </a:rPr>
              <a:t>Vulnerability </a:t>
            </a:r>
            <a:r>
              <a:rPr lang="en-GB" sz="4400" b="1" dirty="0" smtClean="0">
                <a:solidFill>
                  <a:schemeClr val="hlink"/>
                </a:solidFill>
              </a:rPr>
              <a:t>During Different Stages of the Migration Process</a:t>
            </a:r>
            <a:endParaRPr lang="en-GB" sz="4400" dirty="0"/>
          </a:p>
        </p:txBody>
      </p:sp>
      <p:sp>
        <p:nvSpPr>
          <p:cNvPr id="5" name="4 CuadroTexto"/>
          <p:cNvSpPr txBox="1"/>
          <p:nvPr/>
        </p:nvSpPr>
        <p:spPr>
          <a:xfrm>
            <a:off x="718443" y="2038017"/>
            <a:ext cx="842555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4613590"/>
              </p:ext>
            </p:extLst>
          </p:nvPr>
        </p:nvGraphicFramePr>
        <p:xfrm>
          <a:off x="323528" y="1700808"/>
          <a:ext cx="8640960" cy="49457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5216"/>
                <a:gridCol w="5505744"/>
              </a:tblGrid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en-GB" sz="2400" noProof="0" dirty="0" smtClean="0"/>
                        <a:t>Migration</a:t>
                      </a:r>
                      <a:r>
                        <a:rPr lang="en-GB" sz="2400" baseline="0" noProof="0" dirty="0" smtClean="0"/>
                        <a:t> Stage</a:t>
                      </a:r>
                      <a:endParaRPr lang="en-GB" sz="2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noProof="0" dirty="0" smtClean="0"/>
                        <a:t>Experiences</a:t>
                      </a:r>
                      <a:r>
                        <a:rPr lang="en-GB" sz="2400" baseline="0" noProof="0" dirty="0" smtClean="0"/>
                        <a:t> of Female Migrant Workers</a:t>
                      </a:r>
                      <a:endParaRPr lang="en-GB" sz="2400" noProof="0" dirty="0"/>
                    </a:p>
                  </a:txBody>
                  <a:tcPr/>
                </a:tc>
              </a:tr>
              <a:tr h="615049">
                <a:tc>
                  <a:txBody>
                    <a:bodyPr/>
                    <a:lstStyle/>
                    <a:p>
                      <a:r>
                        <a:rPr lang="en-GB" sz="2800" noProof="0" dirty="0" smtClean="0"/>
                        <a:t>During</a:t>
                      </a:r>
                      <a:r>
                        <a:rPr lang="en-GB" sz="2800" baseline="0" noProof="0" dirty="0" smtClean="0"/>
                        <a:t> r</a:t>
                      </a:r>
                      <a:r>
                        <a:rPr lang="en-GB" sz="2800" noProof="0" dirty="0" smtClean="0"/>
                        <a:t>ecruitment</a:t>
                      </a:r>
                      <a:r>
                        <a:rPr lang="en-GB" sz="2800" baseline="0" noProof="0" dirty="0" smtClean="0"/>
                        <a:t> and before departure</a:t>
                      </a:r>
                      <a:endParaRPr lang="en-GB" sz="28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GB" sz="2000" noProof="0" dirty="0" smtClean="0"/>
                        <a:t>Victims</a:t>
                      </a:r>
                      <a:r>
                        <a:rPr lang="en-GB" sz="2000" baseline="0" noProof="0" dirty="0" smtClean="0"/>
                        <a:t> of illegal recruiting agents and traffickers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GB" sz="2000" baseline="0" noProof="0" dirty="0" smtClean="0"/>
                        <a:t>Deception, harassment, extortion by agencies and Coyotes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GB" sz="2000" baseline="0" noProof="0" dirty="0" smtClean="0"/>
                        <a:t>Exploitation in “training centres”</a:t>
                      </a:r>
                      <a:endParaRPr lang="en-GB" sz="2000" noProof="0" dirty="0"/>
                    </a:p>
                  </a:txBody>
                  <a:tcPr/>
                </a:tc>
              </a:tr>
              <a:tr h="615049">
                <a:tc>
                  <a:txBody>
                    <a:bodyPr/>
                    <a:lstStyle/>
                    <a:p>
                      <a:r>
                        <a:rPr lang="en-GB" sz="2800" noProof="0" dirty="0" smtClean="0"/>
                        <a:t>During</a:t>
                      </a:r>
                      <a:r>
                        <a:rPr lang="en-GB" sz="2800" baseline="0" noProof="0" dirty="0" smtClean="0"/>
                        <a:t> the journey</a:t>
                      </a:r>
                      <a:endParaRPr lang="en-GB" sz="28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GB" sz="2000" noProof="0" dirty="0" smtClean="0"/>
                        <a:t>Risks</a:t>
                      </a:r>
                      <a:r>
                        <a:rPr lang="en-GB" sz="2000" baseline="0" noProof="0" dirty="0" smtClean="0"/>
                        <a:t> due to irregular entry (unsafe means, harassment by criminals, false documents, etc.)</a:t>
                      </a:r>
                      <a:endParaRPr lang="en-GB" sz="2000" noProof="0" dirty="0"/>
                    </a:p>
                  </a:txBody>
                  <a:tcPr/>
                </a:tc>
              </a:tr>
              <a:tr h="615049">
                <a:tc>
                  <a:txBody>
                    <a:bodyPr/>
                    <a:lstStyle/>
                    <a:p>
                      <a:r>
                        <a:rPr lang="en-GB" sz="2800" baseline="0" noProof="0" dirty="0" smtClean="0"/>
                        <a:t>Working and living abroad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GB" sz="2000" noProof="0" dirty="0" smtClean="0"/>
                        <a:t>Replacing</a:t>
                      </a:r>
                      <a:r>
                        <a:rPr lang="en-GB" sz="2000" baseline="0" noProof="0" dirty="0" smtClean="0"/>
                        <a:t> contracts with others including lower wage standards and working conditions, etc.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GB" sz="2000" baseline="0" noProof="0" dirty="0" smtClean="0"/>
                        <a:t>Violation of contracts by employers and  disputes about compensation and other rights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GB" sz="2000" baseline="0" noProof="0" dirty="0" smtClean="0"/>
                        <a:t>Lack of health insurance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GB" sz="2000" baseline="0" noProof="0" dirty="0" smtClean="0"/>
                        <a:t>Delayed payment of wages or lack of payment and unauthorised deductions</a:t>
                      </a:r>
                      <a:endParaRPr lang="en-GB" sz="2000" noProof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989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827584" y="2060848"/>
            <a:ext cx="7841853" cy="1449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6" name="Rectangle 2"/>
          <p:cNvSpPr txBox="1">
            <a:spLocks noRot="1" noChangeArrowheads="1"/>
          </p:cNvSpPr>
          <p:nvPr/>
        </p:nvSpPr>
        <p:spPr>
          <a:xfrm>
            <a:off x="0" y="260648"/>
            <a:ext cx="82296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000" b="1" dirty="0">
                <a:solidFill>
                  <a:schemeClr val="hlink"/>
                </a:solidFill>
              </a:rPr>
              <a:t>Vulnerability During Different Stages of the Migration Process</a:t>
            </a:r>
            <a:endParaRPr lang="en-GB" sz="4000" dirty="0"/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0251827"/>
              </p:ext>
            </p:extLst>
          </p:nvPr>
        </p:nvGraphicFramePr>
        <p:xfrm>
          <a:off x="251520" y="1600200"/>
          <a:ext cx="8846640" cy="51411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4336"/>
                <a:gridCol w="5822304"/>
              </a:tblGrid>
              <a:tr h="722669">
                <a:tc>
                  <a:txBody>
                    <a:bodyPr/>
                    <a:lstStyle/>
                    <a:p>
                      <a:pPr algn="ctr"/>
                      <a:r>
                        <a:rPr lang="en-GB" sz="2400" noProof="0" dirty="0" smtClean="0"/>
                        <a:t>Migration</a:t>
                      </a:r>
                      <a:r>
                        <a:rPr lang="en-GB" sz="2400" baseline="0" noProof="0" dirty="0" smtClean="0"/>
                        <a:t> Stage</a:t>
                      </a:r>
                      <a:endParaRPr lang="en-GB" sz="2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noProof="0" dirty="0" smtClean="0"/>
                        <a:t>Experiences</a:t>
                      </a:r>
                      <a:r>
                        <a:rPr lang="en-GB" sz="2400" baseline="0" noProof="0" dirty="0" smtClean="0"/>
                        <a:t> of Female Migrant Workers</a:t>
                      </a:r>
                      <a:endParaRPr lang="en-GB" sz="2400" noProof="0" dirty="0"/>
                    </a:p>
                  </a:txBody>
                  <a:tcPr/>
                </a:tc>
              </a:tr>
              <a:tr h="1053642">
                <a:tc>
                  <a:txBody>
                    <a:bodyPr/>
                    <a:lstStyle/>
                    <a:p>
                      <a:r>
                        <a:rPr lang="en-GB" sz="2800" noProof="0" dirty="0" smtClean="0"/>
                        <a:t>Contract</a:t>
                      </a:r>
                      <a:r>
                        <a:rPr lang="en-GB" sz="2800" baseline="0" noProof="0" dirty="0" smtClean="0"/>
                        <a:t> termination</a:t>
                      </a:r>
                      <a:endParaRPr lang="en-GB" sz="28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GB" sz="2400" baseline="0" noProof="0" dirty="0" smtClean="0"/>
                        <a:t>Risk of early contract termination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GB" sz="2400" baseline="0" noProof="0" dirty="0" smtClean="0"/>
                        <a:t>Lack of effective access to labour justice</a:t>
                      </a:r>
                      <a:endParaRPr lang="en-GB" sz="2400" baseline="0" noProof="0" dirty="0" smtClean="0"/>
                    </a:p>
                  </a:txBody>
                  <a:tcPr/>
                </a:tc>
              </a:tr>
              <a:tr h="3364857">
                <a:tc>
                  <a:txBody>
                    <a:bodyPr/>
                    <a:lstStyle/>
                    <a:p>
                      <a:r>
                        <a:rPr lang="en-GB" sz="2800" noProof="0" dirty="0" smtClean="0"/>
                        <a:t>Return</a:t>
                      </a:r>
                      <a:r>
                        <a:rPr lang="en-GB" sz="2800" baseline="0" noProof="0" dirty="0" smtClean="0"/>
                        <a:t> and reintegration</a:t>
                      </a:r>
                      <a:endParaRPr lang="en-GB" sz="28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GB" sz="2400" baseline="0" noProof="0" dirty="0" smtClean="0"/>
                        <a:t>No alternative sources of income and difficulty to find a job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GB" sz="2400" baseline="0" noProof="0" dirty="0" smtClean="0"/>
                        <a:t>Extortion by airport and customs officers?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GB" sz="2400" baseline="0" noProof="0" dirty="0" smtClean="0"/>
                        <a:t>Family problems relating to readjustment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GB" sz="2400" baseline="0" noProof="0" dirty="0" smtClean="0"/>
                        <a:t>Difficulties relating to social reintegration, especially for victims of violence 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GB" sz="2400" baseline="0" noProof="0" dirty="0" smtClean="0"/>
                        <a:t>The danger of re-victimization as smuggled migrants</a:t>
                      </a:r>
                      <a:endParaRPr lang="en-GB" sz="2400" baseline="0" noProof="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0325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827584" y="1702502"/>
            <a:ext cx="7841853" cy="203132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GB" sz="2800" b="1" dirty="0" smtClean="0">
                <a:solidFill>
                  <a:schemeClr val="tx2">
                    <a:lumMod val="75000"/>
                  </a:schemeClr>
                </a:solidFill>
              </a:rPr>
              <a:t>PREVENTION </a:t>
            </a:r>
            <a:r>
              <a:rPr lang="en-GB" sz="2800" b="1" dirty="0" smtClean="0">
                <a:solidFill>
                  <a:schemeClr val="tx2">
                    <a:lumMod val="75000"/>
                  </a:schemeClr>
                </a:solidFill>
              </a:rPr>
              <a:t>IS THE BEST CURE</a:t>
            </a:r>
            <a:r>
              <a:rPr lang="en-GB" sz="2800" b="1" dirty="0" smtClean="0">
                <a:solidFill>
                  <a:schemeClr val="tx2">
                    <a:lumMod val="75000"/>
                  </a:schemeClr>
                </a:solidFill>
              </a:rPr>
              <a:t> – IMPROVING ORGANIZATION OF THE MIGRATION PROCESS: </a:t>
            </a:r>
            <a:r>
              <a:rPr lang="en-GB" sz="2800" b="1" dirty="0" smtClean="0">
                <a:solidFill>
                  <a:schemeClr val="tx2">
                    <a:lumMod val="75000"/>
                  </a:schemeClr>
                </a:solidFill>
              </a:rPr>
              <a:t>Appropriate legislation to promote equal opportunities and treatment, and implementation mechanisms</a:t>
            </a:r>
            <a:r>
              <a:rPr lang="en-GB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en-GB" dirty="0"/>
          </a:p>
        </p:txBody>
      </p:sp>
      <p:sp>
        <p:nvSpPr>
          <p:cNvPr id="6" name="Rectangle 2"/>
          <p:cNvSpPr txBox="1">
            <a:spLocks noRot="1" noChangeArrowheads="1"/>
          </p:cNvSpPr>
          <p:nvPr/>
        </p:nvSpPr>
        <p:spPr>
          <a:xfrm>
            <a:off x="0" y="548680"/>
            <a:ext cx="82296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000" b="1" dirty="0" smtClean="0">
                <a:solidFill>
                  <a:schemeClr val="hlink"/>
                </a:solidFill>
              </a:rPr>
              <a:t>How to Address Gender-Based Inequalities in Migration Management?</a:t>
            </a:r>
            <a:endParaRPr lang="en-GB" sz="4000" b="1" dirty="0" smtClean="0"/>
          </a:p>
          <a:p>
            <a:endParaRPr lang="en-GB" sz="4000" b="1" dirty="0" smtClean="0">
              <a:solidFill>
                <a:schemeClr val="hlink"/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827584" y="3629342"/>
            <a:ext cx="844568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n-GB" sz="2800" dirty="0" smtClean="0">
                <a:solidFill>
                  <a:schemeClr val="tx2">
                    <a:lumMod val="75000"/>
                  </a:schemeClr>
                </a:solidFill>
              </a:rPr>
              <a:t>Ratifying international instruments</a:t>
            </a:r>
          </a:p>
          <a:p>
            <a:pPr marL="342900" indent="-342900">
              <a:buFontTx/>
              <a:buAutoNum type="arabicParenR"/>
            </a:pPr>
            <a:r>
              <a:rPr lang="en-GB" sz="2800" dirty="0" smtClean="0">
                <a:solidFill>
                  <a:schemeClr val="tx2">
                    <a:lumMod val="75000"/>
                  </a:schemeClr>
                </a:solidFill>
              </a:rPr>
              <a:t>Applying a rights and gender perspective in policies and programmes:  Gender-sensitive analysis and planning</a:t>
            </a:r>
            <a:endParaRPr lang="en-GB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835696" y="5775647"/>
            <a:ext cx="7244680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solidFill>
                  <a:schemeClr val="accent1">
                    <a:lumMod val="50000"/>
                  </a:schemeClr>
                </a:solidFill>
              </a:rPr>
              <a:t>Gender-Sensitive Labour Migration Policy Project</a:t>
            </a:r>
          </a:p>
        </p:txBody>
      </p:sp>
    </p:spTree>
    <p:extLst>
      <p:ext uri="{BB962C8B-B14F-4D97-AF65-F5344CB8AC3E}">
        <p14:creationId xmlns:p14="http://schemas.microsoft.com/office/powerpoint/2010/main" val="274989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607408" y="1340768"/>
            <a:ext cx="8457688" cy="574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90000"/>
              </a:lnSpc>
              <a:buFont typeface="Wingdings" pitchFamily="2" charset="2"/>
              <a:buAutoNum type="arabicParenR"/>
            </a:pPr>
            <a:r>
              <a:rPr lang="en-GB" sz="2800" b="1" dirty="0" smtClean="0">
                <a:solidFill>
                  <a:schemeClr val="tx2">
                    <a:lumMod val="75000"/>
                  </a:schemeClr>
                </a:solidFill>
              </a:rPr>
              <a:t>Data on migration disaggregated by gender.</a:t>
            </a:r>
            <a:endParaRPr lang="en-GB" sz="28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en-GB" sz="28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n-GB" sz="2800" b="1" dirty="0" smtClean="0">
                <a:solidFill>
                  <a:schemeClr val="tx2">
                    <a:lumMod val="75000"/>
                  </a:schemeClr>
                </a:solidFill>
              </a:rPr>
              <a:t>2)  Identifying differences in the occupations available to migrant men and women, the level of protection in sending and receiving countries, and access to information and services before and during migration.</a:t>
            </a:r>
          </a:p>
          <a:p>
            <a:pPr>
              <a:lnSpc>
                <a:spcPct val="90000"/>
              </a:lnSpc>
            </a:pPr>
            <a:endParaRPr lang="en-GB" sz="28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n-GB" sz="2800" b="1" dirty="0" smtClean="0">
                <a:solidFill>
                  <a:schemeClr val="tx2">
                    <a:lumMod val="75000"/>
                  </a:schemeClr>
                </a:solidFill>
              </a:rPr>
              <a:t>3)  Reviewing the capacities of existing institutions and mechanisms to promote gender equality and end all forms of discrimination in migration. </a:t>
            </a:r>
            <a:endParaRPr lang="en-GB" sz="28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GB" sz="2800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6" name="Rectangle 2"/>
          <p:cNvSpPr txBox="1">
            <a:spLocks noRot="1" noChangeArrowheads="1"/>
          </p:cNvSpPr>
          <p:nvPr/>
        </p:nvSpPr>
        <p:spPr>
          <a:xfrm>
            <a:off x="-17303" y="467683"/>
            <a:ext cx="82296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000" b="1" dirty="0" smtClean="0">
                <a:solidFill>
                  <a:srgbClr val="0070C0"/>
                </a:solidFill>
              </a:rPr>
              <a:t>Gender-Sensitive Analysis</a:t>
            </a:r>
            <a:r>
              <a:rPr lang="en-GB" sz="4000" b="1" dirty="0" smtClean="0">
                <a:solidFill>
                  <a:srgbClr val="0070C0"/>
                </a:solidFill>
              </a:rPr>
              <a:t> </a:t>
            </a:r>
          </a:p>
          <a:p>
            <a:endParaRPr lang="en-GB" sz="4000" b="1" dirty="0" smtClean="0">
              <a:solidFill>
                <a:schemeClr val="hlink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835696" y="5775647"/>
            <a:ext cx="7244680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solidFill>
                  <a:schemeClr val="accent1">
                    <a:lumMod val="50000"/>
                  </a:schemeClr>
                </a:solidFill>
              </a:rPr>
              <a:t>Gender-Sensitive Labour Migration Policy Project</a:t>
            </a:r>
          </a:p>
        </p:txBody>
      </p:sp>
    </p:spTree>
    <p:extLst>
      <p:ext uri="{BB962C8B-B14F-4D97-AF65-F5344CB8AC3E}">
        <p14:creationId xmlns:p14="http://schemas.microsoft.com/office/powerpoint/2010/main" val="274989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769316" y="1498201"/>
            <a:ext cx="8385680" cy="43581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90000"/>
              </a:lnSpc>
              <a:buFont typeface="Arial" pitchFamily="34" charset="0"/>
              <a:buChar char="•"/>
            </a:pPr>
            <a:r>
              <a:rPr lang="en-GB" sz="2800" b="1" dirty="0" smtClean="0">
                <a:solidFill>
                  <a:schemeClr val="tx2">
                    <a:lumMod val="75000"/>
                  </a:schemeClr>
                </a:solidFill>
              </a:rPr>
              <a:t>Extending labour and migration legislation </a:t>
            </a:r>
            <a:r>
              <a:rPr lang="en-GB" sz="2800" dirty="0" smtClean="0">
                <a:solidFill>
                  <a:schemeClr val="tx2">
                    <a:lumMod val="75000"/>
                  </a:schemeClr>
                </a:solidFill>
              </a:rPr>
              <a:t>to cover sectors and occupations where women prevail.</a:t>
            </a:r>
            <a:endParaRPr lang="en-GB" sz="28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457200" indent="-457200">
              <a:lnSpc>
                <a:spcPct val="90000"/>
              </a:lnSpc>
              <a:buFont typeface="Arial" pitchFamily="34" charset="0"/>
              <a:buChar char="•"/>
            </a:pPr>
            <a:r>
              <a:rPr lang="en-GB" sz="2800" dirty="0" smtClean="0">
                <a:solidFill>
                  <a:schemeClr val="tx2">
                    <a:lumMod val="75000"/>
                  </a:schemeClr>
                </a:solidFill>
              </a:rPr>
              <a:t>Providing </a:t>
            </a:r>
            <a:r>
              <a:rPr lang="en-GB" sz="2800" b="1" dirty="0" smtClean="0">
                <a:solidFill>
                  <a:schemeClr val="tx2">
                    <a:lumMod val="75000"/>
                  </a:schemeClr>
                </a:solidFill>
              </a:rPr>
              <a:t>equal opportunities and treatment</a:t>
            </a:r>
            <a:r>
              <a:rPr lang="en-GB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GB" sz="2800" dirty="0" smtClean="0">
                <a:solidFill>
                  <a:schemeClr val="tx2">
                    <a:lumMod val="75000"/>
                  </a:schemeClr>
                </a:solidFill>
              </a:rPr>
              <a:t>for migrant men and women, abolishing protectionist actions preventing access to productive and decent work. </a:t>
            </a:r>
            <a:r>
              <a:rPr lang="en-GB" sz="2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pPr marL="457200" indent="-457200">
              <a:lnSpc>
                <a:spcPct val="90000"/>
              </a:lnSpc>
              <a:buFont typeface="Arial" pitchFamily="34" charset="0"/>
              <a:buChar char="•"/>
            </a:pPr>
            <a:r>
              <a:rPr lang="en-GB" sz="2800" b="1" dirty="0" smtClean="0">
                <a:solidFill>
                  <a:schemeClr val="tx2">
                    <a:lumMod val="75000"/>
                  </a:schemeClr>
                </a:solidFill>
              </a:rPr>
              <a:t>Reviewing legislation that restricts </a:t>
            </a:r>
            <a:r>
              <a:rPr lang="en-GB" sz="2800" dirty="0" smtClean="0">
                <a:solidFill>
                  <a:schemeClr val="tx2">
                    <a:lumMod val="75000"/>
                  </a:schemeClr>
                </a:solidFill>
              </a:rPr>
              <a:t>migrant women more than protecting them.</a:t>
            </a:r>
          </a:p>
          <a:p>
            <a:pPr marL="457200" indent="-457200">
              <a:lnSpc>
                <a:spcPct val="90000"/>
              </a:lnSpc>
              <a:buFont typeface="Arial" pitchFamily="34" charset="0"/>
              <a:buChar char="•"/>
            </a:pPr>
            <a:r>
              <a:rPr lang="en-GB" sz="2800" b="1" dirty="0" smtClean="0">
                <a:solidFill>
                  <a:schemeClr val="tx2">
                    <a:lumMod val="75000"/>
                  </a:schemeClr>
                </a:solidFill>
              </a:rPr>
              <a:t>Involving gender experts </a:t>
            </a:r>
            <a:r>
              <a:rPr lang="en-GB" sz="2800" dirty="0" smtClean="0">
                <a:solidFill>
                  <a:schemeClr val="tx2">
                    <a:lumMod val="75000"/>
                  </a:schemeClr>
                </a:solidFill>
              </a:rPr>
              <a:t>in decision-making processes relating to the development of migration legislation and policy-making.</a:t>
            </a:r>
            <a:endParaRPr lang="en-GB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Rectangle 2"/>
          <p:cNvSpPr txBox="1">
            <a:spLocks noRot="1" noChangeArrowheads="1"/>
          </p:cNvSpPr>
          <p:nvPr/>
        </p:nvSpPr>
        <p:spPr>
          <a:xfrm>
            <a:off x="-17303" y="467683"/>
            <a:ext cx="82296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000" b="1" dirty="0" smtClean="0">
                <a:solidFill>
                  <a:srgbClr val="0070C0"/>
                </a:solidFill>
              </a:rPr>
              <a:t>Planning to Avoid Gender-Based Inequalities</a:t>
            </a:r>
            <a:endParaRPr lang="en-GB" sz="4000" b="1" dirty="0" smtClean="0">
              <a:solidFill>
                <a:srgbClr val="0070C0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835696" y="5775647"/>
            <a:ext cx="7244680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solidFill>
                  <a:schemeClr val="accent1">
                    <a:lumMod val="50000"/>
                  </a:schemeClr>
                </a:solidFill>
              </a:rPr>
              <a:t>Gender-Sensitive Labour Migration Policy Project</a:t>
            </a:r>
          </a:p>
        </p:txBody>
      </p:sp>
    </p:spTree>
    <p:extLst>
      <p:ext uri="{BB962C8B-B14F-4D97-AF65-F5344CB8AC3E}">
        <p14:creationId xmlns:p14="http://schemas.microsoft.com/office/powerpoint/2010/main" val="106160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758320" y="1659646"/>
            <a:ext cx="8385680" cy="35825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90000"/>
              </a:lnSpc>
              <a:buFont typeface="Arial" pitchFamily="34" charset="0"/>
              <a:buChar char="•"/>
            </a:pPr>
            <a:r>
              <a:rPr lang="en-GB" sz="2800" b="1" dirty="0" smtClean="0">
                <a:solidFill>
                  <a:schemeClr val="tx2">
                    <a:lumMod val="75000"/>
                  </a:schemeClr>
                </a:solidFill>
              </a:rPr>
              <a:t>Employing more women in migration management.</a:t>
            </a:r>
          </a:p>
          <a:p>
            <a:pPr>
              <a:lnSpc>
                <a:spcPct val="90000"/>
              </a:lnSpc>
            </a:pPr>
            <a:endParaRPr lang="en-GB" sz="28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457200" indent="-457200">
              <a:lnSpc>
                <a:spcPct val="90000"/>
              </a:lnSpc>
              <a:buFont typeface="Arial" pitchFamily="34" charset="0"/>
              <a:buChar char="•"/>
            </a:pPr>
            <a:r>
              <a:rPr lang="en-GB" sz="2800" b="1" dirty="0" smtClean="0">
                <a:solidFill>
                  <a:schemeClr val="tx2">
                    <a:lumMod val="75000"/>
                  </a:schemeClr>
                </a:solidFill>
              </a:rPr>
              <a:t>Awareness-raising for immigration officers and employers </a:t>
            </a:r>
            <a:r>
              <a:rPr lang="en-GB" sz="2800" b="1" dirty="0" smtClean="0">
                <a:solidFill>
                  <a:schemeClr val="tx2">
                    <a:lumMod val="75000"/>
                  </a:schemeClr>
                </a:solidFill>
              </a:rPr>
              <a:t>regarding</a:t>
            </a:r>
            <a:r>
              <a:rPr lang="en-GB" sz="2800" b="1" dirty="0" smtClean="0">
                <a:solidFill>
                  <a:schemeClr val="tx2">
                    <a:lumMod val="75000"/>
                  </a:schemeClr>
                </a:solidFill>
              </a:rPr>
              <a:t> human rights and labour rights. </a:t>
            </a:r>
          </a:p>
          <a:p>
            <a:pPr>
              <a:lnSpc>
                <a:spcPct val="90000"/>
              </a:lnSpc>
            </a:pPr>
            <a:endParaRPr lang="en-GB" sz="28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457200" indent="-457200">
              <a:lnSpc>
                <a:spcPct val="90000"/>
              </a:lnSpc>
              <a:buFont typeface="Arial" pitchFamily="34" charset="0"/>
              <a:buChar char="•"/>
            </a:pPr>
            <a:r>
              <a:rPr lang="en-GB" sz="2800" b="1" dirty="0" smtClean="0">
                <a:solidFill>
                  <a:schemeClr val="tx2">
                    <a:lumMod val="75000"/>
                  </a:schemeClr>
                </a:solidFill>
              </a:rPr>
              <a:t>Avoiding victimization and criminalization of migrants that end up being irregular migrants or subject to forced labour.</a:t>
            </a:r>
            <a:r>
              <a:rPr lang="en-GB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en-GB" sz="28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Rectangle 2"/>
          <p:cNvSpPr txBox="1">
            <a:spLocks noRot="1" noChangeArrowheads="1"/>
          </p:cNvSpPr>
          <p:nvPr/>
        </p:nvSpPr>
        <p:spPr>
          <a:xfrm>
            <a:off x="-17303" y="467683"/>
            <a:ext cx="82296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000" b="1" dirty="0">
                <a:solidFill>
                  <a:srgbClr val="0070C0"/>
                </a:solidFill>
              </a:rPr>
              <a:t>Planning to Avoid Gender-Based Inequalities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1835696" y="5775647"/>
            <a:ext cx="7244680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solidFill>
                  <a:schemeClr val="accent1">
                    <a:lumMod val="50000"/>
                  </a:schemeClr>
                </a:solidFill>
              </a:rPr>
              <a:t>Gender-Sensitive Labour Migration Policy Project</a:t>
            </a:r>
          </a:p>
        </p:txBody>
      </p:sp>
    </p:spTree>
    <p:extLst>
      <p:ext uri="{BB962C8B-B14F-4D97-AF65-F5344CB8AC3E}">
        <p14:creationId xmlns:p14="http://schemas.microsoft.com/office/powerpoint/2010/main" val="3261263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914642" y="1700808"/>
            <a:ext cx="732976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Rectangle 2"/>
          <p:cNvSpPr txBox="1">
            <a:spLocks noRot="1" noChangeArrowheads="1"/>
          </p:cNvSpPr>
          <p:nvPr/>
        </p:nvSpPr>
        <p:spPr>
          <a:xfrm>
            <a:off x="601216" y="861696"/>
            <a:ext cx="82296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4000" dirty="0" smtClean="0">
                <a:solidFill>
                  <a:schemeClr val="hlink"/>
                </a:solidFill>
              </a:rPr>
              <a:t>Thank you</a:t>
            </a:r>
            <a:r>
              <a:rPr lang="it-IT" sz="4000" dirty="0" smtClean="0">
                <a:solidFill>
                  <a:schemeClr val="hlink"/>
                </a:solidFill>
              </a:rPr>
              <a:t>!</a:t>
            </a:r>
            <a:endParaRPr lang="it-IT" sz="4000" dirty="0" smtClean="0">
              <a:solidFill>
                <a:schemeClr val="hlink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331640" y="2204864"/>
            <a:ext cx="67687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Ofiplaza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El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Retiro</a:t>
            </a:r>
            <a:endParaRPr lang="en-US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Edificio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8, Suite 836</a:t>
            </a:r>
          </a:p>
          <a:p>
            <a:pPr algn="ctr"/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Managua</a:t>
            </a:r>
          </a:p>
          <a:p>
            <a:pPr algn="ctr"/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fernandezb@ilo.org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1835696" y="5775647"/>
            <a:ext cx="7244680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solidFill>
                  <a:schemeClr val="accent1">
                    <a:lumMod val="50000"/>
                  </a:schemeClr>
                </a:solidFill>
              </a:rPr>
              <a:t>Gender-Sensitive Labour Migration Policy Project</a:t>
            </a:r>
          </a:p>
        </p:txBody>
      </p:sp>
    </p:spTree>
    <p:extLst>
      <p:ext uri="{BB962C8B-B14F-4D97-AF65-F5344CB8AC3E}">
        <p14:creationId xmlns:p14="http://schemas.microsoft.com/office/powerpoint/2010/main" val="4084596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3 Rectángulo"/>
          <p:cNvSpPr/>
          <p:nvPr/>
        </p:nvSpPr>
        <p:spPr>
          <a:xfrm>
            <a:off x="364312" y="645368"/>
            <a:ext cx="831641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 smtClean="0">
                <a:solidFill>
                  <a:srgbClr val="0070C0"/>
                </a:solidFill>
              </a:rPr>
              <a:t>Contents</a:t>
            </a:r>
            <a:endParaRPr lang="en-GB" sz="4400" dirty="0">
              <a:solidFill>
                <a:srgbClr val="0070C0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926392" y="1520785"/>
            <a:ext cx="7754336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GB" sz="3200" b="1" dirty="0" smtClean="0">
                <a:solidFill>
                  <a:schemeClr val="accent1">
                    <a:lumMod val="50000"/>
                  </a:schemeClr>
                </a:solidFill>
              </a:rPr>
              <a:t>Why focus on gender and migration issues?</a:t>
            </a:r>
            <a:endParaRPr lang="en-GB" sz="32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514350" indent="-514350">
              <a:buAutoNum type="arabicPeriod"/>
            </a:pPr>
            <a:r>
              <a:rPr lang="en-GB" sz="3200" b="1" dirty="0" smtClean="0">
                <a:solidFill>
                  <a:schemeClr val="accent1">
                    <a:lumMod val="50000"/>
                  </a:schemeClr>
                </a:solidFill>
              </a:rPr>
              <a:t>Risks during different stages of migration</a:t>
            </a:r>
          </a:p>
          <a:p>
            <a:pPr marL="514350" indent="-514350">
              <a:buAutoNum type="arabicPeriod"/>
            </a:pPr>
            <a:r>
              <a:rPr lang="en-GB" sz="3200" b="1" dirty="0" smtClean="0">
                <a:solidFill>
                  <a:schemeClr val="accent1">
                    <a:lumMod val="50000"/>
                  </a:schemeClr>
                </a:solidFill>
              </a:rPr>
              <a:t>How should gender inequalities be addressed in migration management</a:t>
            </a:r>
            <a:r>
              <a:rPr lang="en-GB" sz="3200" b="1" dirty="0" smtClean="0">
                <a:solidFill>
                  <a:schemeClr val="accent1">
                    <a:lumMod val="50000"/>
                  </a:schemeClr>
                </a:solidFill>
              </a:rPr>
              <a:t>?</a:t>
            </a:r>
          </a:p>
          <a:p>
            <a:endParaRPr lang="en-GB" dirty="0"/>
          </a:p>
        </p:txBody>
      </p:sp>
      <p:sp>
        <p:nvSpPr>
          <p:cNvPr id="6" name="5 CuadroTexto"/>
          <p:cNvSpPr txBox="1"/>
          <p:nvPr/>
        </p:nvSpPr>
        <p:spPr>
          <a:xfrm>
            <a:off x="1835696" y="5775647"/>
            <a:ext cx="7244680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solidFill>
                  <a:schemeClr val="accent1">
                    <a:lumMod val="50000"/>
                  </a:schemeClr>
                </a:solidFill>
              </a:rPr>
              <a:t>Gender-Sensitive Labour Migration Policy Project</a:t>
            </a:r>
          </a:p>
        </p:txBody>
      </p:sp>
    </p:spTree>
    <p:extLst>
      <p:ext uri="{BB962C8B-B14F-4D97-AF65-F5344CB8AC3E}">
        <p14:creationId xmlns:p14="http://schemas.microsoft.com/office/powerpoint/2010/main" val="3014386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2092" y="0"/>
            <a:ext cx="9144000" cy="6858000"/>
          </a:xfrm>
          <a:prstGeom prst="rect">
            <a:avLst/>
          </a:prstGeom>
        </p:spPr>
      </p:pic>
      <p:sp>
        <p:nvSpPr>
          <p:cNvPr id="4" name="3 Rectángulo"/>
          <p:cNvSpPr/>
          <p:nvPr/>
        </p:nvSpPr>
        <p:spPr>
          <a:xfrm>
            <a:off x="-48974" y="188640"/>
            <a:ext cx="83164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 smtClean="0">
                <a:solidFill>
                  <a:srgbClr val="0070C0"/>
                </a:solidFill>
              </a:rPr>
              <a:t>Why focus on gender and </a:t>
            </a:r>
          </a:p>
          <a:p>
            <a:pPr algn="ctr"/>
            <a:r>
              <a:rPr lang="en-GB" sz="4400" dirty="0" smtClean="0">
                <a:solidFill>
                  <a:srgbClr val="0070C0"/>
                </a:solidFill>
              </a:rPr>
              <a:t>migration issues</a:t>
            </a:r>
            <a:r>
              <a:rPr lang="en-GB" sz="4400" dirty="0" smtClean="0">
                <a:solidFill>
                  <a:srgbClr val="0070C0"/>
                </a:solidFill>
              </a:rPr>
              <a:t>?</a:t>
            </a:r>
            <a:endParaRPr lang="en-GB" sz="4400" dirty="0">
              <a:solidFill>
                <a:srgbClr val="0070C0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95536" y="1648614"/>
            <a:ext cx="855393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Arial" pitchFamily="34" charset="0"/>
              <a:buChar char="•"/>
            </a:pPr>
            <a:r>
              <a:rPr lang="en-GB" sz="2800" dirty="0" smtClean="0"/>
              <a:t>Gender influences opportunities in life (in the same manner as socio-economic group, race, ethnic group</a:t>
            </a:r>
            <a:r>
              <a:rPr lang="en-GB" sz="2800" dirty="0" smtClean="0"/>
              <a:t>)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n-GB" sz="2800" dirty="0" smtClean="0"/>
              <a:t>Societies </a:t>
            </a:r>
            <a:r>
              <a:rPr lang="en-GB" sz="2800" b="1" dirty="0" smtClean="0"/>
              <a:t>allocate different roles and opportunities</a:t>
            </a:r>
            <a:r>
              <a:rPr lang="en-GB" sz="2800" b="1" dirty="0" smtClean="0"/>
              <a:t> </a:t>
            </a:r>
            <a:r>
              <a:rPr lang="en-GB" sz="2800" dirty="0" smtClean="0"/>
              <a:t>to boys and girls from the moment they are born, and they are taught to perform those roles based on </a:t>
            </a:r>
            <a:r>
              <a:rPr lang="en-GB" sz="2800" b="1" dirty="0" smtClean="0"/>
              <a:t>preconceived notions </a:t>
            </a:r>
            <a:r>
              <a:rPr lang="en-GB" sz="2800" dirty="0" smtClean="0"/>
              <a:t>about how a man or a woman should behave</a:t>
            </a:r>
            <a:r>
              <a:rPr lang="en-GB" sz="2800" dirty="0" smtClean="0"/>
              <a:t>, </a:t>
            </a:r>
            <a:r>
              <a:rPr lang="en-GB" sz="2800" b="1" dirty="0" smtClean="0"/>
              <a:t>assumptions</a:t>
            </a:r>
            <a:r>
              <a:rPr lang="en-GB" sz="2800" dirty="0" smtClean="0"/>
              <a:t> relating to skills they have, and opportunities in work and life as women and men. </a:t>
            </a:r>
            <a:endParaRPr lang="en-GB" sz="2800" dirty="0"/>
          </a:p>
        </p:txBody>
      </p:sp>
      <p:sp>
        <p:nvSpPr>
          <p:cNvPr id="6" name="5 CuadroTexto"/>
          <p:cNvSpPr txBox="1"/>
          <p:nvPr/>
        </p:nvSpPr>
        <p:spPr>
          <a:xfrm>
            <a:off x="1835696" y="5775647"/>
            <a:ext cx="7244680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solidFill>
                  <a:schemeClr val="accent1">
                    <a:lumMod val="50000"/>
                  </a:schemeClr>
                </a:solidFill>
              </a:rPr>
              <a:t>Gender-Sensitive Labour Migration Policy Project</a:t>
            </a:r>
          </a:p>
        </p:txBody>
      </p:sp>
    </p:spTree>
    <p:extLst>
      <p:ext uri="{BB962C8B-B14F-4D97-AF65-F5344CB8AC3E}">
        <p14:creationId xmlns:p14="http://schemas.microsoft.com/office/powerpoint/2010/main" val="397797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3 Rectángulo"/>
          <p:cNvSpPr/>
          <p:nvPr/>
        </p:nvSpPr>
        <p:spPr>
          <a:xfrm>
            <a:off x="-7360" y="53614"/>
            <a:ext cx="83164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srgbClr val="0070C0"/>
                </a:solidFill>
              </a:rPr>
              <a:t>Why focus on gender and </a:t>
            </a:r>
          </a:p>
          <a:p>
            <a:pPr algn="ctr"/>
            <a:r>
              <a:rPr lang="en-GB" sz="4400" dirty="0">
                <a:solidFill>
                  <a:srgbClr val="0070C0"/>
                </a:solidFill>
              </a:rPr>
              <a:t>migration issues?</a:t>
            </a:r>
            <a:endParaRPr lang="en-GB" sz="4400" dirty="0">
              <a:solidFill>
                <a:srgbClr val="0070C0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89461" y="1710839"/>
            <a:ext cx="8954539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Arial" pitchFamily="34" charset="0"/>
              <a:buChar char="•"/>
            </a:pPr>
            <a:r>
              <a:rPr lang="en-GB" sz="2800" dirty="0" smtClean="0">
                <a:solidFill>
                  <a:schemeClr val="tx2">
                    <a:lumMod val="75000"/>
                  </a:schemeClr>
                </a:solidFill>
              </a:rPr>
              <a:t>The </a:t>
            </a:r>
            <a:r>
              <a:rPr lang="en-GB" sz="2800" b="1" dirty="0" smtClean="0">
                <a:solidFill>
                  <a:schemeClr val="tx2">
                    <a:lumMod val="75000"/>
                  </a:schemeClr>
                </a:solidFill>
              </a:rPr>
              <a:t>gender-based lack of </a:t>
            </a:r>
            <a:r>
              <a:rPr lang="en-GB" sz="2800" b="1" dirty="0" smtClean="0">
                <a:solidFill>
                  <a:schemeClr val="tx2">
                    <a:lumMod val="75000"/>
                  </a:schemeClr>
                </a:solidFill>
              </a:rPr>
              <a:t>balance</a:t>
            </a:r>
            <a:r>
              <a:rPr lang="en-GB" sz="2800" dirty="0" smtClean="0">
                <a:solidFill>
                  <a:schemeClr val="tx2">
                    <a:lumMod val="75000"/>
                  </a:schemeClr>
                </a:solidFill>
              </a:rPr>
              <a:t> that shapes ideas about what job is appropriate or not for women translates into a </a:t>
            </a:r>
            <a:r>
              <a:rPr lang="en-GB" sz="2800" b="1" dirty="0" smtClean="0">
                <a:solidFill>
                  <a:schemeClr val="tx2">
                    <a:lumMod val="75000"/>
                  </a:schemeClr>
                </a:solidFill>
              </a:rPr>
              <a:t>labour market</a:t>
            </a:r>
            <a:r>
              <a:rPr lang="en-GB" sz="2800" dirty="0" smtClean="0">
                <a:solidFill>
                  <a:schemeClr val="tx2">
                    <a:lumMod val="75000"/>
                  </a:schemeClr>
                </a:solidFill>
              </a:rPr>
              <a:t> where employment </a:t>
            </a:r>
            <a:r>
              <a:rPr lang="en-GB" sz="2800" b="1" dirty="0" smtClean="0">
                <a:solidFill>
                  <a:schemeClr val="tx2">
                    <a:lumMod val="75000"/>
                  </a:schemeClr>
                </a:solidFill>
              </a:rPr>
              <a:t>opportunities</a:t>
            </a:r>
            <a:r>
              <a:rPr lang="en-GB" sz="2800" dirty="0" smtClean="0">
                <a:solidFill>
                  <a:schemeClr val="tx2">
                    <a:lumMod val="75000"/>
                  </a:schemeClr>
                </a:solidFill>
              </a:rPr>
              <a:t> for women </a:t>
            </a:r>
            <a:r>
              <a:rPr lang="en-GB" sz="2800" b="1" dirty="0" smtClean="0">
                <a:solidFill>
                  <a:schemeClr val="tx2">
                    <a:lumMod val="75000"/>
                  </a:schemeClr>
                </a:solidFill>
              </a:rPr>
              <a:t>are limited to performing the roles </a:t>
            </a:r>
            <a:r>
              <a:rPr lang="en-GB" sz="2800" dirty="0" smtClean="0">
                <a:solidFill>
                  <a:schemeClr val="tx2">
                    <a:lumMod val="75000"/>
                  </a:schemeClr>
                </a:solidFill>
              </a:rPr>
              <a:t>that have been </a:t>
            </a:r>
            <a:r>
              <a:rPr lang="en-GB" sz="2800" b="1" dirty="0" smtClean="0">
                <a:solidFill>
                  <a:schemeClr val="tx2">
                    <a:lumMod val="75000"/>
                  </a:schemeClr>
                </a:solidFill>
              </a:rPr>
              <a:t>allocated </a:t>
            </a:r>
            <a:r>
              <a:rPr lang="en-GB" sz="2800" dirty="0" smtClean="0">
                <a:solidFill>
                  <a:schemeClr val="tx2">
                    <a:lumMod val="75000"/>
                  </a:schemeClr>
                </a:solidFill>
              </a:rPr>
              <a:t>to them</a:t>
            </a:r>
            <a:r>
              <a:rPr lang="en-GB" sz="2800" dirty="0" smtClean="0">
                <a:solidFill>
                  <a:schemeClr val="tx2">
                    <a:lumMod val="75000"/>
                  </a:schemeClr>
                </a:solidFill>
              </a:rPr>
              <a:t>, such as </a:t>
            </a:r>
            <a:r>
              <a:rPr lang="en-GB" sz="2800" u="sng" dirty="0" smtClean="0">
                <a:solidFill>
                  <a:schemeClr val="tx2">
                    <a:lumMod val="75000"/>
                  </a:schemeClr>
                </a:solidFill>
              </a:rPr>
              <a:t>household work or work in the non-structured sector.</a:t>
            </a:r>
            <a:endParaRPr lang="en-GB" sz="28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GB" sz="2800" b="1" dirty="0" smtClean="0">
                <a:solidFill>
                  <a:schemeClr val="tx2">
                    <a:lumMod val="75000"/>
                  </a:schemeClr>
                </a:solidFill>
              </a:rPr>
              <a:t>Extensions of the traditional role of women.</a:t>
            </a:r>
            <a:r>
              <a:rPr lang="en-GB" sz="2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GB" sz="2800" dirty="0" smtClean="0">
                <a:solidFill>
                  <a:schemeClr val="tx2">
                    <a:lumMod val="75000"/>
                  </a:schemeClr>
                </a:solidFill>
              </a:rPr>
              <a:t>Individualized and isolated work environments.</a:t>
            </a:r>
            <a:endParaRPr lang="en-GB" sz="28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GB" sz="2800" dirty="0" smtClean="0"/>
              <a:t> </a:t>
            </a:r>
          </a:p>
          <a:p>
            <a:endParaRPr lang="en-GB" sz="28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800" dirty="0" smtClean="0"/>
          </a:p>
          <a:p>
            <a:endParaRPr lang="en-GB" sz="2800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835696" y="5775647"/>
            <a:ext cx="7244680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solidFill>
                  <a:schemeClr val="accent1">
                    <a:lumMod val="50000"/>
                  </a:schemeClr>
                </a:solidFill>
              </a:rPr>
              <a:t>Gender-Sensitive Labour Migration Policy Project</a:t>
            </a:r>
          </a:p>
        </p:txBody>
      </p:sp>
    </p:spTree>
    <p:extLst>
      <p:ext uri="{BB962C8B-B14F-4D97-AF65-F5344CB8AC3E}">
        <p14:creationId xmlns:p14="http://schemas.microsoft.com/office/powerpoint/2010/main" val="410586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3 Rectángulo"/>
          <p:cNvSpPr/>
          <p:nvPr/>
        </p:nvSpPr>
        <p:spPr>
          <a:xfrm>
            <a:off x="0" y="116632"/>
            <a:ext cx="83164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 smtClean="0">
                <a:solidFill>
                  <a:srgbClr val="0070C0"/>
                </a:solidFill>
              </a:rPr>
              <a:t>What are </a:t>
            </a:r>
          </a:p>
          <a:p>
            <a:pPr algn="ctr"/>
            <a:r>
              <a:rPr lang="en-GB" sz="4400" dirty="0" smtClean="0">
                <a:solidFill>
                  <a:srgbClr val="0070C0"/>
                </a:solidFill>
              </a:rPr>
              <a:t>gender-sensitive policies ?</a:t>
            </a:r>
            <a:r>
              <a:rPr lang="en-GB" sz="4400" dirty="0" smtClean="0">
                <a:solidFill>
                  <a:srgbClr val="0070C0"/>
                </a:solidFill>
              </a:rPr>
              <a:t> </a:t>
            </a:r>
            <a:endParaRPr lang="en-GB" sz="4400" dirty="0">
              <a:solidFill>
                <a:srgbClr val="0070C0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45357" y="1477228"/>
            <a:ext cx="90010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GB" sz="2800" dirty="0" smtClean="0"/>
              <a:t>Policies and programmes are not “</a:t>
            </a:r>
            <a:r>
              <a:rPr lang="en-GB" sz="2800" b="1" dirty="0" smtClean="0"/>
              <a:t>gender ne</a:t>
            </a:r>
            <a:r>
              <a:rPr lang="en-GB" sz="2800" b="1" dirty="0" smtClean="0"/>
              <a:t>utral</a:t>
            </a:r>
            <a:r>
              <a:rPr lang="en-GB" sz="2800" dirty="0" smtClean="0"/>
              <a:t>” in their </a:t>
            </a:r>
            <a:r>
              <a:rPr lang="en-GB" sz="2800" b="1" dirty="0" smtClean="0"/>
              <a:t>impact;</a:t>
            </a:r>
            <a:r>
              <a:rPr lang="en-GB" sz="2800" dirty="0" smtClean="0"/>
              <a:t> that is, </a:t>
            </a:r>
            <a:r>
              <a:rPr lang="en-GB" sz="2800" b="1" dirty="0" smtClean="0"/>
              <a:t>they do not affect men and women in the same manner</a:t>
            </a:r>
            <a:r>
              <a:rPr lang="en-GB" sz="2800" dirty="0" smtClean="0"/>
              <a:t>. </a:t>
            </a:r>
            <a:r>
              <a:rPr lang="en-GB" sz="2800" dirty="0"/>
              <a:t> </a:t>
            </a:r>
            <a:r>
              <a:rPr lang="en-GB" sz="2800" dirty="0" smtClean="0"/>
              <a:t>Given the significant differences in terms of the</a:t>
            </a:r>
            <a:r>
              <a:rPr lang="en-GB" sz="2800" dirty="0" smtClean="0"/>
              <a:t> </a:t>
            </a:r>
            <a:r>
              <a:rPr lang="en-GB" sz="2800" u="sng" dirty="0" smtClean="0"/>
              <a:t>factors motivating</a:t>
            </a:r>
            <a:r>
              <a:rPr lang="en-GB" sz="2800" dirty="0" smtClean="0"/>
              <a:t> migration of women and their </a:t>
            </a:r>
            <a:r>
              <a:rPr lang="en-GB" sz="2800" u="sng" dirty="0" smtClean="0"/>
              <a:t>experiences as migrants,</a:t>
            </a:r>
            <a:r>
              <a:rPr lang="en-GB" sz="2800" dirty="0" smtClean="0"/>
              <a:t> policies that reflect this are required. </a:t>
            </a:r>
          </a:p>
          <a:p>
            <a:r>
              <a:rPr lang="en-GB" sz="2800" dirty="0" smtClean="0"/>
              <a:t> 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GB" sz="2800" b="1" dirty="0" smtClean="0"/>
              <a:t>Reproduce and intensify existing social, </a:t>
            </a:r>
            <a:r>
              <a:rPr lang="en-GB" sz="2800" dirty="0" smtClean="0"/>
              <a:t>economic, and cultural </a:t>
            </a:r>
            <a:r>
              <a:rPr lang="en-GB" sz="2800" b="1" dirty="0" smtClean="0"/>
              <a:t>inequalities </a:t>
            </a:r>
            <a:r>
              <a:rPr lang="en-GB" sz="2800" dirty="0" smtClean="0"/>
              <a:t>between men and women in countries of origin and destination.</a:t>
            </a:r>
          </a:p>
          <a:p>
            <a:r>
              <a:rPr lang="en-GB" sz="2800" dirty="0" smtClean="0"/>
              <a:t> </a:t>
            </a:r>
            <a:endParaRPr lang="en-GB" sz="2800" dirty="0"/>
          </a:p>
        </p:txBody>
      </p:sp>
      <p:sp>
        <p:nvSpPr>
          <p:cNvPr id="6" name="5 CuadroTexto"/>
          <p:cNvSpPr txBox="1"/>
          <p:nvPr/>
        </p:nvSpPr>
        <p:spPr>
          <a:xfrm>
            <a:off x="1835696" y="5775647"/>
            <a:ext cx="7244680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solidFill>
                  <a:schemeClr val="accent1">
                    <a:lumMod val="50000"/>
                  </a:schemeClr>
                </a:solidFill>
              </a:rPr>
              <a:t>Gender-Sensitive Labour Migration Policy Project</a:t>
            </a:r>
          </a:p>
        </p:txBody>
      </p:sp>
    </p:spTree>
    <p:extLst>
      <p:ext uri="{BB962C8B-B14F-4D97-AF65-F5344CB8AC3E}">
        <p14:creationId xmlns:p14="http://schemas.microsoft.com/office/powerpoint/2010/main" val="1180608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3 Rectángulo"/>
          <p:cNvSpPr/>
          <p:nvPr/>
        </p:nvSpPr>
        <p:spPr>
          <a:xfrm>
            <a:off x="-9717" y="404664"/>
            <a:ext cx="83164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4400" b="1" dirty="0" smtClean="0">
                <a:solidFill>
                  <a:schemeClr val="hlink"/>
                </a:solidFill>
              </a:rPr>
              <a:t>Why do female migrant workers face greater risks</a:t>
            </a:r>
            <a:r>
              <a:rPr lang="it-IT" sz="4400" b="1" dirty="0" smtClean="0">
                <a:solidFill>
                  <a:schemeClr val="hlink"/>
                </a:solidFill>
              </a:rPr>
              <a:t>?</a:t>
            </a:r>
            <a:endParaRPr lang="it-IT" sz="4400" b="1" dirty="0" smtClean="0">
              <a:solidFill>
                <a:schemeClr val="hlink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417983" y="2080938"/>
            <a:ext cx="8613221" cy="41919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it-IT" sz="2800" b="1" dirty="0" smtClean="0">
                <a:solidFill>
                  <a:schemeClr val="tx2">
                    <a:lumMod val="75000"/>
                  </a:schemeClr>
                </a:solidFill>
              </a:rPr>
              <a:t>Unequal power relations</a:t>
            </a:r>
            <a:r>
              <a:rPr lang="it-IT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it-IT" sz="2800" dirty="0" smtClean="0">
                <a:solidFill>
                  <a:schemeClr val="tx2">
                    <a:lumMod val="75000"/>
                  </a:schemeClr>
                </a:solidFill>
              </a:rPr>
              <a:t>between men and women are exacerbated in the proces of labour migration.  Men have positions of power as authorities, recruiting agents, etc. </a:t>
            </a:r>
          </a:p>
          <a:p>
            <a:pPr marL="342900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it-IT" sz="2800" dirty="0" smtClean="0">
                <a:solidFill>
                  <a:schemeClr val="tx2">
                    <a:lumMod val="75000"/>
                  </a:schemeClr>
                </a:solidFill>
              </a:rPr>
              <a:t>Lack of awareness about specific gender-based difficulties</a:t>
            </a:r>
            <a:r>
              <a:rPr lang="it-IT" sz="2800" dirty="0" smtClean="0">
                <a:solidFill>
                  <a:schemeClr val="tx2">
                    <a:lumMod val="75000"/>
                  </a:schemeClr>
                </a:solidFill>
              </a:rPr>
              <a:t> by male and female officers.</a:t>
            </a:r>
            <a:endParaRPr lang="it-IT" sz="28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it-IT" sz="2800" b="1" dirty="0" smtClean="0">
                <a:solidFill>
                  <a:schemeClr val="tx2">
                    <a:lumMod val="75000"/>
                  </a:schemeClr>
                </a:solidFill>
              </a:rPr>
              <a:t>Face many types of discrimination</a:t>
            </a:r>
            <a:r>
              <a:rPr lang="it-IT" sz="2800" b="1" dirty="0" smtClean="0">
                <a:solidFill>
                  <a:schemeClr val="tx2">
                    <a:lumMod val="75000"/>
                  </a:schemeClr>
                </a:solidFill>
              </a:rPr>
              <a:t>: </a:t>
            </a:r>
            <a:r>
              <a:rPr lang="it-IT" sz="2800" b="1" dirty="0">
                <a:solidFill>
                  <a:schemeClr val="tx2">
                    <a:lumMod val="75000"/>
                  </a:schemeClr>
                </a:solidFill>
              </a:rPr>
              <a:t>A</a:t>
            </a:r>
            <a:r>
              <a:rPr lang="it-IT" sz="2800" b="1" dirty="0" smtClean="0">
                <a:solidFill>
                  <a:schemeClr val="tx2">
                    <a:lumMod val="75000"/>
                  </a:schemeClr>
                </a:solidFill>
              </a:rPr>
              <a:t>s women, as foreign migrant workers, as dependants, as undocumented migrants.</a:t>
            </a:r>
            <a:r>
              <a:rPr lang="it-IT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it-IT" sz="28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  <a:defRPr/>
            </a:pPr>
            <a:endParaRPr lang="it-IT" sz="2400" dirty="0" smtClean="0"/>
          </a:p>
          <a:p>
            <a:endParaRPr lang="en-US" dirty="0"/>
          </a:p>
        </p:txBody>
      </p:sp>
      <p:sp>
        <p:nvSpPr>
          <p:cNvPr id="6" name="5 CuadroTexto"/>
          <p:cNvSpPr txBox="1"/>
          <p:nvPr/>
        </p:nvSpPr>
        <p:spPr>
          <a:xfrm>
            <a:off x="1835696" y="5775647"/>
            <a:ext cx="7244680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solidFill>
                  <a:schemeClr val="accent1">
                    <a:lumMod val="50000"/>
                  </a:schemeClr>
                </a:solidFill>
              </a:rPr>
              <a:t>Gender-Sensitive Labour Migration Policy Project</a:t>
            </a:r>
          </a:p>
        </p:txBody>
      </p:sp>
    </p:spTree>
    <p:extLst>
      <p:ext uri="{BB962C8B-B14F-4D97-AF65-F5344CB8AC3E}">
        <p14:creationId xmlns:p14="http://schemas.microsoft.com/office/powerpoint/2010/main" val="3014386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3 Rectángulo"/>
          <p:cNvSpPr/>
          <p:nvPr/>
        </p:nvSpPr>
        <p:spPr>
          <a:xfrm>
            <a:off x="-180528" y="380997"/>
            <a:ext cx="831641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b="1" dirty="0" smtClean="0">
                <a:solidFill>
                  <a:schemeClr val="hlink"/>
                </a:solidFill>
              </a:rPr>
              <a:t>Risks begin during</a:t>
            </a:r>
            <a:r>
              <a:rPr lang="en-GB" sz="4400" b="1" dirty="0" smtClean="0">
                <a:solidFill>
                  <a:schemeClr val="hlink"/>
                </a:solidFill>
              </a:rPr>
              <a:t>...</a:t>
            </a:r>
            <a:endParaRPr lang="en-GB" sz="4400" dirty="0"/>
          </a:p>
        </p:txBody>
      </p:sp>
      <p:sp>
        <p:nvSpPr>
          <p:cNvPr id="5" name="4 CuadroTexto"/>
          <p:cNvSpPr txBox="1"/>
          <p:nvPr/>
        </p:nvSpPr>
        <p:spPr>
          <a:xfrm>
            <a:off x="555609" y="1827547"/>
            <a:ext cx="8623799" cy="44504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2800" b="1" i="1" dirty="0" smtClean="0"/>
              <a:t>Decision-making and preparation to travel abroad</a:t>
            </a:r>
            <a:r>
              <a:rPr lang="en-GB" sz="2800" b="1" i="1" dirty="0" smtClean="0"/>
              <a:t>:</a:t>
            </a:r>
            <a:endParaRPr lang="en-GB" sz="2800" dirty="0" smtClean="0"/>
          </a:p>
          <a:p>
            <a:r>
              <a:rPr lang="en-GB" sz="2800" dirty="0" smtClean="0"/>
              <a:t> 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n-GB" sz="2800" b="1" dirty="0" smtClean="0"/>
              <a:t>Being subordinated to men or to their family.</a:t>
            </a:r>
            <a:endParaRPr lang="en-GB" sz="2800" b="1" dirty="0" smtClean="0"/>
          </a:p>
          <a:p>
            <a:pPr marL="457200" lvl="0" indent="-457200">
              <a:buFont typeface="Arial" pitchFamily="34" charset="0"/>
              <a:buChar char="•"/>
            </a:pPr>
            <a:r>
              <a:rPr lang="en-GB" sz="2800" b="1" dirty="0" smtClean="0"/>
              <a:t>Unrealistic ex</a:t>
            </a:r>
            <a:r>
              <a:rPr lang="en-GB" sz="2800" b="1" dirty="0" smtClean="0"/>
              <a:t>pectations and perceptions</a:t>
            </a:r>
            <a:r>
              <a:rPr lang="en-GB" sz="2800" dirty="0" smtClean="0"/>
              <a:t> regarding working and living abroad, due to information that is deceptive, excessively optimistic, or not very relevant. </a:t>
            </a:r>
          </a:p>
          <a:p>
            <a:pPr marL="285750" indent="-285750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en-GB" sz="28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6" name="5 CuadroTexto"/>
          <p:cNvSpPr txBox="1"/>
          <p:nvPr/>
        </p:nvSpPr>
        <p:spPr>
          <a:xfrm>
            <a:off x="1835696" y="5775647"/>
            <a:ext cx="7244680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solidFill>
                  <a:schemeClr val="accent1">
                    <a:lumMod val="50000"/>
                  </a:schemeClr>
                </a:solidFill>
              </a:rPr>
              <a:t>Gender-Sensitive Labour Migration Policy Project</a:t>
            </a:r>
          </a:p>
        </p:txBody>
      </p:sp>
    </p:spTree>
    <p:extLst>
      <p:ext uri="{BB962C8B-B14F-4D97-AF65-F5344CB8AC3E}">
        <p14:creationId xmlns:p14="http://schemas.microsoft.com/office/powerpoint/2010/main" val="3014386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3 Rectángulo"/>
          <p:cNvSpPr/>
          <p:nvPr/>
        </p:nvSpPr>
        <p:spPr>
          <a:xfrm>
            <a:off x="0" y="332656"/>
            <a:ext cx="83164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b="1" dirty="0" smtClean="0">
                <a:solidFill>
                  <a:schemeClr val="hlink"/>
                </a:solidFill>
              </a:rPr>
              <a:t>...</a:t>
            </a:r>
            <a:r>
              <a:rPr lang="en-GB" sz="4400" b="1" dirty="0" smtClean="0">
                <a:solidFill>
                  <a:schemeClr val="hlink"/>
                </a:solidFill>
              </a:rPr>
              <a:t>and continue during recruitment and travelling to work abroad</a:t>
            </a:r>
            <a:endParaRPr lang="en-GB" sz="4400" b="1" dirty="0" smtClean="0">
              <a:solidFill>
                <a:schemeClr val="hlink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680120" y="1859339"/>
            <a:ext cx="802838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Arial" pitchFamily="34" charset="0"/>
              <a:buChar char="•"/>
            </a:pPr>
            <a:r>
              <a:rPr lang="en-GB" sz="2800" b="1" dirty="0" smtClean="0"/>
              <a:t>Exorbitant fees of agents</a:t>
            </a:r>
            <a:r>
              <a:rPr lang="en-GB" sz="2800" dirty="0" smtClean="0"/>
              <a:t>: </a:t>
            </a:r>
            <a:r>
              <a:rPr lang="en-GB" sz="2800" dirty="0"/>
              <a:t> L</a:t>
            </a:r>
            <a:r>
              <a:rPr lang="en-GB" sz="2800" dirty="0" smtClean="0"/>
              <a:t>ong-term </a:t>
            </a:r>
            <a:r>
              <a:rPr lang="en-GB" sz="2800" u="sng" dirty="0" smtClean="0"/>
              <a:t>debt</a:t>
            </a:r>
            <a:r>
              <a:rPr lang="en-GB" sz="2800" dirty="0" smtClean="0"/>
              <a:t> or selling property to be able to pay.  Illegally </a:t>
            </a:r>
            <a:r>
              <a:rPr lang="en-GB" sz="2800" dirty="0" smtClean="0"/>
              <a:t>withholding p</a:t>
            </a:r>
            <a:r>
              <a:rPr lang="en-GB" sz="2800" dirty="0" smtClean="0"/>
              <a:t>assports or other documents, </a:t>
            </a:r>
            <a:r>
              <a:rPr lang="en-GB" sz="2800" u="sng" dirty="0" smtClean="0"/>
              <a:t>deceitful contract agreements</a:t>
            </a:r>
            <a:r>
              <a:rPr lang="en-GB" sz="2800" dirty="0" smtClean="0"/>
              <a:t>, replacing contracts, or even </a:t>
            </a:r>
            <a:r>
              <a:rPr lang="en-GB" sz="2800" u="sng" dirty="0" smtClean="0"/>
              <a:t>absence of contracts</a:t>
            </a:r>
            <a:r>
              <a:rPr lang="en-GB" sz="2800" dirty="0" smtClean="0"/>
              <a:t>.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n-GB" sz="2800" b="1" dirty="0" smtClean="0"/>
              <a:t>Illegal recruiting is common</a:t>
            </a:r>
            <a:r>
              <a:rPr lang="en-GB" sz="2800" dirty="0" smtClean="0"/>
              <a:t>: Migrating</a:t>
            </a:r>
            <a:r>
              <a:rPr lang="en-GB" sz="2800" dirty="0" smtClean="0"/>
              <a:t> in a regular manner requires following </a:t>
            </a:r>
            <a:r>
              <a:rPr lang="en-GB" sz="2800" b="1" dirty="0" smtClean="0"/>
              <a:t>very restrictive, complicated procedures</a:t>
            </a:r>
            <a:r>
              <a:rPr lang="en-GB" sz="2800" b="1" dirty="0" smtClean="0"/>
              <a:t> that take a long time or involve high costs. 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6" name="5 CuadroTexto"/>
          <p:cNvSpPr txBox="1"/>
          <p:nvPr/>
        </p:nvSpPr>
        <p:spPr>
          <a:xfrm>
            <a:off x="1835696" y="5775647"/>
            <a:ext cx="7244680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solidFill>
                  <a:schemeClr val="accent1">
                    <a:lumMod val="50000"/>
                  </a:schemeClr>
                </a:solidFill>
              </a:rPr>
              <a:t>Gender-Sensitive Labour Migration Policy Project</a:t>
            </a:r>
          </a:p>
        </p:txBody>
      </p:sp>
    </p:spTree>
    <p:extLst>
      <p:ext uri="{BB962C8B-B14F-4D97-AF65-F5344CB8AC3E}">
        <p14:creationId xmlns:p14="http://schemas.microsoft.com/office/powerpoint/2010/main" val="274989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3 Rectángulo"/>
          <p:cNvSpPr/>
          <p:nvPr/>
        </p:nvSpPr>
        <p:spPr>
          <a:xfrm>
            <a:off x="0" y="44624"/>
            <a:ext cx="849592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b="1" dirty="0" smtClean="0">
                <a:solidFill>
                  <a:schemeClr val="hlink"/>
                </a:solidFill>
              </a:rPr>
              <a:t>...and continue during recruitment and travelling to work abroad</a:t>
            </a:r>
          </a:p>
          <a:p>
            <a:pPr algn="ctr"/>
            <a:endParaRPr lang="en-GB" sz="4400" dirty="0"/>
          </a:p>
        </p:txBody>
      </p:sp>
      <p:sp>
        <p:nvSpPr>
          <p:cNvPr id="5" name="4 CuadroTexto"/>
          <p:cNvSpPr txBox="1"/>
          <p:nvPr/>
        </p:nvSpPr>
        <p:spPr>
          <a:xfrm>
            <a:off x="759748" y="1844824"/>
            <a:ext cx="8132732" cy="77867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Arial" pitchFamily="34" charset="0"/>
              <a:buChar char="•"/>
            </a:pPr>
            <a:r>
              <a:rPr lang="en-GB" sz="2800" dirty="0" smtClean="0"/>
              <a:t>Young women are more prone to using illegal recruiting and migration channels than men:  </a:t>
            </a:r>
            <a:r>
              <a:rPr lang="en-GB" sz="2800" b="1" dirty="0" smtClean="0"/>
              <a:t>Limited access to information, lack of time to seek legal channels, and lack of economic resources to cover costs.</a:t>
            </a:r>
            <a:r>
              <a:rPr lang="en-GB" sz="2800" dirty="0" smtClean="0"/>
              <a:t> 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n-GB" sz="2800" dirty="0" smtClean="0"/>
              <a:t>In addition, the nature of the work and migration modes that are available to women can lead them to</a:t>
            </a:r>
            <a:r>
              <a:rPr lang="en-GB" sz="2800" dirty="0" smtClean="0"/>
              <a:t> </a:t>
            </a:r>
            <a:r>
              <a:rPr lang="en-GB" sz="2800" b="1" dirty="0" smtClean="0"/>
              <a:t>trust</a:t>
            </a:r>
            <a:r>
              <a:rPr lang="en-GB" sz="2800" dirty="0" smtClean="0"/>
              <a:t> </a:t>
            </a:r>
            <a:r>
              <a:rPr lang="en-GB" sz="2800" dirty="0" smtClean="0"/>
              <a:t>fraudulent recruiting agents</a:t>
            </a:r>
            <a:r>
              <a:rPr lang="en-GB" sz="2800" dirty="0" smtClean="0"/>
              <a:t>. </a:t>
            </a:r>
          </a:p>
          <a:p>
            <a:r>
              <a:rPr lang="en-GB" sz="2800" dirty="0" smtClean="0"/>
              <a:t> </a:t>
            </a:r>
          </a:p>
          <a:p>
            <a:endParaRPr lang="en-GB" sz="28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endParaRPr lang="en-GB" sz="28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800" b="1" dirty="0" smtClean="0"/>
          </a:p>
          <a:p>
            <a:endParaRPr lang="en-GB" sz="2800" b="1" dirty="0" smtClean="0"/>
          </a:p>
          <a:p>
            <a:pPr>
              <a:buFont typeface="Wingdings" pitchFamily="2" charset="2"/>
              <a:buNone/>
            </a:pPr>
            <a:endParaRPr lang="en-GB" sz="2800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en-GB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6" name="5 CuadroTexto"/>
          <p:cNvSpPr txBox="1"/>
          <p:nvPr/>
        </p:nvSpPr>
        <p:spPr>
          <a:xfrm>
            <a:off x="1835696" y="5775647"/>
            <a:ext cx="7244680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solidFill>
                  <a:schemeClr val="accent1">
                    <a:lumMod val="50000"/>
                  </a:schemeClr>
                </a:solidFill>
              </a:rPr>
              <a:t>Gender-Sensitive Labour Migration Policy Project</a:t>
            </a:r>
          </a:p>
        </p:txBody>
      </p:sp>
    </p:spTree>
    <p:extLst>
      <p:ext uri="{BB962C8B-B14F-4D97-AF65-F5344CB8AC3E}">
        <p14:creationId xmlns:p14="http://schemas.microsoft.com/office/powerpoint/2010/main" val="274989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1247</TotalTime>
  <Words>3000</Words>
  <Application>Microsoft Office PowerPoint</Application>
  <PresentationFormat>Presentación en pantalla (4:3)</PresentationFormat>
  <Paragraphs>311</Paragraphs>
  <Slides>19</Slides>
  <Notes>19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0" baseType="lpstr"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arco producciones</dc:creator>
  <cp:lastModifiedBy>Christiane</cp:lastModifiedBy>
  <cp:revision>142</cp:revision>
  <cp:lastPrinted>2012-05-02T14:33:27Z</cp:lastPrinted>
  <dcterms:created xsi:type="dcterms:W3CDTF">2012-02-28T22:28:31Z</dcterms:created>
  <dcterms:modified xsi:type="dcterms:W3CDTF">2012-05-03T19:00:08Z</dcterms:modified>
</cp:coreProperties>
</file>