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1" r:id="rId3"/>
    <p:sldId id="349" r:id="rId4"/>
    <p:sldId id="350" r:id="rId5"/>
    <p:sldId id="352" r:id="rId6"/>
    <p:sldId id="282" r:id="rId7"/>
    <p:sldId id="284" r:id="rId8"/>
    <p:sldId id="313" r:id="rId9"/>
    <p:sldId id="314" r:id="rId10"/>
    <p:sldId id="362" r:id="rId11"/>
    <p:sldId id="363" r:id="rId12"/>
    <p:sldId id="364" r:id="rId13"/>
    <p:sldId id="315" r:id="rId14"/>
    <p:sldId id="353" r:id="rId15"/>
    <p:sldId id="316" r:id="rId16"/>
    <p:sldId id="318" r:id="rId17"/>
    <p:sldId id="354" r:id="rId18"/>
    <p:sldId id="365" r:id="rId19"/>
    <p:sldId id="335" r:id="rId20"/>
  </p:sldIdLst>
  <p:sldSz cx="9144000" cy="6858000" type="screen4x3"/>
  <p:notesSz cx="69850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52" autoAdjust="0"/>
  </p:normalViewPr>
  <p:slideViewPr>
    <p:cSldViewPr snapToObjects="1">
      <p:cViewPr varScale="1">
        <p:scale>
          <a:sx n="44" d="100"/>
          <a:sy n="44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90"/>
    </p:cViewPr>
  </p:sorterViewPr>
  <p:notesViewPr>
    <p:cSldViewPr snapToObjects="1">
      <p:cViewPr varScale="1">
        <p:scale>
          <a:sx n="40" d="100"/>
          <a:sy n="40" d="100"/>
        </p:scale>
        <p:origin x="-2352" y="-91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F713F-CEBF-462D-ADAF-1320B25895A5}" type="datetimeFigureOut">
              <a:rPr lang="en-US" smtClean="0"/>
              <a:t>5/2/2012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C282F-0250-49EB-84AD-31FD7C90EB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83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6D385EDE-1207-4003-BF9E-4BD3DC8FF951}" type="datetimeFigureOut">
              <a:rPr lang="en-US" smtClean="0"/>
              <a:t>5/2/2012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182C2829-7C76-484B-96F9-1BCBC5503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6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99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Deception. Some women workers are enticed by false promises of well-paid jobs.</a:t>
            </a:r>
          </a:p>
          <a:p>
            <a:r>
              <a:rPr lang="en-US" dirty="0" smtClean="0"/>
              <a:t>They may be made to sign contracts in languages they do not understand and may</a:t>
            </a:r>
          </a:p>
          <a:p>
            <a:r>
              <a:rPr lang="en-US" dirty="0" smtClean="0"/>
              <a:t>unknowingly agree to limitations on their basic rights. Upon arrival in the country</a:t>
            </a:r>
          </a:p>
          <a:p>
            <a:r>
              <a:rPr lang="en-US" dirty="0" smtClean="0"/>
              <a:t>of employment, they are often issued with new contracts specifying lower conditions</a:t>
            </a:r>
          </a:p>
          <a:p>
            <a:r>
              <a:rPr lang="en-US" dirty="0" smtClean="0"/>
              <a:t>of work, pay or other clauses prejudicial to their interest.</a:t>
            </a:r>
          </a:p>
          <a:p>
            <a:r>
              <a:rPr lang="en-US" dirty="0" smtClean="0"/>
              <a:t>Mail-order brides. There are countless cases of women who correspond by mail or</a:t>
            </a:r>
          </a:p>
          <a:p>
            <a:r>
              <a:rPr lang="en-US" dirty="0" smtClean="0"/>
              <a:t>through the Internet with men who selected them from marriage agency catalogues.</a:t>
            </a:r>
          </a:p>
          <a:p>
            <a:r>
              <a:rPr lang="en-US" dirty="0" smtClean="0"/>
              <a:t>In many cases, poverty and a sense of obligation to the family spur young women</a:t>
            </a:r>
          </a:p>
          <a:p>
            <a:r>
              <a:rPr lang="en-US" dirty="0" smtClean="0"/>
              <a:t>to take the risk of accepting marriage offers from foreigners they have never seen.</a:t>
            </a:r>
          </a:p>
          <a:p>
            <a:r>
              <a:rPr lang="en-US" dirty="0" smtClean="0"/>
              <a:t>Some women get lucky with men who treat them decently, but many end up as</a:t>
            </a:r>
          </a:p>
          <a:p>
            <a:r>
              <a:rPr lang="en-US" dirty="0" smtClean="0"/>
              <a:t>domestic workers or sex slaves for their “husbands”.</a:t>
            </a:r>
          </a:p>
          <a:p>
            <a:r>
              <a:rPr lang="en-US" dirty="0" smtClean="0"/>
              <a:t>Exploitation and abuse while waiting for the job. In some countries, recruiters</a:t>
            </a:r>
          </a:p>
          <a:p>
            <a:r>
              <a:rPr lang="en-US" dirty="0" smtClean="0"/>
              <a:t>create a pool of job applicants who are ready to leave when jobs are offered. In</a:t>
            </a:r>
          </a:p>
          <a:p>
            <a:r>
              <a:rPr lang="en-US" dirty="0" smtClean="0"/>
              <a:t>one Asian country, it is reported that women applicants are made to stay in</a:t>
            </a:r>
          </a:p>
          <a:p>
            <a:r>
              <a:rPr lang="en-US" dirty="0" smtClean="0"/>
              <a:t>“collection </a:t>
            </a:r>
            <a:r>
              <a:rPr lang="en-US" dirty="0" err="1" smtClean="0"/>
              <a:t>centres</a:t>
            </a:r>
            <a:r>
              <a:rPr lang="en-US" dirty="0" smtClean="0"/>
              <a:t>” where they may wait for several months before being sent</a:t>
            </a:r>
          </a:p>
          <a:p>
            <a:r>
              <a:rPr lang="en-US" dirty="0" smtClean="0"/>
              <a:t>abroad. Abuses sometimes take place in these </a:t>
            </a:r>
            <a:r>
              <a:rPr lang="en-US" dirty="0" err="1" smtClean="0"/>
              <a:t>centres</a:t>
            </a:r>
            <a:r>
              <a:rPr lang="en-US" dirty="0" smtClean="0"/>
              <a:t>: The women are not allowed</a:t>
            </a:r>
          </a:p>
          <a:p>
            <a:r>
              <a:rPr lang="en-US" dirty="0" smtClean="0"/>
              <a:t>to contact their families, are given inadequate food and are sometimes subjected to</a:t>
            </a:r>
          </a:p>
          <a:p>
            <a:r>
              <a:rPr lang="en-US" dirty="0" smtClean="0"/>
              <a:t>exploitation.</a:t>
            </a:r>
          </a:p>
          <a:p>
            <a:r>
              <a:rPr lang="en-US" dirty="0" smtClean="0"/>
              <a:t>Forced or coerced recruitment, including kidnapping or sale to illegal recruiters or</a:t>
            </a:r>
          </a:p>
          <a:p>
            <a:r>
              <a:rPr lang="en-US" dirty="0" smtClean="0"/>
              <a:t>traffickers. Recruiters may deliberately seek out vulnerable women and girls, such</a:t>
            </a:r>
          </a:p>
          <a:p>
            <a:r>
              <a:rPr lang="en-US" dirty="0" smtClean="0"/>
              <a:t>as those from ethnic minorities or very poor, uneducated communities. Some are</a:t>
            </a:r>
          </a:p>
          <a:p>
            <a:r>
              <a:rPr lang="en-US" dirty="0" smtClean="0"/>
              <a:t>forced or coerced to accept offers of jobs in cities or even abroad and some are</a:t>
            </a:r>
          </a:p>
          <a:p>
            <a:r>
              <a:rPr lang="en-US" dirty="0" smtClean="0"/>
              <a:t>sold by their family members. This may involve kidnapping and illegal transportation</a:t>
            </a:r>
          </a:p>
          <a:p>
            <a:r>
              <a:rPr lang="en-US" dirty="0" smtClean="0"/>
              <a:t>to an unfamiliar environment in another country.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Unequal pay for work of equal value</a:t>
            </a:r>
            <a:r>
              <a:rPr lang="en-US" dirty="0" smtClean="0"/>
              <a:t>. Women migrant workers often suffer from</a:t>
            </a:r>
          </a:p>
          <a:p>
            <a:r>
              <a:rPr lang="en-US" dirty="0" smtClean="0"/>
              <a:t>double discrimination – first as women and second as migrants. In some countries,</a:t>
            </a:r>
          </a:p>
          <a:p>
            <a:r>
              <a:rPr lang="en-US" dirty="0" smtClean="0"/>
              <a:t>pay discrimination may also exist between migrant women workers from different</a:t>
            </a:r>
          </a:p>
          <a:p>
            <a:r>
              <a:rPr lang="en-US" dirty="0" smtClean="0"/>
              <a:t>countries of origin. For instance, in Singapore and Malaysia, Filipino domestic</a:t>
            </a:r>
          </a:p>
          <a:p>
            <a:r>
              <a:rPr lang="en-US" dirty="0" smtClean="0"/>
              <a:t>workers are paid more than Indonesians and Thais on the grounds that they generally</a:t>
            </a:r>
          </a:p>
          <a:p>
            <a:r>
              <a:rPr lang="en-US" dirty="0" smtClean="0"/>
              <a:t>possess a higher level of education and are able to communicate in English.</a:t>
            </a:r>
          </a:p>
          <a:p>
            <a:r>
              <a:rPr lang="en-US" b="1" dirty="0" smtClean="0"/>
              <a:t>Withholding of wages</a:t>
            </a:r>
            <a:r>
              <a:rPr lang="en-US" dirty="0" smtClean="0"/>
              <a:t>. The practice of withholding wages for several months is</a:t>
            </a:r>
          </a:p>
          <a:p>
            <a:r>
              <a:rPr lang="en-US" dirty="0" smtClean="0"/>
              <a:t>common in domestic service and the entertainment business where many women</a:t>
            </a:r>
          </a:p>
          <a:p>
            <a:r>
              <a:rPr lang="en-US" dirty="0" smtClean="0"/>
              <a:t>migrants are employed. The employer sees this as a means of control so that</a:t>
            </a:r>
          </a:p>
          <a:p>
            <a:r>
              <a:rPr lang="en-US" dirty="0" smtClean="0"/>
              <a:t>a worker will not “run away”.</a:t>
            </a:r>
            <a:r>
              <a:rPr lang="en-US" baseline="0" dirty="0" smtClean="0"/>
              <a:t> </a:t>
            </a:r>
            <a:r>
              <a:rPr lang="en-US" b="1" dirty="0" smtClean="0"/>
              <a:t>Very long work hours</a:t>
            </a:r>
            <a:r>
              <a:rPr lang="en-US" dirty="0" smtClean="0"/>
              <a:t>. Women migrant workers in domestic service generally have</a:t>
            </a:r>
          </a:p>
          <a:p>
            <a:r>
              <a:rPr lang="en-US" dirty="0" smtClean="0"/>
              <a:t>long working hours. It is very common to find them working more than 15 hours</a:t>
            </a:r>
          </a:p>
          <a:p>
            <a:r>
              <a:rPr lang="en-US" dirty="0" smtClean="0"/>
              <a:t>a day without compensation for overtime and to be on call to the members of the</a:t>
            </a:r>
          </a:p>
          <a:p>
            <a:r>
              <a:rPr lang="en-US" dirty="0" smtClean="0"/>
              <a:t>household day or night. Shorter hours of work may be specified in </a:t>
            </a:r>
            <a:r>
              <a:rPr lang="en-US" dirty="0" err="1" smtClean="0"/>
              <a:t>labour</a:t>
            </a:r>
            <a:r>
              <a:rPr lang="en-US" dirty="0" smtClean="0"/>
              <a:t> legislation,</a:t>
            </a:r>
          </a:p>
          <a:p>
            <a:r>
              <a:rPr lang="en-US" dirty="0" smtClean="0"/>
              <a:t>but an exception is often made for domestic services.</a:t>
            </a:r>
            <a:r>
              <a:rPr lang="en-US" baseline="0" dirty="0" smtClean="0"/>
              <a:t> </a:t>
            </a:r>
            <a:r>
              <a:rPr lang="en-US" b="1" dirty="0" smtClean="0"/>
              <a:t>Work overload</a:t>
            </a:r>
            <a:r>
              <a:rPr lang="en-US" dirty="0" smtClean="0"/>
              <a:t>. Authorities in some countries of employment have found it necessary</a:t>
            </a:r>
            <a:r>
              <a:rPr lang="en-US" baseline="0" dirty="0" smtClean="0"/>
              <a:t> </a:t>
            </a:r>
            <a:r>
              <a:rPr lang="en-US" dirty="0" smtClean="0"/>
              <a:t>to place restrictions on the tasks that can be assigned to domestic service workers</a:t>
            </a:r>
          </a:p>
          <a:p>
            <a:r>
              <a:rPr lang="en-US" dirty="0" smtClean="0"/>
              <a:t>because of the tendency of some employers to ask them not only to carry out</a:t>
            </a:r>
          </a:p>
          <a:p>
            <a:r>
              <a:rPr lang="en-US" dirty="0" smtClean="0"/>
              <a:t>household duties at home but also to clean their business premises, waitress in</a:t>
            </a:r>
          </a:p>
          <a:p>
            <a:r>
              <a:rPr lang="en-US" dirty="0" smtClean="0"/>
              <a:t>restaurants, work as sales girls or work in gas stations. In addition, many are</a:t>
            </a:r>
          </a:p>
          <a:p>
            <a:r>
              <a:rPr lang="en-US" dirty="0" smtClean="0"/>
              <a:t>expected to provide domestic services for relatives and friends of the employer,</a:t>
            </a:r>
          </a:p>
          <a:p>
            <a:r>
              <a:rPr lang="en-US" dirty="0" smtClean="0"/>
              <a:t>without extra payment.</a:t>
            </a:r>
            <a:r>
              <a:rPr lang="en-US" baseline="0" dirty="0" smtClean="0"/>
              <a:t> </a:t>
            </a:r>
            <a:r>
              <a:rPr lang="en-US" b="1" dirty="0" smtClean="0"/>
              <a:t>No rest or holidays</a:t>
            </a:r>
            <a:r>
              <a:rPr lang="en-US" dirty="0" smtClean="0"/>
              <a:t>. In some countries it is not uncommon for women migrant</a:t>
            </a:r>
          </a:p>
          <a:p>
            <a:r>
              <a:rPr lang="en-US" dirty="0" smtClean="0"/>
              <a:t>workers not to be given their weekly days off, though they may be compensated in</a:t>
            </a:r>
          </a:p>
          <a:p>
            <a:r>
              <a:rPr lang="en-US" dirty="0" smtClean="0"/>
              <a:t>cash or in-kind.</a:t>
            </a:r>
            <a:r>
              <a:rPr lang="en-US" baseline="0" dirty="0" smtClean="0"/>
              <a:t> </a:t>
            </a:r>
            <a:r>
              <a:rPr lang="en-US" b="1" dirty="0" smtClean="0"/>
              <a:t>Inadequate food and substandard accommodation</a:t>
            </a:r>
            <a:r>
              <a:rPr lang="en-US" dirty="0" smtClean="0"/>
              <a:t>. Contracts of employment may</a:t>
            </a:r>
          </a:p>
          <a:p>
            <a:r>
              <a:rPr lang="en-US" dirty="0" smtClean="0"/>
              <a:t>provide for free food and lodging, but in many instances domestic service workers</a:t>
            </a:r>
          </a:p>
          <a:p>
            <a:r>
              <a:rPr lang="en-US" dirty="0" smtClean="0"/>
              <a:t>are given only leftover food. For live-in domestic workers, the sleeping area can be</a:t>
            </a:r>
          </a:p>
          <a:p>
            <a:r>
              <a:rPr lang="en-US" dirty="0" smtClean="0"/>
              <a:t>as sparse as a mattress on the kitchen floor. Workers in other types of jobs, such as</a:t>
            </a:r>
          </a:p>
          <a:p>
            <a:r>
              <a:rPr lang="en-US" dirty="0" smtClean="0"/>
              <a:t>in restaurants and hotels or in manufacturing industries, often are accommodated</a:t>
            </a:r>
          </a:p>
          <a:p>
            <a:r>
              <a:rPr lang="en-US" dirty="0" smtClean="0"/>
              <a:t>in crowded, unhygienic dormitories that offer no privacy.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22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08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4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Collect and disaggregate migration data by sex to identify and assess the</a:t>
            </a:r>
          </a:p>
          <a:p>
            <a:r>
              <a:rPr lang="en-US" dirty="0" smtClean="0"/>
              <a:t>situation of women migrants;</a:t>
            </a:r>
          </a:p>
          <a:p>
            <a:r>
              <a:rPr lang="en-US" dirty="0" smtClean="0"/>
              <a:t> Identify differences in occupations available to male and female migrants</a:t>
            </a:r>
          </a:p>
          <a:p>
            <a:r>
              <a:rPr lang="en-US" dirty="0" smtClean="0"/>
              <a:t>in the destination countries, the level of protection in sending and receiving</a:t>
            </a:r>
          </a:p>
          <a:p>
            <a:r>
              <a:rPr lang="en-US" dirty="0" smtClean="0"/>
              <a:t>countries and access to information and services before and during</a:t>
            </a:r>
          </a:p>
          <a:p>
            <a:r>
              <a:rPr lang="en-US" dirty="0" smtClean="0"/>
              <a:t>migration; and</a:t>
            </a:r>
          </a:p>
          <a:p>
            <a:r>
              <a:rPr lang="en-US" dirty="0" smtClean="0"/>
              <a:t> Review the capacities of existing institutions and mechanisms to promote</a:t>
            </a:r>
          </a:p>
          <a:p>
            <a:r>
              <a:rPr lang="en-US" dirty="0" smtClean="0"/>
              <a:t>gender equality and end all forms of discrimination in migration.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21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92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921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3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18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sexo de cada persona influencia las oportunidades en la vida, al igual que la clase socioeconómica, la raza o la etnia.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Todas las sociedades le asignan roles y oportunidades diferentes a niños y niñas desde su nacimiento, y se les ensena a llevar a cabo dichos roles basándose en ideas preconcebidas sobre como un hombre o una mujer debe comportarse, las presunciones de la gente sobre lo que pueden hacer o no bien, las habilidades que tienen y sus oportunidades en el trabajo y en la vida como mujeres y hombres.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definitiva, hablamos del significado social que se vincula a las diferencias biológicas, diferencias sociales aprendidas, y que difieren entre distintas sociedades, y evolucionan a lo largo del tiempo.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97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desequilibrio de genero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permea ciertas ideas sobre lo que es o no un trabajo apropiado para la mujer se traduce en un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mercado laboral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que las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oportunidades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empleo de la mujer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limitan al desempeño de las funciones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le han sido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asignadas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como el </a:t>
            </a:r>
            <a:r>
              <a:rPr lang="es-E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cuidado del hogar, el servicio doméstico o el sector no estructurado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En esas circunstancias, las </a:t>
            </a:r>
            <a:r>
              <a:rPr lang="es-E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labores domésticas y determinadas formas de esparcimiento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son las ocupaciones en que predomina particularmente la mujer.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25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 aquellos que distinguen grupos destinatarios, participantes o beneficiarios por sexo. A menudo, las políticas y los programas no son “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neutrales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 género” en su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efecto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es decir,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afectan a hombres y mujeres de igual manera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Las diferencias importantes tanto en los factores que motivan la migración para las mujeres y sus experiencias como migrantes requieren políticas que reflejen dichas diferencias.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 políticas y los reglamentos de migración son a menudo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insensibles al género pero no neutrales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 en intención ni en efecto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reproducen e intensifican las desigualdades sociales, económicas y culturales existentes entre hombres y mujeres, tanto en los países de origen como en los de destino.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mayoría de los trabajos ocupados por mujeres en sector servicios son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extensiones del rol tradicional de la mujer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como persona que brinda cuidado a otros y trabajadora del hogar y se caracterizan por ambientes de trabajo individualizados y aislados.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59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women. Gender inequality and discrimination persist in varying degrees in all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of origin, transit or destination. In most societies women face distinctions,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exclusions or restrictions on the basis of their being born female, especially, if they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poor or belong to minority groups, and sometimes both. This could have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of impairing or nullifying the recognition, enjoyment or exercise of their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human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rights and fundamental freedoms in the political, economic,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against discrimination and exploitation of women migrant workers </a:t>
            </a:r>
            <a:endParaRPr lang="en-US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and cultural spheres. In many societies, stereotyped gender roles persist – for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instance, many people believe that men are the main breadwinners and women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dependants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despite evidence to the contrary.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foreign workers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Women migrants, like men, are vulnerable when they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outside the jurisdiction and protection of the laws of their home country and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entitled to the full range of protection and benefits of workers in the destination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country. For example, in some countries, female migrant workers are required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undergo compulsory periodic pregnancy tests although such tests are prohibited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the Maternity Protection Convention, 2000 (No. 183). If they test positive,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may be immediately deported. Jobs available to them are often in the “3-D”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category (dirty, dangerous or demeaning), characterized by low status and low pay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receiving country. Women migrant workers often concentrate in occupations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are not effectively covered by the umbrella of the destination country’s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social laws, such as domestic service, sweatshop manufacturing and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entertainment and sex industry. In some countries, migrant workers are not allowed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form or join trade unions.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“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dependants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”, migrant women have restricted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market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rights, may be deported if they lose the support of their husbands or families 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be summarily forced to leave if their husbands or parents are deported.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undocumented or migrants in irregular status. This applies to both men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 migrants, but women in particular often are exposed to harassment,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intimidation or threats to themselves and their families, economic and sexual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exploitation, increased health risks and other forms of abuse, including trafficking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forced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debt bondage, involuntary servitude and situations of captivity.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 in these circumstances are generally too scared to complain or even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approach the authorities for any kind of official assistance. When they are rescued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the authorities from their employers, intermediaries or others abusing them, they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are treated as criminals and further victimized.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2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Toma de decisiones y preparación para viajar al extranjero: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Subordinación a hombre(s)/familia: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decisión de buscar empleo en el exterior no la toma la mujer por sí sola sino que la toma su familia, en especial los miembros del sexo masculino, quien asigna o define el rol de la mujer, lo que determina sus motivaciones e incentivos para migrar; y es la familia quien proporciona los recursos y la información que puede alentar o desanimar la migración.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Expectativas y percepciones poco realistas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sobre lo que significa trabajar y vivir en el extranjero, debido a que información engañosa, excesivamente optimista, o poco relevante para ellas.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3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tarifas que cobran las/los agentes son por lo general exorbitantes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de modo que las mujeres y sus familias deben adquirir deudas a largo plazo o vender sus propiedades para pagar dichas tarifas. Es frecuente que se les retenga sus pasaportes u otros documentos de manera ilegal por parte de la persona que funge como agente, y sean víctimas de acuerdos contractuales engañosos, sustitución o incluso, ausencia de contrato.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menudo, el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reclutamiento ilegal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la migración prolifera debido a que, para migrar de manera legal, hace falta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seguir procedimientos muy restrictivos, complicados, que requieren mucho tiempo o que resultan muy costosos.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43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 mujeres son más propensas que los hombres a usar los canales de reclutamiento y migración ilegal debido a su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acceso limitado a la información, a la falta de tiempo para buscar los canales legales y a la falta de recursos económicos para pagar los costos.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naturaleza del trabajo y las formas de migración disponibles para las mujeres también pueden llevarlas a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confiar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las/los reclutadores y las/los agentes fraudulentos o de dudosa reputación. Estas situaciones las convierten en presa fácil de las redes del crimen organizado y del reclutamiento ilegal y las expone a situaciones de alto riesgo en el contexto de la migración irregular. Es posible que los reclutadores ilegales inescrupulosos busquen de preferencia a las </a:t>
            </a:r>
            <a:r>
              <a:rPr lang="es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mujeres jóvenes o adolescentes con poca experiencia de vida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 ser más fácilmente influenciables.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1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088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95638" y="6248400"/>
            <a:ext cx="2997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Managua, 3 de mayo de 2012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1196752"/>
            <a:ext cx="83164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b="1" dirty="0" smtClean="0">
                <a:solidFill>
                  <a:schemeClr val="hlink"/>
                </a:solidFill>
              </a:rPr>
              <a:t>Aplicación Práctica del Enfoque de género en políticas de protección de personas trabajadoras migrantes por parte autoridades consulares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447256" y="513077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Berta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Fernández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Coordinadora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regional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332656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hlink"/>
                </a:solidFill>
              </a:rPr>
              <a:t>...y siguen en reclutamiento </a:t>
            </a:r>
          </a:p>
          <a:p>
            <a:pPr algn="ctr"/>
            <a:r>
              <a:rPr lang="it-IT" sz="4400" b="1" dirty="0">
                <a:solidFill>
                  <a:schemeClr val="hlink"/>
                </a:solidFill>
              </a:rPr>
              <a:t>y viaje para trabajar en exterior</a:t>
            </a:r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9748" y="2204864"/>
            <a:ext cx="87087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Posesión de documentos falsos sin saberlo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Engaño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Matrimonios por encargo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Explotación y abuso mientras esperan a ser colocadas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Reclutamiento forzoso o coercitivo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2800" dirty="0"/>
          </a:p>
          <a:p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332656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Riesgos durante el empleo </a:t>
            </a:r>
          </a:p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en exterior</a:t>
            </a:r>
            <a:endParaRPr lang="it-IT" sz="4400" b="1" dirty="0">
              <a:solidFill>
                <a:schemeClr val="hlink"/>
              </a:solidFill>
            </a:endParaRPr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1700808"/>
            <a:ext cx="867437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Violación de contratos de trabajo</a:t>
            </a:r>
            <a:r>
              <a:rPr lang="es-ES" sz="2800" dirty="0" smtClean="0"/>
              <a:t>: trabajos inexistentes, terminación arbitraria, DDHH, restricción libertad asociación y movimiento, “actividades inmorales”.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Discriminación y pobres condiciones de trabajo y vivienda</a:t>
            </a:r>
            <a:r>
              <a:rPr lang="es-ES" sz="2800" dirty="0" smtClean="0"/>
              <a:t>: pago desigual para trabajo de igual valor, retención de salarios, horas de trabajo muy largas, sobrecarga laboral, falta descanso/vacaciones, vivienda y alimentación inadecuada o escasa.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2800" dirty="0"/>
          </a:p>
          <a:p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73864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Riesgos durante el empleo </a:t>
            </a:r>
          </a:p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en exterior</a:t>
            </a:r>
            <a:endParaRPr lang="it-IT" sz="4400" b="1" dirty="0">
              <a:solidFill>
                <a:schemeClr val="hlink"/>
              </a:solidFill>
            </a:endParaRPr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1484784"/>
            <a:ext cx="867437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Restricción movimiento: </a:t>
            </a:r>
            <a:r>
              <a:rPr lang="es-ES" sz="2800" dirty="0" smtClean="0"/>
              <a:t>retención pasaportes/documentos, vinculación a un solo empleador</a:t>
            </a:r>
            <a:endParaRPr lang="es-ES" sz="2800" b="1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Acoso y violencia: </a:t>
            </a:r>
            <a:r>
              <a:rPr lang="es-ES" sz="2800" dirty="0" smtClean="0"/>
              <a:t>miedo a reportar resulta en monitoreo débil. </a:t>
            </a:r>
            <a:endParaRPr lang="es-ES" sz="2800" b="1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Riesgos salud y salud ocupacional y falta de protección social: </a:t>
            </a:r>
            <a:r>
              <a:rPr lang="es-ES" sz="2800" dirty="0" smtClean="0"/>
              <a:t>trabajos difíciles, peligrosos, necesidades especificas en embarazo.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Trabajo forzoso y servidumbre por deuda </a:t>
            </a:r>
            <a:endParaRPr lang="en-US" sz="2800" b="1" dirty="0"/>
          </a:p>
          <a:p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180528" y="39358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Vulnerabilidad en diferentes momentos del proceso migratorio</a:t>
            </a:r>
            <a:endParaRPr lang="en-US" sz="4400" b="1" dirty="0"/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18443" y="2038017"/>
            <a:ext cx="84255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05231"/>
              </p:ext>
            </p:extLst>
          </p:nvPr>
        </p:nvGraphicFramePr>
        <p:xfrm>
          <a:off x="323528" y="1700808"/>
          <a:ext cx="8640960" cy="518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216"/>
                <a:gridCol w="550574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Momento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migratorio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Experiencias</a:t>
                      </a:r>
                      <a:r>
                        <a:rPr lang="en-US" sz="2400" dirty="0" smtClean="0"/>
                        <a:t> de TM </a:t>
                      </a:r>
                      <a:r>
                        <a:rPr lang="en-US" sz="2400" dirty="0" err="1" smtClean="0"/>
                        <a:t>femeninas</a:t>
                      </a:r>
                      <a:endParaRPr lang="en-US" sz="2400" dirty="0"/>
                    </a:p>
                  </a:txBody>
                  <a:tcPr/>
                </a:tc>
              </a:tr>
              <a:tr h="615049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Reclutamiento</a:t>
                      </a:r>
                      <a:r>
                        <a:rPr lang="en-US" sz="2800" dirty="0" smtClean="0"/>
                        <a:t> y</a:t>
                      </a:r>
                      <a:r>
                        <a:rPr lang="en-US" sz="2800" baseline="0" dirty="0" smtClean="0"/>
                        <a:t> antes del </a:t>
                      </a:r>
                      <a:r>
                        <a:rPr lang="en-US" sz="2800" baseline="0" dirty="0" err="1" smtClean="0"/>
                        <a:t>viaje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err="1" smtClean="0"/>
                        <a:t>Victima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reclutadores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ilegales</a:t>
                      </a:r>
                      <a:r>
                        <a:rPr lang="en-US" sz="2000" baseline="0" dirty="0" smtClean="0"/>
                        <a:t> y </a:t>
                      </a:r>
                      <a:r>
                        <a:rPr lang="en-US" sz="2000" baseline="0" dirty="0" err="1" smtClean="0"/>
                        <a:t>tratantes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aseline="0" dirty="0" err="1" smtClean="0"/>
                        <a:t>Engano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acoso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extorsion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parte </a:t>
                      </a:r>
                      <a:r>
                        <a:rPr lang="en-US" sz="2000" baseline="0" dirty="0" err="1" smtClean="0"/>
                        <a:t>agencias</a:t>
                      </a:r>
                      <a:r>
                        <a:rPr lang="en-US" sz="2000" baseline="0" dirty="0" smtClean="0"/>
                        <a:t> y coyotes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aseline="0" dirty="0" err="1" smtClean="0"/>
                        <a:t>Explotacion</a:t>
                      </a:r>
                      <a:r>
                        <a:rPr lang="en-US" sz="2000" baseline="0" dirty="0" smtClean="0"/>
                        <a:t> en “</a:t>
                      </a:r>
                      <a:r>
                        <a:rPr lang="en-US" sz="2000" baseline="0" dirty="0" err="1" smtClean="0"/>
                        <a:t>centros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entrenamiento</a:t>
                      </a:r>
                      <a:r>
                        <a:rPr lang="en-US" sz="2000" baseline="0" dirty="0" smtClean="0"/>
                        <a:t>”</a:t>
                      </a:r>
                      <a:endParaRPr lang="en-US" sz="2000" dirty="0"/>
                    </a:p>
                  </a:txBody>
                  <a:tcPr/>
                </a:tc>
              </a:tr>
              <a:tr h="615049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Viaje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err="1" smtClean="0"/>
                        <a:t>Riesgos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por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entrada</a:t>
                      </a:r>
                      <a:r>
                        <a:rPr lang="en-US" sz="2000" baseline="0" dirty="0" smtClean="0"/>
                        <a:t> irregular (</a:t>
                      </a:r>
                      <a:r>
                        <a:rPr lang="en-US" sz="2000" baseline="0" dirty="0" err="1" smtClean="0"/>
                        <a:t>medios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poco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seguros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acoso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criminales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documentos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falsos</a:t>
                      </a:r>
                      <a:r>
                        <a:rPr lang="en-US" sz="2000" baseline="0" dirty="0" smtClean="0"/>
                        <a:t>, etc.)</a:t>
                      </a:r>
                      <a:endParaRPr lang="en-US" sz="2000" dirty="0"/>
                    </a:p>
                  </a:txBody>
                  <a:tcPr/>
                </a:tc>
              </a:tr>
              <a:tr h="615049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Trabajo</a:t>
                      </a:r>
                      <a:r>
                        <a:rPr lang="en-US" sz="2800" baseline="0" dirty="0" smtClean="0"/>
                        <a:t> y </a:t>
                      </a:r>
                      <a:r>
                        <a:rPr lang="en-US" sz="2800" baseline="0" dirty="0" err="1" smtClean="0"/>
                        <a:t>vida</a:t>
                      </a:r>
                      <a:r>
                        <a:rPr lang="en-US" sz="2800" baseline="0" dirty="0" smtClean="0"/>
                        <a:t> en exterior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err="1" smtClean="0"/>
                        <a:t>Sustitucion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contratos</a:t>
                      </a:r>
                      <a:r>
                        <a:rPr lang="en-US" sz="2000" dirty="0" smtClean="0"/>
                        <a:t> con </a:t>
                      </a:r>
                      <a:r>
                        <a:rPr lang="en-US" sz="2000" dirty="0" err="1" smtClean="0"/>
                        <a:t>estandares</a:t>
                      </a:r>
                      <a:r>
                        <a:rPr lang="en-US" sz="2000" dirty="0" smtClean="0"/>
                        <a:t> mas </a:t>
                      </a:r>
                      <a:r>
                        <a:rPr lang="en-US" sz="2000" dirty="0" err="1" smtClean="0"/>
                        <a:t>bajos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salariales</a:t>
                      </a:r>
                      <a:r>
                        <a:rPr lang="en-US" sz="2000" baseline="0" dirty="0" smtClean="0"/>
                        <a:t> y </a:t>
                      </a:r>
                      <a:r>
                        <a:rPr lang="en-US" sz="2000" baseline="0" dirty="0" err="1" smtClean="0"/>
                        <a:t>condiciones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laborales</a:t>
                      </a:r>
                      <a:r>
                        <a:rPr lang="en-US" sz="2000" baseline="0" dirty="0" smtClean="0"/>
                        <a:t>, etc.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aseline="0" dirty="0" err="1" smtClean="0"/>
                        <a:t>Violacion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contratos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empleadores</a:t>
                      </a:r>
                      <a:r>
                        <a:rPr lang="en-US" sz="2000" baseline="0" dirty="0" smtClean="0"/>
                        <a:t>, y </a:t>
                      </a:r>
                      <a:r>
                        <a:rPr lang="en-US" sz="2000" baseline="0" dirty="0" err="1" smtClean="0"/>
                        <a:t>disputas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sobre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compensacion</a:t>
                      </a:r>
                      <a:r>
                        <a:rPr lang="en-US" sz="2000" baseline="0" dirty="0" smtClean="0"/>
                        <a:t> y </a:t>
                      </a:r>
                      <a:r>
                        <a:rPr lang="en-US" sz="2000" baseline="0" dirty="0" err="1" smtClean="0"/>
                        <a:t>otros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derechos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aseline="0" dirty="0" err="1" smtClean="0"/>
                        <a:t>Falta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seguro</a:t>
                      </a:r>
                      <a:r>
                        <a:rPr lang="en-US" sz="2000" baseline="0" dirty="0" smtClean="0"/>
                        <a:t> medico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aseline="0" dirty="0" err="1" smtClean="0"/>
                        <a:t>Retraso</a:t>
                      </a:r>
                      <a:r>
                        <a:rPr lang="en-US" sz="2000" baseline="0" dirty="0" smtClean="0"/>
                        <a:t> o </a:t>
                      </a:r>
                      <a:r>
                        <a:rPr lang="en-US" sz="2000" baseline="0" dirty="0" err="1" smtClean="0"/>
                        <a:t>impago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salarios</a:t>
                      </a:r>
                      <a:r>
                        <a:rPr lang="en-US" sz="2000" baseline="0" dirty="0" smtClean="0"/>
                        <a:t> y </a:t>
                      </a:r>
                      <a:r>
                        <a:rPr lang="en-US" sz="2000" baseline="0" dirty="0" err="1" smtClean="0"/>
                        <a:t>deducciones</a:t>
                      </a:r>
                      <a:r>
                        <a:rPr lang="en-US" sz="2000" baseline="0" dirty="0" smtClean="0"/>
                        <a:t> no </a:t>
                      </a:r>
                      <a:r>
                        <a:rPr lang="en-US" sz="2000" baseline="0" dirty="0" err="1" smtClean="0"/>
                        <a:t>autorizadas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2060848"/>
            <a:ext cx="7841853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26064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solidFill>
                  <a:schemeClr val="hlink"/>
                </a:solidFill>
              </a:rPr>
              <a:t>Vulnerabilidad en diferentes momentos del proceso migratorio</a:t>
            </a:r>
            <a:endParaRPr lang="en-US" sz="4000" b="1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504563"/>
              </p:ext>
            </p:extLst>
          </p:nvPr>
        </p:nvGraphicFramePr>
        <p:xfrm>
          <a:off x="251520" y="1600200"/>
          <a:ext cx="8846640" cy="514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822304"/>
              </a:tblGrid>
              <a:tr h="7226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Momento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migratorio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Experiencias</a:t>
                      </a:r>
                      <a:r>
                        <a:rPr lang="en-US" sz="2400" dirty="0" smtClean="0"/>
                        <a:t> de TM </a:t>
                      </a:r>
                      <a:r>
                        <a:rPr lang="en-US" sz="2400" dirty="0" err="1" smtClean="0"/>
                        <a:t>femeninas</a:t>
                      </a:r>
                      <a:endParaRPr lang="en-US" sz="2400" dirty="0"/>
                    </a:p>
                  </a:txBody>
                  <a:tcPr/>
                </a:tc>
              </a:tr>
              <a:tr h="1053642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Terminación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contrato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err="1" smtClean="0"/>
                        <a:t>Riesgo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finalización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prematura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contrato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err="1" smtClean="0"/>
                        <a:t>Falta</a:t>
                      </a:r>
                      <a:r>
                        <a:rPr lang="en-US" sz="2400" baseline="0" dirty="0" smtClean="0"/>
                        <a:t> de </a:t>
                      </a:r>
                      <a:r>
                        <a:rPr lang="en-US" sz="2400" baseline="0" dirty="0" err="1" smtClean="0"/>
                        <a:t>acceso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efectivo</a:t>
                      </a:r>
                      <a:r>
                        <a:rPr lang="en-US" sz="2400" baseline="0" dirty="0" smtClean="0"/>
                        <a:t> a </a:t>
                      </a:r>
                      <a:r>
                        <a:rPr lang="en-US" sz="2400" baseline="0" dirty="0" err="1" smtClean="0"/>
                        <a:t>justicia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laboral</a:t>
                      </a:r>
                      <a:endParaRPr lang="en-US" sz="2400" baseline="0" dirty="0" smtClean="0"/>
                    </a:p>
                  </a:txBody>
                  <a:tcPr/>
                </a:tc>
              </a:tr>
              <a:tr h="3364857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Retorno</a:t>
                      </a:r>
                      <a:r>
                        <a:rPr lang="en-US" sz="2800" baseline="0" dirty="0" smtClean="0"/>
                        <a:t> y </a:t>
                      </a:r>
                      <a:r>
                        <a:rPr lang="en-US" sz="2800" baseline="0" dirty="0" err="1" smtClean="0"/>
                        <a:t>reintegracion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No</a:t>
                      </a:r>
                      <a:r>
                        <a:rPr lang="en-US" sz="2400" baseline="0" dirty="0" smtClean="0"/>
                        <a:t> hay </a:t>
                      </a:r>
                      <a:r>
                        <a:rPr lang="en-US" sz="2400" baseline="0" dirty="0" err="1" smtClean="0"/>
                        <a:t>fuente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alternativa</a:t>
                      </a:r>
                      <a:r>
                        <a:rPr lang="en-US" sz="2400" baseline="0" dirty="0" smtClean="0"/>
                        <a:t> de </a:t>
                      </a:r>
                      <a:r>
                        <a:rPr lang="en-US" sz="2400" baseline="0" dirty="0" err="1" smtClean="0"/>
                        <a:t>ingreso</a:t>
                      </a:r>
                      <a:r>
                        <a:rPr lang="en-US" sz="2400" baseline="0" dirty="0" smtClean="0"/>
                        <a:t> y </a:t>
                      </a:r>
                      <a:r>
                        <a:rPr lang="en-US" sz="2400" baseline="0" dirty="0" err="1" smtClean="0"/>
                        <a:t>dificultades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para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encontrar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empleo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err="1" smtClean="0"/>
                        <a:t>Extorsion</a:t>
                      </a:r>
                      <a:r>
                        <a:rPr lang="en-US" sz="2400" baseline="0" dirty="0" smtClean="0"/>
                        <a:t> de personal </a:t>
                      </a:r>
                      <a:r>
                        <a:rPr lang="en-US" sz="2400" baseline="0" dirty="0" err="1" smtClean="0"/>
                        <a:t>aeropuerto</a:t>
                      </a:r>
                      <a:r>
                        <a:rPr lang="en-US" sz="2400" baseline="0" dirty="0" smtClean="0"/>
                        <a:t> y </a:t>
                      </a:r>
                      <a:r>
                        <a:rPr lang="en-US" sz="2400" baseline="0" dirty="0" err="1" smtClean="0"/>
                        <a:t>aduanas</a:t>
                      </a:r>
                      <a:r>
                        <a:rPr lang="en-US" sz="2400" baseline="0" dirty="0" smtClean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err="1" smtClean="0"/>
                        <a:t>Problemas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familiares</a:t>
                      </a:r>
                      <a:r>
                        <a:rPr lang="en-US" sz="2400" baseline="0" dirty="0" smtClean="0"/>
                        <a:t> de </a:t>
                      </a:r>
                      <a:r>
                        <a:rPr lang="en-US" sz="2400" baseline="0" dirty="0" err="1" smtClean="0"/>
                        <a:t>reajuste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err="1" smtClean="0"/>
                        <a:t>Dificultades</a:t>
                      </a:r>
                      <a:r>
                        <a:rPr lang="en-US" sz="2400" baseline="0" dirty="0" smtClean="0"/>
                        <a:t> de </a:t>
                      </a:r>
                      <a:r>
                        <a:rPr lang="en-US" sz="2400" baseline="0" dirty="0" err="1" smtClean="0"/>
                        <a:t>reintegracion</a:t>
                      </a:r>
                      <a:r>
                        <a:rPr lang="en-US" sz="2400" baseline="0" dirty="0" smtClean="0"/>
                        <a:t> social, en especial, </a:t>
                      </a:r>
                      <a:r>
                        <a:rPr lang="en-US" sz="2400" baseline="0" dirty="0" err="1" smtClean="0"/>
                        <a:t>victimas</a:t>
                      </a:r>
                      <a:r>
                        <a:rPr lang="en-US" sz="2400" baseline="0" dirty="0" smtClean="0"/>
                        <a:t> de </a:t>
                      </a:r>
                      <a:r>
                        <a:rPr lang="en-US" sz="2400" baseline="0" dirty="0" err="1" smtClean="0"/>
                        <a:t>violencia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err="1" smtClean="0"/>
                        <a:t>Peligro</a:t>
                      </a:r>
                      <a:r>
                        <a:rPr lang="en-US" sz="2400" baseline="0" dirty="0" smtClean="0"/>
                        <a:t> de </a:t>
                      </a:r>
                      <a:r>
                        <a:rPr lang="en-US" sz="2400" baseline="0" dirty="0" err="1" smtClean="0"/>
                        <a:t>ser</a:t>
                      </a:r>
                      <a:r>
                        <a:rPr lang="en-US" sz="2400" baseline="0" dirty="0" smtClean="0"/>
                        <a:t> re-</a:t>
                      </a:r>
                      <a:r>
                        <a:rPr lang="en-US" sz="2400" baseline="0" dirty="0" err="1" smtClean="0"/>
                        <a:t>traficadas</a:t>
                      </a:r>
                      <a:endParaRPr lang="en-US" sz="24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1702502"/>
            <a:ext cx="7841853" cy="16435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PREVENCION ES LA MEJOR CURA - ORGANIZAR EL PROCESO MIGRATORIO MEJOR: Leyes apropiadas para favorecer igualdad de oportunidades y trato, </a:t>
            </a:r>
          </a:p>
          <a:p>
            <a:pPr algn="ctr"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y mecanismos de implementación </a:t>
            </a:r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54868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 smtClean="0">
                <a:solidFill>
                  <a:schemeClr val="hlink"/>
                </a:solidFill>
              </a:rPr>
              <a:t>¿Cómo hacer frente a desigualdades de género en la gestión migratoria?</a:t>
            </a:r>
            <a:endParaRPr lang="en-US" sz="4000" b="1" dirty="0"/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27584" y="3502688"/>
            <a:ext cx="84456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Ratificar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instrumentos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internacionales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Aplicar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perspectiva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derechos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género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en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políticas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programas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análisis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planificación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género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07408" y="1340768"/>
            <a:ext cx="8457688" cy="574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Datos migratorios desagregados por sexo</a:t>
            </a:r>
          </a:p>
          <a:p>
            <a:pPr>
              <a:lnSpc>
                <a:spcPct val="90000"/>
              </a:lnSpc>
            </a:pPr>
            <a:endParaRPr lang="it-IT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2) Identificar diferencias en ocupaciones disponibles para hombres y mujeres migrantes, nivel de proteccion en paises origen y destino, y acceso a informacion y servicios antes y durante migracion</a:t>
            </a:r>
          </a:p>
          <a:p>
            <a:pPr>
              <a:lnSpc>
                <a:spcPct val="90000"/>
              </a:lnSpc>
            </a:pPr>
            <a:endParaRPr lang="it-IT" sz="28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3) Revisar capacidades de instituciones existentes y mecanismos para promover la igualdad de genero y evitar todas las formas de discriminacion. 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srgbClr val="0070C0"/>
                </a:solidFill>
              </a:rPr>
              <a:t>Análisis</a:t>
            </a:r>
            <a:r>
              <a:rPr lang="en-US" sz="4000" b="1" dirty="0" smtClean="0">
                <a:solidFill>
                  <a:srgbClr val="0070C0"/>
                </a:solidFill>
              </a:rPr>
              <a:t> de </a:t>
            </a:r>
            <a:r>
              <a:rPr lang="en-US" sz="4000" b="1" dirty="0" err="1">
                <a:solidFill>
                  <a:srgbClr val="0070C0"/>
                </a:solidFill>
              </a:rPr>
              <a:t>género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9316" y="1498201"/>
            <a:ext cx="8385680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Extender legislacion laboral y migratoria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a sectores y ocupaciones en que predominan mujeres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Proveer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igualdad de oportunidades y trato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para hombres y mujeres migrantes aboliendo medidas proteccionistas que impiden acceso a trabajo productivo y decente.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Revisar legislacion que restringe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mujeres migrantes mas que protegerlas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Involucrar expertos/as de género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en procesos de toma de decision a la hora de desarrollar legislacion y politica migratoria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70C0"/>
                </a:solidFill>
              </a:rPr>
              <a:t>P</a:t>
            </a:r>
            <a:r>
              <a:rPr lang="en-US" sz="4000" b="1" dirty="0" err="1" smtClean="0">
                <a:solidFill>
                  <a:srgbClr val="0070C0"/>
                </a:solidFill>
              </a:rPr>
              <a:t>lanificación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para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evitar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desigualdades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de </a:t>
            </a:r>
            <a:r>
              <a:rPr lang="en-US" sz="4000" b="1" dirty="0" err="1">
                <a:solidFill>
                  <a:srgbClr val="0070C0"/>
                </a:solidFill>
              </a:rPr>
              <a:t>género</a:t>
            </a:r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58320" y="1659646"/>
            <a:ext cx="8385680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Emplear más mujeres en administración de la migración</a:t>
            </a:r>
          </a:p>
          <a:p>
            <a:pPr>
              <a:lnSpc>
                <a:spcPct val="90000"/>
              </a:lnSpc>
            </a:pPr>
            <a:endParaRPr lang="it-IT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Sensibilizar oficiales de migración y empleadores en DDHH y laborales</a:t>
            </a:r>
          </a:p>
          <a:p>
            <a:pPr>
              <a:lnSpc>
                <a:spcPct val="90000"/>
              </a:lnSpc>
            </a:pPr>
            <a:endParaRPr lang="it-IT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Evitar victimización y criminalizacion de migrantes que acaban en situacion migratoria irregular, o de trabajo forzoso. 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70C0"/>
                </a:solidFill>
              </a:rPr>
              <a:t>P</a:t>
            </a:r>
            <a:r>
              <a:rPr lang="en-US" sz="4000" b="1" dirty="0" err="1" smtClean="0">
                <a:solidFill>
                  <a:srgbClr val="0070C0"/>
                </a:solidFill>
              </a:rPr>
              <a:t>lanificación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para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evitar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desigualdades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de </a:t>
            </a:r>
            <a:r>
              <a:rPr lang="en-US" sz="4000" b="1" dirty="0" err="1">
                <a:solidFill>
                  <a:srgbClr val="0070C0"/>
                </a:solidFill>
              </a:rPr>
              <a:t>género</a:t>
            </a:r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14642" y="1700808"/>
            <a:ext cx="73297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601216" y="861696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Muchas gracias!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31640" y="220486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Ofiplaza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Retiro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Edificio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8, Suite 836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Managua</a:t>
            </a:r>
          </a:p>
          <a:p>
            <a:pPr algn="ctr"/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fernandezb@ilo.org</a:t>
            </a:r>
          </a:p>
        </p:txBody>
      </p:sp>
    </p:spTree>
    <p:extLst>
      <p:ext uri="{BB962C8B-B14F-4D97-AF65-F5344CB8AC3E}">
        <p14:creationId xmlns:p14="http://schemas.microsoft.com/office/powerpoint/2010/main" val="40845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64312" y="645368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0070C0"/>
                </a:solidFill>
              </a:rPr>
              <a:t>Contenido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6392" y="1520785"/>
            <a:ext cx="77543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</a:rPr>
              <a:t>¿Por qué enfocarse en temas de género y migración?</a:t>
            </a:r>
          </a:p>
          <a:p>
            <a:pPr marL="514350" indent="-514350">
              <a:buAutoNum type="arabicPeriod"/>
            </a:pPr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</a:rPr>
              <a:t>Riesgos en distintos momentos migración</a:t>
            </a:r>
          </a:p>
          <a:p>
            <a:pPr marL="514350" indent="-514350">
              <a:buAutoNum type="arabicPeriod"/>
            </a:pPr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</a:rPr>
              <a:t>¿Cómo se deben enfrentar las desigualdades de género en gestión migratoria?</a:t>
            </a:r>
            <a:endParaRPr lang="es-CO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092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48974" y="188640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¿</a:t>
            </a:r>
            <a:r>
              <a:rPr lang="en-US" sz="4400" dirty="0" err="1" smtClean="0">
                <a:solidFill>
                  <a:srgbClr val="0070C0"/>
                </a:solidFill>
              </a:rPr>
              <a:t>Por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qué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enfocarse</a:t>
            </a:r>
            <a:r>
              <a:rPr lang="en-US" sz="4400" dirty="0" smtClean="0">
                <a:solidFill>
                  <a:srgbClr val="0070C0"/>
                </a:solidFill>
              </a:rPr>
              <a:t> en </a:t>
            </a:r>
            <a:r>
              <a:rPr lang="en-US" sz="4400" dirty="0" err="1" smtClean="0">
                <a:solidFill>
                  <a:srgbClr val="0070C0"/>
                </a:solidFill>
              </a:rPr>
              <a:t>temas</a:t>
            </a:r>
            <a:r>
              <a:rPr lang="en-US" sz="4400" dirty="0" smtClean="0">
                <a:solidFill>
                  <a:srgbClr val="0070C0"/>
                </a:solidFill>
              </a:rPr>
              <a:t> de </a:t>
            </a:r>
            <a:r>
              <a:rPr lang="en-US" sz="4400" dirty="0" err="1" smtClean="0">
                <a:solidFill>
                  <a:srgbClr val="0070C0"/>
                </a:solidFill>
              </a:rPr>
              <a:t>género</a:t>
            </a:r>
            <a:r>
              <a:rPr lang="en-US" sz="4400" dirty="0" smtClean="0">
                <a:solidFill>
                  <a:srgbClr val="0070C0"/>
                </a:solidFill>
              </a:rPr>
              <a:t> y </a:t>
            </a:r>
            <a:r>
              <a:rPr lang="en-US" sz="4400" dirty="0" err="1" smtClean="0">
                <a:solidFill>
                  <a:srgbClr val="0070C0"/>
                </a:solidFill>
              </a:rPr>
              <a:t>migración</a:t>
            </a:r>
            <a:r>
              <a:rPr lang="en-US" sz="44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27584" y="1648614"/>
            <a:ext cx="85539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Sexo </a:t>
            </a:r>
            <a:r>
              <a:rPr lang="es-ES" sz="2800" dirty="0"/>
              <a:t>influencia </a:t>
            </a:r>
            <a:r>
              <a:rPr lang="es-ES" sz="2800" dirty="0" smtClean="0"/>
              <a:t>oportunidades </a:t>
            </a:r>
            <a:r>
              <a:rPr lang="es-ES" sz="2800" dirty="0"/>
              <a:t>en la </a:t>
            </a:r>
            <a:r>
              <a:rPr lang="es-ES" sz="2800" dirty="0" smtClean="0"/>
              <a:t>vida (clase </a:t>
            </a:r>
            <a:r>
              <a:rPr lang="es-ES" sz="2800" dirty="0"/>
              <a:t>socioeconómica, la raza o la </a:t>
            </a:r>
            <a:r>
              <a:rPr lang="es-ES" sz="2800" dirty="0" smtClean="0"/>
              <a:t>etnia)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smtClean="0"/>
              <a:t>S</a:t>
            </a:r>
            <a:r>
              <a:rPr lang="es-ES" sz="2800" dirty="0" err="1" smtClean="0"/>
              <a:t>ociedades</a:t>
            </a:r>
            <a:r>
              <a:rPr lang="es-ES" sz="2800" dirty="0" smtClean="0"/>
              <a:t> </a:t>
            </a:r>
            <a:r>
              <a:rPr lang="es-ES" sz="2800" b="1" dirty="0" smtClean="0"/>
              <a:t>asignan </a:t>
            </a:r>
            <a:r>
              <a:rPr lang="es-ES" sz="2800" b="1" dirty="0"/>
              <a:t>roles y oportunidades </a:t>
            </a:r>
            <a:r>
              <a:rPr lang="es-ES" sz="2800" dirty="0"/>
              <a:t>diferentes a niños y niñas desde su nacimiento, y se les ensena a llevar a cabo dichos roles basándose en </a:t>
            </a:r>
            <a:r>
              <a:rPr lang="es-ES" sz="2800" b="1" dirty="0"/>
              <a:t>ideas preconcebidas </a:t>
            </a:r>
            <a:r>
              <a:rPr lang="es-ES" sz="2800" dirty="0"/>
              <a:t>sobre como un hombre o una mujer debe comportarse, las </a:t>
            </a:r>
            <a:r>
              <a:rPr lang="es-ES" sz="2800" b="1" dirty="0"/>
              <a:t>presunciones</a:t>
            </a:r>
            <a:r>
              <a:rPr lang="es-ES" sz="2800" dirty="0"/>
              <a:t> </a:t>
            </a:r>
            <a:r>
              <a:rPr lang="es-ES" sz="2800" dirty="0" smtClean="0"/>
              <a:t>sobre </a:t>
            </a:r>
            <a:r>
              <a:rPr lang="es-ES" sz="2800" dirty="0"/>
              <a:t>habilidades que tienen y sus oportunidades en </a:t>
            </a:r>
            <a:r>
              <a:rPr lang="es-ES" sz="2800" dirty="0" smtClean="0"/>
              <a:t>trabajo y </a:t>
            </a:r>
            <a:r>
              <a:rPr lang="es-ES" sz="2800" dirty="0"/>
              <a:t>vida como mujeres y hombres.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79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7360" y="53614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¿</a:t>
            </a:r>
            <a:r>
              <a:rPr lang="en-US" sz="4400" dirty="0" err="1" smtClean="0">
                <a:solidFill>
                  <a:srgbClr val="0070C0"/>
                </a:solidFill>
              </a:rPr>
              <a:t>Por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qué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>
                <a:solidFill>
                  <a:srgbClr val="0070C0"/>
                </a:solidFill>
              </a:rPr>
              <a:t>enfocarse</a:t>
            </a:r>
            <a:r>
              <a:rPr lang="en-US" sz="4400" dirty="0">
                <a:solidFill>
                  <a:srgbClr val="0070C0"/>
                </a:solidFill>
              </a:rPr>
              <a:t> en </a:t>
            </a:r>
            <a:r>
              <a:rPr lang="en-US" sz="4400" dirty="0" err="1">
                <a:solidFill>
                  <a:srgbClr val="0070C0"/>
                </a:solidFill>
              </a:rPr>
              <a:t>temas</a:t>
            </a:r>
            <a:r>
              <a:rPr lang="en-US" sz="4400" dirty="0">
                <a:solidFill>
                  <a:srgbClr val="0070C0"/>
                </a:solidFill>
              </a:rPr>
              <a:t> de </a:t>
            </a:r>
            <a:r>
              <a:rPr lang="en-US" sz="4400" dirty="0" err="1">
                <a:solidFill>
                  <a:srgbClr val="0070C0"/>
                </a:solidFill>
              </a:rPr>
              <a:t>género</a:t>
            </a:r>
            <a:r>
              <a:rPr lang="en-US" sz="4400" dirty="0">
                <a:solidFill>
                  <a:srgbClr val="0070C0"/>
                </a:solidFill>
              </a:rPr>
              <a:t> y </a:t>
            </a:r>
            <a:r>
              <a:rPr lang="en-US" sz="4400" dirty="0" err="1">
                <a:solidFill>
                  <a:srgbClr val="0070C0"/>
                </a:solidFill>
              </a:rPr>
              <a:t>migración</a:t>
            </a:r>
            <a:r>
              <a:rPr lang="en-US" sz="4400" dirty="0" smtClean="0">
                <a:solidFill>
                  <a:srgbClr val="0070C0"/>
                </a:solidFill>
              </a:rPr>
              <a:t>?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9461" y="1710839"/>
            <a:ext cx="895453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desequilibrio de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</a:rPr>
              <a:t>género</a:t>
            </a: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que </a:t>
            </a: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</a:rPr>
              <a:t>permea 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ideas sobre lo que es o no un trabajo apropiado para la mujer se traduce en un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mercado laboral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en que las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oportunidades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de empleo de la mujer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se limitan al desempeño de las funciones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que le han sido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asignadas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, como el </a:t>
            </a:r>
            <a:r>
              <a:rPr lang="es-ES" sz="2800" u="sng" dirty="0">
                <a:solidFill>
                  <a:schemeClr val="tx2">
                    <a:lumMod val="75000"/>
                  </a:schemeClr>
                </a:solidFill>
              </a:rPr>
              <a:t>cuidado del hogar, el servicio doméstico o el sector no estructurado</a:t>
            </a: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</a:rPr>
              <a:t>xtensiones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del rol tradicional de la mujer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E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</a:rPr>
              <a:t>mbientes 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de trabajo individualizados y aislados</a:t>
            </a:r>
            <a:r>
              <a:rPr lang="es-ES" sz="2800" dirty="0"/>
              <a:t>.</a:t>
            </a:r>
            <a:endParaRPr lang="en-US" sz="2800" dirty="0"/>
          </a:p>
          <a:p>
            <a:pPr lvl="0"/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s-ES" sz="2800" dirty="0"/>
              <a:t> </a:t>
            </a:r>
            <a:endParaRPr lang="en-US" sz="2800" dirty="0"/>
          </a:p>
          <a:p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dirty="0"/>
          </a:p>
          <a:p>
            <a:endParaRPr lang="it-IT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260648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¿</a:t>
            </a:r>
            <a:r>
              <a:rPr lang="en-US" sz="4400" dirty="0" err="1" smtClean="0">
                <a:solidFill>
                  <a:srgbClr val="0070C0"/>
                </a:solidFill>
              </a:rPr>
              <a:t>Qué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entendemos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por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políticas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sensibles</a:t>
            </a:r>
            <a:r>
              <a:rPr lang="en-US" sz="4400" dirty="0" smtClean="0">
                <a:solidFill>
                  <a:srgbClr val="0070C0"/>
                </a:solidFill>
              </a:rPr>
              <a:t> al </a:t>
            </a:r>
            <a:r>
              <a:rPr lang="en-US" sz="4400" dirty="0" err="1" smtClean="0">
                <a:solidFill>
                  <a:srgbClr val="0070C0"/>
                </a:solidFill>
              </a:rPr>
              <a:t>género</a:t>
            </a:r>
            <a:r>
              <a:rPr lang="en-US" sz="4400" dirty="0" smtClean="0">
                <a:solidFill>
                  <a:srgbClr val="0070C0"/>
                </a:solidFill>
              </a:rPr>
              <a:t>? 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5357" y="1556792"/>
            <a:ext cx="9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800" dirty="0"/>
              <a:t>P</a:t>
            </a:r>
            <a:r>
              <a:rPr lang="es-ES" sz="2800" dirty="0" smtClean="0"/>
              <a:t>olíticas </a:t>
            </a:r>
            <a:r>
              <a:rPr lang="es-ES" sz="2800" dirty="0"/>
              <a:t>y </a:t>
            </a:r>
            <a:r>
              <a:rPr lang="es-ES" sz="2800" dirty="0" smtClean="0"/>
              <a:t>programas </a:t>
            </a:r>
            <a:r>
              <a:rPr lang="es-ES" sz="2800" dirty="0"/>
              <a:t>no son “</a:t>
            </a:r>
            <a:r>
              <a:rPr lang="es-ES" sz="2800" b="1" dirty="0"/>
              <a:t>neutrales</a:t>
            </a:r>
            <a:r>
              <a:rPr lang="es-ES" sz="2800" dirty="0"/>
              <a:t> al </a:t>
            </a:r>
            <a:r>
              <a:rPr lang="es-ES" sz="2800" b="1" dirty="0"/>
              <a:t>género</a:t>
            </a:r>
            <a:r>
              <a:rPr lang="es-ES" sz="2800" dirty="0"/>
              <a:t>” en su </a:t>
            </a:r>
            <a:r>
              <a:rPr lang="es-ES" sz="2800" b="1" dirty="0"/>
              <a:t>efecto</a:t>
            </a:r>
            <a:r>
              <a:rPr lang="es-ES" sz="2800" dirty="0"/>
              <a:t>, es decir, </a:t>
            </a:r>
            <a:r>
              <a:rPr lang="es-ES" sz="2800" b="1" dirty="0"/>
              <a:t>no afectan a hombres y mujeres de igual manera</a:t>
            </a:r>
            <a:r>
              <a:rPr lang="es-ES" sz="2800" dirty="0"/>
              <a:t>. D</a:t>
            </a:r>
            <a:r>
              <a:rPr lang="es-ES" sz="2800" dirty="0" smtClean="0"/>
              <a:t>iferencias </a:t>
            </a:r>
            <a:r>
              <a:rPr lang="es-ES" sz="2800" dirty="0"/>
              <a:t>importantes tanto en </a:t>
            </a:r>
            <a:r>
              <a:rPr lang="es-ES" sz="2800" u="sng" dirty="0" smtClean="0"/>
              <a:t>factores </a:t>
            </a:r>
            <a:r>
              <a:rPr lang="es-ES" sz="2800" u="sng" dirty="0"/>
              <a:t>que motivan </a:t>
            </a:r>
            <a:r>
              <a:rPr lang="es-ES" sz="2800" dirty="0"/>
              <a:t>la migración para </a:t>
            </a:r>
            <a:r>
              <a:rPr lang="es-ES" sz="2800" dirty="0" smtClean="0"/>
              <a:t>mujeres </a:t>
            </a:r>
            <a:r>
              <a:rPr lang="es-ES" sz="2800" dirty="0"/>
              <a:t>y sus </a:t>
            </a:r>
            <a:r>
              <a:rPr lang="es-ES" sz="2800" u="sng" dirty="0"/>
              <a:t>experiencias como migrantes </a:t>
            </a:r>
            <a:r>
              <a:rPr lang="es-ES" sz="2800" dirty="0"/>
              <a:t>requieren políticas que </a:t>
            </a:r>
            <a:r>
              <a:rPr lang="es-ES" sz="2800" dirty="0" smtClean="0"/>
              <a:t>las reflejen. </a:t>
            </a:r>
            <a:endParaRPr lang="en-US" sz="2800" dirty="0"/>
          </a:p>
          <a:p>
            <a:r>
              <a:rPr lang="es-ES" sz="2800" dirty="0"/>
              <a:t> 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/>
              <a:t>R</a:t>
            </a:r>
            <a:r>
              <a:rPr lang="es-ES" sz="2800" b="1" dirty="0" smtClean="0"/>
              <a:t>eproducen </a:t>
            </a:r>
            <a:r>
              <a:rPr lang="es-ES" sz="2800" b="1" dirty="0"/>
              <a:t>e intensifican las desigualdades sociales</a:t>
            </a:r>
            <a:r>
              <a:rPr lang="es-ES" sz="2800" dirty="0"/>
              <a:t>, económicas y culturales existentes entre hombres y mujeres, tanto en </a:t>
            </a:r>
            <a:r>
              <a:rPr lang="es-ES" sz="2800" dirty="0" smtClean="0"/>
              <a:t>países </a:t>
            </a:r>
            <a:r>
              <a:rPr lang="es-ES" sz="2800" dirty="0"/>
              <a:t>de origen como en </a:t>
            </a:r>
            <a:r>
              <a:rPr lang="es-ES" sz="2800" dirty="0" smtClean="0"/>
              <a:t>destino</a:t>
            </a:r>
            <a:r>
              <a:rPr lang="es-ES" sz="2800" dirty="0"/>
              <a:t>.</a:t>
            </a:r>
            <a:endParaRPr lang="en-US" sz="2800" dirty="0"/>
          </a:p>
          <a:p>
            <a:r>
              <a:rPr lang="es-ES" sz="2800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06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9717" y="404664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¿Por qué las mujeres TM corren mayores riesgos?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17983" y="2080938"/>
            <a:ext cx="8613221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Relaciones de poder desiguales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entre hombres y mujeres se exacerban en proceso de ML. Hombres ocupan puestos de poder tanto en lado de autoridades, agentes de reclutamiento, etc.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Falta sensibilizacion de dificultades especificas por genero para funcionarios, hombres y mujeres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Enfrentan muchos tipos de discriminacion: como mujeres, como TM extranjeras, dependientes, migrantes indocumentadas 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180528" y="380997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Riesgos empiezan en...</a:t>
            </a:r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55609" y="1827547"/>
            <a:ext cx="8623799" cy="531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800" b="1" i="1" dirty="0"/>
              <a:t>Toma de decisiones y preparación para viajar al extranjero:</a:t>
            </a:r>
            <a:endParaRPr lang="en-US" sz="2800" dirty="0"/>
          </a:p>
          <a:p>
            <a:r>
              <a:rPr lang="es-ES" sz="2800" dirty="0"/>
              <a:t> </a:t>
            </a:r>
            <a:endParaRPr lang="en-US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/>
              <a:t>Subordinación a </a:t>
            </a:r>
            <a:r>
              <a:rPr lang="es-ES" sz="2800" b="1" dirty="0" smtClean="0"/>
              <a:t>hombre(s) o familia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Expectativas </a:t>
            </a:r>
            <a:r>
              <a:rPr lang="es-ES" sz="2800" b="1" dirty="0"/>
              <a:t>y percepciones poco realistas</a:t>
            </a:r>
            <a:r>
              <a:rPr lang="es-ES" sz="2800" dirty="0"/>
              <a:t> sobre lo que significa trabajar y vivir en el extranjero, debido a </a:t>
            </a:r>
            <a:r>
              <a:rPr lang="es-ES" sz="2800" dirty="0" smtClean="0"/>
              <a:t>información </a:t>
            </a:r>
            <a:r>
              <a:rPr lang="es-ES" sz="2800" dirty="0"/>
              <a:t>engañosa, excesivamente optimista, o poco </a:t>
            </a:r>
            <a:r>
              <a:rPr lang="es-ES" sz="2800" dirty="0" smtClean="0"/>
              <a:t>relevante. </a:t>
            </a:r>
            <a:endParaRPr lang="en-US" sz="2800" dirty="0"/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332656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...y siguen en reclutamiento </a:t>
            </a:r>
          </a:p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y viaje para trabajar en exterior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80120" y="1859339"/>
            <a:ext cx="80283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b="1" dirty="0" smtClean="0"/>
              <a:t>Tarifas de </a:t>
            </a:r>
            <a:r>
              <a:rPr lang="es-ES" sz="2800" b="1" dirty="0"/>
              <a:t>agentes son </a:t>
            </a:r>
            <a:r>
              <a:rPr lang="es-ES" sz="2800" b="1" dirty="0" smtClean="0"/>
              <a:t>exorbitantes</a:t>
            </a:r>
            <a:r>
              <a:rPr lang="es-ES" sz="2800" dirty="0" smtClean="0"/>
              <a:t>: </a:t>
            </a:r>
            <a:r>
              <a:rPr lang="es-ES" sz="2800" u="sng" dirty="0" smtClean="0"/>
              <a:t>deudas</a:t>
            </a:r>
            <a:r>
              <a:rPr lang="es-ES" sz="2800" dirty="0" smtClean="0"/>
              <a:t> </a:t>
            </a:r>
            <a:r>
              <a:rPr lang="es-ES" sz="2800" dirty="0"/>
              <a:t>a largo plazo o vender </a:t>
            </a:r>
            <a:r>
              <a:rPr lang="es-ES" sz="2800" dirty="0" smtClean="0"/>
              <a:t>propiedades </a:t>
            </a:r>
            <a:r>
              <a:rPr lang="es-ES" sz="2800" dirty="0"/>
              <a:t>para </a:t>
            </a:r>
            <a:r>
              <a:rPr lang="es-ES" sz="2800" dirty="0" smtClean="0"/>
              <a:t>pagar. Retención pasaportes </a:t>
            </a:r>
            <a:r>
              <a:rPr lang="es-ES" sz="2800" dirty="0"/>
              <a:t>u otros documentos de manera </a:t>
            </a:r>
            <a:r>
              <a:rPr lang="es-ES" sz="2800" dirty="0" smtClean="0"/>
              <a:t>ilegal, </a:t>
            </a:r>
            <a:r>
              <a:rPr lang="es-ES" sz="2800" u="sng" dirty="0" smtClean="0"/>
              <a:t>acuerdos </a:t>
            </a:r>
            <a:r>
              <a:rPr lang="es-ES" sz="2800" u="sng" dirty="0"/>
              <a:t>contractuales engañosos</a:t>
            </a:r>
            <a:r>
              <a:rPr lang="es-ES" sz="2800" dirty="0"/>
              <a:t>, sustitución o incluso, </a:t>
            </a:r>
            <a:r>
              <a:rPr lang="es-ES" sz="2800" u="sng" dirty="0"/>
              <a:t>ausencia de </a:t>
            </a:r>
            <a:r>
              <a:rPr lang="es-ES" sz="2800" u="sng" dirty="0" smtClean="0"/>
              <a:t>contrato</a:t>
            </a:r>
            <a:r>
              <a:rPr lang="es-ES" sz="2800" dirty="0" smtClean="0"/>
              <a:t>.</a:t>
            </a:r>
            <a:endParaRPr lang="en-US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/>
              <a:t>R</a:t>
            </a:r>
            <a:r>
              <a:rPr lang="es-ES" sz="2800" b="1" dirty="0" err="1" smtClean="0"/>
              <a:t>eclutamiento</a:t>
            </a:r>
            <a:r>
              <a:rPr lang="es-ES" sz="2800" b="1" dirty="0" smtClean="0"/>
              <a:t> ilegal</a:t>
            </a:r>
            <a:r>
              <a:rPr lang="es-ES" sz="2800" dirty="0" smtClean="0"/>
              <a:t> prolifera: para </a:t>
            </a:r>
            <a:r>
              <a:rPr lang="es-ES" sz="2800" dirty="0"/>
              <a:t>migrar de manera </a:t>
            </a:r>
            <a:r>
              <a:rPr lang="es-ES" sz="2800" dirty="0" smtClean="0"/>
              <a:t>legal hay que </a:t>
            </a:r>
            <a:r>
              <a:rPr lang="es-ES" sz="2800" b="1" dirty="0" smtClean="0"/>
              <a:t>seguir </a:t>
            </a:r>
            <a:r>
              <a:rPr lang="es-ES" sz="2800" b="1" dirty="0"/>
              <a:t>procedimientos muy restrictivos, complicados, que requieren mucho tiempo o que resultan muy costosos. </a:t>
            </a:r>
            <a:endParaRPr lang="es-ES" sz="2800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332656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hlink"/>
                </a:solidFill>
              </a:rPr>
              <a:t>...y siguen en reclutamiento </a:t>
            </a:r>
          </a:p>
          <a:p>
            <a:pPr algn="ctr"/>
            <a:r>
              <a:rPr lang="it-IT" sz="4400" b="1" dirty="0">
                <a:solidFill>
                  <a:schemeClr val="hlink"/>
                </a:solidFill>
              </a:rPr>
              <a:t>y viaje para trabajar en exterior</a:t>
            </a:r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9748" y="1988840"/>
            <a:ext cx="8132732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800" dirty="0"/>
              <a:t>M</a:t>
            </a:r>
            <a:r>
              <a:rPr lang="es-ES" sz="2800" dirty="0" smtClean="0"/>
              <a:t>ujeres jóvenes más propensas </a:t>
            </a:r>
            <a:r>
              <a:rPr lang="es-ES" sz="2800" dirty="0"/>
              <a:t>que </a:t>
            </a:r>
            <a:r>
              <a:rPr lang="es-ES" sz="2800" dirty="0" smtClean="0"/>
              <a:t>hombres </a:t>
            </a:r>
            <a:r>
              <a:rPr lang="es-ES" sz="2800" dirty="0"/>
              <a:t>a usar los canales de reclutamiento y migración </a:t>
            </a:r>
            <a:r>
              <a:rPr lang="es-ES" sz="2800" dirty="0" smtClean="0"/>
              <a:t>ilegal: </a:t>
            </a:r>
            <a:r>
              <a:rPr lang="es-ES" sz="2800" b="1" dirty="0" smtClean="0"/>
              <a:t>acceso </a:t>
            </a:r>
            <a:r>
              <a:rPr lang="es-ES" sz="2800" b="1" dirty="0"/>
              <a:t>limitado a </a:t>
            </a:r>
            <a:r>
              <a:rPr lang="es-ES" sz="2800" b="1" dirty="0" smtClean="0"/>
              <a:t>información</a:t>
            </a:r>
            <a:r>
              <a:rPr lang="es-ES" sz="2800" b="1" dirty="0"/>
              <a:t>, </a:t>
            </a:r>
            <a:r>
              <a:rPr lang="es-ES" sz="2800" b="1" dirty="0" smtClean="0"/>
              <a:t>falta (de </a:t>
            </a:r>
            <a:r>
              <a:rPr lang="es-ES" sz="2800" b="1" dirty="0"/>
              <a:t>tiempo para </a:t>
            </a:r>
            <a:r>
              <a:rPr lang="es-ES" sz="2800" b="1" dirty="0" smtClean="0"/>
              <a:t>buscar) canales </a:t>
            </a:r>
            <a:r>
              <a:rPr lang="es-ES" sz="2800" b="1" dirty="0"/>
              <a:t>legales y </a:t>
            </a:r>
            <a:r>
              <a:rPr lang="es-ES" sz="2800" b="1" dirty="0" smtClean="0"/>
              <a:t>falta </a:t>
            </a:r>
            <a:r>
              <a:rPr lang="es-ES" sz="2800" b="1" dirty="0"/>
              <a:t>de recursos económicos para </a:t>
            </a:r>
            <a:r>
              <a:rPr lang="es-ES" sz="2800" b="1" dirty="0" smtClean="0"/>
              <a:t>cubrir </a:t>
            </a:r>
            <a:r>
              <a:rPr lang="es-ES" sz="2800" b="1" dirty="0"/>
              <a:t>costos.</a:t>
            </a:r>
            <a:r>
              <a:rPr lang="es-ES" sz="2800" dirty="0"/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dirty="0" smtClean="0"/>
              <a:t>Naturaleza </a:t>
            </a:r>
            <a:r>
              <a:rPr lang="es-ES" sz="2800" dirty="0"/>
              <a:t>del trabajo y </a:t>
            </a:r>
            <a:r>
              <a:rPr lang="es-ES" sz="2800" dirty="0" smtClean="0"/>
              <a:t>formas </a:t>
            </a:r>
            <a:r>
              <a:rPr lang="es-ES" sz="2800" dirty="0"/>
              <a:t>de migración disponibles para </a:t>
            </a:r>
            <a:r>
              <a:rPr lang="es-ES" sz="2800" dirty="0" smtClean="0"/>
              <a:t>mujeres </a:t>
            </a:r>
            <a:r>
              <a:rPr lang="es-ES" sz="2800" dirty="0"/>
              <a:t>también pueden llevarlas a </a:t>
            </a:r>
            <a:r>
              <a:rPr lang="es-ES" sz="2800" b="1" dirty="0"/>
              <a:t>confiar</a:t>
            </a:r>
            <a:r>
              <a:rPr lang="es-ES" sz="2800" dirty="0"/>
              <a:t> </a:t>
            </a:r>
            <a:r>
              <a:rPr lang="es-ES" sz="2800" dirty="0" smtClean="0"/>
              <a:t>en </a:t>
            </a:r>
            <a:r>
              <a:rPr lang="es-ES" sz="2800" dirty="0"/>
              <a:t>reclutadores </a:t>
            </a:r>
            <a:r>
              <a:rPr lang="es-ES" sz="2800" dirty="0" smtClean="0"/>
              <a:t>y </a:t>
            </a:r>
            <a:r>
              <a:rPr lang="es-ES" sz="2800" dirty="0"/>
              <a:t>agentes </a:t>
            </a:r>
            <a:r>
              <a:rPr lang="es-ES" sz="2800" dirty="0" smtClean="0"/>
              <a:t>fraudulentos. </a:t>
            </a:r>
            <a:endParaRPr lang="en-US" sz="2800" dirty="0"/>
          </a:p>
          <a:p>
            <a:r>
              <a:rPr lang="es-ES" sz="2800" dirty="0"/>
              <a:t> </a:t>
            </a:r>
            <a:endParaRPr lang="en-US" sz="2800" dirty="0"/>
          </a:p>
          <a:p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2936</Words>
  <Application>Microsoft Office PowerPoint</Application>
  <PresentationFormat>Presentación en pantalla (4:3)</PresentationFormat>
  <Paragraphs>300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arco producciones</dc:creator>
  <cp:lastModifiedBy>BERTA FERNANDEZ</cp:lastModifiedBy>
  <cp:revision>100</cp:revision>
  <cp:lastPrinted>2012-05-02T14:33:27Z</cp:lastPrinted>
  <dcterms:created xsi:type="dcterms:W3CDTF">2012-02-28T22:28:31Z</dcterms:created>
  <dcterms:modified xsi:type="dcterms:W3CDTF">2012-05-03T00:23:48Z</dcterms:modified>
</cp:coreProperties>
</file>