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81" r:id="rId3"/>
    <p:sldId id="349" r:id="rId4"/>
    <p:sldId id="350" r:id="rId5"/>
    <p:sldId id="332" r:id="rId6"/>
    <p:sldId id="351" r:id="rId7"/>
    <p:sldId id="352" r:id="rId8"/>
    <p:sldId id="282" r:id="rId9"/>
    <p:sldId id="284" r:id="rId10"/>
    <p:sldId id="313" r:id="rId11"/>
    <p:sldId id="314" r:id="rId12"/>
    <p:sldId id="315" r:id="rId13"/>
    <p:sldId id="353" r:id="rId14"/>
    <p:sldId id="316" r:id="rId15"/>
    <p:sldId id="318" r:id="rId16"/>
    <p:sldId id="354" r:id="rId17"/>
    <p:sldId id="319" r:id="rId18"/>
    <p:sldId id="320" r:id="rId19"/>
    <p:sldId id="322" r:id="rId20"/>
    <p:sldId id="323" r:id="rId21"/>
    <p:sldId id="324" r:id="rId22"/>
    <p:sldId id="325" r:id="rId23"/>
    <p:sldId id="355" r:id="rId24"/>
    <p:sldId id="356" r:id="rId25"/>
    <p:sldId id="357" r:id="rId26"/>
    <p:sldId id="358" r:id="rId27"/>
    <p:sldId id="326" r:id="rId28"/>
    <p:sldId id="327" r:id="rId29"/>
    <p:sldId id="328" r:id="rId30"/>
    <p:sldId id="359" r:id="rId31"/>
    <p:sldId id="360" r:id="rId32"/>
    <p:sldId id="361" r:id="rId33"/>
    <p:sldId id="335"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52" autoAdjust="0"/>
  </p:normalViewPr>
  <p:slideViewPr>
    <p:cSldViewPr snapToObjects="1">
      <p:cViewPr>
        <p:scale>
          <a:sx n="63" d="100"/>
          <a:sy n="63" d="100"/>
        </p:scale>
        <p:origin x="-72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D73559-E589-4D36-B9E1-DC79766BD4EF}" type="doc">
      <dgm:prSet loTypeId="urn:microsoft.com/office/officeart/2005/8/layout/pyramid2" loCatId="list" qsTypeId="urn:microsoft.com/office/officeart/2009/2/quickstyle/3d8" qsCatId="3D" csTypeId="urn:microsoft.com/office/officeart/2005/8/colors/accent1_2" csCatId="accent1" phldr="1"/>
      <dgm:spPr/>
      <dgm:t>
        <a:bodyPr/>
        <a:lstStyle/>
        <a:p>
          <a:endParaRPr lang="en-US"/>
        </a:p>
      </dgm:t>
    </dgm:pt>
    <dgm:pt modelId="{E64C93A1-E753-4877-AFDC-671957F86A85}">
      <dgm:prSet phldrT="[Texto]"/>
      <dgm:spPr/>
      <dgm:t>
        <a:bodyPr/>
        <a:lstStyle/>
        <a:p>
          <a:r>
            <a:rPr lang="en-US" dirty="0" smtClean="0"/>
            <a:t>Agreements on Labour Migration </a:t>
          </a:r>
          <a:endParaRPr lang="en-US" dirty="0" smtClean="0"/>
        </a:p>
        <a:p>
          <a:r>
            <a:rPr lang="en-US" dirty="0" smtClean="0"/>
            <a:t>(C.97, C.143)</a:t>
          </a:r>
          <a:endParaRPr lang="en-US" dirty="0"/>
        </a:p>
      </dgm:t>
    </dgm:pt>
    <dgm:pt modelId="{7DA542FA-101E-4CEC-9532-8F9151AE35B6}" type="parTrans" cxnId="{C4456118-A9A5-490A-9709-149D0F959DDF}">
      <dgm:prSet/>
      <dgm:spPr/>
      <dgm:t>
        <a:bodyPr/>
        <a:lstStyle/>
        <a:p>
          <a:endParaRPr lang="en-US"/>
        </a:p>
      </dgm:t>
    </dgm:pt>
    <dgm:pt modelId="{4D35B90E-AC45-47B8-83C5-6AF657AE851D}" type="sibTrans" cxnId="{C4456118-A9A5-490A-9709-149D0F959DDF}">
      <dgm:prSet/>
      <dgm:spPr/>
      <dgm:t>
        <a:bodyPr/>
        <a:lstStyle/>
        <a:p>
          <a:endParaRPr lang="en-US"/>
        </a:p>
      </dgm:t>
    </dgm:pt>
    <dgm:pt modelId="{3C1DB84D-9694-4DD2-932B-7853239EA9EB}">
      <dgm:prSet phldrT="[Texto]"/>
      <dgm:spPr/>
      <dgm:t>
        <a:bodyPr/>
        <a:lstStyle/>
        <a:p>
          <a:r>
            <a:rPr lang="en-US" dirty="0" smtClean="0"/>
            <a:t>Recommendations</a:t>
          </a:r>
          <a:endParaRPr lang="en-US" dirty="0" smtClean="0"/>
        </a:p>
        <a:p>
          <a:r>
            <a:rPr lang="en-US" dirty="0" smtClean="0"/>
            <a:t>86 </a:t>
          </a:r>
          <a:r>
            <a:rPr lang="en-US" dirty="0" smtClean="0"/>
            <a:t>&amp; </a:t>
          </a:r>
          <a:r>
            <a:rPr lang="en-US" dirty="0" smtClean="0"/>
            <a:t>151</a:t>
          </a:r>
          <a:endParaRPr lang="en-US" dirty="0"/>
        </a:p>
      </dgm:t>
    </dgm:pt>
    <dgm:pt modelId="{90A9FD68-023F-41C7-A066-13C89DB6DD10}" type="parTrans" cxnId="{B98F285B-138A-4506-B2AF-5662EAB93837}">
      <dgm:prSet/>
      <dgm:spPr/>
      <dgm:t>
        <a:bodyPr/>
        <a:lstStyle/>
        <a:p>
          <a:endParaRPr lang="en-US"/>
        </a:p>
      </dgm:t>
    </dgm:pt>
    <dgm:pt modelId="{0878AEDF-C4DD-4616-8E29-86F107F1BC41}" type="sibTrans" cxnId="{B98F285B-138A-4506-B2AF-5662EAB93837}">
      <dgm:prSet/>
      <dgm:spPr/>
      <dgm:t>
        <a:bodyPr/>
        <a:lstStyle/>
        <a:p>
          <a:endParaRPr lang="en-US"/>
        </a:p>
      </dgm:t>
    </dgm:pt>
    <dgm:pt modelId="{9B36E029-B07D-40B1-8EDB-45D4B732438F}">
      <dgm:prSet phldrT="[Texto]"/>
      <dgm:spPr/>
      <dgm:t>
        <a:bodyPr/>
        <a:lstStyle/>
        <a:p>
          <a:r>
            <a:rPr lang="en-US" dirty="0" smtClean="0"/>
            <a:t>Fundamental ILO Agreements and other Agreements</a:t>
          </a:r>
          <a:endParaRPr lang="en-US" dirty="0" smtClean="0"/>
        </a:p>
      </dgm:t>
    </dgm:pt>
    <dgm:pt modelId="{F965E15B-9E8A-4464-AA01-F8EB4E9D2AB6}" type="parTrans" cxnId="{73B4C98A-8CB2-4D5B-9E2D-BD1320044654}">
      <dgm:prSet/>
      <dgm:spPr/>
      <dgm:t>
        <a:bodyPr/>
        <a:lstStyle/>
        <a:p>
          <a:endParaRPr lang="en-US"/>
        </a:p>
      </dgm:t>
    </dgm:pt>
    <dgm:pt modelId="{B8AF0560-335D-4F1D-9CEA-2FD9B35F36ED}" type="sibTrans" cxnId="{73B4C98A-8CB2-4D5B-9E2D-BD1320044654}">
      <dgm:prSet/>
      <dgm:spPr/>
      <dgm:t>
        <a:bodyPr/>
        <a:lstStyle/>
        <a:p>
          <a:endParaRPr lang="en-US"/>
        </a:p>
      </dgm:t>
    </dgm:pt>
    <dgm:pt modelId="{D5AAD353-0BA9-444B-B321-6A6FA26A23C2}" type="pres">
      <dgm:prSet presAssocID="{99D73559-E589-4D36-B9E1-DC79766BD4EF}" presName="compositeShape" presStyleCnt="0">
        <dgm:presLayoutVars>
          <dgm:dir/>
          <dgm:resizeHandles/>
        </dgm:presLayoutVars>
      </dgm:prSet>
      <dgm:spPr/>
      <dgm:t>
        <a:bodyPr/>
        <a:lstStyle/>
        <a:p>
          <a:endParaRPr lang="en-US"/>
        </a:p>
      </dgm:t>
    </dgm:pt>
    <dgm:pt modelId="{823D9EBA-5743-4B7E-B5AC-19B03EFE2491}" type="pres">
      <dgm:prSet presAssocID="{99D73559-E589-4D36-B9E1-DC79766BD4EF}" presName="pyramid" presStyleLbl="node1" presStyleIdx="0" presStyleCnt="1" custLinFactNeighborX="1505" custLinFactNeighborY="-23389"/>
      <dgm:spPr>
        <a:solidFill>
          <a:srgbClr val="FF6600"/>
        </a:solidFill>
      </dgm:spPr>
    </dgm:pt>
    <dgm:pt modelId="{F86110EB-CD83-4995-8C16-9A2CF0103EE5}" type="pres">
      <dgm:prSet presAssocID="{99D73559-E589-4D36-B9E1-DC79766BD4EF}" presName="theList" presStyleCnt="0"/>
      <dgm:spPr/>
    </dgm:pt>
    <dgm:pt modelId="{417CF5AE-8E1D-4270-9AFD-9D81271BDABA}" type="pres">
      <dgm:prSet presAssocID="{E64C93A1-E753-4877-AFDC-671957F86A85}" presName="aNode" presStyleLbl="fgAcc1" presStyleIdx="0" presStyleCnt="3">
        <dgm:presLayoutVars>
          <dgm:bulletEnabled val="1"/>
        </dgm:presLayoutVars>
      </dgm:prSet>
      <dgm:spPr/>
      <dgm:t>
        <a:bodyPr/>
        <a:lstStyle/>
        <a:p>
          <a:endParaRPr lang="en-US"/>
        </a:p>
      </dgm:t>
    </dgm:pt>
    <dgm:pt modelId="{7A64B3E3-00ED-42EE-8555-7A424BB46A56}" type="pres">
      <dgm:prSet presAssocID="{E64C93A1-E753-4877-AFDC-671957F86A85}" presName="aSpace" presStyleCnt="0"/>
      <dgm:spPr/>
    </dgm:pt>
    <dgm:pt modelId="{756EE60D-6623-4B6B-927D-B5F800CDC699}" type="pres">
      <dgm:prSet presAssocID="{3C1DB84D-9694-4DD2-932B-7853239EA9EB}" presName="aNode" presStyleLbl="fgAcc1" presStyleIdx="1" presStyleCnt="3">
        <dgm:presLayoutVars>
          <dgm:bulletEnabled val="1"/>
        </dgm:presLayoutVars>
      </dgm:prSet>
      <dgm:spPr/>
      <dgm:t>
        <a:bodyPr/>
        <a:lstStyle/>
        <a:p>
          <a:endParaRPr lang="en-US"/>
        </a:p>
      </dgm:t>
    </dgm:pt>
    <dgm:pt modelId="{1EEDC19A-3B02-435B-8A40-B9BFB4DBB5AD}" type="pres">
      <dgm:prSet presAssocID="{3C1DB84D-9694-4DD2-932B-7853239EA9EB}" presName="aSpace" presStyleCnt="0"/>
      <dgm:spPr/>
    </dgm:pt>
    <dgm:pt modelId="{1533330F-C5FD-4869-9D36-5F10F1E857C7}" type="pres">
      <dgm:prSet presAssocID="{9B36E029-B07D-40B1-8EDB-45D4B732438F}" presName="aNode" presStyleLbl="fgAcc1" presStyleIdx="2" presStyleCnt="3">
        <dgm:presLayoutVars>
          <dgm:bulletEnabled val="1"/>
        </dgm:presLayoutVars>
      </dgm:prSet>
      <dgm:spPr/>
      <dgm:t>
        <a:bodyPr/>
        <a:lstStyle/>
        <a:p>
          <a:endParaRPr lang="en-US"/>
        </a:p>
      </dgm:t>
    </dgm:pt>
    <dgm:pt modelId="{7BE1BFA4-D968-4D71-A1D7-2F7D195805A2}" type="pres">
      <dgm:prSet presAssocID="{9B36E029-B07D-40B1-8EDB-45D4B732438F}" presName="aSpace" presStyleCnt="0"/>
      <dgm:spPr/>
    </dgm:pt>
  </dgm:ptLst>
  <dgm:cxnLst>
    <dgm:cxn modelId="{B98F285B-138A-4506-B2AF-5662EAB93837}" srcId="{99D73559-E589-4D36-B9E1-DC79766BD4EF}" destId="{3C1DB84D-9694-4DD2-932B-7853239EA9EB}" srcOrd="1" destOrd="0" parTransId="{90A9FD68-023F-41C7-A066-13C89DB6DD10}" sibTransId="{0878AEDF-C4DD-4616-8E29-86F107F1BC41}"/>
    <dgm:cxn modelId="{18DC7971-B839-480C-905C-989025112E14}" type="presOf" srcId="{E64C93A1-E753-4877-AFDC-671957F86A85}" destId="{417CF5AE-8E1D-4270-9AFD-9D81271BDABA}" srcOrd="0" destOrd="0" presId="urn:microsoft.com/office/officeart/2005/8/layout/pyramid2"/>
    <dgm:cxn modelId="{022279D8-B539-4990-9AC7-B3ABCE40E692}" type="presOf" srcId="{99D73559-E589-4D36-B9E1-DC79766BD4EF}" destId="{D5AAD353-0BA9-444B-B321-6A6FA26A23C2}" srcOrd="0" destOrd="0" presId="urn:microsoft.com/office/officeart/2005/8/layout/pyramid2"/>
    <dgm:cxn modelId="{71BFAC2E-E7FF-428E-B4A6-4819FEFF927E}" type="presOf" srcId="{9B36E029-B07D-40B1-8EDB-45D4B732438F}" destId="{1533330F-C5FD-4869-9D36-5F10F1E857C7}" srcOrd="0" destOrd="0" presId="urn:microsoft.com/office/officeart/2005/8/layout/pyramid2"/>
    <dgm:cxn modelId="{73B4C98A-8CB2-4D5B-9E2D-BD1320044654}" srcId="{99D73559-E589-4D36-B9E1-DC79766BD4EF}" destId="{9B36E029-B07D-40B1-8EDB-45D4B732438F}" srcOrd="2" destOrd="0" parTransId="{F965E15B-9E8A-4464-AA01-F8EB4E9D2AB6}" sibTransId="{B8AF0560-335D-4F1D-9CEA-2FD9B35F36ED}"/>
    <dgm:cxn modelId="{D65BF6CC-DFF5-4339-98FA-CD181E16587D}" type="presOf" srcId="{3C1DB84D-9694-4DD2-932B-7853239EA9EB}" destId="{756EE60D-6623-4B6B-927D-B5F800CDC699}" srcOrd="0" destOrd="0" presId="urn:microsoft.com/office/officeart/2005/8/layout/pyramid2"/>
    <dgm:cxn modelId="{C4456118-A9A5-490A-9709-149D0F959DDF}" srcId="{99D73559-E589-4D36-B9E1-DC79766BD4EF}" destId="{E64C93A1-E753-4877-AFDC-671957F86A85}" srcOrd="0" destOrd="0" parTransId="{7DA542FA-101E-4CEC-9532-8F9151AE35B6}" sibTransId="{4D35B90E-AC45-47B8-83C5-6AF657AE851D}"/>
    <dgm:cxn modelId="{E9655790-B579-47ED-9013-4C42F67B189F}" type="presParOf" srcId="{D5AAD353-0BA9-444B-B321-6A6FA26A23C2}" destId="{823D9EBA-5743-4B7E-B5AC-19B03EFE2491}" srcOrd="0" destOrd="0" presId="urn:microsoft.com/office/officeart/2005/8/layout/pyramid2"/>
    <dgm:cxn modelId="{FF802E13-DACC-43CB-81D3-748393269E6F}" type="presParOf" srcId="{D5AAD353-0BA9-444B-B321-6A6FA26A23C2}" destId="{F86110EB-CD83-4995-8C16-9A2CF0103EE5}" srcOrd="1" destOrd="0" presId="urn:microsoft.com/office/officeart/2005/8/layout/pyramid2"/>
    <dgm:cxn modelId="{9236AABF-7E5E-4412-857D-5E735C1F8138}" type="presParOf" srcId="{F86110EB-CD83-4995-8C16-9A2CF0103EE5}" destId="{417CF5AE-8E1D-4270-9AFD-9D81271BDABA}" srcOrd="0" destOrd="0" presId="urn:microsoft.com/office/officeart/2005/8/layout/pyramid2"/>
    <dgm:cxn modelId="{FB3F994B-408C-4013-8792-76728CA48762}" type="presParOf" srcId="{F86110EB-CD83-4995-8C16-9A2CF0103EE5}" destId="{7A64B3E3-00ED-42EE-8555-7A424BB46A56}" srcOrd="1" destOrd="0" presId="urn:microsoft.com/office/officeart/2005/8/layout/pyramid2"/>
    <dgm:cxn modelId="{BCFBDEF4-0295-40DB-B379-9642D9593D2A}" type="presParOf" srcId="{F86110EB-CD83-4995-8C16-9A2CF0103EE5}" destId="{756EE60D-6623-4B6B-927D-B5F800CDC699}" srcOrd="2" destOrd="0" presId="urn:microsoft.com/office/officeart/2005/8/layout/pyramid2"/>
    <dgm:cxn modelId="{837E1DFE-4379-44EC-B461-3197B3E73234}" type="presParOf" srcId="{F86110EB-CD83-4995-8C16-9A2CF0103EE5}" destId="{1EEDC19A-3B02-435B-8A40-B9BFB4DBB5AD}" srcOrd="3" destOrd="0" presId="urn:microsoft.com/office/officeart/2005/8/layout/pyramid2"/>
    <dgm:cxn modelId="{86643318-88D2-41CB-AFA6-5BC13AE4AD52}" type="presParOf" srcId="{F86110EB-CD83-4995-8C16-9A2CF0103EE5}" destId="{1533330F-C5FD-4869-9D36-5F10F1E857C7}" srcOrd="4" destOrd="0" presId="urn:microsoft.com/office/officeart/2005/8/layout/pyramid2"/>
    <dgm:cxn modelId="{1712D8E6-6EF5-452E-A18C-F25198570570}" type="presParOf" srcId="{F86110EB-CD83-4995-8C16-9A2CF0103EE5}" destId="{7BE1BFA4-D968-4D71-A1D7-2F7D195805A2}"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D9EBA-5743-4B7E-B5AC-19B03EFE2491}">
      <dsp:nvSpPr>
        <dsp:cNvPr id="0" name=""/>
        <dsp:cNvSpPr/>
      </dsp:nvSpPr>
      <dsp:spPr>
        <a:xfrm>
          <a:off x="1171375" y="0"/>
          <a:ext cx="5256583" cy="5256583"/>
        </a:xfrm>
        <a:prstGeom prst="triangle">
          <a:avLst/>
        </a:prstGeom>
        <a:solidFill>
          <a:srgbClr val="FF6600"/>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17CF5AE-8E1D-4270-9AFD-9D81271BDABA}">
      <dsp:nvSpPr>
        <dsp:cNvPr id="0" name=""/>
        <dsp:cNvSpPr/>
      </dsp:nvSpPr>
      <dsp:spPr>
        <a:xfrm>
          <a:off x="3720556" y="528481"/>
          <a:ext cx="3416779" cy="1244331"/>
        </a:xfrm>
        <a:prstGeom prst="roundRect">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Agreements on Labour Migration </a:t>
          </a:r>
          <a:endParaRPr lang="en-US" sz="2000" kern="1200" dirty="0" smtClean="0"/>
        </a:p>
        <a:p>
          <a:pPr lvl="0" algn="ctr" defTabSz="889000">
            <a:lnSpc>
              <a:spcPct val="90000"/>
            </a:lnSpc>
            <a:spcBef>
              <a:spcPct val="0"/>
            </a:spcBef>
            <a:spcAft>
              <a:spcPct val="35000"/>
            </a:spcAft>
          </a:pPr>
          <a:r>
            <a:rPr lang="en-US" sz="2000" kern="1200" dirty="0" smtClean="0"/>
            <a:t>(C.97, C.143)</a:t>
          </a:r>
          <a:endParaRPr lang="en-US" sz="2000" kern="1200" dirty="0"/>
        </a:p>
      </dsp:txBody>
      <dsp:txXfrm>
        <a:off x="3781299" y="589224"/>
        <a:ext cx="3295293" cy="1122845"/>
      </dsp:txXfrm>
    </dsp:sp>
    <dsp:sp modelId="{756EE60D-6623-4B6B-927D-B5F800CDC699}">
      <dsp:nvSpPr>
        <dsp:cNvPr id="0" name=""/>
        <dsp:cNvSpPr/>
      </dsp:nvSpPr>
      <dsp:spPr>
        <a:xfrm>
          <a:off x="3720556" y="1928355"/>
          <a:ext cx="3416779" cy="1244331"/>
        </a:xfrm>
        <a:prstGeom prst="roundRect">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Recommendations</a:t>
          </a:r>
          <a:endParaRPr lang="en-US" sz="2000" kern="1200" dirty="0" smtClean="0"/>
        </a:p>
        <a:p>
          <a:pPr lvl="0" algn="ctr" defTabSz="889000">
            <a:lnSpc>
              <a:spcPct val="90000"/>
            </a:lnSpc>
            <a:spcBef>
              <a:spcPct val="0"/>
            </a:spcBef>
            <a:spcAft>
              <a:spcPct val="35000"/>
            </a:spcAft>
          </a:pPr>
          <a:r>
            <a:rPr lang="en-US" sz="2000" kern="1200" dirty="0" smtClean="0"/>
            <a:t>86 </a:t>
          </a:r>
          <a:r>
            <a:rPr lang="en-US" sz="2000" kern="1200" dirty="0" smtClean="0"/>
            <a:t>&amp; </a:t>
          </a:r>
          <a:r>
            <a:rPr lang="en-US" sz="2000" kern="1200" dirty="0" smtClean="0"/>
            <a:t>151</a:t>
          </a:r>
          <a:endParaRPr lang="en-US" sz="2000" kern="1200" dirty="0"/>
        </a:p>
      </dsp:txBody>
      <dsp:txXfrm>
        <a:off x="3781299" y="1989098"/>
        <a:ext cx="3295293" cy="1122845"/>
      </dsp:txXfrm>
    </dsp:sp>
    <dsp:sp modelId="{1533330F-C5FD-4869-9D36-5F10F1E857C7}">
      <dsp:nvSpPr>
        <dsp:cNvPr id="0" name=""/>
        <dsp:cNvSpPr/>
      </dsp:nvSpPr>
      <dsp:spPr>
        <a:xfrm>
          <a:off x="3720556" y="3328228"/>
          <a:ext cx="3416779" cy="1244331"/>
        </a:xfrm>
        <a:prstGeom prst="roundRect">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Fundamental ILO Agreements and other Agreements</a:t>
          </a:r>
          <a:endParaRPr lang="en-US" sz="2000" kern="1200" dirty="0" smtClean="0"/>
        </a:p>
      </dsp:txBody>
      <dsp:txXfrm>
        <a:off x="3781299" y="3388971"/>
        <a:ext cx="3295293" cy="112284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385EDE-1207-4003-BF9E-4BD3DC8FF951}" type="datetimeFigureOut">
              <a:rPr lang="en-US" smtClean="0"/>
              <a:t>5/2/2012</a:t>
            </a:fld>
            <a:endParaRPr lang="en-U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2C2829-7C76-484B-96F9-1BCBC5503017}" type="slidenum">
              <a:rPr lang="en-US" smtClean="0"/>
              <a:t>‹Nº›</a:t>
            </a:fld>
            <a:endParaRPr lang="en-US" dirty="0"/>
          </a:p>
        </p:txBody>
      </p:sp>
    </p:spTree>
    <p:extLst>
      <p:ext uri="{BB962C8B-B14F-4D97-AF65-F5344CB8AC3E}">
        <p14:creationId xmlns:p14="http://schemas.microsoft.com/office/powerpoint/2010/main" val="406656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smtClean="0"/>
              <a:t>Declaracion de la OIT sobre Principios y Derechos Fundamentales en el Trabajo (1998) es relevante para migrantes:</a:t>
            </a:r>
          </a:p>
          <a:p>
            <a:pPr marL="171450" indent="-171450">
              <a:buFont typeface="Arial" pitchFamily="34" charset="0"/>
              <a:buChar char="•"/>
            </a:pPr>
            <a:r>
              <a:rPr lang="en-US" dirty="0" smtClean="0"/>
              <a:t>Libertad de</a:t>
            </a:r>
            <a:r>
              <a:rPr lang="en-US" baseline="0" dirty="0" smtClean="0"/>
              <a:t> asociacion y derecho de negociacion colectiva</a:t>
            </a:r>
          </a:p>
          <a:p>
            <a:pPr marL="171450" indent="-171450">
              <a:buFont typeface="Arial" pitchFamily="34" charset="0"/>
              <a:buChar char="•"/>
            </a:pPr>
            <a:r>
              <a:rPr lang="en-US" baseline="0" dirty="0" smtClean="0"/>
              <a:t>Elimininacion de todas las formas de trabajo forzado y obligatoio</a:t>
            </a:r>
          </a:p>
          <a:p>
            <a:pPr marL="171450" indent="-171450">
              <a:buFont typeface="Arial" pitchFamily="34" charset="0"/>
              <a:buChar char="•"/>
            </a:pPr>
            <a:r>
              <a:rPr lang="en-US" baseline="0" dirty="0" smtClean="0"/>
              <a:t>Abolicion de trabajo infantil</a:t>
            </a:r>
          </a:p>
          <a:p>
            <a:pPr marL="171450" indent="-171450">
              <a:buFont typeface="Arial" pitchFamily="34" charset="0"/>
              <a:buChar char="•"/>
            </a:pPr>
            <a:r>
              <a:rPr lang="en-US" baseline="0" dirty="0" smtClean="0"/>
              <a:t>Eliminacion de discriminacion en empleo y ocupacion</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Estipulaba en su preambulo que era necesario prestar especial atencion a los desempleados y trabajadores migrantes. </a:t>
            </a:r>
          </a:p>
        </p:txBody>
      </p:sp>
      <p:sp>
        <p:nvSpPr>
          <p:cNvPr id="4" name="3 Marcador de número de diapositiva"/>
          <p:cNvSpPr>
            <a:spLocks noGrp="1"/>
          </p:cNvSpPr>
          <p:nvPr>
            <p:ph type="sldNum" sz="quarter" idx="10"/>
          </p:nvPr>
        </p:nvSpPr>
        <p:spPr/>
        <p:txBody>
          <a:bodyPr/>
          <a:lstStyle/>
          <a:p>
            <a:fld id="{182C2829-7C76-484B-96F9-1BCBC5503017}" type="slidenum">
              <a:rPr lang="en-US" smtClean="0"/>
              <a:t>5</a:t>
            </a:fld>
            <a:endParaRPr lang="en-US" dirty="0"/>
          </a:p>
        </p:txBody>
      </p:sp>
    </p:spTree>
    <p:extLst>
      <p:ext uri="{BB962C8B-B14F-4D97-AF65-F5344CB8AC3E}">
        <p14:creationId xmlns:p14="http://schemas.microsoft.com/office/powerpoint/2010/main" val="1772868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sz="1200" dirty="0" smtClean="0"/>
              <a:t>9) Reduce irregular migration by eliminating incentives for </a:t>
            </a:r>
          </a:p>
          <a:p>
            <a:r>
              <a:rPr lang="en-US" sz="1200" dirty="0" smtClean="0"/>
              <a:t>labour exploitation, work in abusive conditions and unauthorised employment that fuel trafficking in persons and smuggling of migrants.</a:t>
            </a:r>
          </a:p>
          <a:p>
            <a:r>
              <a:rPr lang="en-US" sz="1200" dirty="0" smtClean="0"/>
              <a:t>10) Facilitate the establishment of effective national policy by calling on advisory services as well as good practice examples provided by the relevant standards-based international organisations.</a:t>
            </a:r>
          </a:p>
          <a:p>
            <a:r>
              <a:rPr lang="en-US" sz="1200" dirty="0" smtClean="0"/>
              <a:t>11) Obtain clear guidance for bilateral and multilateral cooperation for lawful, humane, and equitable labour migration.</a:t>
            </a:r>
          </a:p>
          <a:p>
            <a:r>
              <a:rPr lang="en-US" sz="1200" dirty="0" smtClean="0"/>
              <a:t>12) Obtain international guidance on implementation of legal norms through the reporting obligations and periodic review by independent expert bodies.</a:t>
            </a:r>
          </a:p>
        </p:txBody>
      </p:sp>
      <p:sp>
        <p:nvSpPr>
          <p:cNvPr id="4" name="3 Marcador de número de diapositiva"/>
          <p:cNvSpPr>
            <a:spLocks noGrp="1"/>
          </p:cNvSpPr>
          <p:nvPr>
            <p:ph type="sldNum" sz="quarter" idx="10"/>
          </p:nvPr>
        </p:nvSpPr>
        <p:spPr/>
        <p:txBody>
          <a:bodyPr/>
          <a:lstStyle/>
          <a:p>
            <a:fld id="{182C2829-7C76-484B-96F9-1BCBC5503017}" type="slidenum">
              <a:rPr lang="en-US" smtClean="0"/>
              <a:t>32</a:t>
            </a:fld>
            <a:endParaRPr lang="en-US" dirty="0"/>
          </a:p>
        </p:txBody>
      </p:sp>
    </p:spTree>
    <p:extLst>
      <p:ext uri="{BB962C8B-B14F-4D97-AF65-F5344CB8AC3E}">
        <p14:creationId xmlns:p14="http://schemas.microsoft.com/office/powerpoint/2010/main" val="4165282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smtClean="0"/>
              <a:t>Estos Convenios han sido ampliamente</a:t>
            </a:r>
            <a:r>
              <a:rPr lang="en-US" baseline="0" dirty="0" smtClean="0"/>
              <a:t> ratificados por Estados miembros de la OIT, articulan los derechos fundamentales de todos los trabajadores, incluidos los TM. Estados pueden impedir el acceso al mercado laboral nacional sobre la base de nacinoalidad, lo cual no constituye una discriminacion (si lo es si es por motivos de raza, religion, sexos, opinion politica, origen social, etc.). </a:t>
            </a:r>
          </a:p>
          <a:p>
            <a:r>
              <a:rPr lang="en-US" baseline="0" dirty="0" smtClean="0"/>
              <a:t>Estado miembro que las haya ratificado todas esta obligado por los principios de la Constitucion de la OIT</a:t>
            </a:r>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6</a:t>
            </a:fld>
            <a:endParaRPr lang="en-US" dirty="0"/>
          </a:p>
        </p:txBody>
      </p:sp>
    </p:spTree>
    <p:extLst>
      <p:ext uri="{BB962C8B-B14F-4D97-AF65-F5344CB8AC3E}">
        <p14:creationId xmlns:p14="http://schemas.microsoft.com/office/powerpoint/2010/main" val="2413759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smtClean="0"/>
              <a:t>Estos Convenios han sido ampliamente</a:t>
            </a:r>
            <a:r>
              <a:rPr lang="en-US" baseline="0" dirty="0" smtClean="0"/>
              <a:t> ratificados por Estados miembros de la OIT, articulan los derechos fundamentales de todos los trabajadores, incluidos los TM. Estados pueden impedir el acceso al mercado laboral nacional sobre la base de nacinoalidad, lo cual no constituye una discriminacion (si lo es si es por motivos de raza, religion, sexos, opinion politica, origen social, etc.). </a:t>
            </a:r>
          </a:p>
          <a:p>
            <a:r>
              <a:rPr lang="en-US" baseline="0" dirty="0" smtClean="0"/>
              <a:t>Estado miembro que las haya ratificado todas esta obligado por los principios de la Constitucion de la OIT</a:t>
            </a:r>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7</a:t>
            </a:fld>
            <a:endParaRPr lang="en-US" dirty="0"/>
          </a:p>
        </p:txBody>
      </p:sp>
    </p:spTree>
    <p:extLst>
      <p:ext uri="{BB962C8B-B14F-4D97-AF65-F5344CB8AC3E}">
        <p14:creationId xmlns:p14="http://schemas.microsoft.com/office/powerpoint/2010/main" val="2413759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smtClean="0"/>
              <a:t>States have the sovereign prerogative power in international law to determine the conditions of admission, residence and removal of non-nationals from their territory</a:t>
            </a:r>
          </a:p>
          <a:p>
            <a:endParaRPr lang="en-US" dirty="0" smtClean="0"/>
          </a:p>
          <a:p>
            <a:r>
              <a:rPr lang="en-US" dirty="0" smtClean="0"/>
              <a:t>But there are limits to this power</a:t>
            </a:r>
          </a:p>
          <a:p>
            <a:r>
              <a:rPr lang="en-US" dirty="0" smtClean="0"/>
              <a:t>1)</a:t>
            </a:r>
            <a:r>
              <a:rPr lang="en-US" baseline="0" dirty="0" smtClean="0"/>
              <a:t> </a:t>
            </a:r>
            <a:r>
              <a:rPr lang="en-US" dirty="0" smtClean="0"/>
              <a:t>Free movement of workers regimes (e.g. EU)</a:t>
            </a:r>
          </a:p>
          <a:p>
            <a:r>
              <a:rPr lang="en-US" dirty="0" smtClean="0"/>
              <a:t>2)</a:t>
            </a:r>
            <a:r>
              <a:rPr lang="en-US" baseline="0" dirty="0" smtClean="0"/>
              <a:t> </a:t>
            </a:r>
            <a:r>
              <a:rPr lang="en-US" dirty="0" smtClean="0"/>
              <a:t>International refugee law –non-refoulement(e.g. 1951 Geneva Refugee Convention, Article 33)</a:t>
            </a:r>
          </a:p>
          <a:p>
            <a:r>
              <a:rPr lang="en-US" dirty="0" smtClean="0"/>
              <a:t>3)</a:t>
            </a:r>
            <a:r>
              <a:rPr lang="en-US" baseline="0" dirty="0" smtClean="0"/>
              <a:t> </a:t>
            </a:r>
            <a:r>
              <a:rPr lang="en-US" dirty="0" smtClean="0"/>
              <a:t>Human rights law –no removal/expulsion to a country where there is a real risk of torture, inhuman or degrading treatment or punishment</a:t>
            </a:r>
          </a:p>
          <a:p>
            <a:r>
              <a:rPr lang="en-US" dirty="0" smtClean="0"/>
              <a:t>4)</a:t>
            </a:r>
            <a:r>
              <a:rPr lang="en-US" baseline="0" dirty="0" smtClean="0"/>
              <a:t> </a:t>
            </a:r>
            <a:r>
              <a:rPr lang="en-US" dirty="0" smtClean="0"/>
              <a:t>Other human rights limitations (e.g. right to family and private life)</a:t>
            </a:r>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9</a:t>
            </a:fld>
            <a:endParaRPr lang="en-US" dirty="0"/>
          </a:p>
        </p:txBody>
      </p:sp>
    </p:spTree>
    <p:extLst>
      <p:ext uri="{BB962C8B-B14F-4D97-AF65-F5344CB8AC3E}">
        <p14:creationId xmlns:p14="http://schemas.microsoft.com/office/powerpoint/2010/main" val="1268038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smtClean="0"/>
              <a:t>No incluye</a:t>
            </a:r>
            <a:r>
              <a:rPr lang="en-US" baseline="0" dirty="0" smtClean="0"/>
              <a:t> nada sobre el derecho del Estado de admitir o rechazar la entrada a extranjeros, ni dice nada sobre la renovacion de residencia y permisos de trabajo. </a:t>
            </a:r>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10</a:t>
            </a:fld>
            <a:endParaRPr lang="en-US" dirty="0"/>
          </a:p>
        </p:txBody>
      </p:sp>
    </p:spTree>
    <p:extLst>
      <p:ext uri="{BB962C8B-B14F-4D97-AF65-F5344CB8AC3E}">
        <p14:creationId xmlns:p14="http://schemas.microsoft.com/office/powerpoint/2010/main" val="3306843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dirty="0" smtClean="0"/>
              <a:t>The three Conventions provide a comprehensive rights-based definition and legal basis</a:t>
            </a:r>
          </a:p>
          <a:p>
            <a:r>
              <a:rPr lang="en-US" dirty="0" smtClean="0"/>
              <a:t>for national policy and practice regarding international migrant workers and their</a:t>
            </a:r>
          </a:p>
          <a:p>
            <a:r>
              <a:rPr lang="en-US" dirty="0" smtClean="0"/>
              <a:t>family members.</a:t>
            </a:r>
          </a:p>
          <a:p>
            <a:r>
              <a:rPr lang="en-US" dirty="0" smtClean="0"/>
              <a:t>2) They recognise that migrant workers and family members, being non-nationals</a:t>
            </a:r>
          </a:p>
          <a:p>
            <a:r>
              <a:rPr lang="en-US" dirty="0" smtClean="0"/>
              <a:t>residing in states of employment or in transit, may be inadequately protected; their</a:t>
            </a:r>
          </a:p>
          <a:p>
            <a:r>
              <a:rPr lang="en-US" dirty="0" smtClean="0"/>
              <a:t>rights may not be addressed by the national legislation of host states or by their own</a:t>
            </a:r>
          </a:p>
          <a:p>
            <a:r>
              <a:rPr lang="en-US" dirty="0" smtClean="0"/>
              <a:t>countries of origin. Therefore, they provide common minimum norms for national</a:t>
            </a:r>
          </a:p>
          <a:p>
            <a:r>
              <a:rPr lang="en-US" dirty="0" smtClean="0"/>
              <a:t>legislation.</a:t>
            </a:r>
          </a:p>
          <a:p>
            <a:r>
              <a:rPr lang="en-US" dirty="0" smtClean="0"/>
              <a:t>3) These Conventions thus serve as tools to encourage States to establish or improve</a:t>
            </a:r>
          </a:p>
          <a:p>
            <a:r>
              <a:rPr lang="en-US" dirty="0" smtClean="0"/>
              <a:t>national legislation in harmony with international standards.</a:t>
            </a:r>
          </a:p>
          <a:p>
            <a:r>
              <a:rPr lang="en-US" dirty="0" smtClean="0"/>
              <a:t>4) These instruments go well beyond providing a human rights framework. Numerous</a:t>
            </a:r>
          </a:p>
          <a:p>
            <a:r>
              <a:rPr lang="en-US" dirty="0" smtClean="0"/>
              <a:t>provisions in each add up to a comprehensive agenda for national policy covering many</a:t>
            </a:r>
          </a:p>
          <a:p>
            <a:r>
              <a:rPr lang="en-US" dirty="0" smtClean="0"/>
              <a:t>major aspects of governing labour migration.</a:t>
            </a:r>
          </a:p>
          <a:p>
            <a:r>
              <a:rPr lang="en-US" dirty="0" smtClean="0"/>
              <a:t>5) The three Conventions also define a clear agenda for consultation and cooperation</a:t>
            </a:r>
          </a:p>
          <a:p>
            <a:r>
              <a:rPr lang="en-US" dirty="0" smtClean="0"/>
              <a:t>among States on labour migration policy formulation, exchange of information,</a:t>
            </a:r>
          </a:p>
          <a:p>
            <a:r>
              <a:rPr lang="en-US" dirty="0" smtClean="0"/>
              <a:t>providing information to migrants, orderly return and reintegration, etc.</a:t>
            </a:r>
          </a:p>
          <a:p>
            <a:r>
              <a:rPr lang="en-US" dirty="0" smtClean="0"/>
              <a:t>6) These Conventions provide explicit measures to prevent and eliminate the</a:t>
            </a:r>
          </a:p>
          <a:p>
            <a:r>
              <a:rPr lang="en-US" dirty="0" smtClean="0"/>
              <a:t>exploitation of migrant workers and members of their families, including an end to</a:t>
            </a:r>
          </a:p>
          <a:p>
            <a:r>
              <a:rPr lang="en-US" dirty="0" smtClean="0"/>
              <a:t>their unauthorised or clandestine movements and to irregular or undocumented</a:t>
            </a:r>
          </a:p>
          <a:p>
            <a:r>
              <a:rPr lang="en-US" dirty="0" smtClean="0"/>
              <a:t>situations.</a:t>
            </a:r>
          </a:p>
          <a:p>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28</a:t>
            </a:fld>
            <a:endParaRPr lang="en-US" dirty="0"/>
          </a:p>
        </p:txBody>
      </p:sp>
    </p:spTree>
    <p:extLst>
      <p:ext uri="{BB962C8B-B14F-4D97-AF65-F5344CB8AC3E}">
        <p14:creationId xmlns:p14="http://schemas.microsoft.com/office/powerpoint/2010/main" val="870187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ctr">
              <a:buFont typeface="Wingdings" pitchFamily="2" charset="2"/>
              <a:buNone/>
            </a:pPr>
            <a:r>
              <a:rPr lang="it-IT" sz="1200" dirty="0" smtClean="0">
                <a:solidFill>
                  <a:schemeClr val="tx2">
                    <a:lumMod val="75000"/>
                  </a:schemeClr>
                </a:solidFill>
              </a:rPr>
              <a:t>El Comité de protecci</a:t>
            </a:r>
            <a:r>
              <a:rPr lang="es-CO" sz="1200" dirty="0" smtClean="0">
                <a:solidFill>
                  <a:schemeClr val="tx2">
                    <a:lumMod val="75000"/>
                  </a:schemeClr>
                </a:solidFill>
              </a:rPr>
              <a:t>ó</a:t>
            </a:r>
            <a:r>
              <a:rPr lang="it-IT" sz="1200" dirty="0" smtClean="0">
                <a:solidFill>
                  <a:schemeClr val="tx2">
                    <a:lumMod val="75000"/>
                  </a:schemeClr>
                </a:solidFill>
              </a:rPr>
              <a:t>n de los derechos de los trabajadores migrantes solicita a los pa</a:t>
            </a:r>
            <a:r>
              <a:rPr lang="es-CO" sz="1200" b="1" dirty="0" smtClean="0">
                <a:solidFill>
                  <a:schemeClr val="tx2">
                    <a:lumMod val="75000"/>
                  </a:schemeClr>
                </a:solidFill>
              </a:rPr>
              <a:t>í</a:t>
            </a:r>
            <a:r>
              <a:rPr lang="it-IT" sz="1200" dirty="0" smtClean="0">
                <a:solidFill>
                  <a:schemeClr val="tx2">
                    <a:lumMod val="75000"/>
                  </a:schemeClr>
                </a:solidFill>
              </a:rPr>
              <a:t>ses parte de la Convenci</a:t>
            </a:r>
            <a:r>
              <a:rPr lang="es-CO" sz="1200" dirty="0" smtClean="0">
                <a:solidFill>
                  <a:schemeClr val="tx2">
                    <a:lumMod val="75000"/>
                  </a:schemeClr>
                </a:solidFill>
              </a:rPr>
              <a:t>ó</a:t>
            </a:r>
            <a:r>
              <a:rPr lang="it-IT" sz="1200" dirty="0" smtClean="0">
                <a:solidFill>
                  <a:schemeClr val="tx2">
                    <a:lumMod val="75000"/>
                  </a:schemeClr>
                </a:solidFill>
              </a:rPr>
              <a:t>n de 1990 a que ratifiquen los C. 97 y 143:</a:t>
            </a:r>
          </a:p>
          <a:p>
            <a:pPr algn="ctr">
              <a:buFont typeface="Wingdings" pitchFamily="2" charset="2"/>
              <a:buNone/>
            </a:pPr>
            <a:r>
              <a:rPr lang="it-IT" sz="1200" dirty="0" smtClean="0">
                <a:solidFill>
                  <a:schemeClr val="tx2">
                    <a:lumMod val="75000"/>
                  </a:schemeClr>
                </a:solidFill>
              </a:rPr>
              <a:t>Bolivia: observaciones finales, mayo de 2008</a:t>
            </a:r>
          </a:p>
          <a:p>
            <a:pPr algn="ctr">
              <a:buFont typeface="Wingdings" pitchFamily="2" charset="2"/>
              <a:buNone/>
            </a:pPr>
            <a:r>
              <a:rPr lang="it-IT" sz="1200" dirty="0" smtClean="0">
                <a:solidFill>
                  <a:schemeClr val="tx2">
                    <a:lumMod val="75000"/>
                  </a:schemeClr>
                </a:solidFill>
              </a:rPr>
              <a:t>Colombia: observaciones finales, mayo de 2009</a:t>
            </a:r>
          </a:p>
          <a:p>
            <a:pPr algn="ctr">
              <a:buFont typeface="Wingdings" pitchFamily="2" charset="2"/>
              <a:buNone/>
            </a:pPr>
            <a:r>
              <a:rPr lang="it-IT" sz="1200" dirty="0" smtClean="0">
                <a:solidFill>
                  <a:schemeClr val="tx2">
                    <a:lumMod val="75000"/>
                  </a:schemeClr>
                </a:solidFill>
              </a:rPr>
              <a:t>Ecuador: observaciones finales, diciembre de 2009</a:t>
            </a:r>
          </a:p>
          <a:p>
            <a:pPr algn="ctr">
              <a:buFont typeface="Wingdings" pitchFamily="2" charset="2"/>
              <a:buNone/>
            </a:pPr>
            <a:endParaRPr lang="it-IT" sz="1200" dirty="0" smtClean="0">
              <a:solidFill>
                <a:schemeClr val="tx2">
                  <a:lumMod val="75000"/>
                </a:schemeClr>
              </a:solidFill>
            </a:endParaRPr>
          </a:p>
          <a:p>
            <a:pPr algn="ctr">
              <a:buFont typeface="Wingdings" pitchFamily="2" charset="2"/>
              <a:buNone/>
            </a:pPr>
            <a:r>
              <a:rPr lang="it-IT" sz="1200" dirty="0" smtClean="0">
                <a:solidFill>
                  <a:schemeClr val="tx2">
                    <a:lumMod val="75000"/>
                  </a:schemeClr>
                </a:solidFill>
              </a:rPr>
              <a:t>La ratificaci</a:t>
            </a:r>
            <a:r>
              <a:rPr lang="es-CO" sz="1200" dirty="0" smtClean="0">
                <a:solidFill>
                  <a:schemeClr val="tx2">
                    <a:lumMod val="75000"/>
                  </a:schemeClr>
                </a:solidFill>
              </a:rPr>
              <a:t>ó</a:t>
            </a:r>
            <a:r>
              <a:rPr lang="it-IT" sz="1200" dirty="0" smtClean="0">
                <a:solidFill>
                  <a:schemeClr val="tx2">
                    <a:lumMod val="75000"/>
                  </a:schemeClr>
                </a:solidFill>
              </a:rPr>
              <a:t>n conjunta de los 3 instrumentos constituye una estrategia seguida por un número creciente de pa</a:t>
            </a:r>
            <a:r>
              <a:rPr lang="es-CO" sz="1200" dirty="0" smtClean="0">
                <a:solidFill>
                  <a:schemeClr val="tx2">
                    <a:lumMod val="75000"/>
                  </a:schemeClr>
                </a:solidFill>
              </a:rPr>
              <a:t>í</a:t>
            </a:r>
            <a:r>
              <a:rPr lang="it-IT" sz="1200" dirty="0" smtClean="0">
                <a:solidFill>
                  <a:schemeClr val="tx2">
                    <a:lumMod val="75000"/>
                  </a:schemeClr>
                </a:solidFill>
              </a:rPr>
              <a:t>ses en los </a:t>
            </a:r>
            <a:r>
              <a:rPr lang="es-ES" sz="1200" dirty="0" smtClean="0">
                <a:solidFill>
                  <a:schemeClr val="tx2">
                    <a:lumMod val="75000"/>
                  </a:schemeClr>
                </a:solidFill>
              </a:rPr>
              <a:t>ú</a:t>
            </a:r>
            <a:r>
              <a:rPr lang="it-IT" sz="1200" dirty="0" smtClean="0">
                <a:solidFill>
                  <a:schemeClr val="tx2">
                    <a:lumMod val="75000"/>
                  </a:schemeClr>
                </a:solidFill>
              </a:rPr>
              <a:t>ltimos  años:</a:t>
            </a:r>
          </a:p>
          <a:p>
            <a:pPr algn="ctr">
              <a:buFont typeface="Wingdings" pitchFamily="2" charset="2"/>
              <a:buNone/>
            </a:pPr>
            <a:endParaRPr lang="it-IT" sz="1200" dirty="0" smtClean="0">
              <a:solidFill>
                <a:schemeClr val="tx2">
                  <a:lumMod val="75000"/>
                </a:schemeClr>
              </a:solidFill>
            </a:endParaRPr>
          </a:p>
          <a:p>
            <a:pPr algn="ctr"/>
            <a:r>
              <a:rPr lang="it-IT" sz="1200" dirty="0" smtClean="0">
                <a:solidFill>
                  <a:schemeClr val="tx2">
                    <a:lumMod val="75000"/>
                  </a:schemeClr>
                </a:solidFill>
              </a:rPr>
              <a:t>Albania, Bosnia, Burkina, Camerún, Filipinas, Togo, Tayikist</a:t>
            </a:r>
            <a:r>
              <a:rPr lang="es-PE" sz="1200" dirty="0" smtClean="0">
                <a:solidFill>
                  <a:schemeClr val="tx2">
                    <a:lumMod val="75000"/>
                  </a:schemeClr>
                </a:solidFill>
              </a:rPr>
              <a:t>á</a:t>
            </a:r>
            <a:r>
              <a:rPr lang="it-IT" sz="1200" dirty="0" smtClean="0">
                <a:solidFill>
                  <a:schemeClr val="tx2">
                    <a:lumMod val="75000"/>
                  </a:schemeClr>
                </a:solidFill>
              </a:rPr>
              <a:t>n</a:t>
            </a:r>
          </a:p>
          <a:p>
            <a:pPr algn="ctr">
              <a:buFont typeface="Wingdings" pitchFamily="2" charset="2"/>
              <a:buNone/>
            </a:pPr>
            <a:endParaRPr lang="it-IT" sz="1200" dirty="0" smtClean="0">
              <a:solidFill>
                <a:schemeClr val="tx2">
                  <a:lumMod val="75000"/>
                </a:schemeClr>
              </a:solidFill>
            </a:endParaRPr>
          </a:p>
          <a:p>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29</a:t>
            </a:fld>
            <a:endParaRPr lang="en-US" dirty="0"/>
          </a:p>
        </p:txBody>
      </p:sp>
    </p:spTree>
    <p:extLst>
      <p:ext uri="{BB962C8B-B14F-4D97-AF65-F5344CB8AC3E}">
        <p14:creationId xmlns:p14="http://schemas.microsoft.com/office/powerpoint/2010/main" val="1649511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sz="1200" dirty="0" smtClean="0"/>
              <a:t>1) Put in place the legal foundation essential for national migration </a:t>
            </a:r>
          </a:p>
          <a:p>
            <a:r>
              <a:rPr lang="en-US" sz="1200" dirty="0" smtClean="0"/>
              <a:t>policy to regulate labour migration and ensure social cohesion.</a:t>
            </a:r>
          </a:p>
          <a:p>
            <a:r>
              <a:rPr lang="en-US" sz="1200" dirty="0" smtClean="0"/>
              <a:t>2) Uphold and strengthen the rule of law by ensuring that legal norms define the basis of labour migration policy, its implementation, and its supervision.</a:t>
            </a:r>
          </a:p>
          <a:p>
            <a:r>
              <a:rPr lang="en-US" sz="1200" dirty="0" smtClean="0"/>
              <a:t>3) Contribute to ensuring that legal parameters define treatment of all persons on the territory of a country by setting the extent and limits of human rights of migrant workers and members of their families.</a:t>
            </a:r>
          </a:p>
          <a:p>
            <a:r>
              <a:rPr lang="en-US" sz="1200" dirty="0" smtClean="0"/>
              <a:t>4) Signal that origin countries demand respect for the human rights of their nationals abroad and are accountable for the same standards as destination countries.</a:t>
            </a:r>
          </a:p>
          <a:p>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30</a:t>
            </a:fld>
            <a:endParaRPr lang="en-US" dirty="0"/>
          </a:p>
        </p:txBody>
      </p:sp>
    </p:spTree>
    <p:extLst>
      <p:ext uri="{BB962C8B-B14F-4D97-AF65-F5344CB8AC3E}">
        <p14:creationId xmlns:p14="http://schemas.microsoft.com/office/powerpoint/2010/main" val="4165282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sz="1200" dirty="0" smtClean="0"/>
              <a:t>5) To reinforce the sovereign exercise of a State’s prerogative to determine labour migration policy by affirming conformity with universal legal and ethical norms.</a:t>
            </a:r>
          </a:p>
          <a:p>
            <a:r>
              <a:rPr lang="en-US" sz="1200" dirty="0" smtClean="0"/>
              <a:t>6) To obtain public support for and compliance with labour migration policy and practice by demonstrating legal soundness and conformity with internationally accepted principles of social justice and human rights.</a:t>
            </a:r>
          </a:p>
          <a:p>
            <a:r>
              <a:rPr lang="en-US" sz="1200" dirty="0" smtClean="0"/>
              <a:t>7) To strengthen social cohesion by establishing that all persons must be treated with respect by virtue of legal recognition and protection of their rights.</a:t>
            </a:r>
          </a:p>
          <a:p>
            <a:r>
              <a:rPr lang="en-US" sz="1200" dirty="0" smtClean="0"/>
              <a:t>8) To explicitly discourage the ‘commodification’ and consequent abuse of migrant workers by legally asserting their human rights</a:t>
            </a:r>
            <a:endParaRPr lang="en-US" dirty="0"/>
          </a:p>
        </p:txBody>
      </p:sp>
      <p:sp>
        <p:nvSpPr>
          <p:cNvPr id="4" name="3 Marcador de número de diapositiva"/>
          <p:cNvSpPr>
            <a:spLocks noGrp="1"/>
          </p:cNvSpPr>
          <p:nvPr>
            <p:ph type="sldNum" sz="quarter" idx="10"/>
          </p:nvPr>
        </p:nvSpPr>
        <p:spPr/>
        <p:txBody>
          <a:bodyPr/>
          <a:lstStyle/>
          <a:p>
            <a:fld id="{182C2829-7C76-484B-96F9-1BCBC5503017}" type="slidenum">
              <a:rPr lang="en-US" smtClean="0"/>
              <a:t>31</a:t>
            </a:fld>
            <a:endParaRPr lang="en-US" dirty="0"/>
          </a:p>
        </p:txBody>
      </p:sp>
    </p:spTree>
    <p:extLst>
      <p:ext uri="{BB962C8B-B14F-4D97-AF65-F5344CB8AC3E}">
        <p14:creationId xmlns:p14="http://schemas.microsoft.com/office/powerpoint/2010/main" val="4165282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064745-72F2-477F-82D0-0CC491555C5E}"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222875-2BAB-446A-A689-10B3F794A02D}"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64745-72F2-477F-82D0-0CC491555C5E}" type="datetimeFigureOut">
              <a:rPr lang="en-US" smtClean="0"/>
              <a:pPr/>
              <a:t>5/2/2012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22875-2BAB-446A-A689-10B3F794A02D}"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30088" y="0"/>
            <a:ext cx="9144000" cy="6858000"/>
          </a:xfrm>
          <a:prstGeom prst="rect">
            <a:avLst/>
          </a:prstGeom>
        </p:spPr>
      </p:pic>
      <p:sp>
        <p:nvSpPr>
          <p:cNvPr id="3" name="TextBox 2"/>
          <p:cNvSpPr txBox="1"/>
          <p:nvPr/>
        </p:nvSpPr>
        <p:spPr>
          <a:xfrm>
            <a:off x="5995638" y="6248400"/>
            <a:ext cx="2366995" cy="369332"/>
          </a:xfrm>
          <a:prstGeom prst="rect">
            <a:avLst/>
          </a:prstGeom>
          <a:noFill/>
        </p:spPr>
        <p:txBody>
          <a:bodyPr wrap="none" rtlCol="0">
            <a:spAutoFit/>
          </a:bodyPr>
          <a:lstStyle/>
          <a:p>
            <a:r>
              <a:rPr lang="en-GB" b="1" dirty="0" smtClean="0">
                <a:solidFill>
                  <a:srgbClr val="002060"/>
                </a:solidFill>
              </a:rPr>
              <a:t>Managua, May 3, 2012</a:t>
            </a:r>
            <a:endParaRPr lang="en-GB" b="1" dirty="0">
              <a:solidFill>
                <a:srgbClr val="002060"/>
              </a:solidFill>
            </a:endParaRPr>
          </a:p>
        </p:txBody>
      </p:sp>
      <p:sp>
        <p:nvSpPr>
          <p:cNvPr id="4" name="3 Rectángulo"/>
          <p:cNvSpPr/>
          <p:nvPr/>
        </p:nvSpPr>
        <p:spPr>
          <a:xfrm>
            <a:off x="179512" y="1196752"/>
            <a:ext cx="8316416" cy="2308324"/>
          </a:xfrm>
          <a:prstGeom prst="rect">
            <a:avLst/>
          </a:prstGeom>
        </p:spPr>
        <p:txBody>
          <a:bodyPr wrap="square">
            <a:spAutoFit/>
          </a:bodyPr>
          <a:lstStyle/>
          <a:p>
            <a:pPr algn="ctr"/>
            <a:r>
              <a:rPr lang="en-GB" sz="4800" b="1" dirty="0" smtClean="0">
                <a:solidFill>
                  <a:schemeClr val="hlink"/>
                </a:solidFill>
              </a:rPr>
              <a:t>International Standards </a:t>
            </a:r>
          </a:p>
          <a:p>
            <a:pPr algn="ctr"/>
            <a:r>
              <a:rPr lang="en-GB" sz="4800" b="1" dirty="0" smtClean="0">
                <a:solidFill>
                  <a:schemeClr val="hlink"/>
                </a:solidFill>
              </a:rPr>
              <a:t>for the Protection of the Rights of Migrant Workers</a:t>
            </a:r>
            <a:endParaRPr lang="en-GB" sz="4800" b="1" dirty="0" smtClean="0">
              <a:solidFill>
                <a:schemeClr val="hlink"/>
              </a:solidFill>
            </a:endParaRPr>
          </a:p>
        </p:txBody>
      </p:sp>
      <p:sp>
        <p:nvSpPr>
          <p:cNvPr id="5" name="4 CuadroTexto"/>
          <p:cNvSpPr txBox="1"/>
          <p:nvPr/>
        </p:nvSpPr>
        <p:spPr>
          <a:xfrm>
            <a:off x="2447256" y="5130770"/>
            <a:ext cx="6696744" cy="523220"/>
          </a:xfrm>
          <a:prstGeom prst="rect">
            <a:avLst/>
          </a:prstGeom>
          <a:noFill/>
        </p:spPr>
        <p:txBody>
          <a:bodyPr wrap="square" rtlCol="0">
            <a:spAutoFit/>
          </a:bodyPr>
          <a:lstStyle/>
          <a:p>
            <a:pPr algn="ctr"/>
            <a:r>
              <a:rPr lang="en-GB" sz="2800" dirty="0" smtClean="0">
                <a:solidFill>
                  <a:schemeClr val="accent1">
                    <a:lumMod val="50000"/>
                  </a:schemeClr>
                </a:solidFill>
              </a:rPr>
              <a:t>Berta </a:t>
            </a:r>
            <a:r>
              <a:rPr lang="en-GB" sz="2800" dirty="0" smtClean="0">
                <a:solidFill>
                  <a:schemeClr val="accent1">
                    <a:lumMod val="50000"/>
                  </a:schemeClr>
                </a:solidFill>
              </a:rPr>
              <a:t>Fernández</a:t>
            </a:r>
            <a:r>
              <a:rPr lang="en-GB" sz="2800" dirty="0" smtClean="0">
                <a:solidFill>
                  <a:schemeClr val="accent1">
                    <a:lumMod val="50000"/>
                  </a:schemeClr>
                </a:solidFill>
              </a:rPr>
              <a:t>, </a:t>
            </a:r>
            <a:r>
              <a:rPr lang="en-GB" sz="2800" dirty="0" smtClean="0">
                <a:solidFill>
                  <a:schemeClr val="accent1">
                    <a:lumMod val="50000"/>
                  </a:schemeClr>
                </a:solidFill>
              </a:rPr>
              <a:t>Regional Coordinator</a:t>
            </a:r>
            <a:endParaRPr lang="en-GB" sz="2800" dirty="0" smtClean="0">
              <a:solidFill>
                <a:schemeClr val="accent1">
                  <a:lumMod val="50000"/>
                </a:schemeClr>
              </a:solidFill>
            </a:endParaRPr>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4" name="3 Rectángulo"/>
          <p:cNvSpPr/>
          <p:nvPr/>
        </p:nvSpPr>
        <p:spPr>
          <a:xfrm>
            <a:off x="392088" y="332656"/>
            <a:ext cx="8316416" cy="1446550"/>
          </a:xfrm>
          <a:prstGeom prst="rect">
            <a:avLst/>
          </a:prstGeom>
        </p:spPr>
        <p:txBody>
          <a:bodyPr wrap="square">
            <a:spAutoFit/>
          </a:bodyPr>
          <a:lstStyle/>
          <a:p>
            <a:pPr algn="ctr"/>
            <a:r>
              <a:rPr lang="en-GB" sz="4400" b="1" dirty="0" smtClean="0">
                <a:solidFill>
                  <a:schemeClr val="hlink"/>
                </a:solidFill>
              </a:rPr>
              <a:t>Agreement</a:t>
            </a:r>
            <a:r>
              <a:rPr lang="en-GB" sz="4400" b="1" dirty="0" smtClean="0">
                <a:solidFill>
                  <a:schemeClr val="hlink"/>
                </a:solidFill>
              </a:rPr>
              <a:t> 97 </a:t>
            </a:r>
          </a:p>
          <a:p>
            <a:pPr algn="ctr"/>
            <a:r>
              <a:rPr lang="en-GB" sz="4400" b="1" dirty="0" smtClean="0">
                <a:solidFill>
                  <a:schemeClr val="hlink"/>
                </a:solidFill>
              </a:rPr>
              <a:t>Migration for Employment</a:t>
            </a:r>
            <a:endParaRPr lang="en-GB" sz="4400" b="1" dirty="0"/>
          </a:p>
        </p:txBody>
      </p:sp>
      <p:sp>
        <p:nvSpPr>
          <p:cNvPr id="5" name="4 CuadroTexto"/>
          <p:cNvSpPr txBox="1"/>
          <p:nvPr/>
        </p:nvSpPr>
        <p:spPr>
          <a:xfrm>
            <a:off x="680120" y="1859339"/>
            <a:ext cx="8028384" cy="4924425"/>
          </a:xfrm>
          <a:prstGeom prst="rect">
            <a:avLst/>
          </a:prstGeom>
          <a:noFill/>
        </p:spPr>
        <p:txBody>
          <a:bodyPr wrap="square" rtlCol="0">
            <a:spAutoFit/>
          </a:bodyPr>
          <a:lstStyle/>
          <a:p>
            <a:r>
              <a:rPr lang="en-GB" sz="2800" dirty="0" smtClean="0">
                <a:solidFill>
                  <a:schemeClr val="accent1">
                    <a:lumMod val="50000"/>
                  </a:schemeClr>
                </a:solidFill>
              </a:rPr>
              <a:t>The 2 basic principles of the Agreement</a:t>
            </a:r>
            <a:r>
              <a:rPr lang="en-GB" sz="2800" dirty="0" smtClean="0">
                <a:solidFill>
                  <a:schemeClr val="accent1">
                    <a:lumMod val="50000"/>
                  </a:schemeClr>
                </a:solidFill>
              </a:rPr>
              <a:t>:</a:t>
            </a:r>
          </a:p>
          <a:p>
            <a:pPr marL="285750" indent="-285750">
              <a:buFont typeface="Arial" pitchFamily="34" charset="0"/>
              <a:buChar char="•"/>
            </a:pPr>
            <a:endParaRPr lang="en-GB" sz="2800" dirty="0" smtClean="0">
              <a:solidFill>
                <a:schemeClr val="accent1">
                  <a:lumMod val="50000"/>
                </a:schemeClr>
              </a:solidFill>
            </a:endParaRPr>
          </a:p>
          <a:p>
            <a:pPr marL="285750" indent="-285750">
              <a:buFont typeface="Arial" pitchFamily="34" charset="0"/>
              <a:buChar char="•"/>
            </a:pPr>
            <a:r>
              <a:rPr lang="en-GB" sz="2800" dirty="0" smtClean="0">
                <a:solidFill>
                  <a:schemeClr val="accent1">
                    <a:lumMod val="50000"/>
                  </a:schemeClr>
                </a:solidFill>
              </a:rPr>
              <a:t>The State should accompany and regulate labour migration processes;</a:t>
            </a:r>
            <a:endParaRPr lang="en-GB" sz="2800" dirty="0" smtClean="0">
              <a:solidFill>
                <a:schemeClr val="accent1">
                  <a:lumMod val="50000"/>
                </a:schemeClr>
              </a:solidFill>
            </a:endParaRPr>
          </a:p>
          <a:p>
            <a:pPr marL="285750" indent="-285750">
              <a:buFont typeface="Arial" pitchFamily="34" charset="0"/>
              <a:buChar char="•"/>
            </a:pPr>
            <a:r>
              <a:rPr lang="en-GB" sz="2800" dirty="0" smtClean="0">
                <a:solidFill>
                  <a:schemeClr val="accent1">
                    <a:lumMod val="50000"/>
                  </a:schemeClr>
                </a:solidFill>
              </a:rPr>
              <a:t>The State should recognize </a:t>
            </a:r>
            <a:r>
              <a:rPr lang="en-GB" sz="2800" b="1" dirty="0" smtClean="0">
                <a:solidFill>
                  <a:schemeClr val="accent1">
                    <a:lumMod val="50000"/>
                  </a:schemeClr>
                </a:solidFill>
              </a:rPr>
              <a:t>equal treatment</a:t>
            </a:r>
            <a:r>
              <a:rPr lang="en-GB" sz="2800" b="1" dirty="0" smtClean="0">
                <a:solidFill>
                  <a:schemeClr val="accent1">
                    <a:lumMod val="50000"/>
                  </a:schemeClr>
                </a:solidFill>
              </a:rPr>
              <a:t> </a:t>
            </a:r>
            <a:r>
              <a:rPr lang="en-GB" sz="2800" dirty="0" smtClean="0">
                <a:solidFill>
                  <a:schemeClr val="accent1">
                    <a:lumMod val="50000"/>
                  </a:schemeClr>
                </a:solidFill>
              </a:rPr>
              <a:t>for </a:t>
            </a:r>
            <a:r>
              <a:rPr lang="en-GB" sz="2800" b="1" dirty="0" smtClean="0">
                <a:solidFill>
                  <a:schemeClr val="accent1">
                    <a:lumMod val="50000"/>
                  </a:schemeClr>
                </a:solidFill>
              </a:rPr>
              <a:t>regular migrants </a:t>
            </a:r>
            <a:r>
              <a:rPr lang="en-GB" sz="2800" dirty="0" smtClean="0">
                <a:solidFill>
                  <a:schemeClr val="accent1">
                    <a:lumMod val="50000"/>
                  </a:schemeClr>
                </a:solidFill>
              </a:rPr>
              <a:t>and national citizens.</a:t>
            </a:r>
            <a:endParaRPr lang="en-GB" sz="2800" dirty="0" smtClean="0">
              <a:solidFill>
                <a:schemeClr val="accent1">
                  <a:lumMod val="50000"/>
                </a:schemeClr>
              </a:solidFill>
            </a:endParaRPr>
          </a:p>
          <a:p>
            <a:endParaRPr lang="en-GB" sz="2800" dirty="0" smtClean="0">
              <a:solidFill>
                <a:schemeClr val="accent1">
                  <a:lumMod val="50000"/>
                </a:schemeClr>
              </a:solidFill>
            </a:endParaRPr>
          </a:p>
          <a:p>
            <a:pPr algn="ctr"/>
            <a:r>
              <a:rPr lang="en-GB" sz="2800" b="1" dirty="0" smtClean="0">
                <a:solidFill>
                  <a:schemeClr val="accent1">
                    <a:lumMod val="50000"/>
                  </a:schemeClr>
                </a:solidFill>
              </a:rPr>
              <a:t> Facilitating the movement of excess labour</a:t>
            </a:r>
          </a:p>
          <a:p>
            <a:endParaRPr lang="en-GB" b="1" dirty="0" smtClean="0"/>
          </a:p>
          <a:p>
            <a:endParaRPr lang="en-GB" b="1" dirty="0" smtClean="0"/>
          </a:p>
          <a:p>
            <a:endParaRPr lang="en-GB" dirty="0" smtClean="0"/>
          </a:p>
          <a:p>
            <a:endParaRPr lang="en-GB" dirty="0" smtClean="0"/>
          </a:p>
          <a:p>
            <a:endParaRPr lang="en-GB" dirty="0"/>
          </a:p>
        </p:txBody>
      </p:sp>
      <p:sp>
        <p:nvSpPr>
          <p:cNvPr id="3" name="2 Flecha a la derecha con muesca"/>
          <p:cNvSpPr/>
          <p:nvPr/>
        </p:nvSpPr>
        <p:spPr>
          <a:xfrm>
            <a:off x="245288" y="4950515"/>
            <a:ext cx="727126" cy="360040"/>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4" name="3 Rectángulo"/>
          <p:cNvSpPr/>
          <p:nvPr/>
        </p:nvSpPr>
        <p:spPr>
          <a:xfrm>
            <a:off x="392088" y="332656"/>
            <a:ext cx="8316416" cy="2123658"/>
          </a:xfrm>
          <a:prstGeom prst="rect">
            <a:avLst/>
          </a:prstGeom>
        </p:spPr>
        <p:txBody>
          <a:bodyPr wrap="square">
            <a:spAutoFit/>
          </a:bodyPr>
          <a:lstStyle/>
          <a:p>
            <a:pPr algn="ctr"/>
            <a:r>
              <a:rPr lang="it-IT" sz="4400" b="1" dirty="0" smtClean="0">
                <a:solidFill>
                  <a:schemeClr val="hlink"/>
                </a:solidFill>
              </a:rPr>
              <a:t>Agreement </a:t>
            </a:r>
            <a:r>
              <a:rPr lang="it-IT" sz="4400" b="1" dirty="0" smtClean="0">
                <a:solidFill>
                  <a:schemeClr val="hlink"/>
                </a:solidFill>
              </a:rPr>
              <a:t>97 </a:t>
            </a:r>
            <a:endParaRPr lang="it-IT" sz="4400" b="1" dirty="0">
              <a:solidFill>
                <a:schemeClr val="hlink"/>
              </a:solidFill>
            </a:endParaRPr>
          </a:p>
          <a:p>
            <a:pPr algn="ctr"/>
            <a:r>
              <a:rPr lang="it-IT" sz="4400" b="1" dirty="0" smtClean="0">
                <a:solidFill>
                  <a:schemeClr val="hlink"/>
                </a:solidFill>
              </a:rPr>
              <a:t>Migration for Employment</a:t>
            </a:r>
            <a:endParaRPr lang="en-US" sz="4400" b="1" dirty="0"/>
          </a:p>
          <a:p>
            <a:pPr algn="ctr"/>
            <a:endParaRPr lang="en-US" sz="4400" dirty="0"/>
          </a:p>
        </p:txBody>
      </p:sp>
      <p:sp>
        <p:nvSpPr>
          <p:cNvPr id="5" name="4 CuadroTexto"/>
          <p:cNvSpPr txBox="1"/>
          <p:nvPr/>
        </p:nvSpPr>
        <p:spPr>
          <a:xfrm>
            <a:off x="1084000" y="1988840"/>
            <a:ext cx="7624504" cy="4924425"/>
          </a:xfrm>
          <a:prstGeom prst="rect">
            <a:avLst/>
          </a:prstGeom>
          <a:noFill/>
        </p:spPr>
        <p:txBody>
          <a:bodyPr wrap="square" rtlCol="0">
            <a:spAutoFit/>
          </a:bodyPr>
          <a:lstStyle/>
          <a:p>
            <a:pPr>
              <a:buFont typeface="Wingdings" pitchFamily="2" charset="2"/>
              <a:buNone/>
            </a:pPr>
            <a:r>
              <a:rPr lang="it-IT" sz="2800" dirty="0" smtClean="0">
                <a:solidFill>
                  <a:schemeClr val="tx2">
                    <a:lumMod val="75000"/>
                  </a:schemeClr>
                </a:solidFill>
              </a:rPr>
              <a:t>In the sphere of implementing the Agreement</a:t>
            </a:r>
            <a:r>
              <a:rPr lang="it-IT" sz="2800" dirty="0" smtClean="0">
                <a:solidFill>
                  <a:schemeClr val="tx2">
                    <a:lumMod val="75000"/>
                  </a:schemeClr>
                </a:solidFill>
              </a:rPr>
              <a:t> (Art</a:t>
            </a:r>
            <a:r>
              <a:rPr lang="it-IT" sz="2800" dirty="0" smtClean="0">
                <a:solidFill>
                  <a:schemeClr val="tx2">
                    <a:lumMod val="75000"/>
                  </a:schemeClr>
                </a:solidFill>
              </a:rPr>
              <a:t>icle</a:t>
            </a:r>
            <a:r>
              <a:rPr lang="it-IT" sz="2800" dirty="0" smtClean="0">
                <a:solidFill>
                  <a:schemeClr val="tx2">
                    <a:lumMod val="75000"/>
                  </a:schemeClr>
                </a:solidFill>
              </a:rPr>
              <a:t> </a:t>
            </a:r>
            <a:r>
              <a:rPr lang="it-IT" sz="2800" dirty="0">
                <a:solidFill>
                  <a:schemeClr val="tx2">
                    <a:lumMod val="75000"/>
                  </a:schemeClr>
                </a:solidFill>
              </a:rPr>
              <a:t>11)</a:t>
            </a:r>
          </a:p>
          <a:p>
            <a:endParaRPr lang="it-IT" dirty="0">
              <a:solidFill>
                <a:schemeClr val="tx2">
                  <a:lumMod val="75000"/>
                </a:schemeClr>
              </a:solidFill>
            </a:endParaRPr>
          </a:p>
          <a:p>
            <a:pPr marL="285750" indent="-285750">
              <a:buFont typeface="Arial" pitchFamily="34" charset="0"/>
              <a:buChar char="•"/>
            </a:pPr>
            <a:r>
              <a:rPr lang="it-IT" sz="2800" dirty="0" smtClean="0">
                <a:solidFill>
                  <a:schemeClr val="tx2">
                    <a:lumMod val="75000"/>
                  </a:schemeClr>
                </a:solidFill>
              </a:rPr>
              <a:t>Migrants seeking employment by others in another country;</a:t>
            </a:r>
            <a:endParaRPr lang="it-IT" sz="2800" dirty="0">
              <a:solidFill>
                <a:schemeClr val="tx2">
                  <a:lumMod val="75000"/>
                </a:schemeClr>
              </a:solidFill>
            </a:endParaRPr>
          </a:p>
          <a:p>
            <a:pPr marL="285750" indent="-285750">
              <a:buFont typeface="Arial" pitchFamily="34" charset="0"/>
              <a:buChar char="•"/>
            </a:pPr>
            <a:endParaRPr lang="it-IT" sz="2800" dirty="0">
              <a:solidFill>
                <a:schemeClr val="tx2">
                  <a:lumMod val="75000"/>
                </a:schemeClr>
              </a:solidFill>
            </a:endParaRPr>
          </a:p>
          <a:p>
            <a:pPr marL="285750" indent="-285750">
              <a:buFont typeface="Arial" pitchFamily="34" charset="0"/>
              <a:buChar char="•"/>
            </a:pPr>
            <a:r>
              <a:rPr lang="it-IT" sz="2800" b="1" dirty="0" smtClean="0">
                <a:solidFill>
                  <a:schemeClr val="tx2">
                    <a:lumMod val="75000"/>
                  </a:schemeClr>
                </a:solidFill>
              </a:rPr>
              <a:t>Excluded:</a:t>
            </a:r>
            <a:r>
              <a:rPr lang="it-IT" sz="2800" dirty="0" smtClean="0">
                <a:solidFill>
                  <a:schemeClr val="tx2">
                    <a:lumMod val="75000"/>
                  </a:schemeClr>
                </a:solidFill>
              </a:rPr>
              <a:t>  Trans-border workers, marine workers, artists, and liberal professors when migrating for short periods of time.</a:t>
            </a:r>
            <a:endParaRPr lang="en-US" dirty="0" smtClean="0"/>
          </a:p>
          <a:p>
            <a:endParaRPr lang="en-US" dirty="0"/>
          </a:p>
          <a:p>
            <a:endParaRPr lang="en-US" dirty="0" smtClean="0"/>
          </a:p>
          <a:p>
            <a:endParaRPr lang="en-US" dirty="0"/>
          </a:p>
          <a:p>
            <a:endParaRPr lang="en-US"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4" name="3 Rectángulo"/>
          <p:cNvSpPr/>
          <p:nvPr/>
        </p:nvSpPr>
        <p:spPr>
          <a:xfrm>
            <a:off x="392088" y="332656"/>
            <a:ext cx="8316416" cy="2123658"/>
          </a:xfrm>
          <a:prstGeom prst="rect">
            <a:avLst/>
          </a:prstGeom>
        </p:spPr>
        <p:txBody>
          <a:bodyPr wrap="square">
            <a:spAutoFit/>
          </a:bodyPr>
          <a:lstStyle/>
          <a:p>
            <a:pPr algn="ctr"/>
            <a:r>
              <a:rPr lang="it-IT" sz="4400" b="1" dirty="0">
                <a:solidFill>
                  <a:schemeClr val="hlink"/>
                </a:solidFill>
              </a:rPr>
              <a:t>Agreement 97 </a:t>
            </a:r>
          </a:p>
          <a:p>
            <a:pPr algn="ctr"/>
            <a:r>
              <a:rPr lang="it-IT" sz="4400" b="1" dirty="0">
                <a:solidFill>
                  <a:schemeClr val="hlink"/>
                </a:solidFill>
              </a:rPr>
              <a:t>Migration for Employment</a:t>
            </a:r>
            <a:endParaRPr lang="en-US" sz="4400" b="1" dirty="0"/>
          </a:p>
          <a:p>
            <a:pPr algn="ctr"/>
            <a:endParaRPr lang="en-US" sz="4400" dirty="0"/>
          </a:p>
        </p:txBody>
      </p:sp>
      <p:sp>
        <p:nvSpPr>
          <p:cNvPr id="5" name="4 CuadroTexto"/>
          <p:cNvSpPr txBox="1"/>
          <p:nvPr/>
        </p:nvSpPr>
        <p:spPr>
          <a:xfrm>
            <a:off x="718443" y="2038017"/>
            <a:ext cx="8425557" cy="4579715"/>
          </a:xfrm>
          <a:prstGeom prst="rect">
            <a:avLst/>
          </a:prstGeom>
          <a:noFill/>
        </p:spPr>
        <p:txBody>
          <a:bodyPr wrap="square" rtlCol="0">
            <a:spAutoFit/>
          </a:bodyPr>
          <a:lstStyle/>
          <a:p>
            <a:pPr>
              <a:lnSpc>
                <a:spcPct val="90000"/>
              </a:lnSpc>
              <a:buFont typeface="Wingdings" pitchFamily="2" charset="2"/>
              <a:buNone/>
            </a:pPr>
            <a:r>
              <a:rPr lang="it-IT" sz="2800" b="1" dirty="0" smtClean="0">
                <a:solidFill>
                  <a:schemeClr val="tx2">
                    <a:lumMod val="75000"/>
                  </a:schemeClr>
                </a:solidFill>
              </a:rPr>
              <a:t>1) </a:t>
            </a:r>
            <a:r>
              <a:rPr lang="it-IT" sz="2800" b="1" dirty="0" smtClean="0">
                <a:solidFill>
                  <a:schemeClr val="tx2">
                    <a:lumMod val="75000"/>
                  </a:schemeClr>
                </a:solidFill>
              </a:rPr>
              <a:t>Conditions of labour migration</a:t>
            </a:r>
            <a:r>
              <a:rPr lang="it-IT" sz="2800" dirty="0" smtClean="0">
                <a:solidFill>
                  <a:schemeClr val="tx2">
                    <a:lumMod val="75000"/>
                  </a:schemeClr>
                </a:solidFill>
              </a:rPr>
              <a:t>:</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Free guidance services </a:t>
            </a:r>
            <a:r>
              <a:rPr lang="it-IT" sz="2800" dirty="0" smtClean="0">
                <a:solidFill>
                  <a:schemeClr val="tx2">
                    <a:lumMod val="75000"/>
                  </a:schemeClr>
                </a:solidFill>
              </a:rPr>
              <a:t>(Article 2);</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Establishing collaboration with employment services in other countries (</a:t>
            </a:r>
            <a:r>
              <a:rPr lang="it-IT" sz="2800" dirty="0" smtClean="0">
                <a:solidFill>
                  <a:schemeClr val="tx2">
                    <a:lumMod val="75000"/>
                  </a:schemeClr>
                </a:solidFill>
              </a:rPr>
              <a:t>Article </a:t>
            </a:r>
            <a:r>
              <a:rPr lang="it-IT" sz="2800" dirty="0" smtClean="0">
                <a:solidFill>
                  <a:schemeClr val="tx2">
                    <a:lumMod val="75000"/>
                  </a:schemeClr>
                </a:solidFill>
              </a:rPr>
              <a:t>7);</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Free public recruitment, introduction, and placement services</a:t>
            </a:r>
            <a:r>
              <a:rPr lang="it-IT" sz="2800" dirty="0" smtClean="0">
                <a:solidFill>
                  <a:schemeClr val="tx2">
                    <a:lumMod val="75000"/>
                  </a:schemeClr>
                </a:solidFill>
              </a:rPr>
              <a:t> </a:t>
            </a:r>
            <a:r>
              <a:rPr lang="it-IT" sz="2800" dirty="0">
                <a:solidFill>
                  <a:schemeClr val="tx2">
                    <a:lumMod val="75000"/>
                  </a:schemeClr>
                </a:solidFill>
              </a:rPr>
              <a:t>(</a:t>
            </a:r>
            <a:r>
              <a:rPr lang="it-IT" sz="2800" dirty="0" smtClean="0">
                <a:solidFill>
                  <a:schemeClr val="tx2">
                    <a:lumMod val="75000"/>
                  </a:schemeClr>
                </a:solidFill>
              </a:rPr>
              <a:t>Appendix </a:t>
            </a:r>
            <a:r>
              <a:rPr lang="it-IT" sz="2800" dirty="0">
                <a:solidFill>
                  <a:schemeClr val="tx2">
                    <a:lumMod val="75000"/>
                  </a:schemeClr>
                </a:solidFill>
              </a:rPr>
              <a:t>I, </a:t>
            </a:r>
            <a:r>
              <a:rPr lang="it-IT" sz="2800" dirty="0" smtClean="0">
                <a:solidFill>
                  <a:schemeClr val="tx2">
                    <a:lumMod val="75000"/>
                  </a:schemeClr>
                </a:solidFill>
              </a:rPr>
              <a:t>Article </a:t>
            </a:r>
            <a:r>
              <a:rPr lang="it-IT" sz="2800" dirty="0" smtClean="0">
                <a:solidFill>
                  <a:schemeClr val="tx2">
                    <a:lumMod val="75000"/>
                  </a:schemeClr>
                </a:solidFill>
              </a:rPr>
              <a:t>4);</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a:solidFill>
                  <a:schemeClr val="tx2">
                    <a:lumMod val="75000"/>
                  </a:schemeClr>
                </a:solidFill>
              </a:rPr>
              <a:t> </a:t>
            </a:r>
            <a:r>
              <a:rPr lang="it-IT" sz="2800" dirty="0" smtClean="0">
                <a:solidFill>
                  <a:schemeClr val="tx2">
                    <a:lumMod val="75000"/>
                  </a:schemeClr>
                </a:solidFill>
              </a:rPr>
              <a:t>Controlling the activities of private employment agencies (Appendix </a:t>
            </a:r>
            <a:r>
              <a:rPr lang="it-IT" sz="2800" dirty="0">
                <a:solidFill>
                  <a:schemeClr val="tx2">
                    <a:lumMod val="75000"/>
                  </a:schemeClr>
                </a:solidFill>
              </a:rPr>
              <a:t>I, </a:t>
            </a:r>
            <a:r>
              <a:rPr lang="it-IT" sz="2800" dirty="0" smtClean="0">
                <a:solidFill>
                  <a:schemeClr val="tx2">
                    <a:lumMod val="75000"/>
                  </a:schemeClr>
                </a:solidFill>
              </a:rPr>
              <a:t>Article 3). </a:t>
            </a:r>
            <a:endParaRPr lang="it-IT" sz="2800" dirty="0">
              <a:solidFill>
                <a:schemeClr val="tx2">
                  <a:lumMod val="75000"/>
                </a:schemeClr>
              </a:solidFill>
            </a:endParaRPr>
          </a:p>
          <a:p>
            <a:endParaRPr lang="en-US" dirty="0" smtClean="0"/>
          </a:p>
          <a:p>
            <a:endParaRPr lang="en-US" dirty="0"/>
          </a:p>
          <a:p>
            <a:endParaRPr lang="en-US" dirty="0" smtClean="0"/>
          </a:p>
          <a:p>
            <a:endParaRPr lang="en-US" dirty="0"/>
          </a:p>
          <a:p>
            <a:endParaRPr lang="en-US"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827584" y="2060848"/>
            <a:ext cx="7841853" cy="4191917"/>
          </a:xfrm>
          <a:prstGeom prst="rect">
            <a:avLst/>
          </a:prstGeom>
          <a:noFill/>
        </p:spPr>
        <p:txBody>
          <a:bodyPr wrap="square" rtlCol="0">
            <a:spAutoFit/>
          </a:bodyPr>
          <a:lstStyle/>
          <a:p>
            <a:pPr>
              <a:lnSpc>
                <a:spcPct val="90000"/>
              </a:lnSpc>
              <a:buFont typeface="Wingdings" pitchFamily="2" charset="2"/>
              <a:buNone/>
            </a:pPr>
            <a:r>
              <a:rPr lang="it-IT" sz="2800" b="1" dirty="0">
                <a:solidFill>
                  <a:schemeClr val="tx2">
                    <a:lumMod val="75000"/>
                  </a:schemeClr>
                </a:solidFill>
              </a:rPr>
              <a:t>2</a:t>
            </a:r>
            <a:r>
              <a:rPr lang="it-IT" sz="2800" b="1" dirty="0" smtClean="0">
                <a:solidFill>
                  <a:schemeClr val="tx2">
                    <a:lumMod val="75000"/>
                  </a:schemeClr>
                </a:solidFill>
              </a:rPr>
              <a:t>) </a:t>
            </a:r>
            <a:r>
              <a:rPr lang="it-IT" sz="2800" b="1" dirty="0" smtClean="0">
                <a:solidFill>
                  <a:schemeClr val="tx2">
                    <a:lumMod val="75000"/>
                  </a:schemeClr>
                </a:solidFill>
              </a:rPr>
              <a:t>General Protection</a:t>
            </a:r>
            <a:r>
              <a:rPr lang="it-IT" sz="2800" b="1" dirty="0" smtClean="0">
                <a:solidFill>
                  <a:schemeClr val="tx2">
                    <a:lumMod val="75000"/>
                  </a:schemeClr>
                </a:solidFill>
              </a:rPr>
              <a:t>:</a:t>
            </a:r>
            <a:endParaRPr lang="it-IT" sz="2800" b="1"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Medical service</a:t>
            </a:r>
            <a:r>
              <a:rPr lang="it-IT" sz="2800" dirty="0" smtClean="0">
                <a:solidFill>
                  <a:schemeClr val="tx2">
                    <a:lumMod val="75000"/>
                  </a:schemeClr>
                </a:solidFill>
              </a:rPr>
              <a:t>s (</a:t>
            </a:r>
            <a:r>
              <a:rPr lang="it-IT" sz="2800" dirty="0" smtClean="0">
                <a:solidFill>
                  <a:schemeClr val="tx2">
                    <a:lumMod val="75000"/>
                  </a:schemeClr>
                </a:solidFill>
              </a:rPr>
              <a:t>Article</a:t>
            </a:r>
            <a:r>
              <a:rPr lang="it-IT" sz="2800" dirty="0" smtClean="0">
                <a:solidFill>
                  <a:schemeClr val="tx2">
                    <a:lumMod val="75000"/>
                  </a:schemeClr>
                </a:solidFill>
              </a:rPr>
              <a:t> </a:t>
            </a:r>
            <a:r>
              <a:rPr lang="it-IT" sz="2800" dirty="0" smtClean="0">
                <a:solidFill>
                  <a:schemeClr val="tx2">
                    <a:lumMod val="75000"/>
                  </a:schemeClr>
                </a:solidFill>
              </a:rPr>
              <a:t>5</a:t>
            </a:r>
            <a:r>
              <a:rPr lang="it-IT" sz="2800" dirty="0" smtClean="0">
                <a:solidFill>
                  <a:schemeClr val="tx2">
                    <a:lumMod val="75000"/>
                  </a:schemeClr>
                </a:solidFill>
              </a:rPr>
              <a:t>);</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Authorization to transfer savings and salaries</a:t>
            </a:r>
            <a:r>
              <a:rPr lang="it-IT" sz="2800" dirty="0" smtClean="0">
                <a:solidFill>
                  <a:schemeClr val="tx2">
                    <a:lumMod val="75000"/>
                  </a:schemeClr>
                </a:solidFill>
              </a:rPr>
              <a:t> (</a:t>
            </a:r>
            <a:r>
              <a:rPr lang="it-IT" sz="2800" dirty="0" smtClean="0">
                <a:solidFill>
                  <a:schemeClr val="tx2">
                    <a:lumMod val="75000"/>
                  </a:schemeClr>
                </a:solidFill>
              </a:rPr>
              <a:t>Article </a:t>
            </a:r>
            <a:r>
              <a:rPr lang="it-IT" sz="2800" dirty="0" smtClean="0">
                <a:solidFill>
                  <a:schemeClr val="tx2">
                    <a:lumMod val="75000"/>
                  </a:schemeClr>
                </a:solidFill>
              </a:rPr>
              <a:t>9);</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Prohibition to expel migrant workers with permanent status in case of disability to work (</a:t>
            </a:r>
            <a:r>
              <a:rPr lang="it-IT" sz="2800" dirty="0" smtClean="0">
                <a:solidFill>
                  <a:schemeClr val="tx2">
                    <a:lumMod val="75000"/>
                  </a:schemeClr>
                </a:solidFill>
              </a:rPr>
              <a:t>Article</a:t>
            </a:r>
            <a:r>
              <a:rPr lang="it-IT" sz="2800" dirty="0" smtClean="0">
                <a:solidFill>
                  <a:schemeClr val="tx2">
                    <a:lumMod val="75000"/>
                  </a:schemeClr>
                </a:solidFill>
              </a:rPr>
              <a:t> </a:t>
            </a:r>
            <a:r>
              <a:rPr lang="it-IT" sz="2800" dirty="0" smtClean="0">
                <a:solidFill>
                  <a:schemeClr val="tx2">
                    <a:lumMod val="75000"/>
                  </a:schemeClr>
                </a:solidFill>
              </a:rPr>
              <a:t>8</a:t>
            </a:r>
            <a:r>
              <a:rPr lang="it-IT" sz="2800" dirty="0" smtClean="0">
                <a:solidFill>
                  <a:schemeClr val="tx2">
                    <a:lumMod val="75000"/>
                  </a:schemeClr>
                </a:solidFill>
              </a:rPr>
              <a:t>).</a:t>
            </a:r>
            <a:endParaRPr lang="it-IT" sz="2800" dirty="0">
              <a:solidFill>
                <a:schemeClr val="tx2">
                  <a:lumMod val="75000"/>
                </a:schemeClr>
              </a:solidFill>
            </a:endParaRPr>
          </a:p>
          <a:p>
            <a:endParaRPr lang="en-US" dirty="0" smtClean="0"/>
          </a:p>
          <a:p>
            <a:endParaRPr lang="en-US" dirty="0"/>
          </a:p>
          <a:p>
            <a:endParaRPr lang="en-US" dirty="0" smtClean="0"/>
          </a:p>
          <a:p>
            <a:endParaRPr lang="en-US" dirty="0"/>
          </a:p>
          <a:p>
            <a:endParaRPr lang="en-US" dirty="0"/>
          </a:p>
        </p:txBody>
      </p:sp>
      <p:sp>
        <p:nvSpPr>
          <p:cNvPr id="6" name="Rectangle 2"/>
          <p:cNvSpPr txBox="1">
            <a:spLocks noRot="1" noChangeArrowheads="1"/>
          </p:cNvSpPr>
          <p:nvPr/>
        </p:nvSpPr>
        <p:spPr>
          <a:xfrm>
            <a:off x="0" y="548680"/>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4000" b="1" dirty="0">
                <a:solidFill>
                  <a:schemeClr val="hlink"/>
                </a:solidFill>
              </a:rPr>
              <a:t>Agreement 97 </a:t>
            </a:r>
          </a:p>
          <a:p>
            <a:r>
              <a:rPr lang="it-IT" sz="4000" b="1" dirty="0">
                <a:solidFill>
                  <a:schemeClr val="hlink"/>
                </a:solidFill>
              </a:rPr>
              <a:t>Migration for Employment</a:t>
            </a:r>
            <a:endParaRPr lang="en-US" sz="4000" b="1" dirty="0"/>
          </a:p>
          <a:p>
            <a:endParaRPr lang="it-IT" sz="40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680325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827584" y="1702502"/>
            <a:ext cx="7841853" cy="4967514"/>
          </a:xfrm>
          <a:prstGeom prst="rect">
            <a:avLst/>
          </a:prstGeom>
          <a:noFill/>
        </p:spPr>
        <p:txBody>
          <a:bodyPr wrap="square" rtlCol="0">
            <a:spAutoFit/>
          </a:bodyPr>
          <a:lstStyle/>
          <a:p>
            <a:pPr>
              <a:lnSpc>
                <a:spcPct val="90000"/>
              </a:lnSpc>
              <a:buFont typeface="Wingdings" pitchFamily="2" charset="2"/>
              <a:buNone/>
            </a:pPr>
            <a:r>
              <a:rPr lang="it-IT" sz="2800" b="1" dirty="0" smtClean="0">
                <a:solidFill>
                  <a:schemeClr val="tx2">
                    <a:lumMod val="75000"/>
                  </a:schemeClr>
                </a:solidFill>
              </a:rPr>
              <a:t>3) </a:t>
            </a:r>
            <a:r>
              <a:rPr lang="it-IT" sz="2800" b="1" dirty="0">
                <a:solidFill>
                  <a:schemeClr val="tx2">
                    <a:lumMod val="75000"/>
                  </a:schemeClr>
                </a:solidFill>
              </a:rPr>
              <a:t> </a:t>
            </a:r>
            <a:r>
              <a:rPr lang="it-IT" sz="2800" b="1" dirty="0" smtClean="0">
                <a:solidFill>
                  <a:schemeClr val="tx2">
                    <a:lumMod val="75000"/>
                  </a:schemeClr>
                </a:solidFill>
              </a:rPr>
              <a:t>Equal treatment of regular migrants and national citizens, with no discrimination based on nationality, gender, race, etc. in regard to</a:t>
            </a:r>
            <a:r>
              <a:rPr lang="it-IT" sz="2800" b="1" dirty="0" smtClean="0">
                <a:solidFill>
                  <a:schemeClr val="tx2">
                    <a:lumMod val="75000"/>
                  </a:schemeClr>
                </a:solidFill>
              </a:rPr>
              <a:t>:</a:t>
            </a:r>
            <a:endParaRPr lang="it-IT" sz="2800" b="1"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Working conditions</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Participation in unions</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Housing</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Social security</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Taxes</a:t>
            </a:r>
            <a:endParaRPr lang="it-IT" sz="2800" dirty="0">
              <a:solidFill>
                <a:schemeClr val="tx2">
                  <a:lumMod val="75000"/>
                </a:schemeClr>
              </a:solidFill>
            </a:endParaRPr>
          </a:p>
          <a:p>
            <a:pPr marL="457200" indent="-457200">
              <a:lnSpc>
                <a:spcPct val="90000"/>
              </a:lnSpc>
              <a:buFont typeface="Arial" pitchFamily="34" charset="0"/>
              <a:buChar char="•"/>
            </a:pPr>
            <a:r>
              <a:rPr lang="it-IT" sz="2800" dirty="0" smtClean="0">
                <a:solidFill>
                  <a:schemeClr val="tx2">
                    <a:lumMod val="75000"/>
                  </a:schemeClr>
                </a:solidFill>
              </a:rPr>
              <a:t>Access to justice</a:t>
            </a:r>
            <a:endParaRPr lang="it-IT" sz="2800" dirty="0">
              <a:solidFill>
                <a:schemeClr val="tx2">
                  <a:lumMod val="75000"/>
                </a:schemeClr>
              </a:solidFill>
            </a:endParaRPr>
          </a:p>
          <a:p>
            <a:endParaRPr lang="en-US" dirty="0" smtClean="0"/>
          </a:p>
          <a:p>
            <a:endParaRPr lang="en-US" dirty="0"/>
          </a:p>
          <a:p>
            <a:endParaRPr lang="en-US" dirty="0" smtClean="0"/>
          </a:p>
          <a:p>
            <a:endParaRPr lang="en-US" dirty="0"/>
          </a:p>
          <a:p>
            <a:endParaRPr lang="en-US" dirty="0"/>
          </a:p>
        </p:txBody>
      </p:sp>
      <p:sp>
        <p:nvSpPr>
          <p:cNvPr id="6" name="Rectangle 2"/>
          <p:cNvSpPr txBox="1">
            <a:spLocks noRot="1" noChangeArrowheads="1"/>
          </p:cNvSpPr>
          <p:nvPr/>
        </p:nvSpPr>
        <p:spPr>
          <a:xfrm>
            <a:off x="0" y="548680"/>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4000" b="1" dirty="0">
                <a:solidFill>
                  <a:schemeClr val="hlink"/>
                </a:solidFill>
              </a:rPr>
              <a:t>Agreement 97 </a:t>
            </a:r>
          </a:p>
          <a:p>
            <a:r>
              <a:rPr lang="it-IT" sz="4000" b="1" dirty="0">
                <a:solidFill>
                  <a:schemeClr val="hlink"/>
                </a:solidFill>
              </a:rPr>
              <a:t>Migration for Employment</a:t>
            </a:r>
            <a:endParaRPr lang="en-US" sz="4000" b="1" dirty="0"/>
          </a:p>
          <a:p>
            <a:endParaRPr lang="it-IT" sz="40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578808" y="1533208"/>
            <a:ext cx="7920879" cy="5355312"/>
          </a:xfrm>
          <a:prstGeom prst="rect">
            <a:avLst/>
          </a:prstGeom>
          <a:noFill/>
        </p:spPr>
        <p:txBody>
          <a:bodyPr wrap="square" rtlCol="0">
            <a:spAutoFit/>
          </a:bodyPr>
          <a:lstStyle/>
          <a:p>
            <a:pPr>
              <a:lnSpc>
                <a:spcPct val="90000"/>
              </a:lnSpc>
              <a:buFont typeface="Wingdings" pitchFamily="2" charset="2"/>
              <a:buNone/>
            </a:pPr>
            <a:r>
              <a:rPr lang="en-GB" sz="2800" b="1" dirty="0" smtClean="0">
                <a:solidFill>
                  <a:schemeClr val="tx2">
                    <a:lumMod val="75000"/>
                  </a:schemeClr>
                </a:solidFill>
              </a:rPr>
              <a:t>Flexibility in ratifying the Agreement</a:t>
            </a:r>
            <a:r>
              <a:rPr lang="en-GB" sz="2800" dirty="0" smtClean="0">
                <a:solidFill>
                  <a:schemeClr val="tx2">
                    <a:lumMod val="75000"/>
                  </a:schemeClr>
                </a:solidFill>
              </a:rPr>
              <a:t>:</a:t>
            </a:r>
          </a:p>
          <a:p>
            <a:pPr>
              <a:lnSpc>
                <a:spcPct val="90000"/>
              </a:lnSpc>
              <a:buFont typeface="Wingdings" pitchFamily="2" charset="2"/>
              <a:buNone/>
            </a:pP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The Agreement includes 3 appendixes (regulating migration outside government agreements on collective migration/within the framework of agreements/importing personal effects of migrants</a:t>
            </a:r>
            <a:r>
              <a:rPr lang="en-GB" sz="2800" dirty="0" smtClean="0">
                <a:solidFill>
                  <a:schemeClr val="tx2">
                    <a:lumMod val="75000"/>
                  </a:schemeClr>
                </a:solidFill>
              </a:rPr>
              <a:t>).</a:t>
            </a:r>
          </a:p>
          <a:p>
            <a:pPr marL="457200" indent="-457200">
              <a:lnSpc>
                <a:spcPct val="90000"/>
              </a:lnSpc>
              <a:buFont typeface="Arial" pitchFamily="34" charset="0"/>
              <a:buChar char="•"/>
            </a:pP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A State may</a:t>
            </a:r>
            <a:r>
              <a:rPr lang="en-GB" sz="2800" dirty="0" smtClean="0">
                <a:solidFill>
                  <a:schemeClr val="tx2">
                    <a:lumMod val="75000"/>
                  </a:schemeClr>
                </a:solidFill>
              </a:rPr>
              <a:t> </a:t>
            </a:r>
            <a:r>
              <a:rPr lang="en-GB" sz="2800" b="1" dirty="0" smtClean="0">
                <a:solidFill>
                  <a:schemeClr val="tx2">
                    <a:lumMod val="75000"/>
                  </a:schemeClr>
                </a:solidFill>
              </a:rPr>
              <a:t>exclude all or some </a:t>
            </a:r>
            <a:r>
              <a:rPr lang="en-GB" sz="2800" dirty="0" smtClean="0">
                <a:solidFill>
                  <a:schemeClr val="tx2">
                    <a:lumMod val="75000"/>
                  </a:schemeClr>
                </a:solidFill>
              </a:rPr>
              <a:t>of these appendixes from its ratification.</a:t>
            </a: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7303" y="467683"/>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b="1" dirty="0" smtClean="0">
                <a:solidFill>
                  <a:schemeClr val="hlink"/>
                </a:solidFill>
              </a:rPr>
              <a:t>Agreement 97 </a:t>
            </a:r>
          </a:p>
          <a:p>
            <a:r>
              <a:rPr lang="en-GB" sz="4000" b="1" dirty="0" smtClean="0">
                <a:solidFill>
                  <a:schemeClr val="hlink"/>
                </a:solidFill>
              </a:rPr>
              <a:t>Migration for Employment</a:t>
            </a:r>
            <a:endParaRPr lang="en-GB" sz="4000" b="1" dirty="0" smtClean="0"/>
          </a:p>
          <a:p>
            <a:endParaRPr lang="en-GB" sz="40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69316" y="1690579"/>
            <a:ext cx="8385680" cy="6130909"/>
          </a:xfrm>
          <a:prstGeom prst="rect">
            <a:avLst/>
          </a:prstGeom>
          <a:noFill/>
        </p:spPr>
        <p:txBody>
          <a:bodyPr wrap="square" rtlCol="0">
            <a:spAutoFit/>
          </a:bodyPr>
          <a:lstStyle/>
          <a:p>
            <a:pPr>
              <a:lnSpc>
                <a:spcPct val="90000"/>
              </a:lnSpc>
              <a:buFont typeface="Wingdings" pitchFamily="2" charset="2"/>
              <a:buNone/>
            </a:pPr>
            <a:r>
              <a:rPr lang="en-GB" sz="2800" b="1" dirty="0" smtClean="0">
                <a:solidFill>
                  <a:schemeClr val="tx2">
                    <a:lumMod val="75000"/>
                  </a:schemeClr>
                </a:solidFill>
              </a:rPr>
              <a:t>Actions to ensure the well-being of migrant workers</a:t>
            </a:r>
            <a:r>
              <a:rPr lang="en-GB" sz="2800" b="1" dirty="0" smtClean="0">
                <a:solidFill>
                  <a:schemeClr val="tx2">
                    <a:lumMod val="75000"/>
                  </a:schemeClr>
                </a:solidFill>
              </a:rPr>
              <a:t>:</a:t>
            </a:r>
          </a:p>
          <a:p>
            <a:pPr marL="457200" indent="-457200">
              <a:lnSpc>
                <a:spcPct val="90000"/>
              </a:lnSpc>
              <a:buFont typeface="Arial" pitchFamily="34" charset="0"/>
              <a:buChar char="•"/>
            </a:pPr>
            <a:r>
              <a:rPr lang="en-GB" sz="2800" dirty="0" smtClean="0">
                <a:solidFill>
                  <a:schemeClr val="tx2">
                    <a:lumMod val="75000"/>
                  </a:schemeClr>
                </a:solidFill>
              </a:rPr>
              <a:t>Appropriate accommodation, food, and clothes upon arrival to the country of destination;</a:t>
            </a: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Professional training to develop the required skills </a:t>
            </a:r>
          </a:p>
          <a:p>
            <a:pPr marL="457200" indent="-457200">
              <a:lnSpc>
                <a:spcPct val="90000"/>
              </a:lnSpc>
              <a:buFont typeface="Arial" pitchFamily="34" charset="0"/>
              <a:buChar char="•"/>
            </a:pPr>
            <a:r>
              <a:rPr lang="en-GB" sz="2800" dirty="0" smtClean="0">
                <a:solidFill>
                  <a:schemeClr val="tx2">
                    <a:lumMod val="75000"/>
                  </a:schemeClr>
                </a:solidFill>
              </a:rPr>
              <a:t>Access to schools for migrants and their families;</a:t>
            </a:r>
          </a:p>
          <a:p>
            <a:pPr marL="457200" indent="-457200">
              <a:lnSpc>
                <a:spcPct val="90000"/>
              </a:lnSpc>
              <a:buFont typeface="Arial" pitchFamily="34" charset="0"/>
              <a:buChar char="•"/>
            </a:pPr>
            <a:r>
              <a:rPr lang="en-GB" sz="2800" dirty="0" smtClean="0">
                <a:solidFill>
                  <a:schemeClr val="tx2">
                    <a:lumMod val="75000"/>
                  </a:schemeClr>
                </a:solidFill>
              </a:rPr>
              <a:t>Simplifying administrative formalities (travel, entry, residence, and settling in);</a:t>
            </a:r>
          </a:p>
          <a:p>
            <a:pPr marL="457200" indent="-457200">
              <a:lnSpc>
                <a:spcPct val="90000"/>
              </a:lnSpc>
              <a:buFont typeface="Arial" pitchFamily="34" charset="0"/>
              <a:buChar char="•"/>
            </a:pPr>
            <a:r>
              <a:rPr lang="en-GB" sz="2800" dirty="0" smtClean="0">
                <a:solidFill>
                  <a:schemeClr val="tx2">
                    <a:lumMod val="75000"/>
                  </a:schemeClr>
                </a:solidFill>
              </a:rPr>
              <a:t>Equal treatment</a:t>
            </a:r>
            <a:r>
              <a:rPr lang="en-GB" sz="2800" dirty="0" smtClean="0">
                <a:solidFill>
                  <a:schemeClr val="tx2">
                    <a:lumMod val="75000"/>
                  </a:schemeClr>
                </a:solidFill>
              </a:rPr>
              <a:t> (</a:t>
            </a:r>
            <a:r>
              <a:rPr lang="en-GB" sz="2800" dirty="0" smtClean="0">
                <a:solidFill>
                  <a:schemeClr val="tx2">
                    <a:lumMod val="75000"/>
                  </a:schemeClr>
                </a:solidFill>
              </a:rPr>
              <a:t>working conditions and accommodation, access to businesses and occupations, acquiring property</a:t>
            </a:r>
            <a:r>
              <a:rPr lang="en-GB" sz="2800" dirty="0" smtClean="0">
                <a:solidFill>
                  <a:schemeClr val="tx2">
                    <a:lumMod val="75000"/>
                  </a:schemeClr>
                </a:solidFill>
              </a:rPr>
              <a:t>).</a:t>
            </a:r>
          </a:p>
          <a:p>
            <a:pPr marL="457200" indent="-457200">
              <a:lnSpc>
                <a:spcPct val="90000"/>
              </a:lnSpc>
              <a:buFont typeface="Arial" pitchFamily="34" charset="0"/>
              <a:buChar char="•"/>
            </a:pPr>
            <a:endParaRPr lang="en-GB" sz="2800" dirty="0" smtClean="0">
              <a:solidFill>
                <a:schemeClr val="tx2">
                  <a:lumMod val="75000"/>
                </a:schemeClr>
              </a:solidFill>
            </a:endParaRPr>
          </a:p>
          <a:p>
            <a:pPr marL="457200" indent="-457200">
              <a:lnSpc>
                <a:spcPct val="90000"/>
              </a:lnSpc>
              <a:buFont typeface="Arial" pitchFamily="34" charset="0"/>
              <a:buChar char="•"/>
            </a:pP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7303" y="467683"/>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b="1" dirty="0" smtClean="0">
                <a:solidFill>
                  <a:schemeClr val="hlink"/>
                </a:solidFill>
              </a:rPr>
              <a:t>Recommendation 86 </a:t>
            </a:r>
          </a:p>
          <a:p>
            <a:r>
              <a:rPr lang="en-GB" sz="4000" b="1" dirty="0" smtClean="0">
                <a:solidFill>
                  <a:schemeClr val="hlink"/>
                </a:solidFill>
              </a:rPr>
              <a:t>Migration for Employment</a:t>
            </a:r>
            <a:endParaRPr lang="en-GB" sz="4000" b="1" dirty="0"/>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106160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943027" y="1899285"/>
            <a:ext cx="8198917" cy="4191917"/>
          </a:xfrm>
          <a:prstGeom prst="rect">
            <a:avLst/>
          </a:prstGeom>
          <a:noFill/>
        </p:spPr>
        <p:txBody>
          <a:bodyPr wrap="square" rtlCol="0">
            <a:spAutoFit/>
          </a:bodyPr>
          <a:lstStyle/>
          <a:p>
            <a:pPr>
              <a:lnSpc>
                <a:spcPct val="90000"/>
              </a:lnSpc>
              <a:buFont typeface="Wingdings" pitchFamily="2" charset="2"/>
              <a:buNone/>
            </a:pPr>
            <a:r>
              <a:rPr lang="en-GB" sz="2800" dirty="0" smtClean="0">
                <a:solidFill>
                  <a:schemeClr val="tx2">
                    <a:lumMod val="75000"/>
                  </a:schemeClr>
                </a:solidFill>
              </a:rPr>
              <a:t>Fundamental principles of Agreement </a:t>
            </a:r>
            <a:r>
              <a:rPr lang="en-GB" sz="2800" dirty="0" smtClean="0">
                <a:solidFill>
                  <a:schemeClr val="tx2">
                    <a:lumMod val="75000"/>
                  </a:schemeClr>
                </a:solidFill>
              </a:rPr>
              <a:t>143:</a:t>
            </a:r>
          </a:p>
          <a:p>
            <a:pPr>
              <a:lnSpc>
                <a:spcPct val="90000"/>
              </a:lnSpc>
              <a:buFont typeface="Wingdings" pitchFamily="2" charset="2"/>
              <a:buNone/>
            </a:pP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b="1" dirty="0" smtClean="0">
                <a:solidFill>
                  <a:schemeClr val="tx2">
                    <a:lumMod val="75000"/>
                  </a:schemeClr>
                </a:solidFill>
              </a:rPr>
              <a:t>Part I </a:t>
            </a:r>
            <a:r>
              <a:rPr lang="en-GB" sz="2800" dirty="0" smtClean="0">
                <a:solidFill>
                  <a:schemeClr val="tx2">
                    <a:lumMod val="75000"/>
                  </a:schemeClr>
                </a:solidFill>
              </a:rPr>
              <a:t>– </a:t>
            </a:r>
            <a:r>
              <a:rPr lang="en-GB" sz="2800" b="1" dirty="0" smtClean="0">
                <a:solidFill>
                  <a:schemeClr val="tx2">
                    <a:lumMod val="75000"/>
                  </a:schemeClr>
                </a:solidFill>
              </a:rPr>
              <a:t>The fight against irregular and abusive migration.  </a:t>
            </a:r>
            <a:r>
              <a:rPr lang="en-GB" sz="2800" dirty="0" smtClean="0">
                <a:solidFill>
                  <a:schemeClr val="tx2">
                    <a:lumMod val="75000"/>
                  </a:schemeClr>
                </a:solidFill>
              </a:rPr>
              <a:t>Recognizing the </a:t>
            </a:r>
            <a:r>
              <a:rPr lang="en-GB" sz="2800" b="1" dirty="0" smtClean="0">
                <a:solidFill>
                  <a:schemeClr val="tx2">
                    <a:lumMod val="75000"/>
                  </a:schemeClr>
                </a:solidFill>
              </a:rPr>
              <a:t>basic human rights </a:t>
            </a:r>
            <a:r>
              <a:rPr lang="en-GB" sz="2800" dirty="0" smtClean="0">
                <a:solidFill>
                  <a:schemeClr val="tx2">
                    <a:lumMod val="75000"/>
                  </a:schemeClr>
                </a:solidFill>
              </a:rPr>
              <a:t>of all migrant workers, including </a:t>
            </a:r>
            <a:r>
              <a:rPr lang="en-GB" sz="2800" b="1" dirty="0" smtClean="0">
                <a:solidFill>
                  <a:schemeClr val="tx2">
                    <a:lumMod val="75000"/>
                  </a:schemeClr>
                </a:solidFill>
              </a:rPr>
              <a:t>irregular </a:t>
            </a:r>
            <a:r>
              <a:rPr lang="en-GB" sz="2800" dirty="0" smtClean="0">
                <a:solidFill>
                  <a:schemeClr val="tx2">
                    <a:lumMod val="75000"/>
                  </a:schemeClr>
                </a:solidFill>
              </a:rPr>
              <a:t>migrants. </a:t>
            </a:r>
          </a:p>
          <a:p>
            <a:pPr marL="457200" indent="-457200">
              <a:lnSpc>
                <a:spcPct val="90000"/>
              </a:lnSpc>
              <a:buFont typeface="Arial" pitchFamily="34" charset="0"/>
              <a:buChar char="•"/>
            </a:pPr>
            <a:r>
              <a:rPr lang="en-GB" sz="2800" b="1" dirty="0" smtClean="0">
                <a:solidFill>
                  <a:schemeClr val="tx2">
                    <a:lumMod val="75000"/>
                  </a:schemeClr>
                </a:solidFill>
              </a:rPr>
              <a:t>Part II </a:t>
            </a:r>
            <a:r>
              <a:rPr lang="en-GB" sz="2800" dirty="0" smtClean="0">
                <a:solidFill>
                  <a:schemeClr val="tx2">
                    <a:lumMod val="75000"/>
                  </a:schemeClr>
                </a:solidFill>
              </a:rPr>
              <a:t>– Equal treatment for regular migrants and national citizens translates into equal opportunities. </a:t>
            </a:r>
            <a:r>
              <a:rPr lang="en-GB" sz="2800" b="1" dirty="0" smtClean="0">
                <a:solidFill>
                  <a:schemeClr val="tx2">
                    <a:lumMod val="75000"/>
                  </a:schemeClr>
                </a:solidFill>
              </a:rPr>
              <a:t> </a:t>
            </a: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5 Rectángulo"/>
          <p:cNvSpPr/>
          <p:nvPr/>
        </p:nvSpPr>
        <p:spPr>
          <a:xfrm>
            <a:off x="611560" y="527298"/>
            <a:ext cx="7128792" cy="1077218"/>
          </a:xfrm>
          <a:prstGeom prst="rect">
            <a:avLst/>
          </a:prstGeom>
        </p:spPr>
        <p:txBody>
          <a:bodyPr wrap="square">
            <a:spAutoFit/>
          </a:bodyPr>
          <a:lstStyle/>
          <a:p>
            <a:pPr algn="ctr"/>
            <a:r>
              <a:rPr lang="en-GB" sz="3200" b="1" dirty="0" smtClean="0">
                <a:solidFill>
                  <a:schemeClr val="hlink"/>
                </a:solidFill>
              </a:rPr>
              <a:t>Agreement </a:t>
            </a:r>
            <a:r>
              <a:rPr lang="en-GB" sz="3200" b="1" dirty="0" smtClean="0">
                <a:solidFill>
                  <a:schemeClr val="hlink"/>
                </a:solidFill>
              </a:rPr>
              <a:t>143 on Migrant Workers (Complementary Actions)</a:t>
            </a:r>
            <a:endParaRPr lang="en-GB" sz="3200" dirty="0"/>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1259632" y="1817789"/>
            <a:ext cx="7587357" cy="4967514"/>
          </a:xfrm>
          <a:prstGeom prst="rect">
            <a:avLst/>
          </a:prstGeom>
          <a:noFill/>
        </p:spPr>
        <p:txBody>
          <a:bodyPr wrap="square" rtlCol="0">
            <a:spAutoFit/>
          </a:bodyPr>
          <a:lstStyle/>
          <a:p>
            <a:pPr>
              <a:lnSpc>
                <a:spcPct val="90000"/>
              </a:lnSpc>
              <a:buFont typeface="Wingdings" pitchFamily="2" charset="2"/>
              <a:buNone/>
            </a:pPr>
            <a:r>
              <a:rPr lang="en-GB" sz="2800" b="1" dirty="0" smtClean="0">
                <a:solidFill>
                  <a:schemeClr val="tx2">
                    <a:lumMod val="75000"/>
                  </a:schemeClr>
                </a:solidFill>
              </a:rPr>
              <a:t>Part I – Problems relating to clandestine migration and irregular employment (Articles 2-7)</a:t>
            </a:r>
          </a:p>
          <a:p>
            <a:pPr marL="457200" indent="-457200">
              <a:lnSpc>
                <a:spcPct val="90000"/>
              </a:lnSpc>
              <a:buFont typeface="Arial" pitchFamily="34" charset="0"/>
              <a:buChar char="•"/>
            </a:pPr>
            <a:r>
              <a:rPr lang="en-GB" sz="2800" dirty="0" smtClean="0">
                <a:solidFill>
                  <a:schemeClr val="tx2">
                    <a:lumMod val="75000"/>
                  </a:schemeClr>
                </a:solidFill>
              </a:rPr>
              <a:t>Monitoring irregular movements;</a:t>
            </a:r>
          </a:p>
          <a:p>
            <a:pPr marL="457200" indent="-457200">
              <a:lnSpc>
                <a:spcPct val="90000"/>
              </a:lnSpc>
              <a:buFont typeface="Arial" pitchFamily="34" charset="0"/>
              <a:buChar char="•"/>
            </a:pPr>
            <a:r>
              <a:rPr lang="en-GB" sz="2800" dirty="0" smtClean="0">
                <a:solidFill>
                  <a:schemeClr val="tx2">
                    <a:lumMod val="75000"/>
                  </a:schemeClr>
                </a:solidFill>
              </a:rPr>
              <a:t>Implementing specific actions in collaboration with other States and </a:t>
            </a:r>
            <a:r>
              <a:rPr lang="en-GB" sz="2800" b="1" dirty="0" smtClean="0">
                <a:solidFill>
                  <a:schemeClr val="tx2">
                    <a:lumMod val="75000"/>
                  </a:schemeClr>
                </a:solidFill>
              </a:rPr>
              <a:t>in consultation with relevant social actors;</a:t>
            </a:r>
            <a:endParaRPr lang="en-GB" sz="2800" b="1"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Punishing migrant worker smugglers; </a:t>
            </a:r>
          </a:p>
          <a:p>
            <a:pPr marL="457200" indent="-457200">
              <a:lnSpc>
                <a:spcPct val="90000"/>
              </a:lnSpc>
              <a:buFont typeface="Arial" pitchFamily="34" charset="0"/>
              <a:buChar char="•"/>
            </a:pPr>
            <a:r>
              <a:rPr lang="en-GB" sz="2800" dirty="0" smtClean="0">
                <a:solidFill>
                  <a:schemeClr val="tx2">
                    <a:lumMod val="75000"/>
                  </a:schemeClr>
                </a:solidFill>
              </a:rPr>
              <a:t>Punishing employers hiring irregular migrant workers.</a:t>
            </a: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5 Rectángulo"/>
          <p:cNvSpPr/>
          <p:nvPr/>
        </p:nvSpPr>
        <p:spPr>
          <a:xfrm>
            <a:off x="683568" y="332656"/>
            <a:ext cx="7056784" cy="1077218"/>
          </a:xfrm>
          <a:prstGeom prst="rect">
            <a:avLst/>
          </a:prstGeom>
        </p:spPr>
        <p:txBody>
          <a:bodyPr wrap="square">
            <a:spAutoFit/>
          </a:bodyPr>
          <a:lstStyle/>
          <a:p>
            <a:pPr algn="ctr"/>
            <a:r>
              <a:rPr lang="en-GB" sz="3200" b="1" dirty="0">
                <a:solidFill>
                  <a:schemeClr val="hlink"/>
                </a:solidFill>
              </a:rPr>
              <a:t>Agreement 143 on Migrant Workers (Complementary Actions)</a:t>
            </a:r>
            <a:endParaRPr lang="en-GB" sz="3200" dirty="0"/>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813088" y="1693140"/>
            <a:ext cx="7575336" cy="5216813"/>
          </a:xfrm>
          <a:prstGeom prst="rect">
            <a:avLst/>
          </a:prstGeom>
          <a:noFill/>
        </p:spPr>
        <p:txBody>
          <a:bodyPr wrap="square" rtlCol="0">
            <a:spAutoFit/>
          </a:bodyPr>
          <a:lstStyle/>
          <a:p>
            <a:pPr>
              <a:lnSpc>
                <a:spcPct val="90000"/>
              </a:lnSpc>
              <a:buFontTx/>
              <a:buNone/>
            </a:pPr>
            <a:r>
              <a:rPr lang="en-GB" sz="2800" b="1" dirty="0" smtClean="0">
                <a:solidFill>
                  <a:schemeClr val="tx2">
                    <a:lumMod val="75000"/>
                  </a:schemeClr>
                </a:solidFill>
              </a:rPr>
              <a:t>The sphere of personal implementation is more restricted than Part I of the Agreement.</a:t>
            </a:r>
            <a:endParaRPr lang="en-GB" sz="2800" b="1" dirty="0" smtClean="0">
              <a:solidFill>
                <a:schemeClr val="tx2">
                  <a:lumMod val="75000"/>
                </a:schemeClr>
              </a:solidFill>
            </a:endParaRPr>
          </a:p>
          <a:p>
            <a:pPr>
              <a:lnSpc>
                <a:spcPct val="90000"/>
              </a:lnSpc>
              <a:buFontTx/>
              <a:buNone/>
            </a:pPr>
            <a:endParaRPr lang="en-GB" sz="2800" dirty="0" smtClean="0">
              <a:solidFill>
                <a:schemeClr val="tx2">
                  <a:lumMod val="75000"/>
                </a:schemeClr>
              </a:solidFill>
            </a:endParaRPr>
          </a:p>
          <a:p>
            <a:pPr>
              <a:lnSpc>
                <a:spcPct val="90000"/>
              </a:lnSpc>
              <a:buFontTx/>
              <a:buNone/>
            </a:pPr>
            <a:r>
              <a:rPr lang="en-GB" sz="2800" dirty="0" smtClean="0">
                <a:solidFill>
                  <a:schemeClr val="tx2">
                    <a:lumMod val="75000"/>
                  </a:schemeClr>
                </a:solidFill>
              </a:rPr>
              <a:t>Restrictions of Agreement 97 apply, plus 2 additional restrictions:</a:t>
            </a: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Persons who </a:t>
            </a:r>
            <a:r>
              <a:rPr lang="en-GB" sz="2800" dirty="0" smtClean="0">
                <a:solidFill>
                  <a:schemeClr val="tx2">
                    <a:lumMod val="75000"/>
                  </a:schemeClr>
                </a:solidFill>
              </a:rPr>
              <a:t>have </a:t>
            </a:r>
            <a:r>
              <a:rPr lang="en-GB" sz="2800" dirty="0" smtClean="0">
                <a:solidFill>
                  <a:schemeClr val="tx2">
                    <a:lumMod val="75000"/>
                  </a:schemeClr>
                </a:solidFill>
              </a:rPr>
              <a:t>entered the country for </a:t>
            </a:r>
            <a:r>
              <a:rPr lang="en-GB" sz="2800" b="1" dirty="0" smtClean="0">
                <a:solidFill>
                  <a:schemeClr val="tx2">
                    <a:lumMod val="75000"/>
                  </a:schemeClr>
                </a:solidFill>
              </a:rPr>
              <a:t>training and education </a:t>
            </a:r>
            <a:r>
              <a:rPr lang="en-GB" sz="2800" dirty="0" smtClean="0">
                <a:solidFill>
                  <a:schemeClr val="tx2">
                    <a:lumMod val="75000"/>
                  </a:schemeClr>
                </a:solidFill>
              </a:rPr>
              <a:t>purposes;</a:t>
            </a: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b="1" dirty="0" smtClean="0">
                <a:solidFill>
                  <a:schemeClr val="tx2">
                    <a:lumMod val="75000"/>
                  </a:schemeClr>
                </a:solidFill>
              </a:rPr>
              <a:t>Worker</a:t>
            </a:r>
            <a:r>
              <a:rPr lang="en-GB" sz="2800" b="1" dirty="0" smtClean="0">
                <a:solidFill>
                  <a:schemeClr val="tx2">
                    <a:lumMod val="75000"/>
                  </a:schemeClr>
                </a:solidFill>
              </a:rPr>
              <a:t>s sent by their employer to perform a specific task </a:t>
            </a:r>
            <a:r>
              <a:rPr lang="en-GB" sz="2800" dirty="0" smtClean="0">
                <a:solidFill>
                  <a:schemeClr val="tx2">
                    <a:lumMod val="75000"/>
                  </a:schemeClr>
                </a:solidFill>
              </a:rPr>
              <a:t>in another country.</a:t>
            </a:r>
            <a:endParaRPr lang="en-GB" sz="2800" dirty="0" smtClean="0">
              <a:solidFill>
                <a:schemeClr val="tx2">
                  <a:lumMod val="75000"/>
                </a:schemeClr>
              </a:solidFill>
            </a:endParaRPr>
          </a:p>
          <a:p>
            <a:pPr>
              <a:lnSpc>
                <a:spcPct val="90000"/>
              </a:lnSpc>
              <a:buFontTx/>
              <a:buChar char="-"/>
            </a:pPr>
            <a:endParaRPr lang="en-GB" dirty="0" smtClean="0"/>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0656" y="27463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200" b="1" dirty="0" smtClean="0">
                <a:solidFill>
                  <a:schemeClr val="hlink"/>
                </a:solidFill>
              </a:rPr>
              <a:t>Agreement</a:t>
            </a:r>
            <a:r>
              <a:rPr lang="en-GB" sz="3200" b="1" dirty="0" smtClean="0">
                <a:solidFill>
                  <a:schemeClr val="hlink"/>
                </a:solidFill>
              </a:rPr>
              <a:t> 143:  Equal Opportunities and Treatment </a:t>
            </a:r>
          </a:p>
          <a:p>
            <a:r>
              <a:rPr lang="en-GB" sz="3200" b="1" dirty="0" smtClean="0">
                <a:solidFill>
                  <a:schemeClr val="hlink"/>
                </a:solidFill>
              </a:rPr>
              <a:t>for Regular Migrants and their Families                               </a:t>
            </a:r>
          </a:p>
          <a:p>
            <a:r>
              <a:rPr lang="en-GB" sz="3200" b="1" dirty="0" smtClean="0">
                <a:solidFill>
                  <a:schemeClr val="hlink"/>
                </a:solidFill>
              </a:rPr>
              <a:t>(Part II of the Agreement)</a:t>
            </a:r>
            <a:endParaRPr lang="en-GB" sz="32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4" name="3 Rectángulo"/>
          <p:cNvSpPr/>
          <p:nvPr/>
        </p:nvSpPr>
        <p:spPr>
          <a:xfrm>
            <a:off x="364312" y="645368"/>
            <a:ext cx="8316416" cy="769441"/>
          </a:xfrm>
          <a:prstGeom prst="rect">
            <a:avLst/>
          </a:prstGeom>
        </p:spPr>
        <p:txBody>
          <a:bodyPr wrap="square">
            <a:spAutoFit/>
          </a:bodyPr>
          <a:lstStyle/>
          <a:p>
            <a:pPr algn="ctr"/>
            <a:r>
              <a:rPr lang="en-GB" sz="4400" dirty="0" smtClean="0">
                <a:solidFill>
                  <a:srgbClr val="0070C0"/>
                </a:solidFill>
              </a:rPr>
              <a:t>Contents</a:t>
            </a:r>
            <a:endParaRPr lang="en-GB" sz="4400" dirty="0">
              <a:solidFill>
                <a:srgbClr val="0070C0"/>
              </a:solidFill>
            </a:endParaRPr>
          </a:p>
        </p:txBody>
      </p:sp>
      <p:sp>
        <p:nvSpPr>
          <p:cNvPr id="5" name="4 CuadroTexto"/>
          <p:cNvSpPr txBox="1"/>
          <p:nvPr/>
        </p:nvSpPr>
        <p:spPr>
          <a:xfrm>
            <a:off x="926392" y="1520785"/>
            <a:ext cx="7754336" cy="4247317"/>
          </a:xfrm>
          <a:prstGeom prst="rect">
            <a:avLst/>
          </a:prstGeom>
          <a:noFill/>
        </p:spPr>
        <p:txBody>
          <a:bodyPr wrap="square" rtlCol="0">
            <a:spAutoFit/>
          </a:bodyPr>
          <a:lstStyle/>
          <a:p>
            <a:r>
              <a:rPr lang="en-GB" sz="2800" b="1" dirty="0" smtClean="0">
                <a:solidFill>
                  <a:schemeClr val="accent1">
                    <a:lumMod val="50000"/>
                  </a:schemeClr>
                </a:solidFill>
              </a:rPr>
              <a:t>1.  Why do migrant workers need protection?</a:t>
            </a:r>
          </a:p>
          <a:p>
            <a:r>
              <a:rPr lang="en-GB" sz="2800" b="1" dirty="0" smtClean="0">
                <a:solidFill>
                  <a:schemeClr val="accent1">
                    <a:lumMod val="50000"/>
                  </a:schemeClr>
                </a:solidFill>
              </a:rPr>
              <a:t>2. </a:t>
            </a:r>
            <a:r>
              <a:rPr lang="en-GB" sz="2800" b="1" dirty="0" smtClean="0">
                <a:solidFill>
                  <a:schemeClr val="accent1">
                    <a:lumMod val="50000"/>
                  </a:schemeClr>
                </a:solidFill>
              </a:rPr>
              <a:t> Fundamental agreements apply to migrant workers.</a:t>
            </a:r>
          </a:p>
          <a:p>
            <a:r>
              <a:rPr lang="en-GB" sz="2800" b="1" dirty="0" smtClean="0">
                <a:solidFill>
                  <a:schemeClr val="accent1">
                    <a:lumMod val="50000"/>
                  </a:schemeClr>
                </a:solidFill>
              </a:rPr>
              <a:t>3. </a:t>
            </a:r>
            <a:r>
              <a:rPr lang="en-GB" sz="2800" b="1" dirty="0" smtClean="0">
                <a:solidFill>
                  <a:schemeClr val="accent1">
                    <a:lumMod val="50000"/>
                  </a:schemeClr>
                </a:solidFill>
              </a:rPr>
              <a:t>Specific instruments of ILO on migrant workers.</a:t>
            </a:r>
            <a:endParaRPr lang="en-GB" sz="2800" b="1" dirty="0" smtClean="0">
              <a:solidFill>
                <a:schemeClr val="accent1">
                  <a:lumMod val="50000"/>
                </a:schemeClr>
              </a:solidFill>
            </a:endParaRPr>
          </a:p>
          <a:p>
            <a:r>
              <a:rPr lang="en-GB" sz="2800" b="1" dirty="0" smtClean="0">
                <a:solidFill>
                  <a:schemeClr val="accent1">
                    <a:lumMod val="50000"/>
                  </a:schemeClr>
                </a:solidFill>
              </a:rPr>
              <a:t>4. A brief comparison of ILO Agreements and the 1990 International Convention.</a:t>
            </a:r>
          </a:p>
          <a:p>
            <a:r>
              <a:rPr lang="en-GB" sz="2800" b="1" dirty="0" smtClean="0">
                <a:solidFill>
                  <a:schemeClr val="accent1">
                    <a:lumMod val="50000"/>
                  </a:schemeClr>
                </a:solidFill>
              </a:rPr>
              <a:t>5. </a:t>
            </a:r>
            <a:r>
              <a:rPr lang="en-GB" sz="2800" b="1" dirty="0">
                <a:solidFill>
                  <a:schemeClr val="accent1">
                    <a:lumMod val="50000"/>
                  </a:schemeClr>
                </a:solidFill>
              </a:rPr>
              <a:t> </a:t>
            </a:r>
            <a:r>
              <a:rPr lang="en-GB" sz="2800" b="1" dirty="0" smtClean="0">
                <a:solidFill>
                  <a:schemeClr val="accent1">
                    <a:lumMod val="50000"/>
                  </a:schemeClr>
                </a:solidFill>
              </a:rPr>
              <a:t>Is ratifying Agreements</a:t>
            </a:r>
            <a:r>
              <a:rPr lang="en-GB" sz="2800" b="1" dirty="0" smtClean="0">
                <a:solidFill>
                  <a:schemeClr val="accent1">
                    <a:lumMod val="50000"/>
                  </a:schemeClr>
                </a:solidFill>
              </a:rPr>
              <a:t> 97 and 143 relevant when the 1990 International Convention has already been ratified?</a:t>
            </a:r>
          </a:p>
          <a:p>
            <a:endParaRPr lang="en-GB"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0143862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55576" y="1502688"/>
            <a:ext cx="7632848" cy="5355312"/>
          </a:xfrm>
          <a:prstGeom prst="rect">
            <a:avLst/>
          </a:prstGeom>
          <a:noFill/>
        </p:spPr>
        <p:txBody>
          <a:bodyPr wrap="square" rtlCol="0">
            <a:spAutoFit/>
          </a:bodyPr>
          <a:lstStyle/>
          <a:p>
            <a:pPr>
              <a:buFont typeface="Wingdings" pitchFamily="2" charset="2"/>
              <a:buNone/>
            </a:pPr>
            <a:r>
              <a:rPr lang="en-GB" sz="2800" b="1" dirty="0" smtClean="0">
                <a:solidFill>
                  <a:schemeClr val="tx2">
                    <a:lumMod val="75000"/>
                  </a:schemeClr>
                </a:solidFill>
              </a:rPr>
              <a:t>The principle of equal opportunities and treatment covers a broad sphere</a:t>
            </a:r>
            <a:r>
              <a:rPr lang="en-GB" sz="2800" b="1" dirty="0" smtClean="0">
                <a:solidFill>
                  <a:schemeClr val="tx2">
                    <a:lumMod val="75000"/>
                  </a:schemeClr>
                </a:solidFill>
              </a:rPr>
              <a:t>:</a:t>
            </a:r>
          </a:p>
          <a:p>
            <a:pPr>
              <a:buFontTx/>
              <a:buChar char="-"/>
            </a:pPr>
            <a:r>
              <a:rPr lang="en-GB" sz="2800" dirty="0" smtClean="0">
                <a:solidFill>
                  <a:schemeClr val="tx2">
                    <a:lumMod val="75000"/>
                  </a:schemeClr>
                </a:solidFill>
              </a:rPr>
              <a:t>Access to employment</a:t>
            </a:r>
          </a:p>
          <a:p>
            <a:pPr>
              <a:buFontTx/>
              <a:buChar char="-"/>
            </a:pPr>
            <a:r>
              <a:rPr lang="en-GB" sz="2800" dirty="0" smtClean="0">
                <a:solidFill>
                  <a:schemeClr val="tx2">
                    <a:lumMod val="75000"/>
                  </a:schemeClr>
                </a:solidFill>
              </a:rPr>
              <a:t>Professional training</a:t>
            </a:r>
            <a:endParaRPr lang="en-GB" sz="2800" dirty="0" smtClean="0">
              <a:solidFill>
                <a:schemeClr val="tx2">
                  <a:lumMod val="75000"/>
                </a:schemeClr>
              </a:solidFill>
            </a:endParaRPr>
          </a:p>
          <a:p>
            <a:pPr>
              <a:buFontTx/>
              <a:buChar char="-"/>
            </a:pPr>
            <a:r>
              <a:rPr lang="en-GB" sz="2800" dirty="0" smtClean="0">
                <a:solidFill>
                  <a:schemeClr val="tx2">
                    <a:lumMod val="75000"/>
                  </a:schemeClr>
                </a:solidFill>
              </a:rPr>
              <a:t>Individual and collective freedom</a:t>
            </a:r>
            <a:endParaRPr lang="en-GB" sz="2800" dirty="0" smtClean="0">
              <a:solidFill>
                <a:schemeClr val="tx2">
                  <a:lumMod val="75000"/>
                </a:schemeClr>
              </a:solidFill>
            </a:endParaRPr>
          </a:p>
          <a:p>
            <a:pPr>
              <a:buFontTx/>
              <a:buChar char="-"/>
            </a:pPr>
            <a:r>
              <a:rPr lang="en-GB" sz="2800" dirty="0" smtClean="0">
                <a:solidFill>
                  <a:schemeClr val="tx2">
                    <a:lumMod val="75000"/>
                  </a:schemeClr>
                </a:solidFill>
              </a:rPr>
              <a:t>Culture, education</a:t>
            </a:r>
          </a:p>
          <a:p>
            <a:pPr>
              <a:buFontTx/>
              <a:buNone/>
            </a:pPr>
            <a:r>
              <a:rPr lang="en-GB" sz="2800" b="1" dirty="0" smtClean="0">
                <a:solidFill>
                  <a:schemeClr val="tx2">
                    <a:lumMod val="75000"/>
                  </a:schemeClr>
                </a:solidFill>
              </a:rPr>
              <a:t>The equality policy will be developed in consultation with the most representative worker and employer organizations.</a:t>
            </a:r>
            <a:endParaRPr lang="en-GB" sz="2800" b="1"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88304" y="188640"/>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200" b="1" dirty="0">
                <a:solidFill>
                  <a:schemeClr val="hlink"/>
                </a:solidFill>
              </a:rPr>
              <a:t>Agreement 143:  Equal Opportunities and Treatment </a:t>
            </a:r>
          </a:p>
          <a:p>
            <a:r>
              <a:rPr lang="en-GB" sz="3200" b="1" dirty="0">
                <a:solidFill>
                  <a:schemeClr val="hlink"/>
                </a:solidFill>
              </a:rPr>
              <a:t>for Regular Migrants and their Families                               </a:t>
            </a:r>
          </a:p>
          <a:p>
            <a:r>
              <a:rPr lang="en-GB" sz="3200" b="1" dirty="0">
                <a:solidFill>
                  <a:schemeClr val="hlink"/>
                </a:solidFill>
              </a:rPr>
              <a:t>(Part II of the Agreement)</a:t>
            </a: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1115616" y="1997839"/>
            <a:ext cx="7848872" cy="4216539"/>
          </a:xfrm>
          <a:prstGeom prst="rect">
            <a:avLst/>
          </a:prstGeom>
          <a:noFill/>
        </p:spPr>
        <p:txBody>
          <a:bodyPr wrap="square" rtlCol="0">
            <a:spAutoFit/>
          </a:bodyPr>
          <a:lstStyle/>
          <a:p>
            <a:pPr>
              <a:buFont typeface="Wingdings" pitchFamily="2" charset="2"/>
              <a:buNone/>
            </a:pPr>
            <a:r>
              <a:rPr lang="it-IT" sz="2800" b="1" dirty="0" smtClean="0">
                <a:solidFill>
                  <a:schemeClr val="tx2">
                    <a:lumMod val="75000"/>
                  </a:schemeClr>
                </a:solidFill>
              </a:rPr>
              <a:t>Acceptable limits to the principle of freedom of choosing employment </a:t>
            </a:r>
            <a:r>
              <a:rPr lang="it-IT" sz="2800" dirty="0" smtClean="0">
                <a:solidFill>
                  <a:schemeClr val="tx2">
                    <a:lumMod val="75000"/>
                  </a:schemeClr>
                </a:solidFill>
              </a:rPr>
              <a:t>(Article </a:t>
            </a:r>
            <a:r>
              <a:rPr lang="it-IT" sz="2800" dirty="0">
                <a:solidFill>
                  <a:schemeClr val="tx2">
                    <a:lumMod val="75000"/>
                  </a:schemeClr>
                </a:solidFill>
              </a:rPr>
              <a:t>14</a:t>
            </a:r>
            <a:r>
              <a:rPr lang="it-IT" sz="2800" dirty="0" smtClean="0">
                <a:solidFill>
                  <a:schemeClr val="tx2">
                    <a:lumMod val="75000"/>
                  </a:schemeClr>
                </a:solidFill>
              </a:rPr>
              <a:t>):</a:t>
            </a:r>
          </a:p>
          <a:p>
            <a:pPr>
              <a:buFont typeface="Wingdings" pitchFamily="2" charset="2"/>
              <a:buNone/>
            </a:pPr>
            <a:endParaRPr lang="it-IT" sz="2800" dirty="0">
              <a:solidFill>
                <a:schemeClr val="tx2">
                  <a:lumMod val="75000"/>
                </a:schemeClr>
              </a:solidFill>
            </a:endParaRPr>
          </a:p>
          <a:p>
            <a:pPr marL="457200" indent="-457200">
              <a:buFont typeface="Arial" pitchFamily="34" charset="0"/>
              <a:buChar char="•"/>
            </a:pPr>
            <a:r>
              <a:rPr lang="it-IT" sz="2800" dirty="0" smtClean="0">
                <a:solidFill>
                  <a:schemeClr val="tx2">
                    <a:lumMod val="75000"/>
                  </a:schemeClr>
                </a:solidFill>
              </a:rPr>
              <a:t>For workers that have worked in the country in a regular manner for </a:t>
            </a:r>
            <a:r>
              <a:rPr lang="it-IT" sz="2800" u="sng" dirty="0" smtClean="0">
                <a:solidFill>
                  <a:schemeClr val="tx2">
                    <a:lumMod val="75000"/>
                  </a:schemeClr>
                </a:solidFill>
              </a:rPr>
              <a:t>less than two years;</a:t>
            </a:r>
            <a:endParaRPr lang="it-IT" sz="2800" dirty="0">
              <a:solidFill>
                <a:schemeClr val="tx2">
                  <a:lumMod val="75000"/>
                </a:schemeClr>
              </a:solidFill>
            </a:endParaRPr>
          </a:p>
          <a:p>
            <a:pPr marL="457200" indent="-457200">
              <a:buFont typeface="Arial" pitchFamily="34" charset="0"/>
              <a:buChar char="•"/>
            </a:pPr>
            <a:r>
              <a:rPr lang="it-IT" sz="2800" dirty="0" smtClean="0">
                <a:solidFill>
                  <a:schemeClr val="tx2">
                    <a:lumMod val="75000"/>
                  </a:schemeClr>
                </a:solidFill>
              </a:rPr>
              <a:t>For limited categories of jobs, when established by the State’s interest.</a:t>
            </a:r>
            <a:endParaRPr lang="it-IT" sz="2800" dirty="0">
              <a:solidFill>
                <a:schemeClr val="tx2">
                  <a:lumMod val="75000"/>
                </a:schemeClr>
              </a:solidFill>
            </a:endParaRPr>
          </a:p>
          <a:p>
            <a:endParaRPr lang="en-US" dirty="0"/>
          </a:p>
          <a:p>
            <a:endParaRPr lang="en-US" dirty="0" smtClean="0"/>
          </a:p>
          <a:p>
            <a:endParaRPr lang="en-US" dirty="0"/>
          </a:p>
          <a:p>
            <a:endParaRPr lang="en-US" dirty="0"/>
          </a:p>
        </p:txBody>
      </p:sp>
      <p:sp>
        <p:nvSpPr>
          <p:cNvPr id="6" name="Rectangle 2"/>
          <p:cNvSpPr txBox="1">
            <a:spLocks noRot="1" noChangeArrowheads="1"/>
          </p:cNvSpPr>
          <p:nvPr/>
        </p:nvSpPr>
        <p:spPr>
          <a:xfrm>
            <a:off x="-26248" y="27463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8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200" b="1" dirty="0">
                <a:solidFill>
                  <a:schemeClr val="hlink"/>
                </a:solidFill>
              </a:rPr>
              <a:t>Agreement 143:  Equal Opportunities and Treatment </a:t>
            </a:r>
          </a:p>
          <a:p>
            <a:r>
              <a:rPr lang="en-GB" sz="3200" b="1" dirty="0">
                <a:solidFill>
                  <a:schemeClr val="hlink"/>
                </a:solidFill>
              </a:rPr>
              <a:t>for Regular Migrants and their Families                               </a:t>
            </a:r>
          </a:p>
          <a:p>
            <a:r>
              <a:rPr lang="en-GB" sz="3200" b="1" dirty="0">
                <a:solidFill>
                  <a:schemeClr val="hlink"/>
                </a:solidFill>
              </a:rPr>
              <a:t>(Part II of the Agreement)</a:t>
            </a:r>
          </a:p>
          <a:p>
            <a:endParaRPr lang="it-IT" sz="32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55008" y="1988840"/>
            <a:ext cx="7633984" cy="4154984"/>
          </a:xfrm>
          <a:prstGeom prst="rect">
            <a:avLst/>
          </a:prstGeom>
          <a:noFill/>
        </p:spPr>
        <p:txBody>
          <a:bodyPr wrap="square" rtlCol="0">
            <a:spAutoFit/>
          </a:bodyPr>
          <a:lstStyle/>
          <a:p>
            <a:pPr>
              <a:buFont typeface="Wingdings" pitchFamily="2" charset="2"/>
              <a:buNone/>
            </a:pPr>
            <a:r>
              <a:rPr lang="en-GB" sz="3200" dirty="0" smtClean="0">
                <a:solidFill>
                  <a:schemeClr val="tx2">
                    <a:lumMod val="75000"/>
                  </a:schemeClr>
                </a:solidFill>
              </a:rPr>
              <a:t>Agreement </a:t>
            </a:r>
            <a:r>
              <a:rPr lang="en-GB" sz="3200" dirty="0" smtClean="0">
                <a:solidFill>
                  <a:schemeClr val="tx2">
                    <a:lumMod val="75000"/>
                  </a:schemeClr>
                </a:solidFill>
              </a:rPr>
              <a:t>143 has 2 parts (irregular migration/equal opportunity for workers </a:t>
            </a:r>
            <a:r>
              <a:rPr lang="en-GB" sz="3200" dirty="0" smtClean="0">
                <a:solidFill>
                  <a:schemeClr val="tx2">
                    <a:lumMod val="75000"/>
                  </a:schemeClr>
                </a:solidFill>
              </a:rPr>
              <a:t>with a regular status).</a:t>
            </a:r>
            <a:endParaRPr lang="en-GB" sz="3200" dirty="0" smtClean="0">
              <a:solidFill>
                <a:schemeClr val="tx2">
                  <a:lumMod val="75000"/>
                </a:schemeClr>
              </a:solidFill>
            </a:endParaRPr>
          </a:p>
          <a:p>
            <a:pPr>
              <a:buFont typeface="Wingdings" pitchFamily="2" charset="2"/>
              <a:buNone/>
            </a:pPr>
            <a:endParaRPr lang="en-GB" sz="3200" dirty="0" smtClean="0">
              <a:solidFill>
                <a:schemeClr val="tx2">
                  <a:lumMod val="75000"/>
                </a:schemeClr>
              </a:solidFill>
            </a:endParaRPr>
          </a:p>
          <a:p>
            <a:pPr>
              <a:buFont typeface="Wingdings" pitchFamily="2" charset="2"/>
              <a:buNone/>
            </a:pPr>
            <a:r>
              <a:rPr lang="en-GB" sz="3200" dirty="0" smtClean="0">
                <a:solidFill>
                  <a:schemeClr val="tx2">
                    <a:lumMod val="75000"/>
                  </a:schemeClr>
                </a:solidFill>
              </a:rPr>
              <a:t>The State may decide </a:t>
            </a:r>
            <a:r>
              <a:rPr lang="en-GB" sz="3200" b="1" dirty="0" smtClean="0">
                <a:solidFill>
                  <a:schemeClr val="tx2">
                    <a:lumMod val="75000"/>
                  </a:schemeClr>
                </a:solidFill>
              </a:rPr>
              <a:t>to ratify only one of the two parts</a:t>
            </a:r>
            <a:r>
              <a:rPr lang="en-GB" sz="3200" dirty="0" smtClean="0">
                <a:solidFill>
                  <a:schemeClr val="tx2">
                    <a:lumMod val="75000"/>
                  </a:schemeClr>
                </a:solidFill>
              </a:rPr>
              <a:t>.</a:t>
            </a:r>
            <a:endParaRPr lang="en-GB" sz="3200" dirty="0" smtClean="0">
              <a:solidFill>
                <a:schemeClr val="tx2">
                  <a:lumMod val="75000"/>
                </a:schemeClr>
              </a:solidFill>
            </a:endParaRPr>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64056" y="27463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b="1" dirty="0" smtClean="0">
                <a:solidFill>
                  <a:schemeClr val="hlink"/>
                </a:solidFill>
              </a:rPr>
              <a:t>Flexibility in Ratifying Agreement 143</a:t>
            </a:r>
            <a:endParaRPr lang="en-GB" sz="36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95421" y="1634068"/>
            <a:ext cx="8385680" cy="4468916"/>
          </a:xfrm>
          <a:prstGeom prst="rect">
            <a:avLst/>
          </a:prstGeom>
          <a:noFill/>
        </p:spPr>
        <p:txBody>
          <a:bodyPr wrap="square" rtlCol="0">
            <a:spAutoFit/>
          </a:bodyPr>
          <a:lstStyle/>
          <a:p>
            <a:pPr>
              <a:lnSpc>
                <a:spcPct val="90000"/>
              </a:lnSpc>
              <a:buFont typeface="Wingdings" pitchFamily="2" charset="2"/>
              <a:buNone/>
            </a:pPr>
            <a:r>
              <a:rPr lang="en-GB" sz="3200" b="1" dirty="0" smtClean="0">
                <a:solidFill>
                  <a:schemeClr val="tx2">
                    <a:lumMod val="75000"/>
                  </a:schemeClr>
                </a:solidFill>
              </a:rPr>
              <a:t>Protective Measures for Migrant Workers</a:t>
            </a:r>
            <a:r>
              <a:rPr lang="en-GB" sz="3200" b="1" dirty="0" smtClean="0">
                <a:solidFill>
                  <a:schemeClr val="tx2">
                    <a:lumMod val="75000"/>
                  </a:schemeClr>
                </a:solidFill>
              </a:rPr>
              <a:t>:</a:t>
            </a:r>
          </a:p>
          <a:p>
            <a:pPr marL="457200" indent="-457200">
              <a:lnSpc>
                <a:spcPct val="90000"/>
              </a:lnSpc>
              <a:buFont typeface="Arial" pitchFamily="34" charset="0"/>
              <a:buChar char="•"/>
            </a:pPr>
            <a:r>
              <a:rPr lang="en-GB" sz="3200" dirty="0" smtClean="0">
                <a:solidFill>
                  <a:schemeClr val="tx2">
                    <a:lumMod val="75000"/>
                  </a:schemeClr>
                </a:solidFill>
              </a:rPr>
              <a:t>Equal opportunities and treatment;</a:t>
            </a:r>
            <a:endParaRPr lang="en-GB" sz="3200" dirty="0" smtClean="0">
              <a:solidFill>
                <a:schemeClr val="tx2">
                  <a:lumMod val="75000"/>
                </a:schemeClr>
              </a:solidFill>
            </a:endParaRPr>
          </a:p>
          <a:p>
            <a:pPr marL="457200" indent="-457200">
              <a:lnSpc>
                <a:spcPct val="90000"/>
              </a:lnSpc>
              <a:buFont typeface="Arial" pitchFamily="34" charset="0"/>
              <a:buChar char="•"/>
            </a:pPr>
            <a:r>
              <a:rPr lang="en-GB" sz="3200" dirty="0" smtClean="0">
                <a:solidFill>
                  <a:schemeClr val="tx2">
                    <a:lumMod val="75000"/>
                  </a:schemeClr>
                </a:solidFill>
              </a:rPr>
              <a:t>Adjusting to the society of destination;</a:t>
            </a:r>
          </a:p>
          <a:p>
            <a:pPr marL="457200" indent="-457200">
              <a:lnSpc>
                <a:spcPct val="90000"/>
              </a:lnSpc>
              <a:buFont typeface="Arial" pitchFamily="34" charset="0"/>
              <a:buChar char="•"/>
            </a:pPr>
            <a:r>
              <a:rPr lang="en-GB" sz="3200" dirty="0" smtClean="0">
                <a:solidFill>
                  <a:schemeClr val="tx2">
                    <a:lumMod val="75000"/>
                  </a:schemeClr>
                </a:solidFill>
              </a:rPr>
              <a:t>Occupational health and safety;</a:t>
            </a:r>
            <a:endParaRPr lang="en-GB" sz="3200" dirty="0" smtClean="0">
              <a:solidFill>
                <a:schemeClr val="tx2">
                  <a:lumMod val="75000"/>
                </a:schemeClr>
              </a:solidFill>
            </a:endParaRPr>
          </a:p>
          <a:p>
            <a:pPr marL="457200" indent="-457200">
              <a:lnSpc>
                <a:spcPct val="90000"/>
              </a:lnSpc>
              <a:buFont typeface="Arial" pitchFamily="34" charset="0"/>
              <a:buChar char="•"/>
            </a:pPr>
            <a:r>
              <a:rPr lang="en-GB" sz="3200" dirty="0" smtClean="0">
                <a:solidFill>
                  <a:schemeClr val="tx2">
                    <a:lumMod val="75000"/>
                  </a:schemeClr>
                </a:solidFill>
              </a:rPr>
              <a:t>Family reunification.</a:t>
            </a:r>
            <a:endParaRPr lang="en-GB" sz="3200" dirty="0" smtClean="0">
              <a:solidFill>
                <a:schemeClr val="tx2">
                  <a:lumMod val="75000"/>
                </a:schemeClr>
              </a:solidFill>
            </a:endParaRPr>
          </a:p>
          <a:p>
            <a:pPr marL="457200" indent="-457200">
              <a:lnSpc>
                <a:spcPct val="90000"/>
              </a:lnSpc>
              <a:buFont typeface="Arial" pitchFamily="34" charset="0"/>
              <a:buChar char="•"/>
            </a:pPr>
            <a:endParaRPr lang="en-GB" sz="2800" dirty="0" smtClean="0">
              <a:solidFill>
                <a:schemeClr val="tx2">
                  <a:lumMod val="75000"/>
                </a:schemeClr>
              </a:solidFill>
            </a:endParaRPr>
          </a:p>
          <a:p>
            <a:pPr marL="457200" indent="-457200">
              <a:lnSpc>
                <a:spcPct val="90000"/>
              </a:lnSpc>
              <a:buFont typeface="Arial" pitchFamily="34" charset="0"/>
              <a:buChar char="•"/>
            </a:pP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7303" y="467683"/>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b="1" dirty="0" smtClean="0">
                <a:solidFill>
                  <a:schemeClr val="hlink"/>
                </a:solidFill>
              </a:rPr>
              <a:t>Recommendation 151 </a:t>
            </a:r>
          </a:p>
          <a:p>
            <a:r>
              <a:rPr lang="en-GB" sz="4000" b="1" dirty="0" smtClean="0">
                <a:solidFill>
                  <a:schemeClr val="hlink"/>
                </a:solidFill>
              </a:rPr>
              <a:t>Migrant Workers</a:t>
            </a:r>
            <a:endParaRPr lang="en-GB" sz="4000" b="1" dirty="0" smtClean="0"/>
          </a:p>
          <a:p>
            <a:endParaRPr lang="en-GB" sz="40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6671296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69316" y="1124744"/>
            <a:ext cx="8385680" cy="7870103"/>
          </a:xfrm>
          <a:prstGeom prst="rect">
            <a:avLst/>
          </a:prstGeom>
          <a:noFill/>
        </p:spPr>
        <p:txBody>
          <a:bodyPr wrap="square" rtlCol="0">
            <a:spAutoFit/>
          </a:bodyPr>
          <a:lstStyle/>
          <a:p>
            <a:pPr>
              <a:lnSpc>
                <a:spcPts val="2800"/>
              </a:lnSpc>
              <a:buFont typeface="Wingdings" pitchFamily="2" charset="2"/>
              <a:buNone/>
            </a:pPr>
            <a:r>
              <a:rPr lang="en-GB" sz="2800" b="1" dirty="0" smtClean="0">
                <a:solidFill>
                  <a:schemeClr val="tx2">
                    <a:lumMod val="75000"/>
                  </a:schemeClr>
                </a:solidFill>
              </a:rPr>
              <a:t>The Role of Governments</a:t>
            </a:r>
            <a:r>
              <a:rPr lang="en-GB" sz="2800" b="1" dirty="0" smtClean="0">
                <a:solidFill>
                  <a:schemeClr val="tx2">
                    <a:lumMod val="75000"/>
                  </a:schemeClr>
                </a:solidFill>
              </a:rPr>
              <a:t>:</a:t>
            </a:r>
          </a:p>
          <a:p>
            <a:pPr>
              <a:lnSpc>
                <a:spcPts val="2800"/>
              </a:lnSpc>
            </a:pPr>
            <a:r>
              <a:rPr lang="en-GB" sz="2800" b="1" dirty="0" smtClean="0">
                <a:solidFill>
                  <a:schemeClr val="tx2">
                    <a:lumMod val="75000"/>
                  </a:schemeClr>
                </a:solidFill>
              </a:rPr>
              <a:t>1) Ratifying and implementing fundamental agreements – 97 </a:t>
            </a:r>
            <a:r>
              <a:rPr lang="en-GB" sz="2800" b="1" dirty="0">
                <a:solidFill>
                  <a:schemeClr val="tx2">
                    <a:lumMod val="75000"/>
                  </a:schemeClr>
                </a:solidFill>
              </a:rPr>
              <a:t>&amp;</a:t>
            </a:r>
            <a:r>
              <a:rPr lang="en-GB" sz="2800" b="1" dirty="0" smtClean="0">
                <a:solidFill>
                  <a:schemeClr val="tx2">
                    <a:lumMod val="75000"/>
                  </a:schemeClr>
                </a:solidFill>
              </a:rPr>
              <a:t> 143.</a:t>
            </a:r>
          </a:p>
          <a:p>
            <a:pPr>
              <a:lnSpc>
                <a:spcPts val="2800"/>
              </a:lnSpc>
            </a:pPr>
            <a:r>
              <a:rPr lang="en-GB" sz="2800" b="1" dirty="0" smtClean="0">
                <a:solidFill>
                  <a:schemeClr val="tx2">
                    <a:lumMod val="75000"/>
                  </a:schemeClr>
                </a:solidFill>
              </a:rPr>
              <a:t>2) Developing a protection programme under the labour migration policy, incorporating articles from various instruments.  The programme would include the following:</a:t>
            </a:r>
          </a:p>
          <a:p>
            <a:pPr marL="457200" indent="-457200">
              <a:lnSpc>
                <a:spcPts val="2800"/>
              </a:lnSpc>
              <a:buFont typeface="Arial" pitchFamily="34" charset="0"/>
              <a:buChar char="•"/>
            </a:pPr>
            <a:r>
              <a:rPr lang="en-GB" sz="2800" dirty="0" smtClean="0">
                <a:solidFill>
                  <a:schemeClr val="tx2">
                    <a:lumMod val="75000"/>
                  </a:schemeClr>
                </a:solidFill>
              </a:rPr>
              <a:t>Guidance and assistance services;</a:t>
            </a:r>
            <a:endParaRPr lang="en-GB" sz="2800" dirty="0" smtClean="0">
              <a:solidFill>
                <a:schemeClr val="tx2">
                  <a:lumMod val="75000"/>
                </a:schemeClr>
              </a:solidFill>
            </a:endParaRPr>
          </a:p>
          <a:p>
            <a:pPr marL="457200" indent="-457200">
              <a:lnSpc>
                <a:spcPts val="2800"/>
              </a:lnSpc>
              <a:buFont typeface="Arial" pitchFamily="34" charset="0"/>
              <a:buChar char="•"/>
            </a:pPr>
            <a:r>
              <a:rPr lang="en-GB" sz="2800" dirty="0" smtClean="0">
                <a:solidFill>
                  <a:schemeClr val="tx2">
                    <a:lumMod val="75000"/>
                  </a:schemeClr>
                </a:solidFill>
              </a:rPr>
              <a:t>Supervising private recruitment agencies; </a:t>
            </a:r>
          </a:p>
          <a:p>
            <a:pPr marL="457200" indent="-457200">
              <a:lnSpc>
                <a:spcPts val="2800"/>
              </a:lnSpc>
              <a:buFont typeface="Arial" pitchFamily="34" charset="0"/>
              <a:buChar char="•"/>
            </a:pPr>
            <a:r>
              <a:rPr lang="en-GB" sz="2800" dirty="0" smtClean="0">
                <a:solidFill>
                  <a:schemeClr val="tx2">
                    <a:lumMod val="75000"/>
                  </a:schemeClr>
                </a:solidFill>
              </a:rPr>
              <a:t>Reviewing and changing national labour legislation on topics such as access to housing, education, language training, and assistance to find employment. </a:t>
            </a:r>
          </a:p>
          <a:p>
            <a:pPr marL="457200" indent="-457200">
              <a:lnSpc>
                <a:spcPts val="2800"/>
              </a:lnSpc>
              <a:buFont typeface="Arial" pitchFamily="34" charset="0"/>
              <a:buChar char="•"/>
            </a:pPr>
            <a:endParaRPr lang="en-GB" sz="2800" dirty="0" smtClean="0">
              <a:solidFill>
                <a:schemeClr val="tx2">
                  <a:lumMod val="75000"/>
                </a:schemeClr>
              </a:solidFill>
            </a:endParaRPr>
          </a:p>
          <a:p>
            <a:pPr marL="457200" indent="-457200">
              <a:lnSpc>
                <a:spcPts val="2800"/>
              </a:lnSpc>
              <a:buFont typeface="Arial" pitchFamily="34" charset="0"/>
              <a:buChar char="•"/>
            </a:pPr>
            <a:endParaRPr lang="en-GB" sz="2800" dirty="0" smtClean="0">
              <a:solidFill>
                <a:schemeClr val="tx2">
                  <a:lumMod val="75000"/>
                </a:schemeClr>
              </a:solidFill>
            </a:endParaRPr>
          </a:p>
          <a:p>
            <a:pPr marL="457200" indent="-457200">
              <a:lnSpc>
                <a:spcPts val="2800"/>
              </a:lnSpc>
              <a:buFont typeface="Arial" pitchFamily="34" charset="0"/>
              <a:buChar char="•"/>
            </a:pPr>
            <a:endParaRPr lang="en-GB" sz="2800" dirty="0" smtClean="0">
              <a:solidFill>
                <a:schemeClr val="tx2">
                  <a:lumMod val="75000"/>
                </a:schemeClr>
              </a:solidFill>
            </a:endParaRPr>
          </a:p>
          <a:p>
            <a:pPr>
              <a:lnSpc>
                <a:spcPts val="2800"/>
              </a:lnSpc>
            </a:pPr>
            <a:endParaRPr lang="en-GB" dirty="0" smtClean="0"/>
          </a:p>
          <a:p>
            <a:pPr>
              <a:lnSpc>
                <a:spcPts val="2800"/>
              </a:lnSpc>
            </a:pPr>
            <a:endParaRPr lang="en-GB" dirty="0" smtClean="0"/>
          </a:p>
          <a:p>
            <a:pPr>
              <a:lnSpc>
                <a:spcPts val="2800"/>
              </a:lnSpc>
            </a:pPr>
            <a:endParaRPr lang="en-GB" dirty="0" smtClean="0"/>
          </a:p>
          <a:p>
            <a:pPr>
              <a:lnSpc>
                <a:spcPts val="2800"/>
              </a:lnSpc>
            </a:pPr>
            <a:endParaRPr lang="en-GB" dirty="0" smtClean="0"/>
          </a:p>
          <a:p>
            <a:pPr>
              <a:lnSpc>
                <a:spcPts val="2800"/>
              </a:lnSpc>
            </a:pPr>
            <a:endParaRPr lang="en-GB" dirty="0"/>
          </a:p>
        </p:txBody>
      </p:sp>
      <p:sp>
        <p:nvSpPr>
          <p:cNvPr id="6" name="Rectangle 2"/>
          <p:cNvSpPr txBox="1">
            <a:spLocks noRot="1" noChangeArrowheads="1"/>
          </p:cNvSpPr>
          <p:nvPr/>
        </p:nvSpPr>
        <p:spPr>
          <a:xfrm>
            <a:off x="-17303" y="26064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b="1" dirty="0" smtClean="0">
                <a:solidFill>
                  <a:schemeClr val="hlink"/>
                </a:solidFill>
              </a:rPr>
              <a:t>A List of Actions of Social Actors to Protect the Rights and Well-being of Migrant Workers</a:t>
            </a:r>
            <a:endParaRPr lang="en-GB" sz="3600" b="1" dirty="0" smtClean="0">
              <a:solidFill>
                <a:schemeClr val="hlink"/>
              </a:solidFill>
            </a:endParaRPr>
          </a:p>
          <a:p>
            <a:endParaRPr lang="en-GB" sz="4000" b="1"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
        <p:nvSpPr>
          <p:cNvPr id="10" name="9 CuadroTexto"/>
          <p:cNvSpPr txBox="1"/>
          <p:nvPr/>
        </p:nvSpPr>
        <p:spPr>
          <a:xfrm>
            <a:off x="1835696" y="5765194"/>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667129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69316" y="1533208"/>
            <a:ext cx="8385680" cy="6906506"/>
          </a:xfrm>
          <a:prstGeom prst="rect">
            <a:avLst/>
          </a:prstGeom>
          <a:noFill/>
        </p:spPr>
        <p:txBody>
          <a:bodyPr wrap="square" rtlCol="0">
            <a:spAutoFit/>
          </a:bodyPr>
          <a:lstStyle/>
          <a:p>
            <a:pPr>
              <a:lnSpc>
                <a:spcPct val="90000"/>
              </a:lnSpc>
              <a:buFont typeface="Wingdings" pitchFamily="2" charset="2"/>
              <a:buNone/>
            </a:pPr>
            <a:r>
              <a:rPr lang="it-IT" sz="2800" b="1" dirty="0" smtClean="0">
                <a:solidFill>
                  <a:schemeClr val="tx2">
                    <a:lumMod val="75000"/>
                  </a:schemeClr>
                </a:solidFill>
              </a:rPr>
              <a:t>The Role of Employers</a:t>
            </a:r>
            <a:r>
              <a:rPr lang="it-IT" sz="2800" b="1" dirty="0" smtClean="0">
                <a:solidFill>
                  <a:schemeClr val="tx2">
                    <a:lumMod val="75000"/>
                  </a:schemeClr>
                </a:solidFill>
              </a:rPr>
              <a:t>:</a:t>
            </a:r>
            <a:endParaRPr lang="it-IT" sz="2800" b="1" dirty="0" smtClean="0">
              <a:solidFill>
                <a:schemeClr val="tx2">
                  <a:lumMod val="75000"/>
                </a:schemeClr>
              </a:solidFill>
            </a:endParaRPr>
          </a:p>
          <a:p>
            <a:pPr>
              <a:lnSpc>
                <a:spcPct val="90000"/>
              </a:lnSpc>
            </a:pPr>
            <a:r>
              <a:rPr lang="it-IT" sz="2800" b="1" dirty="0" smtClean="0">
                <a:solidFill>
                  <a:schemeClr val="tx2">
                    <a:lumMod val="75000"/>
                  </a:schemeClr>
                </a:solidFill>
              </a:rPr>
              <a:t>1) </a:t>
            </a:r>
            <a:r>
              <a:rPr lang="it-IT" sz="2800" b="1" dirty="0" smtClean="0">
                <a:solidFill>
                  <a:schemeClr val="tx2">
                    <a:lumMod val="75000"/>
                  </a:schemeClr>
                </a:solidFill>
              </a:rPr>
              <a:t>Awareness-raising on topics relating to migrant workers, especially in sectors with migrants as a majority, to ensure participation in promoting the rights and well-being of migrants. </a:t>
            </a:r>
            <a:endParaRPr lang="it-IT" sz="2800" b="1" dirty="0" smtClean="0">
              <a:solidFill>
                <a:schemeClr val="tx2">
                  <a:lumMod val="75000"/>
                </a:schemeClr>
              </a:solidFill>
            </a:endParaRPr>
          </a:p>
          <a:p>
            <a:pPr>
              <a:lnSpc>
                <a:spcPct val="90000"/>
              </a:lnSpc>
            </a:pPr>
            <a:r>
              <a:rPr lang="it-IT" sz="2800" b="1" dirty="0" smtClean="0">
                <a:solidFill>
                  <a:schemeClr val="tx2">
                    <a:lumMod val="75000"/>
                  </a:schemeClr>
                </a:solidFill>
              </a:rPr>
              <a:t>2) </a:t>
            </a:r>
            <a:r>
              <a:rPr lang="it-IT" sz="2800" b="1" dirty="0" smtClean="0">
                <a:solidFill>
                  <a:schemeClr val="tx2">
                    <a:lumMod val="75000"/>
                  </a:schemeClr>
                </a:solidFill>
              </a:rPr>
              <a:t>Awareness-raising on hiring practices and labour conditions among employers to promote the principle of equal treatment.</a:t>
            </a:r>
            <a:r>
              <a:rPr lang="it-IT" sz="2800" b="1" dirty="0" smtClean="0">
                <a:solidFill>
                  <a:schemeClr val="tx2">
                    <a:lumMod val="75000"/>
                  </a:schemeClr>
                </a:solidFill>
              </a:rPr>
              <a:t> </a:t>
            </a:r>
            <a:endParaRPr lang="it-IT" sz="2800" b="1" dirty="0" smtClean="0">
              <a:solidFill>
                <a:schemeClr val="tx2">
                  <a:lumMod val="75000"/>
                </a:schemeClr>
              </a:solidFill>
            </a:endParaRPr>
          </a:p>
          <a:p>
            <a:pPr>
              <a:lnSpc>
                <a:spcPct val="90000"/>
              </a:lnSpc>
            </a:pPr>
            <a:r>
              <a:rPr lang="it-IT" sz="2800" b="1" dirty="0" smtClean="0">
                <a:solidFill>
                  <a:schemeClr val="tx2">
                    <a:lumMod val="75000"/>
                  </a:schemeClr>
                </a:solidFill>
              </a:rPr>
              <a:t>3) </a:t>
            </a:r>
            <a:r>
              <a:rPr lang="it-IT" sz="2800" b="1" dirty="0" smtClean="0">
                <a:solidFill>
                  <a:schemeClr val="tx2">
                    <a:lumMod val="75000"/>
                  </a:schemeClr>
                </a:solidFill>
              </a:rPr>
              <a:t>Cooperating with governments, unions, and NGOs to promote policies that are based on rights, transparent, and informed. </a:t>
            </a:r>
            <a:r>
              <a:rPr lang="it-IT" sz="2800" dirty="0" smtClean="0">
                <a:solidFill>
                  <a:schemeClr val="tx2">
                    <a:lumMod val="75000"/>
                  </a:schemeClr>
                </a:solidFill>
              </a:rPr>
              <a:t> </a:t>
            </a:r>
            <a:endParaRPr lang="it-IT" sz="2800" dirty="0" smtClean="0">
              <a:solidFill>
                <a:schemeClr val="tx2">
                  <a:lumMod val="75000"/>
                </a:schemeClr>
              </a:solidFill>
            </a:endParaRPr>
          </a:p>
          <a:p>
            <a:pPr marL="457200" indent="-457200">
              <a:lnSpc>
                <a:spcPct val="90000"/>
              </a:lnSpc>
              <a:buFont typeface="Arial" pitchFamily="34" charset="0"/>
              <a:buChar char="•"/>
            </a:pPr>
            <a:endParaRPr lang="it-IT" sz="2800" dirty="0" smtClean="0">
              <a:solidFill>
                <a:schemeClr val="tx2">
                  <a:lumMod val="75000"/>
                </a:schemeClr>
              </a:solidFill>
            </a:endParaRPr>
          </a:p>
          <a:p>
            <a:pPr marL="457200" indent="-457200">
              <a:lnSpc>
                <a:spcPct val="90000"/>
              </a:lnSpc>
              <a:buFont typeface="Arial" pitchFamily="34" charset="0"/>
              <a:buChar char="•"/>
            </a:pPr>
            <a:endParaRPr lang="it-IT" sz="2800" dirty="0">
              <a:solidFill>
                <a:schemeClr val="tx2">
                  <a:lumMod val="75000"/>
                </a:schemeClr>
              </a:solidFill>
            </a:endParaRPr>
          </a:p>
          <a:p>
            <a:pPr marL="457200" indent="-457200">
              <a:lnSpc>
                <a:spcPct val="90000"/>
              </a:lnSpc>
              <a:buFont typeface="Arial" pitchFamily="34" charset="0"/>
              <a:buChar char="•"/>
            </a:pPr>
            <a:endParaRPr lang="it-IT" sz="2800" dirty="0">
              <a:solidFill>
                <a:schemeClr val="tx2">
                  <a:lumMod val="75000"/>
                </a:schemeClr>
              </a:solidFill>
            </a:endParaRPr>
          </a:p>
          <a:p>
            <a:endParaRPr lang="en-US" dirty="0" smtClean="0"/>
          </a:p>
          <a:p>
            <a:endParaRPr lang="en-US" dirty="0"/>
          </a:p>
          <a:p>
            <a:endParaRPr lang="en-US" dirty="0" smtClean="0"/>
          </a:p>
          <a:p>
            <a:endParaRPr lang="en-US" dirty="0"/>
          </a:p>
          <a:p>
            <a:endParaRPr lang="en-US" dirty="0"/>
          </a:p>
        </p:txBody>
      </p:sp>
      <p:sp>
        <p:nvSpPr>
          <p:cNvPr id="6" name="Rectangle 2"/>
          <p:cNvSpPr txBox="1">
            <a:spLocks noRot="1" noChangeArrowheads="1"/>
          </p:cNvSpPr>
          <p:nvPr/>
        </p:nvSpPr>
        <p:spPr>
          <a:xfrm>
            <a:off x="-17303" y="26064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b="1" dirty="0">
                <a:solidFill>
                  <a:schemeClr val="hlink"/>
                </a:solidFill>
              </a:rPr>
              <a:t>A List of Actions of Social Actors to Protect the Rights and Well-being of Migrant Workers</a:t>
            </a: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5304782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769316" y="1533208"/>
            <a:ext cx="8385680" cy="6130909"/>
          </a:xfrm>
          <a:prstGeom prst="rect">
            <a:avLst/>
          </a:prstGeom>
          <a:noFill/>
        </p:spPr>
        <p:txBody>
          <a:bodyPr wrap="square" rtlCol="0">
            <a:spAutoFit/>
          </a:bodyPr>
          <a:lstStyle/>
          <a:p>
            <a:pPr>
              <a:lnSpc>
                <a:spcPct val="90000"/>
              </a:lnSpc>
              <a:buFont typeface="Wingdings" pitchFamily="2" charset="2"/>
              <a:buNone/>
            </a:pPr>
            <a:r>
              <a:rPr lang="en-GB" sz="2800" b="1" dirty="0" smtClean="0">
                <a:solidFill>
                  <a:schemeClr val="tx2">
                    <a:lumMod val="75000"/>
                  </a:schemeClr>
                </a:solidFill>
              </a:rPr>
              <a:t>The Role of Unions</a:t>
            </a:r>
            <a:r>
              <a:rPr lang="en-GB" sz="2800" b="1" dirty="0" smtClean="0">
                <a:solidFill>
                  <a:schemeClr val="tx2">
                    <a:lumMod val="75000"/>
                  </a:schemeClr>
                </a:solidFill>
              </a:rPr>
              <a:t>:</a:t>
            </a:r>
          </a:p>
          <a:p>
            <a:pPr>
              <a:lnSpc>
                <a:spcPct val="90000"/>
              </a:lnSpc>
              <a:buFont typeface="Wingdings" pitchFamily="2" charset="2"/>
              <a:buNone/>
            </a:pPr>
            <a:endParaRPr lang="en-GB" sz="2800" b="1" dirty="0" smtClean="0">
              <a:solidFill>
                <a:schemeClr val="tx2">
                  <a:lumMod val="75000"/>
                </a:schemeClr>
              </a:solidFill>
            </a:endParaRPr>
          </a:p>
          <a:p>
            <a:pPr marL="514350" indent="-514350">
              <a:lnSpc>
                <a:spcPct val="90000"/>
              </a:lnSpc>
              <a:buAutoNum type="arabicParenR"/>
            </a:pPr>
            <a:r>
              <a:rPr lang="en-GB" sz="2800" b="1" dirty="0" smtClean="0">
                <a:solidFill>
                  <a:schemeClr val="tx2">
                    <a:lumMod val="75000"/>
                  </a:schemeClr>
                </a:solidFill>
              </a:rPr>
              <a:t>Actively recruiting migrant workers to participate in unions or supporting them to establish unions. </a:t>
            </a:r>
            <a:endParaRPr lang="en-GB" sz="2800" b="1" dirty="0" smtClean="0">
              <a:solidFill>
                <a:schemeClr val="tx2">
                  <a:lumMod val="75000"/>
                </a:schemeClr>
              </a:solidFill>
            </a:endParaRPr>
          </a:p>
          <a:p>
            <a:pPr marL="514350" indent="-514350">
              <a:lnSpc>
                <a:spcPct val="90000"/>
              </a:lnSpc>
              <a:buAutoNum type="arabicParenR"/>
            </a:pPr>
            <a:r>
              <a:rPr lang="en-GB" sz="2800" b="1" dirty="0" smtClean="0">
                <a:solidFill>
                  <a:schemeClr val="tx2">
                    <a:lumMod val="75000"/>
                  </a:schemeClr>
                </a:solidFill>
              </a:rPr>
              <a:t>Using existing formal means in the ILO supervision system to ensure rights. </a:t>
            </a:r>
          </a:p>
          <a:p>
            <a:pPr marL="514350" indent="-514350">
              <a:lnSpc>
                <a:spcPct val="90000"/>
              </a:lnSpc>
              <a:buAutoNum type="arabicParenR"/>
            </a:pPr>
            <a:r>
              <a:rPr lang="en-GB" sz="2800" b="1" dirty="0" smtClean="0">
                <a:solidFill>
                  <a:schemeClr val="tx2">
                    <a:lumMod val="75000"/>
                  </a:schemeClr>
                </a:solidFill>
              </a:rPr>
              <a:t>Cooperating with governments, employers, and NGOs to promote migration policies that are based on rights, transparent, and informed. </a:t>
            </a:r>
            <a:endParaRPr lang="en-GB" sz="2800" dirty="0" smtClean="0">
              <a:solidFill>
                <a:schemeClr val="tx2">
                  <a:lumMod val="75000"/>
                </a:schemeClr>
              </a:solidFill>
            </a:endParaRPr>
          </a:p>
          <a:p>
            <a:pPr marL="457200" indent="-457200">
              <a:lnSpc>
                <a:spcPct val="90000"/>
              </a:lnSpc>
              <a:buFont typeface="Arial" pitchFamily="34" charset="0"/>
              <a:buChar char="•"/>
            </a:pPr>
            <a:endParaRPr lang="en-GB" sz="2800" dirty="0" smtClean="0">
              <a:solidFill>
                <a:schemeClr val="tx2">
                  <a:lumMod val="75000"/>
                </a:schemeClr>
              </a:solidFill>
            </a:endParaRPr>
          </a:p>
          <a:p>
            <a:pPr marL="457200" indent="-457200">
              <a:lnSpc>
                <a:spcPct val="90000"/>
              </a:lnSpc>
              <a:buFont typeface="Arial" pitchFamily="34" charset="0"/>
              <a:buChar char="•"/>
            </a:pPr>
            <a:endParaRPr lang="en-GB" sz="2800" dirty="0" smtClean="0">
              <a:solidFill>
                <a:schemeClr val="tx2">
                  <a:lumMod val="75000"/>
                </a:schemeClr>
              </a:solidFill>
            </a:endParaRPr>
          </a:p>
          <a:p>
            <a:pPr marL="457200" indent="-457200">
              <a:lnSpc>
                <a:spcPct val="90000"/>
              </a:lnSpc>
              <a:buFont typeface="Arial" pitchFamily="34" charset="0"/>
              <a:buChar char="•"/>
            </a:pP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7303" y="26064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600" b="1" dirty="0">
                <a:solidFill>
                  <a:schemeClr val="hlink"/>
                </a:solidFill>
              </a:rPr>
              <a:t>A List of Actions of Social Actors to Protect the Rights and Well-being of Migrant Workers</a:t>
            </a: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15777721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251520" y="949713"/>
            <a:ext cx="8784976" cy="5940088"/>
          </a:xfrm>
          <a:prstGeom prst="rect">
            <a:avLst/>
          </a:prstGeom>
          <a:noFill/>
        </p:spPr>
        <p:txBody>
          <a:bodyPr wrap="square" rtlCol="0">
            <a:spAutoFit/>
          </a:bodyPr>
          <a:lstStyle/>
          <a:p>
            <a:endParaRPr lang="en-GB" sz="2800" b="1" dirty="0" smtClean="0">
              <a:solidFill>
                <a:schemeClr val="tx2">
                  <a:lumMod val="75000"/>
                </a:schemeClr>
              </a:solidFill>
            </a:endParaRPr>
          </a:p>
          <a:p>
            <a:pPr marL="457200" indent="-457200">
              <a:buFont typeface="Arial" pitchFamily="34" charset="0"/>
              <a:buChar char="•"/>
            </a:pPr>
            <a:r>
              <a:rPr lang="en-GB" sz="2800" dirty="0" smtClean="0">
                <a:solidFill>
                  <a:schemeClr val="tx2">
                    <a:lumMod val="75000"/>
                  </a:schemeClr>
                </a:solidFill>
              </a:rPr>
              <a:t>The</a:t>
            </a:r>
            <a:r>
              <a:rPr lang="en-GB" sz="2800" dirty="0" smtClean="0">
                <a:solidFill>
                  <a:schemeClr val="tx2">
                    <a:lumMod val="75000"/>
                  </a:schemeClr>
                </a:solidFill>
              </a:rPr>
              <a:t> 1990 Convention has the broadest definition of migrant workers (trans-border workers, marine workers, and self-employed workers).</a:t>
            </a:r>
          </a:p>
          <a:p>
            <a:pPr marL="457200" indent="-457200">
              <a:buFont typeface="Arial" pitchFamily="34" charset="0"/>
              <a:buChar char="•"/>
            </a:pPr>
            <a:r>
              <a:rPr lang="en-GB" sz="2800" dirty="0" smtClean="0">
                <a:solidFill>
                  <a:schemeClr val="tx2">
                    <a:lumMod val="75000"/>
                  </a:schemeClr>
                </a:solidFill>
              </a:rPr>
              <a:t>Civil, political, social, and cultural rights applicable to migrant workers and their families </a:t>
            </a:r>
            <a:r>
              <a:rPr lang="en-GB" sz="2800" b="1" dirty="0" smtClean="0">
                <a:solidFill>
                  <a:schemeClr val="tx2">
                    <a:lumMod val="75000"/>
                  </a:schemeClr>
                </a:solidFill>
              </a:rPr>
              <a:t>irrespective of their migration status</a:t>
            </a:r>
            <a:r>
              <a:rPr lang="en-GB" sz="2800" dirty="0" smtClean="0">
                <a:solidFill>
                  <a:schemeClr val="tx2">
                    <a:lumMod val="75000"/>
                  </a:schemeClr>
                </a:solidFill>
              </a:rPr>
              <a:t>.</a:t>
            </a:r>
            <a:endParaRPr lang="en-GB" sz="2800" b="1" dirty="0" smtClean="0">
              <a:solidFill>
                <a:schemeClr val="tx2">
                  <a:lumMod val="75000"/>
                </a:schemeClr>
              </a:solidFill>
            </a:endParaRPr>
          </a:p>
          <a:p>
            <a:pPr marL="457200" indent="-457200">
              <a:buFont typeface="Arial" pitchFamily="34" charset="0"/>
              <a:buChar char="•"/>
            </a:pPr>
            <a:r>
              <a:rPr lang="en-GB" sz="2800" dirty="0" smtClean="0">
                <a:solidFill>
                  <a:schemeClr val="tx2">
                    <a:lumMod val="75000"/>
                  </a:schemeClr>
                </a:solidFill>
              </a:rPr>
              <a:t>A broader formulation of the principle of equality before </a:t>
            </a:r>
            <a:r>
              <a:rPr lang="en-GB" sz="2800" b="1" dirty="0" smtClean="0">
                <a:solidFill>
                  <a:schemeClr val="tx2">
                    <a:lumMod val="75000"/>
                  </a:schemeClr>
                </a:solidFill>
              </a:rPr>
              <a:t>courts</a:t>
            </a:r>
            <a:r>
              <a:rPr lang="en-GB" sz="2800" dirty="0" smtClean="0">
                <a:solidFill>
                  <a:schemeClr val="tx2">
                    <a:lumMod val="75000"/>
                  </a:schemeClr>
                </a:solidFill>
              </a:rPr>
              <a:t>, expanding equal treatment to include access to </a:t>
            </a:r>
            <a:r>
              <a:rPr lang="en-GB" sz="2800" b="1" dirty="0" smtClean="0">
                <a:solidFill>
                  <a:schemeClr val="tx2">
                    <a:lumMod val="75000"/>
                  </a:schemeClr>
                </a:solidFill>
              </a:rPr>
              <a:t>emergency health care and education</a:t>
            </a:r>
            <a:r>
              <a:rPr lang="en-GB" sz="2800" dirty="0" smtClean="0">
                <a:solidFill>
                  <a:schemeClr val="tx2">
                    <a:lumMod val="75000"/>
                  </a:schemeClr>
                </a:solidFill>
              </a:rPr>
              <a:t> for the children of migrant workers</a:t>
            </a:r>
            <a:r>
              <a:rPr lang="en-GB" sz="2800" dirty="0" smtClean="0">
                <a:solidFill>
                  <a:schemeClr val="tx2">
                    <a:lumMod val="75000"/>
                  </a:schemeClr>
                </a:solidFill>
              </a:rPr>
              <a:t>. </a:t>
            </a:r>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27591" y="164077"/>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a:solidFill>
                  <a:schemeClr val="hlink"/>
                </a:solidFill>
              </a:rPr>
              <a:t>A Brief Comparison of the ILO Agreements and the 1990 Convention</a:t>
            </a: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5" name="4 CuadroTexto"/>
          <p:cNvSpPr txBox="1"/>
          <p:nvPr/>
        </p:nvSpPr>
        <p:spPr>
          <a:xfrm>
            <a:off x="827584" y="1748120"/>
            <a:ext cx="7992888" cy="4302716"/>
          </a:xfrm>
          <a:prstGeom prst="rect">
            <a:avLst/>
          </a:prstGeom>
          <a:noFill/>
        </p:spPr>
        <p:txBody>
          <a:bodyPr wrap="square" rtlCol="0">
            <a:spAutoFit/>
          </a:bodyPr>
          <a:lstStyle/>
          <a:p>
            <a:pPr marL="457200" indent="-457200">
              <a:lnSpc>
                <a:spcPct val="90000"/>
              </a:lnSpc>
              <a:buFont typeface="Arial" pitchFamily="34" charset="0"/>
              <a:buChar char="•"/>
            </a:pPr>
            <a:r>
              <a:rPr lang="en-GB" sz="2800" dirty="0" smtClean="0">
                <a:solidFill>
                  <a:schemeClr val="tx2">
                    <a:lumMod val="75000"/>
                  </a:schemeClr>
                </a:solidFill>
              </a:rPr>
              <a:t>Agreement 1</a:t>
            </a:r>
            <a:r>
              <a:rPr lang="en-GB" sz="2800" dirty="0" smtClean="0">
                <a:solidFill>
                  <a:schemeClr val="tx2">
                    <a:lumMod val="75000"/>
                  </a:schemeClr>
                </a:solidFill>
              </a:rPr>
              <a:t>43 emphasizes </a:t>
            </a:r>
            <a:r>
              <a:rPr lang="en-GB" sz="2800" b="1" dirty="0" smtClean="0">
                <a:solidFill>
                  <a:schemeClr val="tx2">
                    <a:lumMod val="75000"/>
                  </a:schemeClr>
                </a:solidFill>
              </a:rPr>
              <a:t>equal employment opportunities</a:t>
            </a:r>
            <a:r>
              <a:rPr lang="en-GB" sz="2800" b="1" dirty="0" smtClean="0">
                <a:solidFill>
                  <a:schemeClr val="tx2">
                    <a:lumMod val="75000"/>
                  </a:schemeClr>
                </a:solidFill>
              </a:rPr>
              <a:t> </a:t>
            </a:r>
            <a:r>
              <a:rPr lang="en-GB" sz="2800" dirty="0" smtClean="0">
                <a:solidFill>
                  <a:schemeClr val="tx2">
                    <a:lumMod val="75000"/>
                  </a:schemeClr>
                </a:solidFill>
              </a:rPr>
              <a:t>while the 1990 Convention admits some complementary </a:t>
            </a:r>
            <a:r>
              <a:rPr lang="en-GB" sz="2800" b="1" dirty="0" smtClean="0">
                <a:solidFill>
                  <a:schemeClr val="tx2">
                    <a:lumMod val="75000"/>
                  </a:schemeClr>
                </a:solidFill>
              </a:rPr>
              <a:t>restrictions</a:t>
            </a:r>
            <a:r>
              <a:rPr lang="en-GB" sz="2800" dirty="0" smtClean="0">
                <a:solidFill>
                  <a:schemeClr val="tx2">
                    <a:lumMod val="75000"/>
                  </a:schemeClr>
                </a:solidFill>
              </a:rPr>
              <a:t> to the </a:t>
            </a:r>
            <a:r>
              <a:rPr lang="en-GB" sz="2800" b="1" dirty="0" smtClean="0">
                <a:solidFill>
                  <a:schemeClr val="tx2">
                    <a:lumMod val="75000"/>
                  </a:schemeClr>
                </a:solidFill>
              </a:rPr>
              <a:t>freedom of migrants to choose employment.</a:t>
            </a:r>
            <a:endParaRPr lang="en-GB" sz="2800" b="1"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The ILO Agreements require</a:t>
            </a:r>
            <a:r>
              <a:rPr lang="en-GB" sz="2800" dirty="0" smtClean="0">
                <a:solidFill>
                  <a:schemeClr val="tx2">
                    <a:lumMod val="75000"/>
                  </a:schemeClr>
                </a:solidFill>
              </a:rPr>
              <a:t> </a:t>
            </a:r>
            <a:r>
              <a:rPr lang="en-GB" sz="2800" b="1" dirty="0" smtClean="0">
                <a:solidFill>
                  <a:schemeClr val="tx2">
                    <a:lumMod val="75000"/>
                  </a:schemeClr>
                </a:solidFill>
              </a:rPr>
              <a:t>tripartite consultations</a:t>
            </a:r>
            <a:r>
              <a:rPr lang="en-GB" sz="2800" b="1" dirty="0" smtClean="0">
                <a:solidFill>
                  <a:schemeClr val="tx2">
                    <a:lumMod val="75000"/>
                  </a:schemeClr>
                </a:solidFill>
              </a:rPr>
              <a:t> </a:t>
            </a:r>
            <a:r>
              <a:rPr lang="en-GB" sz="2800" dirty="0" smtClean="0">
                <a:solidFill>
                  <a:schemeClr val="tx2">
                    <a:lumMod val="75000"/>
                  </a:schemeClr>
                </a:solidFill>
              </a:rPr>
              <a:t>for their implementation.</a:t>
            </a:r>
            <a:endParaRPr lang="en-GB" sz="2800" dirty="0" smtClean="0">
              <a:solidFill>
                <a:schemeClr val="tx2">
                  <a:lumMod val="75000"/>
                </a:schemeClr>
              </a:solidFill>
            </a:endParaRPr>
          </a:p>
          <a:p>
            <a:pPr marL="457200" indent="-457200">
              <a:lnSpc>
                <a:spcPct val="90000"/>
              </a:lnSpc>
              <a:buFont typeface="Arial" pitchFamily="34" charset="0"/>
              <a:buChar char="•"/>
            </a:pPr>
            <a:r>
              <a:rPr lang="en-GB" sz="2800" dirty="0" smtClean="0">
                <a:solidFill>
                  <a:schemeClr val="tx2">
                    <a:lumMod val="75000"/>
                  </a:schemeClr>
                </a:solidFill>
              </a:rPr>
              <a:t>Agreement </a:t>
            </a:r>
            <a:r>
              <a:rPr lang="en-GB" sz="2800" dirty="0" smtClean="0">
                <a:solidFill>
                  <a:schemeClr val="tx2">
                    <a:lumMod val="75000"/>
                  </a:schemeClr>
                </a:solidFill>
              </a:rPr>
              <a:t>97 establishes the </a:t>
            </a:r>
            <a:r>
              <a:rPr lang="en-GB" sz="2800" b="1" dirty="0" smtClean="0">
                <a:solidFill>
                  <a:schemeClr val="tx2">
                    <a:lumMod val="75000"/>
                  </a:schemeClr>
                </a:solidFill>
              </a:rPr>
              <a:t>principle of free </a:t>
            </a:r>
            <a:r>
              <a:rPr lang="en-GB" sz="2800" dirty="0" smtClean="0">
                <a:solidFill>
                  <a:schemeClr val="tx2">
                    <a:lumMod val="75000"/>
                  </a:schemeClr>
                </a:solidFill>
              </a:rPr>
              <a:t>public recruiting and placement services</a:t>
            </a:r>
            <a:r>
              <a:rPr lang="en-GB" sz="2800" b="1" dirty="0" smtClean="0">
                <a:solidFill>
                  <a:schemeClr val="tx2">
                    <a:lumMod val="75000"/>
                  </a:schemeClr>
                </a:solidFill>
              </a:rPr>
              <a:t>.</a:t>
            </a:r>
            <a:endParaRPr lang="en-GB" sz="2800" dirty="0" smtClean="0">
              <a:solidFill>
                <a:schemeClr val="tx2">
                  <a:lumMod val="75000"/>
                </a:schemeClr>
              </a:solidFill>
            </a:endParaRPr>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32048" y="476672"/>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smtClean="0">
                <a:solidFill>
                  <a:schemeClr val="hlink"/>
                </a:solidFill>
              </a:rPr>
              <a:t>A Brief Comparison of the ILO Agreements and the 1990 Convention</a:t>
            </a:r>
            <a:endParaRPr lang="en-GB" sz="4000" dirty="0" smtClean="0">
              <a:solidFill>
                <a:schemeClr val="hlink"/>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5" name="4 CuadroTexto"/>
          <p:cNvSpPr txBox="1"/>
          <p:nvPr/>
        </p:nvSpPr>
        <p:spPr>
          <a:xfrm>
            <a:off x="1115616" y="1700808"/>
            <a:ext cx="8280920" cy="5355312"/>
          </a:xfrm>
          <a:prstGeom prst="rect">
            <a:avLst/>
          </a:prstGeom>
          <a:noFill/>
        </p:spPr>
        <p:txBody>
          <a:bodyPr wrap="square" rtlCol="0">
            <a:spAutoFit/>
          </a:bodyPr>
          <a:lstStyle/>
          <a:p>
            <a:pPr>
              <a:buFont typeface="Wingdings" pitchFamily="2" charset="2"/>
              <a:buNone/>
            </a:pPr>
            <a:r>
              <a:rPr lang="en-GB" sz="2800" dirty="0" smtClean="0"/>
              <a:t>Ratifying</a:t>
            </a:r>
            <a:r>
              <a:rPr lang="en-GB" sz="2800" dirty="0" smtClean="0"/>
              <a:t> Agreements 97 &amp; 143:</a:t>
            </a:r>
          </a:p>
          <a:p>
            <a:pPr marL="457200" indent="-457200">
              <a:buFont typeface="Arial" pitchFamily="34" charset="0"/>
              <a:buChar char="•"/>
            </a:pPr>
            <a:r>
              <a:rPr lang="en-GB" sz="2800" dirty="0" smtClean="0"/>
              <a:t>Less restrictions to the freedom of migrants to choose employment once the are in another territory in a regular manner (</a:t>
            </a:r>
            <a:r>
              <a:rPr lang="en-GB" sz="2800" dirty="0" smtClean="0"/>
              <a:t>Agreement </a:t>
            </a:r>
            <a:r>
              <a:rPr lang="en-GB" sz="2800" dirty="0" smtClean="0"/>
              <a:t>143);</a:t>
            </a:r>
          </a:p>
          <a:p>
            <a:pPr marL="457200" indent="-457200">
              <a:buFont typeface="Arial" pitchFamily="34" charset="0"/>
              <a:buChar char="•"/>
            </a:pPr>
            <a:r>
              <a:rPr lang="en-GB" sz="2800" dirty="0" smtClean="0"/>
              <a:t>A tool to strengthen </a:t>
            </a:r>
            <a:r>
              <a:rPr lang="en-GB" sz="2800" dirty="0" smtClean="0">
                <a:solidFill>
                  <a:schemeClr val="hlink"/>
                </a:solidFill>
              </a:rPr>
              <a:t>national</a:t>
            </a:r>
            <a:r>
              <a:rPr lang="en-GB" sz="2800" dirty="0" smtClean="0"/>
              <a:t> tripartite dialogue on labour migration;</a:t>
            </a:r>
          </a:p>
          <a:p>
            <a:pPr marL="457200" indent="-457200">
              <a:buFont typeface="Arial" pitchFamily="34" charset="0"/>
              <a:buChar char="•"/>
            </a:pPr>
            <a:r>
              <a:rPr lang="en-GB" sz="2800" dirty="0" smtClean="0"/>
              <a:t>A tool to strengthen </a:t>
            </a:r>
            <a:r>
              <a:rPr lang="en-GB" sz="2800" dirty="0" smtClean="0">
                <a:solidFill>
                  <a:schemeClr val="hlink"/>
                </a:solidFill>
              </a:rPr>
              <a:t>in</a:t>
            </a:r>
            <a:r>
              <a:rPr lang="en-GB" sz="2800" dirty="0" smtClean="0">
                <a:solidFill>
                  <a:schemeClr val="hlink"/>
                </a:solidFill>
              </a:rPr>
              <a:t>ternational</a:t>
            </a:r>
            <a:r>
              <a:rPr lang="en-GB" sz="2800" dirty="0" smtClean="0"/>
              <a:t> </a:t>
            </a:r>
            <a:r>
              <a:rPr lang="en-GB" sz="2800" dirty="0" smtClean="0"/>
              <a:t>tripartite dialogue on labour migration;</a:t>
            </a:r>
            <a:endParaRPr lang="en-GB" sz="2800" dirty="0" smtClean="0"/>
          </a:p>
          <a:p>
            <a:pPr marL="457200" indent="-457200">
              <a:buFont typeface="Arial" pitchFamily="34" charset="0"/>
              <a:buChar char="•"/>
            </a:pPr>
            <a:r>
              <a:rPr lang="en-GB" sz="2800" dirty="0" smtClean="0"/>
              <a:t>Access to ILO control mechanisms.</a:t>
            </a: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7512" y="26064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200" dirty="0" smtClean="0">
                <a:solidFill>
                  <a:schemeClr val="hlink"/>
                </a:solidFill>
              </a:rPr>
              <a:t>Is ratifying Agreements 97 &amp; 143 relevant when the 1990 Convention has been ratified?</a:t>
            </a:r>
            <a:endParaRPr lang="en-GB" sz="3200"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749892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22092" y="0"/>
            <a:ext cx="9144000" cy="6858000"/>
          </a:xfrm>
          <a:prstGeom prst="rect">
            <a:avLst/>
          </a:prstGeom>
        </p:spPr>
      </p:pic>
      <p:sp>
        <p:nvSpPr>
          <p:cNvPr id="4" name="3 Rectángulo"/>
          <p:cNvSpPr/>
          <p:nvPr/>
        </p:nvSpPr>
        <p:spPr>
          <a:xfrm>
            <a:off x="0" y="188640"/>
            <a:ext cx="8316416" cy="769441"/>
          </a:xfrm>
          <a:prstGeom prst="rect">
            <a:avLst/>
          </a:prstGeom>
        </p:spPr>
        <p:txBody>
          <a:bodyPr wrap="square">
            <a:spAutoFit/>
          </a:bodyPr>
          <a:lstStyle/>
          <a:p>
            <a:pPr algn="ctr"/>
            <a:r>
              <a:rPr lang="en-US" sz="4400" dirty="0" smtClean="0">
                <a:solidFill>
                  <a:srgbClr val="0070C0"/>
                </a:solidFill>
              </a:rPr>
              <a:t>Why do they require protection?</a:t>
            </a:r>
            <a:endParaRPr lang="en-US" sz="4400" dirty="0">
              <a:solidFill>
                <a:srgbClr val="0070C0"/>
              </a:solidFill>
            </a:endParaRPr>
          </a:p>
        </p:txBody>
      </p:sp>
      <p:sp>
        <p:nvSpPr>
          <p:cNvPr id="5" name="4 CuadroTexto"/>
          <p:cNvSpPr txBox="1"/>
          <p:nvPr/>
        </p:nvSpPr>
        <p:spPr>
          <a:xfrm>
            <a:off x="948448" y="987687"/>
            <a:ext cx="8217608" cy="5657959"/>
          </a:xfrm>
          <a:prstGeom prst="rect">
            <a:avLst/>
          </a:prstGeom>
          <a:noFill/>
        </p:spPr>
        <p:txBody>
          <a:bodyPr wrap="square" rtlCol="0">
            <a:spAutoFit/>
          </a:bodyPr>
          <a:lstStyle/>
          <a:p>
            <a:pPr marL="514350" indent="-514350">
              <a:lnSpc>
                <a:spcPts val="3100"/>
              </a:lnSpc>
              <a:buAutoNum type="arabicPeriod"/>
            </a:pPr>
            <a:r>
              <a:rPr lang="it-IT" sz="2800" b="1" dirty="0" smtClean="0">
                <a:solidFill>
                  <a:schemeClr val="accent1">
                    <a:lumMod val="50000"/>
                  </a:schemeClr>
                </a:solidFill>
              </a:rPr>
              <a:t>Before migrating</a:t>
            </a:r>
            <a:endParaRPr lang="it-IT" sz="2800" b="1" dirty="0" smtClean="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Inadequate access to accurate and reliable information on relevant labour markets</a:t>
            </a:r>
            <a:r>
              <a:rPr lang="it-IT" sz="2800" dirty="0">
                <a:solidFill>
                  <a:schemeClr val="accent1">
                    <a:lumMod val="50000"/>
                  </a:schemeClr>
                </a:solidFill>
              </a:rPr>
              <a:t>;</a:t>
            </a:r>
            <a:r>
              <a:rPr lang="it-IT" sz="2800" dirty="0" smtClean="0">
                <a:solidFill>
                  <a:schemeClr val="accent1">
                    <a:lumMod val="50000"/>
                  </a:schemeClr>
                </a:solidFill>
              </a:rPr>
              <a:t> </a:t>
            </a:r>
            <a:endParaRPr lang="it-IT" sz="2800" dirty="0" smtClean="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High costs and time required for documentation;</a:t>
            </a:r>
            <a:r>
              <a:rPr lang="it-IT" sz="2800" dirty="0" smtClean="0">
                <a:solidFill>
                  <a:schemeClr val="accent1">
                    <a:lumMod val="50000"/>
                  </a:schemeClr>
                </a:solidFill>
              </a:rPr>
              <a:t> </a:t>
            </a:r>
            <a:endParaRPr lang="it-IT" sz="2800" dirty="0" smtClean="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Inefficiency and corruption of public administration;</a:t>
            </a:r>
            <a:endParaRPr lang="it-IT" sz="2800" dirty="0" smtClean="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Informal recruiting agents;</a:t>
            </a:r>
            <a:endParaRPr lang="it-IT" sz="2800" dirty="0" smtClean="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Mandatory health tests</a:t>
            </a:r>
            <a:r>
              <a:rPr lang="it-IT" sz="2800" dirty="0" smtClean="0">
                <a:solidFill>
                  <a:schemeClr val="accent1">
                    <a:lumMod val="50000"/>
                  </a:schemeClr>
                </a:solidFill>
              </a:rPr>
              <a:t> (</a:t>
            </a:r>
            <a:r>
              <a:rPr lang="it-IT" sz="2800" dirty="0" smtClean="0">
                <a:solidFill>
                  <a:schemeClr val="accent1">
                    <a:lumMod val="50000"/>
                  </a:schemeClr>
                </a:solidFill>
              </a:rPr>
              <a:t>HIV, pregnancy, etc</a:t>
            </a:r>
            <a:r>
              <a:rPr lang="it-IT" sz="2800" dirty="0" smtClean="0">
                <a:solidFill>
                  <a:schemeClr val="accent1">
                    <a:lumMod val="50000"/>
                  </a:schemeClr>
                </a:solidFill>
              </a:rPr>
              <a:t>.).</a:t>
            </a:r>
            <a:endParaRPr lang="it-IT" sz="2800" dirty="0" smtClean="0">
              <a:solidFill>
                <a:schemeClr val="accent1">
                  <a:lumMod val="50000"/>
                </a:schemeClr>
              </a:solidFill>
            </a:endParaRPr>
          </a:p>
          <a:p>
            <a:pPr>
              <a:lnSpc>
                <a:spcPts val="3100"/>
              </a:lnSpc>
            </a:pPr>
            <a:r>
              <a:rPr lang="it-IT" sz="2800" b="1" dirty="0" smtClean="0">
                <a:solidFill>
                  <a:schemeClr val="accent1">
                    <a:lumMod val="50000"/>
                  </a:schemeClr>
                </a:solidFill>
              </a:rPr>
              <a:t>2. </a:t>
            </a:r>
            <a:r>
              <a:rPr lang="it-IT" sz="2800" b="1" dirty="0" smtClean="0">
                <a:solidFill>
                  <a:schemeClr val="accent1">
                    <a:lumMod val="50000"/>
                  </a:schemeClr>
                </a:solidFill>
              </a:rPr>
              <a:t>In transit</a:t>
            </a:r>
            <a:endParaRPr lang="it-IT" sz="2800" b="1" dirty="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Lack of knowledge about relevant requirements and procedures;</a:t>
            </a:r>
            <a:endParaRPr lang="it-IT" sz="2800" dirty="0">
              <a:solidFill>
                <a:schemeClr val="accent1">
                  <a:lumMod val="50000"/>
                </a:schemeClr>
              </a:solidFill>
            </a:endParaRPr>
          </a:p>
          <a:p>
            <a:pPr marL="457200" indent="-457200">
              <a:lnSpc>
                <a:spcPts val="3100"/>
              </a:lnSpc>
              <a:buFont typeface="Arial" pitchFamily="34" charset="0"/>
              <a:buChar char="•"/>
            </a:pPr>
            <a:r>
              <a:rPr lang="it-IT" sz="2800" dirty="0" smtClean="0">
                <a:solidFill>
                  <a:schemeClr val="accent1">
                    <a:lumMod val="50000"/>
                  </a:schemeClr>
                </a:solidFill>
              </a:rPr>
              <a:t>Trafficking in persons, sexual abuse.</a:t>
            </a:r>
            <a:endParaRPr lang="it-IT" sz="2800" dirty="0">
              <a:solidFill>
                <a:schemeClr val="accent1">
                  <a:lumMod val="50000"/>
                </a:schemeClr>
              </a:solidFill>
            </a:endParaRPr>
          </a:p>
          <a:p>
            <a:pPr>
              <a:lnSpc>
                <a:spcPts val="3100"/>
              </a:lnSpc>
            </a:pPr>
            <a:endParaRPr lang="it-IT" sz="2800" dirty="0" smtClean="0">
              <a:solidFill>
                <a:schemeClr val="accent1">
                  <a:lumMod val="50000"/>
                </a:schemeClr>
              </a:solidFill>
            </a:endParaRPr>
          </a:p>
          <a:p>
            <a:pPr>
              <a:lnSpc>
                <a:spcPts val="3100"/>
              </a:lnSpc>
            </a:pPr>
            <a:endParaRPr lang="it-IT" sz="2800" dirty="0" smtClean="0">
              <a:solidFill>
                <a:schemeClr val="accent1">
                  <a:lumMod val="50000"/>
                </a:schemeClr>
              </a:solidFill>
            </a:endParaRPr>
          </a:p>
          <a:p>
            <a:pPr>
              <a:lnSpc>
                <a:spcPts val="3100"/>
              </a:lnSpc>
            </a:pPr>
            <a:endParaRPr lang="en-US"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9779796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5" name="4 CuadroTexto"/>
          <p:cNvSpPr txBox="1"/>
          <p:nvPr/>
        </p:nvSpPr>
        <p:spPr>
          <a:xfrm>
            <a:off x="251520" y="1159808"/>
            <a:ext cx="8640960" cy="5355312"/>
          </a:xfrm>
          <a:prstGeom prst="rect">
            <a:avLst/>
          </a:prstGeom>
          <a:noFill/>
        </p:spPr>
        <p:txBody>
          <a:bodyPr wrap="square" rtlCol="0">
            <a:spAutoFit/>
          </a:bodyPr>
          <a:lstStyle/>
          <a:p>
            <a:r>
              <a:rPr lang="en-GB" sz="2400" dirty="0" smtClean="0">
                <a:solidFill>
                  <a:schemeClr val="tx2">
                    <a:lumMod val="75000"/>
                  </a:schemeClr>
                </a:solidFill>
              </a:rPr>
              <a:t>1) </a:t>
            </a:r>
            <a:r>
              <a:rPr lang="en-GB" sz="2400" dirty="0" smtClean="0">
                <a:solidFill>
                  <a:schemeClr val="tx2">
                    <a:lumMod val="75000"/>
                  </a:schemeClr>
                </a:solidFill>
              </a:rPr>
              <a:t>To put in place </a:t>
            </a:r>
            <a:r>
              <a:rPr lang="en-GB" sz="2400" dirty="0" smtClean="0">
                <a:solidFill>
                  <a:schemeClr val="tx2">
                    <a:lumMod val="75000"/>
                  </a:schemeClr>
                </a:solidFill>
              </a:rPr>
              <a:t>the</a:t>
            </a:r>
            <a:r>
              <a:rPr lang="en-GB" sz="2400" b="1" dirty="0" smtClean="0">
                <a:solidFill>
                  <a:schemeClr val="tx2">
                    <a:lumMod val="75000"/>
                  </a:schemeClr>
                </a:solidFill>
              </a:rPr>
              <a:t> legal foundation essential</a:t>
            </a:r>
            <a:r>
              <a:rPr lang="en-GB" sz="2400" b="1" dirty="0" smtClean="0">
                <a:solidFill>
                  <a:schemeClr val="tx2">
                    <a:lumMod val="75000"/>
                  </a:schemeClr>
                </a:solidFill>
              </a:rPr>
              <a:t> </a:t>
            </a:r>
            <a:r>
              <a:rPr lang="en-GB" sz="2400" dirty="0" smtClean="0">
                <a:solidFill>
                  <a:schemeClr val="tx2">
                    <a:lumMod val="75000"/>
                  </a:schemeClr>
                </a:solidFill>
              </a:rPr>
              <a:t>for national migration policy to regulate labour migration and ensure social cohesion.</a:t>
            </a:r>
            <a:endParaRPr lang="en-GB" sz="2400" dirty="0" smtClean="0">
              <a:solidFill>
                <a:schemeClr val="tx2">
                  <a:lumMod val="75000"/>
                </a:schemeClr>
              </a:solidFill>
            </a:endParaRPr>
          </a:p>
          <a:p>
            <a:r>
              <a:rPr lang="en-GB" sz="2400" dirty="0" smtClean="0">
                <a:solidFill>
                  <a:schemeClr val="tx2">
                    <a:lumMod val="75000"/>
                  </a:schemeClr>
                </a:solidFill>
              </a:rPr>
              <a:t>2) </a:t>
            </a:r>
            <a:r>
              <a:rPr lang="en-GB" sz="2400" dirty="0" smtClean="0">
                <a:solidFill>
                  <a:schemeClr val="tx2">
                    <a:lumMod val="75000"/>
                  </a:schemeClr>
                </a:solidFill>
              </a:rPr>
              <a:t>To strengthen the</a:t>
            </a:r>
            <a:r>
              <a:rPr lang="en-GB" sz="2400" dirty="0" smtClean="0">
                <a:solidFill>
                  <a:schemeClr val="tx2">
                    <a:lumMod val="75000"/>
                  </a:schemeClr>
                </a:solidFill>
              </a:rPr>
              <a:t> </a:t>
            </a:r>
            <a:r>
              <a:rPr lang="en-GB" sz="2400" b="1" dirty="0" smtClean="0">
                <a:solidFill>
                  <a:schemeClr val="tx2">
                    <a:lumMod val="75000"/>
                  </a:schemeClr>
                </a:solidFill>
              </a:rPr>
              <a:t>Rule</a:t>
            </a:r>
            <a:r>
              <a:rPr lang="en-GB" sz="2400" b="1" dirty="0" smtClean="0">
                <a:solidFill>
                  <a:schemeClr val="tx2">
                    <a:lumMod val="75000"/>
                  </a:schemeClr>
                </a:solidFill>
              </a:rPr>
              <a:t> of Law</a:t>
            </a:r>
            <a:r>
              <a:rPr lang="en-GB" sz="2400" b="1" dirty="0" smtClean="0">
                <a:solidFill>
                  <a:schemeClr val="tx2">
                    <a:lumMod val="75000"/>
                  </a:schemeClr>
                </a:solidFill>
              </a:rPr>
              <a:t> </a:t>
            </a:r>
            <a:r>
              <a:rPr lang="en-GB" sz="2400" dirty="0" smtClean="0">
                <a:solidFill>
                  <a:schemeClr val="tx2">
                    <a:lumMod val="75000"/>
                  </a:schemeClr>
                </a:solidFill>
              </a:rPr>
              <a:t>by</a:t>
            </a:r>
            <a:r>
              <a:rPr lang="en-GB" sz="2400" dirty="0" smtClean="0">
                <a:solidFill>
                  <a:schemeClr val="tx2">
                    <a:lumMod val="75000"/>
                  </a:schemeClr>
                </a:solidFill>
              </a:rPr>
              <a:t> ensuring that legal norms define the basis of labour migration policy, its implementation, and its supervision.</a:t>
            </a:r>
            <a:endParaRPr lang="en-GB" sz="2400" dirty="0" smtClean="0">
              <a:solidFill>
                <a:schemeClr val="tx2">
                  <a:lumMod val="75000"/>
                </a:schemeClr>
              </a:solidFill>
            </a:endParaRPr>
          </a:p>
          <a:p>
            <a:r>
              <a:rPr lang="en-GB" sz="2400" dirty="0" smtClean="0">
                <a:solidFill>
                  <a:schemeClr val="tx2">
                    <a:lumMod val="75000"/>
                  </a:schemeClr>
                </a:solidFill>
              </a:rPr>
              <a:t>3) To contribute to ensuring that </a:t>
            </a:r>
            <a:r>
              <a:rPr lang="en-GB" sz="2400" b="1" dirty="0" smtClean="0">
                <a:solidFill>
                  <a:schemeClr val="tx2">
                    <a:lumMod val="75000"/>
                  </a:schemeClr>
                </a:solidFill>
              </a:rPr>
              <a:t>legal parameters define treatment</a:t>
            </a:r>
            <a:r>
              <a:rPr lang="en-GB" sz="2400" b="1" dirty="0" smtClean="0">
                <a:solidFill>
                  <a:schemeClr val="tx2">
                    <a:lumMod val="75000"/>
                  </a:schemeClr>
                </a:solidFill>
              </a:rPr>
              <a:t> </a:t>
            </a:r>
            <a:r>
              <a:rPr lang="en-GB" sz="2400" dirty="0" smtClean="0">
                <a:solidFill>
                  <a:schemeClr val="tx2">
                    <a:lumMod val="75000"/>
                  </a:schemeClr>
                </a:solidFill>
              </a:rPr>
              <a:t>of all persons on the territory of a country by setting the extent and limits of human rights of migrant workers and their families.</a:t>
            </a:r>
            <a:endParaRPr lang="en-GB" sz="2400" dirty="0" smtClean="0">
              <a:solidFill>
                <a:schemeClr val="tx2">
                  <a:lumMod val="75000"/>
                </a:schemeClr>
              </a:solidFill>
            </a:endParaRPr>
          </a:p>
          <a:p>
            <a:r>
              <a:rPr lang="en-GB" sz="2400" dirty="0" smtClean="0">
                <a:solidFill>
                  <a:schemeClr val="tx2">
                    <a:lumMod val="75000"/>
                  </a:schemeClr>
                </a:solidFill>
              </a:rPr>
              <a:t>4) To signal</a:t>
            </a:r>
            <a:r>
              <a:rPr lang="en-GB" sz="2400" b="1" dirty="0" smtClean="0">
                <a:solidFill>
                  <a:schemeClr val="tx2">
                    <a:lumMod val="75000"/>
                  </a:schemeClr>
                </a:solidFill>
              </a:rPr>
              <a:t> that countries of origin demand respect </a:t>
            </a:r>
            <a:r>
              <a:rPr lang="en-GB" sz="2400" dirty="0" smtClean="0">
                <a:solidFill>
                  <a:schemeClr val="tx2">
                    <a:lumMod val="75000"/>
                  </a:schemeClr>
                </a:solidFill>
              </a:rPr>
              <a:t>for the human rights of their nationals abroad and are</a:t>
            </a:r>
            <a:r>
              <a:rPr lang="en-GB" sz="2400" dirty="0" smtClean="0">
                <a:solidFill>
                  <a:schemeClr val="tx2">
                    <a:lumMod val="75000"/>
                  </a:schemeClr>
                </a:solidFill>
              </a:rPr>
              <a:t> </a:t>
            </a:r>
            <a:r>
              <a:rPr lang="en-GB" sz="2400" b="1" dirty="0" smtClean="0">
                <a:solidFill>
                  <a:schemeClr val="tx2">
                    <a:lumMod val="75000"/>
                  </a:schemeClr>
                </a:solidFill>
              </a:rPr>
              <a:t>accountable </a:t>
            </a:r>
            <a:r>
              <a:rPr lang="en-GB" sz="2400" dirty="0" smtClean="0">
                <a:solidFill>
                  <a:schemeClr val="tx2">
                    <a:lumMod val="75000"/>
                  </a:schemeClr>
                </a:solidFill>
              </a:rPr>
              <a:t>for t</a:t>
            </a:r>
            <a:r>
              <a:rPr lang="en-GB" sz="2400" dirty="0" smtClean="0">
                <a:solidFill>
                  <a:schemeClr val="tx2">
                    <a:lumMod val="75000"/>
                  </a:schemeClr>
                </a:solidFill>
              </a:rPr>
              <a:t>he same standards as countries of destination</a:t>
            </a:r>
            <a:r>
              <a:rPr lang="en-GB" sz="2400" dirty="0" smtClean="0">
                <a:solidFill>
                  <a:schemeClr val="tx2">
                    <a:lumMod val="75000"/>
                  </a:schemeClr>
                </a:solidFill>
              </a:rPr>
              <a:t>. </a:t>
            </a:r>
          </a:p>
          <a:p>
            <a:endParaRPr lang="en-GB" dirty="0" smtClean="0"/>
          </a:p>
          <a:p>
            <a:endParaRPr lang="en-GB" dirty="0" smtClean="0"/>
          </a:p>
          <a:p>
            <a:endParaRPr lang="en-GB" dirty="0"/>
          </a:p>
        </p:txBody>
      </p:sp>
      <p:sp>
        <p:nvSpPr>
          <p:cNvPr id="6" name="Rectangle 2"/>
          <p:cNvSpPr txBox="1">
            <a:spLocks noRot="1" noChangeArrowheads="1"/>
          </p:cNvSpPr>
          <p:nvPr/>
        </p:nvSpPr>
        <p:spPr>
          <a:xfrm>
            <a:off x="0" y="16808"/>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smtClean="0">
                <a:solidFill>
                  <a:schemeClr val="hlink"/>
                </a:solidFill>
              </a:rPr>
              <a:t>12 Reasons for Ratifying the 1990 Convention </a:t>
            </a:r>
            <a:endParaRPr lang="en-GB" sz="4000"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2647559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5" name="4 CuadroTexto"/>
          <p:cNvSpPr txBox="1"/>
          <p:nvPr/>
        </p:nvSpPr>
        <p:spPr>
          <a:xfrm>
            <a:off x="105235" y="1196752"/>
            <a:ext cx="9038765" cy="4493538"/>
          </a:xfrm>
          <a:prstGeom prst="rect">
            <a:avLst/>
          </a:prstGeom>
          <a:noFill/>
        </p:spPr>
        <p:txBody>
          <a:bodyPr wrap="square" rtlCol="0">
            <a:spAutoFit/>
          </a:bodyPr>
          <a:lstStyle/>
          <a:p>
            <a:r>
              <a:rPr lang="en-GB" sz="2600" dirty="0" smtClean="0">
                <a:solidFill>
                  <a:schemeClr val="tx2">
                    <a:lumMod val="75000"/>
                  </a:schemeClr>
                </a:solidFill>
              </a:rPr>
              <a:t>5) </a:t>
            </a:r>
            <a:r>
              <a:rPr lang="en-GB" sz="2600" dirty="0" smtClean="0">
                <a:solidFill>
                  <a:schemeClr val="tx2">
                    <a:lumMod val="75000"/>
                  </a:schemeClr>
                </a:solidFill>
              </a:rPr>
              <a:t>To reinforce a State’s prerogative to determine labour migration policy by affirming conformity with universal legal and ethical norms.</a:t>
            </a:r>
            <a:endParaRPr lang="en-GB" sz="2600" dirty="0" smtClean="0">
              <a:solidFill>
                <a:schemeClr val="tx2">
                  <a:lumMod val="75000"/>
                </a:schemeClr>
              </a:solidFill>
            </a:endParaRPr>
          </a:p>
          <a:p>
            <a:r>
              <a:rPr lang="en-GB" sz="2600" dirty="0" smtClean="0">
                <a:solidFill>
                  <a:schemeClr val="tx2">
                    <a:lumMod val="75000"/>
                  </a:schemeClr>
                </a:solidFill>
              </a:rPr>
              <a:t>6) </a:t>
            </a:r>
            <a:r>
              <a:rPr lang="en-GB" sz="2600" dirty="0" smtClean="0">
                <a:solidFill>
                  <a:schemeClr val="tx2">
                    <a:lumMod val="75000"/>
                  </a:schemeClr>
                </a:solidFill>
              </a:rPr>
              <a:t>To obtain public support for and compliance with labour migration policy and practice by demonstrating legal soundness and conformity with internationally accepted principles of social justice and human rights.</a:t>
            </a:r>
            <a:endParaRPr lang="en-GB" sz="2600" dirty="0" smtClean="0">
              <a:solidFill>
                <a:schemeClr val="tx2">
                  <a:lumMod val="75000"/>
                </a:schemeClr>
              </a:solidFill>
            </a:endParaRPr>
          </a:p>
          <a:p>
            <a:r>
              <a:rPr lang="en-GB" sz="2600" dirty="0" smtClean="0">
                <a:solidFill>
                  <a:schemeClr val="tx2">
                    <a:lumMod val="75000"/>
                  </a:schemeClr>
                </a:solidFill>
              </a:rPr>
              <a:t>7) </a:t>
            </a:r>
            <a:r>
              <a:rPr lang="en-GB" sz="2600" dirty="0" smtClean="0">
                <a:solidFill>
                  <a:schemeClr val="tx2">
                    <a:lumMod val="75000"/>
                  </a:schemeClr>
                </a:solidFill>
              </a:rPr>
              <a:t>To strengthen social cohesion by establishing that all persons must be treated with respect (human rights</a:t>
            </a:r>
            <a:r>
              <a:rPr lang="en-GB" sz="2600" dirty="0" smtClean="0">
                <a:solidFill>
                  <a:schemeClr val="tx2">
                    <a:lumMod val="75000"/>
                  </a:schemeClr>
                </a:solidFill>
              </a:rPr>
              <a:t>). </a:t>
            </a:r>
          </a:p>
          <a:p>
            <a:r>
              <a:rPr lang="en-GB" sz="2600" dirty="0" smtClean="0">
                <a:solidFill>
                  <a:schemeClr val="tx2">
                    <a:lumMod val="75000"/>
                  </a:schemeClr>
                </a:solidFill>
              </a:rPr>
              <a:t>8) </a:t>
            </a:r>
            <a:r>
              <a:rPr lang="en-GB" sz="2600" b="1" dirty="0" smtClean="0">
                <a:solidFill>
                  <a:schemeClr val="tx2">
                    <a:lumMod val="75000"/>
                  </a:schemeClr>
                </a:solidFill>
              </a:rPr>
              <a:t>To explicitly discourage the ‘commodification’ and consequent abuse of migrant workers </a:t>
            </a:r>
            <a:r>
              <a:rPr lang="en-GB" sz="2600" dirty="0" smtClean="0">
                <a:solidFill>
                  <a:schemeClr val="tx2">
                    <a:lumMod val="75000"/>
                  </a:schemeClr>
                </a:solidFill>
              </a:rPr>
              <a:t>. </a:t>
            </a:r>
            <a:endParaRPr lang="en-GB" sz="2600" dirty="0">
              <a:solidFill>
                <a:schemeClr val="tx2">
                  <a:lumMod val="75000"/>
                </a:schemeClr>
              </a:solidFill>
            </a:endParaRPr>
          </a:p>
        </p:txBody>
      </p:sp>
      <p:sp>
        <p:nvSpPr>
          <p:cNvPr id="6" name="Rectangle 2"/>
          <p:cNvSpPr txBox="1">
            <a:spLocks noRot="1" noChangeArrowheads="1"/>
          </p:cNvSpPr>
          <p:nvPr/>
        </p:nvSpPr>
        <p:spPr>
          <a:xfrm>
            <a:off x="-6072" y="188640"/>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smtClean="0">
                <a:solidFill>
                  <a:schemeClr val="hlink"/>
                </a:solidFill>
              </a:rPr>
              <a:t>12 Reasons for Ratifying </a:t>
            </a:r>
            <a:endParaRPr lang="en-GB" sz="4000"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1410641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5" name="4 CuadroTexto"/>
          <p:cNvSpPr txBox="1"/>
          <p:nvPr/>
        </p:nvSpPr>
        <p:spPr>
          <a:xfrm>
            <a:off x="206570" y="1628800"/>
            <a:ext cx="8968813" cy="5539978"/>
          </a:xfrm>
          <a:prstGeom prst="rect">
            <a:avLst/>
          </a:prstGeom>
          <a:noFill/>
        </p:spPr>
        <p:txBody>
          <a:bodyPr wrap="square" rtlCol="0">
            <a:spAutoFit/>
          </a:bodyPr>
          <a:lstStyle/>
          <a:p>
            <a:r>
              <a:rPr lang="en-GB" sz="2400" dirty="0" smtClean="0">
                <a:solidFill>
                  <a:schemeClr val="tx2">
                    <a:lumMod val="75000"/>
                  </a:schemeClr>
                </a:solidFill>
              </a:rPr>
              <a:t>9) To reduce irregular migration by eliminating incentives for </a:t>
            </a:r>
          </a:p>
          <a:p>
            <a:r>
              <a:rPr lang="en-GB" sz="2400" dirty="0" smtClean="0">
                <a:solidFill>
                  <a:schemeClr val="tx2">
                    <a:lumMod val="75000"/>
                  </a:schemeClr>
                </a:solidFill>
              </a:rPr>
              <a:t>labour exploitation, work in abusive conditions and unauthorised employment that fuel trafficking in persons and smuggling of migrants. </a:t>
            </a:r>
          </a:p>
          <a:p>
            <a:r>
              <a:rPr lang="en-GB" sz="2400" dirty="0" smtClean="0">
                <a:solidFill>
                  <a:schemeClr val="tx2">
                    <a:lumMod val="75000"/>
                  </a:schemeClr>
                </a:solidFill>
              </a:rPr>
              <a:t>10) To f</a:t>
            </a:r>
            <a:r>
              <a:rPr lang="en-GB" sz="2400" dirty="0" smtClean="0">
                <a:solidFill>
                  <a:schemeClr val="tx2">
                    <a:lumMod val="75000"/>
                  </a:schemeClr>
                </a:solidFill>
              </a:rPr>
              <a:t>acilitate the establishment of effective national policy by calling on advisory services as well as good practice examples provided by the relevant international organizations.  </a:t>
            </a:r>
            <a:endParaRPr lang="en-GB" sz="2400" dirty="0" smtClean="0">
              <a:solidFill>
                <a:schemeClr val="tx2">
                  <a:lumMod val="75000"/>
                </a:schemeClr>
              </a:solidFill>
            </a:endParaRPr>
          </a:p>
          <a:p>
            <a:r>
              <a:rPr lang="en-GB" sz="2400" dirty="0" smtClean="0">
                <a:solidFill>
                  <a:schemeClr val="tx2">
                    <a:lumMod val="75000"/>
                  </a:schemeClr>
                </a:solidFill>
              </a:rPr>
              <a:t>11) To o</a:t>
            </a:r>
            <a:r>
              <a:rPr lang="en-GB" sz="2400" dirty="0" smtClean="0">
                <a:solidFill>
                  <a:schemeClr val="tx2">
                    <a:lumMod val="75000"/>
                  </a:schemeClr>
                </a:solidFill>
              </a:rPr>
              <a:t>btain clear guidance for bilateral and multilateral cooperation for lawful, humane, and equitable labour migration.</a:t>
            </a:r>
            <a:endParaRPr lang="en-GB" sz="2400" dirty="0" smtClean="0">
              <a:solidFill>
                <a:schemeClr val="tx2">
                  <a:lumMod val="75000"/>
                </a:schemeClr>
              </a:solidFill>
            </a:endParaRPr>
          </a:p>
          <a:p>
            <a:r>
              <a:rPr lang="en-GB" sz="2400" dirty="0" smtClean="0">
                <a:solidFill>
                  <a:schemeClr val="tx2">
                    <a:lumMod val="75000"/>
                  </a:schemeClr>
                </a:solidFill>
              </a:rPr>
              <a:t>12) To o</a:t>
            </a:r>
            <a:r>
              <a:rPr lang="en-GB" sz="2400" dirty="0" smtClean="0">
                <a:solidFill>
                  <a:schemeClr val="tx2">
                    <a:lumMod val="75000"/>
                  </a:schemeClr>
                </a:solidFill>
              </a:rPr>
              <a:t>btain international guidance on implementation of legal norms through the reporting obligations and periodic review by independent expert bodies.</a:t>
            </a:r>
            <a:endParaRPr lang="en-GB" sz="2400" dirty="0" smtClean="0">
              <a:solidFill>
                <a:schemeClr val="tx2">
                  <a:lumMod val="75000"/>
                </a:schemeClr>
              </a:solidFill>
            </a:endParaRPr>
          </a:p>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179512" y="188640"/>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smtClean="0">
                <a:solidFill>
                  <a:schemeClr val="hlink"/>
                </a:solidFill>
              </a:rPr>
              <a:t>12 Reasons for Ratifying </a:t>
            </a:r>
            <a:endParaRPr lang="en-GB" sz="4000" dirty="0" smtClean="0">
              <a:solidFill>
                <a:schemeClr val="hlink"/>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005188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5" name="4 CuadroTexto"/>
          <p:cNvSpPr txBox="1"/>
          <p:nvPr/>
        </p:nvSpPr>
        <p:spPr>
          <a:xfrm>
            <a:off x="914642" y="1700808"/>
            <a:ext cx="7329765" cy="1477328"/>
          </a:xfrm>
          <a:prstGeom prst="rect">
            <a:avLst/>
          </a:prstGeom>
          <a:noFill/>
        </p:spPr>
        <p:txBody>
          <a:bodyPr wrap="square" rtlCol="0">
            <a:spAutoFit/>
          </a:bodyPr>
          <a:lstStyle/>
          <a:p>
            <a:endParaRPr lang="en-GB" dirty="0" smtClean="0"/>
          </a:p>
          <a:p>
            <a:endParaRPr lang="en-GB" dirty="0" smtClean="0"/>
          </a:p>
          <a:p>
            <a:endParaRPr lang="en-GB" dirty="0" smtClean="0"/>
          </a:p>
          <a:p>
            <a:endParaRPr lang="en-GB" dirty="0" smtClean="0"/>
          </a:p>
          <a:p>
            <a:endParaRPr lang="en-GB" dirty="0"/>
          </a:p>
        </p:txBody>
      </p:sp>
      <p:sp>
        <p:nvSpPr>
          <p:cNvPr id="6" name="Rectangle 2"/>
          <p:cNvSpPr txBox="1">
            <a:spLocks noRot="1" noChangeArrowheads="1"/>
          </p:cNvSpPr>
          <p:nvPr/>
        </p:nvSpPr>
        <p:spPr>
          <a:xfrm>
            <a:off x="601216" y="861696"/>
            <a:ext cx="8229600" cy="1143000"/>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smtClean="0">
                <a:solidFill>
                  <a:schemeClr val="hlink"/>
                </a:solidFill>
              </a:rPr>
              <a:t>Thank you</a:t>
            </a:r>
            <a:r>
              <a:rPr lang="en-GB" sz="4000" dirty="0" smtClean="0">
                <a:solidFill>
                  <a:schemeClr val="hlink"/>
                </a:solidFill>
              </a:rPr>
              <a:t>!</a:t>
            </a:r>
            <a:endParaRPr lang="en-GB" sz="4000" dirty="0" smtClean="0">
              <a:solidFill>
                <a:schemeClr val="hlink"/>
              </a:solidFill>
            </a:endParaRPr>
          </a:p>
        </p:txBody>
      </p:sp>
      <p:sp>
        <p:nvSpPr>
          <p:cNvPr id="4" name="3 CuadroTexto"/>
          <p:cNvSpPr txBox="1"/>
          <p:nvPr/>
        </p:nvSpPr>
        <p:spPr>
          <a:xfrm>
            <a:off x="1331640" y="2204864"/>
            <a:ext cx="6768752" cy="1938992"/>
          </a:xfrm>
          <a:prstGeom prst="rect">
            <a:avLst/>
          </a:prstGeom>
          <a:noFill/>
        </p:spPr>
        <p:txBody>
          <a:bodyPr wrap="square" rtlCol="0">
            <a:spAutoFit/>
          </a:bodyPr>
          <a:lstStyle/>
          <a:p>
            <a:pPr algn="ctr"/>
            <a:r>
              <a:rPr lang="en-GB" sz="2400" dirty="0" smtClean="0">
                <a:solidFill>
                  <a:schemeClr val="tx2">
                    <a:lumMod val="75000"/>
                  </a:schemeClr>
                </a:solidFill>
              </a:rPr>
              <a:t>Ofiplaza</a:t>
            </a:r>
            <a:r>
              <a:rPr lang="en-GB" sz="2400" dirty="0" smtClean="0">
                <a:solidFill>
                  <a:schemeClr val="tx2">
                    <a:lumMod val="75000"/>
                  </a:schemeClr>
                </a:solidFill>
              </a:rPr>
              <a:t> El </a:t>
            </a:r>
            <a:r>
              <a:rPr lang="en-GB" sz="2400" dirty="0" smtClean="0">
                <a:solidFill>
                  <a:schemeClr val="tx2">
                    <a:lumMod val="75000"/>
                  </a:schemeClr>
                </a:solidFill>
              </a:rPr>
              <a:t>Retiro</a:t>
            </a:r>
            <a:endParaRPr lang="en-GB" sz="2400" dirty="0" smtClean="0">
              <a:solidFill>
                <a:schemeClr val="tx2">
                  <a:lumMod val="75000"/>
                </a:schemeClr>
              </a:solidFill>
            </a:endParaRPr>
          </a:p>
          <a:p>
            <a:pPr algn="ctr"/>
            <a:r>
              <a:rPr lang="en-GB" sz="2400" dirty="0" smtClean="0">
                <a:solidFill>
                  <a:schemeClr val="tx2">
                    <a:lumMod val="75000"/>
                  </a:schemeClr>
                </a:solidFill>
              </a:rPr>
              <a:t>Edificio</a:t>
            </a:r>
            <a:r>
              <a:rPr lang="en-GB" sz="2400" dirty="0" smtClean="0">
                <a:solidFill>
                  <a:schemeClr val="tx2">
                    <a:lumMod val="75000"/>
                  </a:schemeClr>
                </a:solidFill>
              </a:rPr>
              <a:t> 8, Suite 836</a:t>
            </a:r>
          </a:p>
          <a:p>
            <a:pPr algn="ctr"/>
            <a:r>
              <a:rPr lang="en-GB" sz="2400" dirty="0" smtClean="0">
                <a:solidFill>
                  <a:schemeClr val="tx2">
                    <a:lumMod val="75000"/>
                  </a:schemeClr>
                </a:solidFill>
              </a:rPr>
              <a:t>Managua</a:t>
            </a:r>
          </a:p>
          <a:p>
            <a:pPr algn="ctr"/>
            <a:endParaRPr lang="en-GB" sz="2400" dirty="0" smtClean="0">
              <a:solidFill>
                <a:schemeClr val="tx2">
                  <a:lumMod val="75000"/>
                </a:schemeClr>
              </a:solidFill>
            </a:endParaRPr>
          </a:p>
          <a:p>
            <a:pPr algn="ctr"/>
            <a:r>
              <a:rPr lang="en-GB" sz="2400" dirty="0" smtClean="0">
                <a:solidFill>
                  <a:schemeClr val="tx2">
                    <a:lumMod val="75000"/>
                  </a:schemeClr>
                </a:solidFill>
              </a:rPr>
              <a:t>fernandezb@ilo.org</a:t>
            </a:r>
            <a:endParaRPr lang="en-GB" sz="2400" dirty="0" smtClean="0">
              <a:solidFill>
                <a:schemeClr val="tx2">
                  <a:lumMod val="75000"/>
                </a:schemeClr>
              </a:solidFill>
            </a:endParaRPr>
          </a:p>
        </p:txBody>
      </p:sp>
      <p:sp>
        <p:nvSpPr>
          <p:cNvPr id="7" name="6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408459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4" name="3 Rectángulo"/>
          <p:cNvSpPr/>
          <p:nvPr/>
        </p:nvSpPr>
        <p:spPr>
          <a:xfrm>
            <a:off x="0" y="260648"/>
            <a:ext cx="8316416" cy="769441"/>
          </a:xfrm>
          <a:prstGeom prst="rect">
            <a:avLst/>
          </a:prstGeom>
        </p:spPr>
        <p:txBody>
          <a:bodyPr wrap="square">
            <a:spAutoFit/>
          </a:bodyPr>
          <a:lstStyle/>
          <a:p>
            <a:pPr algn="ctr"/>
            <a:r>
              <a:rPr lang="en-GB" sz="4400" dirty="0" smtClean="0">
                <a:solidFill>
                  <a:srgbClr val="0070C0"/>
                </a:solidFill>
              </a:rPr>
              <a:t>Why do they require pr</a:t>
            </a:r>
            <a:r>
              <a:rPr lang="en-GB" sz="4400" dirty="0" smtClean="0">
                <a:solidFill>
                  <a:srgbClr val="0070C0"/>
                </a:solidFill>
              </a:rPr>
              <a:t>otection?</a:t>
            </a:r>
            <a:endParaRPr lang="en-GB" sz="4400" dirty="0">
              <a:solidFill>
                <a:srgbClr val="0070C0"/>
              </a:solidFill>
            </a:endParaRPr>
          </a:p>
        </p:txBody>
      </p:sp>
      <p:sp>
        <p:nvSpPr>
          <p:cNvPr id="5" name="4 CuadroTexto"/>
          <p:cNvSpPr txBox="1"/>
          <p:nvPr/>
        </p:nvSpPr>
        <p:spPr>
          <a:xfrm>
            <a:off x="323528" y="980728"/>
            <a:ext cx="8820472" cy="4832092"/>
          </a:xfrm>
          <a:prstGeom prst="rect">
            <a:avLst/>
          </a:prstGeom>
          <a:noFill/>
        </p:spPr>
        <p:txBody>
          <a:bodyPr wrap="square" rtlCol="0">
            <a:spAutoFit/>
          </a:bodyPr>
          <a:lstStyle/>
          <a:p>
            <a:r>
              <a:rPr lang="en-GB" sz="2800" b="1" dirty="0" smtClean="0">
                <a:solidFill>
                  <a:schemeClr val="accent1">
                    <a:lumMod val="50000"/>
                  </a:schemeClr>
                </a:solidFill>
              </a:rPr>
              <a:t>3. During employment</a:t>
            </a:r>
          </a:p>
          <a:p>
            <a:pPr marL="457200" indent="-457200">
              <a:buFont typeface="Arial" pitchFamily="34" charset="0"/>
              <a:buChar char="•"/>
            </a:pPr>
            <a:r>
              <a:rPr lang="en-GB" sz="2800" dirty="0" smtClean="0">
                <a:solidFill>
                  <a:schemeClr val="accent1">
                    <a:lumMod val="50000"/>
                  </a:schemeClr>
                </a:solidFill>
              </a:rPr>
              <a:t>Guidance services for initial adjustments;</a:t>
            </a:r>
            <a:endParaRPr lang="en-GB" sz="2800" dirty="0" smtClean="0">
              <a:solidFill>
                <a:schemeClr val="accent1">
                  <a:lumMod val="50000"/>
                </a:schemeClr>
              </a:solidFill>
            </a:endParaRPr>
          </a:p>
          <a:p>
            <a:pPr marL="457200" indent="-457200">
              <a:buFont typeface="Arial" pitchFamily="34" charset="0"/>
              <a:buChar char="•"/>
            </a:pPr>
            <a:r>
              <a:rPr lang="en-GB" sz="2800" dirty="0" smtClean="0">
                <a:solidFill>
                  <a:schemeClr val="accent1">
                    <a:lumMod val="50000"/>
                  </a:schemeClr>
                </a:solidFill>
              </a:rPr>
              <a:t>Changing agreed terms of contracts;</a:t>
            </a:r>
          </a:p>
          <a:p>
            <a:pPr marL="457200" indent="-457200">
              <a:buFont typeface="Arial" pitchFamily="34" charset="0"/>
              <a:buChar char="•"/>
            </a:pPr>
            <a:r>
              <a:rPr lang="en-GB" sz="2800" dirty="0" smtClean="0">
                <a:solidFill>
                  <a:schemeClr val="accent1">
                    <a:lumMod val="50000"/>
                  </a:schemeClr>
                </a:solidFill>
              </a:rPr>
              <a:t>Delays in payments, retained payments, lack of payment; </a:t>
            </a:r>
            <a:endParaRPr lang="en-GB" sz="2800" dirty="0" smtClean="0">
              <a:solidFill>
                <a:schemeClr val="accent1">
                  <a:lumMod val="50000"/>
                </a:schemeClr>
              </a:solidFill>
            </a:endParaRPr>
          </a:p>
          <a:p>
            <a:pPr marL="457200" indent="-457200">
              <a:buFont typeface="Arial" pitchFamily="34" charset="0"/>
              <a:buChar char="•"/>
            </a:pPr>
            <a:r>
              <a:rPr lang="en-GB" sz="2800" dirty="0" smtClean="0">
                <a:solidFill>
                  <a:schemeClr val="accent1">
                    <a:lumMod val="50000"/>
                  </a:schemeClr>
                </a:solidFill>
              </a:rPr>
              <a:t>Exclusion from national labour legislation (social security, minimum wage);</a:t>
            </a:r>
          </a:p>
          <a:p>
            <a:pPr marL="457200" indent="-457200">
              <a:buFont typeface="Arial" pitchFamily="34" charset="0"/>
              <a:buChar char="•"/>
            </a:pPr>
            <a:r>
              <a:rPr lang="en-GB" sz="2800" dirty="0" smtClean="0">
                <a:solidFill>
                  <a:schemeClr val="accent1">
                    <a:lumMod val="50000"/>
                  </a:schemeClr>
                </a:solidFill>
              </a:rPr>
              <a:t>Freedom of association;</a:t>
            </a:r>
            <a:endParaRPr lang="en-GB" sz="2800" dirty="0" smtClean="0">
              <a:solidFill>
                <a:schemeClr val="accent1">
                  <a:lumMod val="50000"/>
                </a:schemeClr>
              </a:solidFill>
            </a:endParaRPr>
          </a:p>
          <a:p>
            <a:pPr marL="457200" indent="-457200">
              <a:buFont typeface="Arial" pitchFamily="34" charset="0"/>
              <a:buChar char="•"/>
            </a:pPr>
            <a:r>
              <a:rPr lang="en-GB" sz="2800" dirty="0" smtClean="0">
                <a:solidFill>
                  <a:schemeClr val="accent1">
                    <a:lumMod val="50000"/>
                  </a:schemeClr>
                </a:solidFill>
              </a:rPr>
              <a:t>Loss of migration status due to unemployment.</a:t>
            </a:r>
            <a:endParaRPr lang="en-GB" sz="2800" dirty="0" smtClean="0">
              <a:solidFill>
                <a:schemeClr val="accent1">
                  <a:lumMod val="50000"/>
                </a:schemeClr>
              </a:solidFill>
            </a:endParaRPr>
          </a:p>
          <a:p>
            <a:r>
              <a:rPr lang="en-GB" sz="2800" b="1" dirty="0" smtClean="0">
                <a:solidFill>
                  <a:schemeClr val="accent1">
                    <a:lumMod val="50000"/>
                  </a:schemeClr>
                </a:solidFill>
              </a:rPr>
              <a:t>4. Upon their return</a:t>
            </a:r>
          </a:p>
          <a:p>
            <a:pPr marL="457200" indent="-457200">
              <a:buFont typeface="Arial" pitchFamily="34" charset="0"/>
              <a:buChar char="•"/>
            </a:pPr>
            <a:r>
              <a:rPr lang="en-GB" sz="2800" dirty="0" smtClean="0">
                <a:solidFill>
                  <a:schemeClr val="accent1">
                    <a:lumMod val="50000"/>
                  </a:schemeClr>
                </a:solidFill>
              </a:rPr>
              <a:t>Difficulties relating to economic reintegration.</a:t>
            </a:r>
            <a:endParaRPr lang="en-GB" sz="2800" dirty="0" smtClean="0">
              <a:solidFill>
                <a:schemeClr val="accent1">
                  <a:lumMod val="50000"/>
                </a:schemeClr>
              </a:solidFill>
            </a:endParaRPr>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410586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graphicFrame>
        <p:nvGraphicFramePr>
          <p:cNvPr id="6" name="4 Marcador de contenido"/>
          <p:cNvGraphicFramePr>
            <a:graphicFrameLocks/>
          </p:cNvGraphicFramePr>
          <p:nvPr>
            <p:extLst>
              <p:ext uri="{D42A27DB-BD31-4B8C-83A1-F6EECF244321}">
                <p14:modId xmlns:p14="http://schemas.microsoft.com/office/powerpoint/2010/main" val="600511843"/>
              </p:ext>
            </p:extLst>
          </p:nvPr>
        </p:nvGraphicFramePr>
        <p:xfrm>
          <a:off x="-1299864" y="116632"/>
          <a:ext cx="8229600" cy="5256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1 Título"/>
          <p:cNvSpPr txBox="1">
            <a:spLocks/>
          </p:cNvSpPr>
          <p:nvPr/>
        </p:nvSpPr>
        <p:spPr>
          <a:xfrm>
            <a:off x="401854" y="-315416"/>
            <a:ext cx="77724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2400" b="1" dirty="0" smtClean="0">
                <a:solidFill>
                  <a:srgbClr val="0070C0"/>
                </a:solidFill>
              </a:rPr>
              <a:t>Fair Treatment of Migrant Workers </a:t>
            </a:r>
            <a:endParaRPr lang="en-GB" sz="2400" b="1" dirty="0" smtClean="0">
              <a:solidFill>
                <a:srgbClr val="0070C0"/>
              </a:solidFill>
            </a:endParaRPr>
          </a:p>
        </p:txBody>
      </p:sp>
      <p:sp>
        <p:nvSpPr>
          <p:cNvPr id="10" name="9 Forma"/>
          <p:cNvSpPr/>
          <p:nvPr/>
        </p:nvSpPr>
        <p:spPr>
          <a:xfrm rot="4396374">
            <a:off x="3935398" y="2288515"/>
            <a:ext cx="4120477" cy="2037039"/>
          </a:xfrm>
          <a:prstGeom prst="swooshArrow">
            <a:avLst>
              <a:gd name="adj1" fmla="val 16310"/>
              <a:gd name="adj2" fmla="val 313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1" name="10 Grupo"/>
          <p:cNvGrpSpPr/>
          <p:nvPr/>
        </p:nvGrpSpPr>
        <p:grpSpPr>
          <a:xfrm>
            <a:off x="5995638" y="1916832"/>
            <a:ext cx="2691781" cy="692552"/>
            <a:chOff x="839554" y="1440159"/>
            <a:chExt cx="2691781" cy="692552"/>
          </a:xfrm>
        </p:grpSpPr>
        <p:sp>
          <p:nvSpPr>
            <p:cNvPr id="12" name="11 Rectángulo"/>
            <p:cNvSpPr/>
            <p:nvPr/>
          </p:nvSpPr>
          <p:spPr>
            <a:xfrm>
              <a:off x="1296135" y="1440159"/>
              <a:ext cx="2235200" cy="65024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12 Rectángulo"/>
            <p:cNvSpPr/>
            <p:nvPr/>
          </p:nvSpPr>
          <p:spPr>
            <a:xfrm>
              <a:off x="839554" y="1482471"/>
              <a:ext cx="2235200" cy="65024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t" anchorCtr="0">
              <a:noAutofit/>
            </a:bodyPr>
            <a:lstStyle/>
            <a:p>
              <a:pPr lvl="0" algn="ctr" defTabSz="622300">
                <a:lnSpc>
                  <a:spcPct val="90000"/>
                </a:lnSpc>
                <a:spcBef>
                  <a:spcPct val="0"/>
                </a:spcBef>
                <a:spcAft>
                  <a:spcPct val="35000"/>
                </a:spcAft>
              </a:pPr>
              <a:r>
                <a:rPr lang="en-GB" sz="2000" b="1" dirty="0" smtClean="0">
                  <a:solidFill>
                    <a:schemeClr val="tx2">
                      <a:lumMod val="75000"/>
                    </a:schemeClr>
                  </a:solidFill>
                </a:rPr>
                <a:t>Productive Employment and Decent Work</a:t>
              </a:r>
              <a:endParaRPr lang="en-GB" sz="2000" b="1" kern="1200" dirty="0">
                <a:solidFill>
                  <a:schemeClr val="tx2">
                    <a:lumMod val="75000"/>
                  </a:schemeClr>
                </a:solidFill>
              </a:endParaRPr>
            </a:p>
          </p:txBody>
        </p:sp>
      </p:grpSp>
      <p:sp>
        <p:nvSpPr>
          <p:cNvPr id="14" name="13 Rectángulo"/>
          <p:cNvSpPr/>
          <p:nvPr/>
        </p:nvSpPr>
        <p:spPr>
          <a:xfrm>
            <a:off x="7092281" y="2924944"/>
            <a:ext cx="1872208" cy="1477328"/>
          </a:xfrm>
          <a:prstGeom prst="rect">
            <a:avLst/>
          </a:prstGeom>
        </p:spPr>
        <p:txBody>
          <a:bodyPr wrap="square">
            <a:spAutoFit/>
          </a:bodyPr>
          <a:lstStyle/>
          <a:p>
            <a:pPr lvl="0"/>
            <a:r>
              <a:rPr lang="en-GB" b="1" dirty="0" smtClean="0">
                <a:solidFill>
                  <a:schemeClr val="tx2">
                    <a:lumMod val="75000"/>
                  </a:schemeClr>
                </a:solidFill>
              </a:rPr>
              <a:t>Protecting the rights of workers irrespective of their migration status</a:t>
            </a:r>
            <a:endParaRPr lang="en-GB" b="1" dirty="0">
              <a:solidFill>
                <a:schemeClr val="tx2">
                  <a:lumMod val="75000"/>
                </a:schemeClr>
              </a:solidFill>
            </a:endParaRPr>
          </a:p>
        </p:txBody>
      </p:sp>
      <p:sp>
        <p:nvSpPr>
          <p:cNvPr id="15" name="14 Rectángulo"/>
          <p:cNvSpPr/>
          <p:nvPr/>
        </p:nvSpPr>
        <p:spPr>
          <a:xfrm>
            <a:off x="4572000" y="4300165"/>
            <a:ext cx="2286000" cy="1323439"/>
          </a:xfrm>
          <a:prstGeom prst="rect">
            <a:avLst/>
          </a:prstGeom>
        </p:spPr>
        <p:txBody>
          <a:bodyPr wrap="square">
            <a:spAutoFit/>
          </a:bodyPr>
          <a:lstStyle/>
          <a:p>
            <a:pPr lvl="0"/>
            <a:r>
              <a:rPr lang="en-GB" sz="2000" b="1" dirty="0" smtClean="0">
                <a:solidFill>
                  <a:schemeClr val="tx2">
                    <a:lumMod val="75000"/>
                  </a:schemeClr>
                </a:solidFill>
              </a:rPr>
              <a:t>Multilateral</a:t>
            </a:r>
          </a:p>
          <a:p>
            <a:pPr lvl="0"/>
            <a:r>
              <a:rPr lang="en-GB" sz="2000" b="1" dirty="0" smtClean="0">
                <a:solidFill>
                  <a:schemeClr val="tx2">
                    <a:lumMod val="75000"/>
                  </a:schemeClr>
                </a:solidFill>
              </a:rPr>
              <a:t> </a:t>
            </a:r>
            <a:r>
              <a:rPr lang="en-GB" sz="2000" b="1" dirty="0" smtClean="0">
                <a:solidFill>
                  <a:schemeClr val="tx2">
                    <a:lumMod val="75000"/>
                  </a:schemeClr>
                </a:solidFill>
              </a:rPr>
              <a:t>Framework for </a:t>
            </a:r>
          </a:p>
          <a:p>
            <a:pPr lvl="0"/>
            <a:r>
              <a:rPr lang="en-GB" sz="2000" b="1" dirty="0" smtClean="0">
                <a:solidFill>
                  <a:schemeClr val="tx2">
                    <a:lumMod val="75000"/>
                  </a:schemeClr>
                </a:solidFill>
              </a:rPr>
              <a:t>Labour Migration</a:t>
            </a:r>
            <a:endParaRPr lang="en-GB" sz="2000" b="1" dirty="0" smtClean="0">
              <a:solidFill>
                <a:schemeClr val="tx2">
                  <a:lumMod val="75000"/>
                </a:schemeClr>
              </a:solidFill>
            </a:endParaRPr>
          </a:p>
          <a:p>
            <a:pPr lvl="0"/>
            <a:r>
              <a:rPr lang="en-GB" sz="2000" b="1" dirty="0" smtClean="0">
                <a:solidFill>
                  <a:schemeClr val="tx2">
                    <a:lumMod val="75000"/>
                  </a:schemeClr>
                </a:solidFill>
              </a:rPr>
              <a:t> (2006)</a:t>
            </a:r>
            <a:endParaRPr lang="en-GB" sz="2000" b="1" dirty="0">
              <a:solidFill>
                <a:schemeClr val="tx2">
                  <a:lumMod val="75000"/>
                </a:schemeClr>
              </a:solidFill>
            </a:endParaRPr>
          </a:p>
        </p:txBody>
      </p:sp>
      <p:sp>
        <p:nvSpPr>
          <p:cNvPr id="16" name="15 Elipse"/>
          <p:cNvSpPr/>
          <p:nvPr/>
        </p:nvSpPr>
        <p:spPr>
          <a:xfrm flipV="1">
            <a:off x="5743608" y="2488953"/>
            <a:ext cx="252028" cy="156237"/>
          </a:xfrm>
          <a:prstGeom prst="ellipse">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17" name="16 Elipse"/>
          <p:cNvSpPr/>
          <p:nvPr/>
        </p:nvSpPr>
        <p:spPr>
          <a:xfrm flipV="1">
            <a:off x="6452219" y="3633424"/>
            <a:ext cx="252028" cy="156237"/>
          </a:xfrm>
          <a:prstGeom prst="ellipse">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18" name="17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693414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4" name="3 Rectángulo"/>
          <p:cNvSpPr/>
          <p:nvPr/>
        </p:nvSpPr>
        <p:spPr>
          <a:xfrm>
            <a:off x="0" y="260648"/>
            <a:ext cx="8316416" cy="769441"/>
          </a:xfrm>
          <a:prstGeom prst="rect">
            <a:avLst/>
          </a:prstGeom>
        </p:spPr>
        <p:txBody>
          <a:bodyPr wrap="square">
            <a:spAutoFit/>
          </a:bodyPr>
          <a:lstStyle/>
          <a:p>
            <a:pPr algn="ctr"/>
            <a:r>
              <a:rPr lang="en-GB" sz="4400" dirty="0" smtClean="0">
                <a:solidFill>
                  <a:srgbClr val="0070C0"/>
                </a:solidFill>
              </a:rPr>
              <a:t>Fundamental Agreements </a:t>
            </a:r>
            <a:endParaRPr lang="en-GB" sz="4400" dirty="0">
              <a:solidFill>
                <a:srgbClr val="0070C0"/>
              </a:solidFill>
            </a:endParaRPr>
          </a:p>
        </p:txBody>
      </p:sp>
      <p:sp>
        <p:nvSpPr>
          <p:cNvPr id="5" name="4 CuadroTexto"/>
          <p:cNvSpPr txBox="1"/>
          <p:nvPr/>
        </p:nvSpPr>
        <p:spPr>
          <a:xfrm>
            <a:off x="323528" y="692696"/>
            <a:ext cx="9001000" cy="5262979"/>
          </a:xfrm>
          <a:prstGeom prst="rect">
            <a:avLst/>
          </a:prstGeom>
          <a:noFill/>
        </p:spPr>
        <p:txBody>
          <a:bodyPr wrap="square" rtlCol="0">
            <a:spAutoFit/>
          </a:bodyPr>
          <a:lstStyle/>
          <a:p>
            <a:endParaRPr lang="en-GB" sz="2800" b="1" dirty="0" smtClean="0">
              <a:solidFill>
                <a:schemeClr val="accent1">
                  <a:lumMod val="50000"/>
                </a:schemeClr>
              </a:solidFill>
            </a:endParaRPr>
          </a:p>
          <a:p>
            <a:pPr marL="457200" indent="-457200">
              <a:buFont typeface="Arial" pitchFamily="34" charset="0"/>
              <a:buChar char="•"/>
            </a:pPr>
            <a:r>
              <a:rPr lang="en-GB" sz="2800" dirty="0" smtClean="0">
                <a:solidFill>
                  <a:schemeClr val="accent1">
                    <a:lumMod val="50000"/>
                  </a:schemeClr>
                </a:solidFill>
              </a:rPr>
              <a:t>Forced labour</a:t>
            </a:r>
            <a:r>
              <a:rPr lang="en-GB" sz="2800" dirty="0" smtClean="0">
                <a:solidFill>
                  <a:schemeClr val="accent1">
                    <a:lumMod val="50000"/>
                  </a:schemeClr>
                </a:solidFill>
              </a:rPr>
              <a:t>, 1930 (C. 29)</a:t>
            </a:r>
          </a:p>
          <a:p>
            <a:pPr marL="457200" indent="-457200">
              <a:buFont typeface="Arial" pitchFamily="34" charset="0"/>
              <a:buChar char="•"/>
            </a:pPr>
            <a:r>
              <a:rPr lang="en-GB" sz="2800" dirty="0" smtClean="0">
                <a:solidFill>
                  <a:schemeClr val="accent1">
                    <a:lumMod val="50000"/>
                  </a:schemeClr>
                </a:solidFill>
              </a:rPr>
              <a:t>Freedom of association and protection of the right to organize</a:t>
            </a:r>
            <a:r>
              <a:rPr lang="en-GB" sz="2800" dirty="0" smtClean="0">
                <a:solidFill>
                  <a:schemeClr val="accent1">
                    <a:lumMod val="50000"/>
                  </a:schemeClr>
                </a:solidFill>
              </a:rPr>
              <a:t>, 1948 (C. 87)</a:t>
            </a:r>
          </a:p>
          <a:p>
            <a:pPr marL="457200" indent="-457200">
              <a:buFont typeface="Arial" pitchFamily="34" charset="0"/>
              <a:buChar char="•"/>
            </a:pPr>
            <a:r>
              <a:rPr lang="en-GB" sz="2800" dirty="0" smtClean="0">
                <a:solidFill>
                  <a:schemeClr val="accent1">
                    <a:lumMod val="50000"/>
                  </a:schemeClr>
                </a:solidFill>
              </a:rPr>
              <a:t>The right to organize, collective negotiation</a:t>
            </a:r>
            <a:r>
              <a:rPr lang="en-GB" sz="2800" dirty="0" smtClean="0">
                <a:solidFill>
                  <a:schemeClr val="accent1">
                    <a:lumMod val="50000"/>
                  </a:schemeClr>
                </a:solidFill>
              </a:rPr>
              <a:t>, 1949 (C.98)</a:t>
            </a:r>
          </a:p>
          <a:p>
            <a:pPr marL="457200" indent="-457200">
              <a:buFont typeface="Arial" pitchFamily="34" charset="0"/>
              <a:buChar char="•"/>
            </a:pPr>
            <a:r>
              <a:rPr lang="en-GB" sz="2800" dirty="0" smtClean="0">
                <a:solidFill>
                  <a:schemeClr val="accent1">
                    <a:lumMod val="50000"/>
                  </a:schemeClr>
                </a:solidFill>
              </a:rPr>
              <a:t>Equal remuneration</a:t>
            </a:r>
            <a:r>
              <a:rPr lang="en-GB" sz="2800" dirty="0" smtClean="0">
                <a:solidFill>
                  <a:schemeClr val="accent1">
                    <a:lumMod val="50000"/>
                  </a:schemeClr>
                </a:solidFill>
              </a:rPr>
              <a:t>, 1951 (C. 100)</a:t>
            </a:r>
          </a:p>
          <a:p>
            <a:pPr marL="457200" indent="-457200">
              <a:buFont typeface="Arial" pitchFamily="34" charset="0"/>
              <a:buChar char="•"/>
            </a:pPr>
            <a:r>
              <a:rPr lang="en-GB" sz="2800" dirty="0" smtClean="0">
                <a:solidFill>
                  <a:schemeClr val="accent1">
                    <a:lumMod val="50000"/>
                  </a:schemeClr>
                </a:solidFill>
              </a:rPr>
              <a:t>Abolishing forced labour, 1957 (C. 105)</a:t>
            </a:r>
          </a:p>
          <a:p>
            <a:pPr marL="457200" indent="-457200">
              <a:buFont typeface="Arial" pitchFamily="34" charset="0"/>
              <a:buChar char="•"/>
            </a:pPr>
            <a:r>
              <a:rPr lang="en-GB" sz="2800" dirty="0" smtClean="0">
                <a:solidFill>
                  <a:schemeClr val="accent1">
                    <a:lumMod val="50000"/>
                  </a:schemeClr>
                </a:solidFill>
              </a:rPr>
              <a:t>Discrimination based on employment and occupation, 1958 (C. 111)</a:t>
            </a:r>
          </a:p>
          <a:p>
            <a:pPr marL="457200" indent="-457200">
              <a:buFont typeface="Arial" pitchFamily="34" charset="0"/>
              <a:buChar char="•"/>
            </a:pPr>
            <a:r>
              <a:rPr lang="en-GB" sz="2800" dirty="0" smtClean="0">
                <a:solidFill>
                  <a:schemeClr val="accent1">
                    <a:lumMod val="50000"/>
                  </a:schemeClr>
                </a:solidFill>
              </a:rPr>
              <a:t>Minimum age</a:t>
            </a:r>
            <a:r>
              <a:rPr lang="en-GB" sz="2800" dirty="0" smtClean="0">
                <a:solidFill>
                  <a:schemeClr val="accent1">
                    <a:lumMod val="50000"/>
                  </a:schemeClr>
                </a:solidFill>
              </a:rPr>
              <a:t>, 1973 (C. 138)</a:t>
            </a:r>
          </a:p>
          <a:p>
            <a:pPr marL="457200" indent="-457200">
              <a:buFont typeface="Arial" pitchFamily="34" charset="0"/>
              <a:buChar char="•"/>
            </a:pPr>
            <a:r>
              <a:rPr lang="en-GB" sz="2800" dirty="0" smtClean="0">
                <a:solidFill>
                  <a:schemeClr val="accent1">
                    <a:lumMod val="50000"/>
                  </a:schemeClr>
                </a:solidFill>
              </a:rPr>
              <a:t>Worst forms of child labour</a:t>
            </a:r>
            <a:r>
              <a:rPr lang="en-GB" sz="2800" dirty="0" smtClean="0">
                <a:solidFill>
                  <a:schemeClr val="accent1">
                    <a:lumMod val="50000"/>
                  </a:schemeClr>
                </a:solidFill>
              </a:rPr>
              <a:t>, 1999 (C. 182)</a:t>
            </a:r>
          </a:p>
          <a:p>
            <a:endParaRPr lang="en-GB" sz="2800" b="1" dirty="0">
              <a:solidFill>
                <a:schemeClr val="accent1">
                  <a:lumMod val="50000"/>
                </a:schemeClr>
              </a:solidFill>
            </a:endParaRPr>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1083848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4" name="3 Rectángulo"/>
          <p:cNvSpPr/>
          <p:nvPr/>
        </p:nvSpPr>
        <p:spPr>
          <a:xfrm>
            <a:off x="0" y="260648"/>
            <a:ext cx="8316416" cy="1446550"/>
          </a:xfrm>
          <a:prstGeom prst="rect">
            <a:avLst/>
          </a:prstGeom>
        </p:spPr>
        <p:txBody>
          <a:bodyPr wrap="square">
            <a:spAutoFit/>
          </a:bodyPr>
          <a:lstStyle/>
          <a:p>
            <a:pPr algn="ctr"/>
            <a:r>
              <a:rPr lang="en-US" sz="4400" dirty="0" smtClean="0">
                <a:solidFill>
                  <a:srgbClr val="0070C0"/>
                </a:solidFill>
              </a:rPr>
              <a:t>Relevance of ILO Standards for </a:t>
            </a:r>
          </a:p>
          <a:p>
            <a:pPr algn="ctr"/>
            <a:r>
              <a:rPr lang="en-US" sz="4400" dirty="0" smtClean="0">
                <a:solidFill>
                  <a:srgbClr val="0070C0"/>
                </a:solidFill>
              </a:rPr>
              <a:t>the Protection of Migrants</a:t>
            </a:r>
            <a:endParaRPr lang="en-US" sz="4400" dirty="0">
              <a:solidFill>
                <a:srgbClr val="0070C0"/>
              </a:solidFill>
            </a:endParaRPr>
          </a:p>
        </p:txBody>
      </p:sp>
      <p:sp>
        <p:nvSpPr>
          <p:cNvPr id="5" name="4 CuadroTexto"/>
          <p:cNvSpPr txBox="1"/>
          <p:nvPr/>
        </p:nvSpPr>
        <p:spPr>
          <a:xfrm>
            <a:off x="323528" y="1556792"/>
            <a:ext cx="9001000" cy="4401205"/>
          </a:xfrm>
          <a:prstGeom prst="rect">
            <a:avLst/>
          </a:prstGeom>
          <a:noFill/>
        </p:spPr>
        <p:txBody>
          <a:bodyPr wrap="square" rtlCol="0">
            <a:spAutoFit/>
          </a:bodyPr>
          <a:lstStyle/>
          <a:p>
            <a:endParaRPr lang="it-IT" sz="2800" b="1" dirty="0" smtClean="0">
              <a:solidFill>
                <a:schemeClr val="accent1">
                  <a:lumMod val="50000"/>
                </a:schemeClr>
              </a:solidFill>
            </a:endParaRPr>
          </a:p>
          <a:p>
            <a:pPr marL="457200" indent="-457200">
              <a:buFont typeface="Arial" pitchFamily="34" charset="0"/>
              <a:buChar char="•"/>
            </a:pPr>
            <a:r>
              <a:rPr lang="it-IT" sz="2800" dirty="0" smtClean="0">
                <a:solidFill>
                  <a:schemeClr val="accent1">
                    <a:lumMod val="50000"/>
                  </a:schemeClr>
                </a:solidFill>
              </a:rPr>
              <a:t>Agreements and recommendations apply in general, including all workers </a:t>
            </a:r>
            <a:r>
              <a:rPr lang="it-IT" sz="2800" b="1" dirty="0" smtClean="0">
                <a:solidFill>
                  <a:schemeClr val="accent1">
                    <a:lumMod val="50000"/>
                  </a:schemeClr>
                </a:solidFill>
              </a:rPr>
              <a:t>irrespective of nationality</a:t>
            </a:r>
            <a:r>
              <a:rPr lang="it-IT" sz="2800" dirty="0" smtClean="0">
                <a:solidFill>
                  <a:schemeClr val="accent1">
                    <a:lumMod val="50000"/>
                  </a:schemeClr>
                </a:solidFill>
              </a:rPr>
              <a:t>.</a:t>
            </a:r>
            <a:endParaRPr lang="it-IT" sz="2800" dirty="0" smtClean="0">
              <a:solidFill>
                <a:schemeClr val="accent1">
                  <a:lumMod val="50000"/>
                </a:schemeClr>
              </a:solidFill>
            </a:endParaRPr>
          </a:p>
          <a:p>
            <a:pPr marL="457200" indent="-457200">
              <a:buFont typeface="Arial" pitchFamily="34" charset="0"/>
              <a:buChar char="•"/>
            </a:pPr>
            <a:r>
              <a:rPr lang="en-US" sz="2800" dirty="0" smtClean="0">
                <a:solidFill>
                  <a:schemeClr val="tx2">
                    <a:lumMod val="75000"/>
                  </a:schemeClr>
                </a:solidFill>
              </a:rPr>
              <a:t>States can deny access to the national </a:t>
            </a:r>
            <a:r>
              <a:rPr lang="en-US" sz="2800" dirty="0" smtClean="0">
                <a:solidFill>
                  <a:schemeClr val="tx2">
                    <a:lumMod val="75000"/>
                  </a:schemeClr>
                </a:solidFill>
              </a:rPr>
              <a:t>labour</a:t>
            </a:r>
            <a:r>
              <a:rPr lang="en-US" sz="2800" dirty="0" smtClean="0">
                <a:solidFill>
                  <a:schemeClr val="tx2">
                    <a:lumMod val="75000"/>
                  </a:schemeClr>
                </a:solidFill>
              </a:rPr>
              <a:t> market based on nationality, and this is not considered to be discrimination</a:t>
            </a:r>
            <a:r>
              <a:rPr lang="en-US" sz="2800" dirty="0" smtClean="0">
                <a:solidFill>
                  <a:schemeClr val="tx2">
                    <a:lumMod val="75000"/>
                  </a:schemeClr>
                </a:solidFill>
              </a:rPr>
              <a:t>.</a:t>
            </a:r>
            <a:r>
              <a:rPr lang="it-IT" sz="2800" dirty="0" smtClean="0">
                <a:solidFill>
                  <a:schemeClr val="tx2">
                    <a:lumMod val="75000"/>
                  </a:schemeClr>
                </a:solidFill>
              </a:rPr>
              <a:t> </a:t>
            </a:r>
            <a:endParaRPr lang="it-IT" sz="2800" dirty="0" smtClean="0">
              <a:solidFill>
                <a:schemeClr val="tx2">
                  <a:lumMod val="75000"/>
                </a:schemeClr>
              </a:solidFill>
            </a:endParaRPr>
          </a:p>
          <a:p>
            <a:pPr marL="457200" indent="-457200">
              <a:buFont typeface="Arial" pitchFamily="34" charset="0"/>
              <a:buChar char="•"/>
            </a:pPr>
            <a:r>
              <a:rPr lang="it-IT" sz="2800" dirty="0" smtClean="0">
                <a:solidFill>
                  <a:schemeClr val="accent1">
                    <a:lumMod val="50000"/>
                  </a:schemeClr>
                </a:solidFill>
              </a:rPr>
              <a:t>An </a:t>
            </a:r>
            <a:r>
              <a:rPr lang="it-IT" sz="2800" b="1" dirty="0" smtClean="0">
                <a:solidFill>
                  <a:schemeClr val="accent1">
                    <a:lumMod val="50000"/>
                  </a:schemeClr>
                </a:solidFill>
              </a:rPr>
              <a:t>Expert Committee on Applying Agreements </a:t>
            </a:r>
            <a:r>
              <a:rPr lang="it-IT" sz="2800" dirty="0" smtClean="0">
                <a:solidFill>
                  <a:schemeClr val="accent1">
                    <a:lumMod val="50000"/>
                  </a:schemeClr>
                </a:solidFill>
              </a:rPr>
              <a:t>specifically included migrant workers in monitoring the implementation of international labour standards.</a:t>
            </a:r>
            <a:endParaRPr lang="it-IT" sz="2800" dirty="0" smtClean="0">
              <a:solidFill>
                <a:schemeClr val="accent1">
                  <a:lumMod val="50000"/>
                </a:schemeClr>
              </a:solidFill>
            </a:endParaRPr>
          </a:p>
          <a:p>
            <a:endParaRPr lang="it-IT" sz="2800" b="1" dirty="0">
              <a:solidFill>
                <a:schemeClr val="accent1">
                  <a:lumMod val="50000"/>
                </a:schemeClr>
              </a:solidFill>
            </a:endParaRPr>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1180608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2"/>
          <a:stretch>
            <a:fillRect/>
          </a:stretch>
        </p:blipFill>
        <p:spPr>
          <a:xfrm>
            <a:off x="0" y="0"/>
            <a:ext cx="9144000" cy="6858000"/>
          </a:xfrm>
          <a:prstGeom prst="rect">
            <a:avLst/>
          </a:prstGeom>
        </p:spPr>
      </p:pic>
      <p:sp>
        <p:nvSpPr>
          <p:cNvPr id="4" name="3 Rectángulo"/>
          <p:cNvSpPr/>
          <p:nvPr/>
        </p:nvSpPr>
        <p:spPr>
          <a:xfrm>
            <a:off x="179512" y="32048"/>
            <a:ext cx="8316416" cy="1446550"/>
          </a:xfrm>
          <a:prstGeom prst="rect">
            <a:avLst/>
          </a:prstGeom>
        </p:spPr>
        <p:txBody>
          <a:bodyPr wrap="square">
            <a:spAutoFit/>
          </a:bodyPr>
          <a:lstStyle/>
          <a:p>
            <a:pPr algn="ctr"/>
            <a:r>
              <a:rPr lang="en-GB" sz="4400" b="1" dirty="0" smtClean="0">
                <a:solidFill>
                  <a:schemeClr val="hlink"/>
                </a:solidFill>
              </a:rPr>
              <a:t>International Legal Framework   for Labour Migration</a:t>
            </a:r>
            <a:endParaRPr lang="en-GB" sz="4400" dirty="0"/>
          </a:p>
        </p:txBody>
      </p:sp>
      <p:sp>
        <p:nvSpPr>
          <p:cNvPr id="5" name="4 CuadroTexto"/>
          <p:cNvSpPr txBox="1"/>
          <p:nvPr/>
        </p:nvSpPr>
        <p:spPr>
          <a:xfrm>
            <a:off x="417983" y="1478598"/>
            <a:ext cx="8613221" cy="4358116"/>
          </a:xfrm>
          <a:prstGeom prst="rect">
            <a:avLst/>
          </a:prstGeom>
          <a:noFill/>
        </p:spPr>
        <p:txBody>
          <a:bodyPr wrap="square" rtlCol="0">
            <a:spAutoFit/>
          </a:bodyPr>
          <a:lstStyle/>
          <a:p>
            <a:pPr>
              <a:lnSpc>
                <a:spcPct val="90000"/>
              </a:lnSpc>
              <a:defRPr/>
            </a:pPr>
            <a:r>
              <a:rPr lang="en-GB" sz="2400" dirty="0" smtClean="0"/>
              <a:t>I - </a:t>
            </a:r>
            <a:r>
              <a:rPr lang="en-GB" sz="2400" b="1" dirty="0" smtClean="0"/>
              <a:t>Agreement</a:t>
            </a:r>
            <a:r>
              <a:rPr lang="en-GB" sz="2400" b="1" dirty="0" smtClean="0"/>
              <a:t> 97 </a:t>
            </a:r>
            <a:r>
              <a:rPr lang="en-GB" sz="2400" dirty="0" smtClean="0"/>
              <a:t>of ILO</a:t>
            </a:r>
            <a:r>
              <a:rPr lang="en-GB" sz="2400" dirty="0" smtClean="0"/>
              <a:t> (1949) on migrant workers, </a:t>
            </a:r>
            <a:r>
              <a:rPr lang="en-GB" sz="2400" dirty="0" smtClean="0">
                <a:solidFill>
                  <a:schemeClr val="hlink"/>
                </a:solidFill>
              </a:rPr>
              <a:t>49 ratifications to date (including Ecuador), </a:t>
            </a:r>
            <a:r>
              <a:rPr lang="en-GB" sz="2400" dirty="0" smtClean="0"/>
              <a:t>complemented by Recommendation</a:t>
            </a:r>
            <a:r>
              <a:rPr lang="en-GB" sz="2400" dirty="0" smtClean="0"/>
              <a:t> 86 (revised);</a:t>
            </a:r>
          </a:p>
          <a:p>
            <a:pPr>
              <a:lnSpc>
                <a:spcPct val="90000"/>
              </a:lnSpc>
              <a:defRPr/>
            </a:pPr>
            <a:endParaRPr lang="en-GB" sz="2400" dirty="0" smtClean="0"/>
          </a:p>
          <a:p>
            <a:pPr>
              <a:lnSpc>
                <a:spcPct val="90000"/>
              </a:lnSpc>
              <a:defRPr/>
            </a:pPr>
            <a:r>
              <a:rPr lang="en-GB" sz="2400" dirty="0" smtClean="0"/>
              <a:t>II - </a:t>
            </a:r>
            <a:r>
              <a:rPr lang="en-GB" sz="2400" b="1" dirty="0" smtClean="0"/>
              <a:t>Agreement</a:t>
            </a:r>
            <a:r>
              <a:rPr lang="en-GB" sz="2400" b="1" dirty="0" smtClean="0"/>
              <a:t> 143 </a:t>
            </a:r>
            <a:r>
              <a:rPr lang="en-GB" sz="2400" dirty="0" smtClean="0"/>
              <a:t>of ILO</a:t>
            </a:r>
            <a:r>
              <a:rPr lang="en-GB" sz="2400" dirty="0" smtClean="0"/>
              <a:t> (1975) on migrant workers (complementary actions), </a:t>
            </a:r>
            <a:r>
              <a:rPr lang="en-GB" sz="2400" dirty="0" smtClean="0">
                <a:solidFill>
                  <a:schemeClr val="hlink"/>
                </a:solidFill>
              </a:rPr>
              <a:t>23 ratifications to date, </a:t>
            </a:r>
            <a:r>
              <a:rPr lang="en-GB" sz="2400" dirty="0" smtClean="0"/>
              <a:t>complemented by Recommendation </a:t>
            </a:r>
            <a:r>
              <a:rPr lang="en-GB" sz="2400" dirty="0" smtClean="0"/>
              <a:t>151;</a:t>
            </a:r>
            <a:endParaRPr lang="en-GB" sz="2400" dirty="0" smtClean="0">
              <a:solidFill>
                <a:schemeClr val="hlink"/>
              </a:solidFill>
            </a:endParaRPr>
          </a:p>
          <a:p>
            <a:pPr>
              <a:lnSpc>
                <a:spcPct val="90000"/>
              </a:lnSpc>
              <a:defRPr/>
            </a:pPr>
            <a:endParaRPr lang="en-GB" sz="2400" dirty="0" smtClean="0">
              <a:solidFill>
                <a:schemeClr val="hlink"/>
              </a:solidFill>
            </a:endParaRPr>
          </a:p>
          <a:p>
            <a:pPr>
              <a:lnSpc>
                <a:spcPct val="90000"/>
              </a:lnSpc>
              <a:defRPr/>
            </a:pPr>
            <a:r>
              <a:rPr lang="en-GB" sz="2400" dirty="0" smtClean="0"/>
              <a:t>III – </a:t>
            </a:r>
            <a:r>
              <a:rPr lang="en-GB" sz="2400" b="1" dirty="0" smtClean="0"/>
              <a:t>International Convention on the Protection of All Migrant Workers and Members of their Families </a:t>
            </a:r>
            <a:r>
              <a:rPr lang="en-GB" sz="2400" dirty="0" smtClean="0"/>
              <a:t>(1990), </a:t>
            </a:r>
            <a:r>
              <a:rPr lang="en-GB" sz="2400" dirty="0" smtClean="0">
                <a:solidFill>
                  <a:schemeClr val="hlink"/>
                </a:solidFill>
              </a:rPr>
              <a:t>45 ratifications to date (including Bolivia, Colombia, Ecuador, Peru, Uruguay, and  Paraguay).</a:t>
            </a:r>
          </a:p>
          <a:p>
            <a:endParaRPr lang="en-GB"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014386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1.jpg"/>
          <p:cNvPicPr>
            <a:picLocks noChangeAspect="1"/>
          </p:cNvPicPr>
          <p:nvPr/>
        </p:nvPicPr>
        <p:blipFill>
          <a:blip r:embed="rId3"/>
          <a:stretch>
            <a:fillRect/>
          </a:stretch>
        </p:blipFill>
        <p:spPr>
          <a:xfrm>
            <a:off x="0" y="0"/>
            <a:ext cx="9144000" cy="6858000"/>
          </a:xfrm>
          <a:prstGeom prst="rect">
            <a:avLst/>
          </a:prstGeom>
        </p:spPr>
      </p:pic>
      <p:sp>
        <p:nvSpPr>
          <p:cNvPr id="4" name="3 Rectángulo"/>
          <p:cNvSpPr/>
          <p:nvPr/>
        </p:nvSpPr>
        <p:spPr>
          <a:xfrm>
            <a:off x="-180528" y="380997"/>
            <a:ext cx="8316416" cy="769441"/>
          </a:xfrm>
          <a:prstGeom prst="rect">
            <a:avLst/>
          </a:prstGeom>
        </p:spPr>
        <p:txBody>
          <a:bodyPr wrap="square">
            <a:spAutoFit/>
          </a:bodyPr>
          <a:lstStyle/>
          <a:p>
            <a:pPr algn="ctr"/>
            <a:r>
              <a:rPr lang="it-IT" sz="4400" b="1" dirty="0" smtClean="0">
                <a:solidFill>
                  <a:schemeClr val="hlink"/>
                </a:solidFill>
              </a:rPr>
              <a:t>Common Postulates</a:t>
            </a:r>
            <a:endParaRPr lang="en-US" sz="4400" dirty="0"/>
          </a:p>
        </p:txBody>
      </p:sp>
      <p:sp>
        <p:nvSpPr>
          <p:cNvPr id="5" name="4 CuadroTexto"/>
          <p:cNvSpPr txBox="1"/>
          <p:nvPr/>
        </p:nvSpPr>
        <p:spPr>
          <a:xfrm>
            <a:off x="520201" y="1484784"/>
            <a:ext cx="8623799" cy="5613845"/>
          </a:xfrm>
          <a:prstGeom prst="rect">
            <a:avLst/>
          </a:prstGeom>
          <a:noFill/>
        </p:spPr>
        <p:txBody>
          <a:bodyPr wrap="square" rtlCol="0">
            <a:spAutoFit/>
          </a:bodyPr>
          <a:lstStyle/>
          <a:p>
            <a:pPr marL="285750" indent="-285750">
              <a:lnSpc>
                <a:spcPct val="90000"/>
              </a:lnSpc>
              <a:buFont typeface="Arial" pitchFamily="34" charset="0"/>
              <a:buChar char="•"/>
              <a:defRPr/>
            </a:pPr>
            <a:r>
              <a:rPr lang="it-IT" sz="2800" dirty="0" smtClean="0">
                <a:solidFill>
                  <a:schemeClr val="accent1">
                    <a:lumMod val="50000"/>
                  </a:schemeClr>
                </a:solidFill>
              </a:rPr>
              <a:t>The</a:t>
            </a:r>
            <a:r>
              <a:rPr lang="it-IT" sz="2800" dirty="0" smtClean="0">
                <a:solidFill>
                  <a:schemeClr val="accent1">
                    <a:lumMod val="50000"/>
                  </a:schemeClr>
                </a:solidFill>
              </a:rPr>
              <a:t> </a:t>
            </a:r>
            <a:r>
              <a:rPr lang="it-IT" sz="2800" dirty="0">
                <a:solidFill>
                  <a:schemeClr val="accent1">
                    <a:lumMod val="50000"/>
                  </a:schemeClr>
                </a:solidFill>
              </a:rPr>
              <a:t>1990 </a:t>
            </a:r>
            <a:r>
              <a:rPr lang="it-IT" sz="2800" dirty="0" smtClean="0">
                <a:solidFill>
                  <a:schemeClr val="accent1">
                    <a:lumMod val="50000"/>
                  </a:schemeClr>
                </a:solidFill>
              </a:rPr>
              <a:t>Convention is based on 2 agreements.</a:t>
            </a:r>
            <a:endParaRPr lang="it-IT" sz="2800" dirty="0">
              <a:solidFill>
                <a:schemeClr val="accent1">
                  <a:lumMod val="50000"/>
                </a:schemeClr>
              </a:solidFill>
            </a:endParaRPr>
          </a:p>
          <a:p>
            <a:pPr marL="285750" indent="-285750">
              <a:lnSpc>
                <a:spcPct val="90000"/>
              </a:lnSpc>
              <a:buFont typeface="Arial" pitchFamily="34" charset="0"/>
              <a:buChar char="•"/>
              <a:defRPr/>
            </a:pPr>
            <a:r>
              <a:rPr lang="it-IT" sz="2800" dirty="0" smtClean="0">
                <a:solidFill>
                  <a:schemeClr val="accent1">
                    <a:lumMod val="50000"/>
                  </a:schemeClr>
                </a:solidFill>
              </a:rPr>
              <a:t>Both have identical objectives and complement each other; </a:t>
            </a:r>
            <a:r>
              <a:rPr lang="it-IT" sz="2800" b="1" dirty="0" smtClean="0">
                <a:solidFill>
                  <a:schemeClr val="accent1">
                    <a:lumMod val="50000"/>
                  </a:schemeClr>
                </a:solidFill>
              </a:rPr>
              <a:t>no incompatibilities exist </a:t>
            </a:r>
            <a:r>
              <a:rPr lang="it-IT" sz="2800" dirty="0" smtClean="0">
                <a:solidFill>
                  <a:schemeClr val="accent1">
                    <a:lumMod val="50000"/>
                  </a:schemeClr>
                </a:solidFill>
              </a:rPr>
              <a:t>between their provisions.  </a:t>
            </a:r>
            <a:endParaRPr lang="it-IT" sz="2800" dirty="0" smtClean="0">
              <a:solidFill>
                <a:schemeClr val="tx2">
                  <a:lumMod val="75000"/>
                </a:schemeClr>
              </a:solidFill>
            </a:endParaRPr>
          </a:p>
          <a:p>
            <a:pPr marL="285750" indent="-285750">
              <a:buFont typeface="Arial" pitchFamily="34" charset="0"/>
              <a:buChar char="•"/>
            </a:pPr>
            <a:r>
              <a:rPr lang="it-IT" sz="2800" dirty="0" smtClean="0">
                <a:solidFill>
                  <a:schemeClr val="tx2">
                    <a:lumMod val="75000"/>
                  </a:schemeClr>
                </a:solidFill>
              </a:rPr>
              <a:t>Meet</a:t>
            </a:r>
            <a:r>
              <a:rPr lang="it-IT" sz="2800" dirty="0" smtClean="0">
                <a:solidFill>
                  <a:schemeClr val="tx2">
                    <a:lumMod val="75000"/>
                  </a:schemeClr>
                </a:solidFill>
              </a:rPr>
              <a:t> </a:t>
            </a:r>
            <a:r>
              <a:rPr lang="it-IT" sz="2800" b="1" dirty="0" smtClean="0">
                <a:solidFill>
                  <a:schemeClr val="tx2">
                    <a:lumMod val="75000"/>
                  </a:schemeClr>
                </a:solidFill>
              </a:rPr>
              <a:t>two needs</a:t>
            </a:r>
            <a:r>
              <a:rPr lang="it-IT" sz="2800" b="1" dirty="0" smtClean="0">
                <a:solidFill>
                  <a:schemeClr val="tx2">
                    <a:lumMod val="75000"/>
                  </a:schemeClr>
                </a:solidFill>
              </a:rPr>
              <a:t>: </a:t>
            </a:r>
            <a:r>
              <a:rPr lang="it-IT" sz="2800" dirty="0">
                <a:solidFill>
                  <a:schemeClr val="tx2">
                    <a:lumMod val="75000"/>
                  </a:schemeClr>
                </a:solidFill>
              </a:rPr>
              <a:t>T</a:t>
            </a:r>
            <a:r>
              <a:rPr lang="it-IT" sz="2800" dirty="0" smtClean="0">
                <a:solidFill>
                  <a:schemeClr val="tx2">
                    <a:lumMod val="75000"/>
                  </a:schemeClr>
                </a:solidFill>
              </a:rPr>
              <a:t>o protect migrant workers against discrimination, and to regulate labour migration conditions. </a:t>
            </a:r>
            <a:endParaRPr lang="it-IT" sz="2800" dirty="0" smtClean="0">
              <a:solidFill>
                <a:schemeClr val="tx2">
                  <a:lumMod val="75000"/>
                </a:schemeClr>
              </a:solidFill>
            </a:endParaRPr>
          </a:p>
          <a:p>
            <a:pPr marL="285750" indent="-285750">
              <a:buFont typeface="Arial" pitchFamily="34" charset="0"/>
              <a:buChar char="•"/>
            </a:pPr>
            <a:r>
              <a:rPr lang="it-IT" sz="2800" b="1" dirty="0" smtClean="0">
                <a:solidFill>
                  <a:schemeClr val="tx2">
                    <a:lumMod val="75000"/>
                  </a:schemeClr>
                </a:solidFill>
              </a:rPr>
              <a:t>Do not</a:t>
            </a:r>
            <a:r>
              <a:rPr lang="it-IT" sz="2800" b="1" dirty="0" smtClean="0">
                <a:solidFill>
                  <a:schemeClr val="tx2">
                    <a:lumMod val="75000"/>
                  </a:schemeClr>
                </a:solidFill>
              </a:rPr>
              <a:t> </a:t>
            </a:r>
            <a:r>
              <a:rPr lang="it-IT" sz="2800" b="1" dirty="0" smtClean="0">
                <a:solidFill>
                  <a:schemeClr val="tx2">
                    <a:lumMod val="75000"/>
                  </a:schemeClr>
                </a:solidFill>
              </a:rPr>
              <a:t>question the sovereignty of the State </a:t>
            </a:r>
            <a:r>
              <a:rPr lang="it-IT" sz="2800" dirty="0" smtClean="0">
                <a:solidFill>
                  <a:schemeClr val="tx2">
                    <a:lumMod val="75000"/>
                  </a:schemeClr>
                </a:solidFill>
              </a:rPr>
              <a:t>in regard to the policy on</a:t>
            </a:r>
            <a:r>
              <a:rPr lang="it-IT" sz="2800" dirty="0" smtClean="0">
                <a:solidFill>
                  <a:schemeClr val="tx2">
                    <a:lumMod val="75000"/>
                  </a:schemeClr>
                </a:solidFill>
              </a:rPr>
              <a:t> </a:t>
            </a:r>
            <a:r>
              <a:rPr lang="it-IT" sz="2800" b="1" dirty="0" smtClean="0">
                <a:solidFill>
                  <a:schemeClr val="tx2">
                    <a:lumMod val="75000"/>
                  </a:schemeClr>
                </a:solidFill>
              </a:rPr>
              <a:t>access to State territory (although with limitations), or how to address the lack of labour. </a:t>
            </a:r>
            <a:endParaRPr lang="it-IT" sz="2800" b="1" dirty="0">
              <a:solidFill>
                <a:schemeClr val="tx2">
                  <a:lumMod val="75000"/>
                </a:schemeClr>
              </a:solidFill>
            </a:endParaRPr>
          </a:p>
          <a:p>
            <a:endParaRPr lang="en-US" dirty="0" smtClean="0"/>
          </a:p>
          <a:p>
            <a:endParaRPr lang="en-US" dirty="0"/>
          </a:p>
          <a:p>
            <a:endParaRPr lang="en-US" dirty="0" smtClean="0"/>
          </a:p>
          <a:p>
            <a:endParaRPr lang="en-US" dirty="0"/>
          </a:p>
          <a:p>
            <a:endParaRPr lang="en-US" dirty="0"/>
          </a:p>
        </p:txBody>
      </p:sp>
      <p:sp>
        <p:nvSpPr>
          <p:cNvPr id="6" name="5 CuadroTexto"/>
          <p:cNvSpPr txBox="1"/>
          <p:nvPr/>
        </p:nvSpPr>
        <p:spPr>
          <a:xfrm>
            <a:off x="1835696" y="5775647"/>
            <a:ext cx="7244680" cy="400110"/>
          </a:xfrm>
          <a:prstGeom prst="rect">
            <a:avLst/>
          </a:prstGeom>
          <a:solidFill>
            <a:schemeClr val="bg1">
              <a:lumMod val="85000"/>
            </a:schemeClr>
          </a:solidFill>
        </p:spPr>
        <p:txBody>
          <a:bodyPr wrap="square" rtlCol="0">
            <a:spAutoFit/>
          </a:bodyPr>
          <a:lstStyle/>
          <a:p>
            <a:pPr algn="ctr"/>
            <a:r>
              <a:rPr lang="en-GB" sz="2000" b="1" dirty="0" smtClean="0">
                <a:solidFill>
                  <a:schemeClr val="accent1">
                    <a:lumMod val="50000"/>
                  </a:schemeClr>
                </a:solidFill>
              </a:rPr>
              <a:t>Gender-Sensitive Labour Migration Policy Project</a:t>
            </a:r>
            <a:endParaRPr lang="en-GB" sz="2000" b="1" dirty="0" smtClean="0">
              <a:solidFill>
                <a:schemeClr val="accent1">
                  <a:lumMod val="50000"/>
                </a:schemeClr>
              </a:solidFill>
            </a:endParaRPr>
          </a:p>
        </p:txBody>
      </p:sp>
    </p:spTree>
    <p:extLst>
      <p:ext uri="{BB962C8B-B14F-4D97-AF65-F5344CB8AC3E}">
        <p14:creationId xmlns:p14="http://schemas.microsoft.com/office/powerpoint/2010/main" val="3014386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927</TotalTime>
  <Words>3340</Words>
  <Application>Microsoft Office PowerPoint</Application>
  <PresentationFormat>Presentación en pantalla (4:3)</PresentationFormat>
  <Paragraphs>406</Paragraphs>
  <Slides>33</Slides>
  <Notes>10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arco producciones</dc:creator>
  <cp:lastModifiedBy>Christiane</cp:lastModifiedBy>
  <cp:revision>136</cp:revision>
  <dcterms:created xsi:type="dcterms:W3CDTF">2012-02-28T22:28:31Z</dcterms:created>
  <dcterms:modified xsi:type="dcterms:W3CDTF">2012-05-03T00:04:55Z</dcterms:modified>
</cp:coreProperties>
</file>