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81" r:id="rId3"/>
    <p:sldId id="349" r:id="rId4"/>
    <p:sldId id="350" r:id="rId5"/>
    <p:sldId id="332" r:id="rId6"/>
    <p:sldId id="351" r:id="rId7"/>
    <p:sldId id="352" r:id="rId8"/>
    <p:sldId id="282" r:id="rId9"/>
    <p:sldId id="284" r:id="rId10"/>
    <p:sldId id="313" r:id="rId11"/>
    <p:sldId id="314" r:id="rId12"/>
    <p:sldId id="315" r:id="rId13"/>
    <p:sldId id="353" r:id="rId14"/>
    <p:sldId id="316" r:id="rId15"/>
    <p:sldId id="318" r:id="rId16"/>
    <p:sldId id="354" r:id="rId17"/>
    <p:sldId id="319" r:id="rId18"/>
    <p:sldId id="320" r:id="rId19"/>
    <p:sldId id="322" r:id="rId20"/>
    <p:sldId id="323" r:id="rId21"/>
    <p:sldId id="324" r:id="rId22"/>
    <p:sldId id="325" r:id="rId23"/>
    <p:sldId id="355" r:id="rId24"/>
    <p:sldId id="356" r:id="rId25"/>
    <p:sldId id="357" r:id="rId26"/>
    <p:sldId id="358" r:id="rId27"/>
    <p:sldId id="326" r:id="rId28"/>
    <p:sldId id="327" r:id="rId29"/>
    <p:sldId id="328" r:id="rId30"/>
    <p:sldId id="359" r:id="rId31"/>
    <p:sldId id="360" r:id="rId32"/>
    <p:sldId id="361" r:id="rId33"/>
    <p:sldId id="335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52" autoAdjust="0"/>
  </p:normalViewPr>
  <p:slideViewPr>
    <p:cSldViewPr snapToObjects="1">
      <p:cViewPr varScale="1">
        <p:scale>
          <a:sx n="44" d="100"/>
          <a:sy n="44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2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73559-E589-4D36-B9E1-DC79766BD4EF}" type="doc">
      <dgm:prSet loTypeId="urn:microsoft.com/office/officeart/2005/8/layout/pyramid2" loCatId="list" qsTypeId="urn:microsoft.com/office/officeart/2009/2/quickstyle/3d8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64C93A1-E753-4877-AFDC-671957F86A85}">
      <dgm:prSet phldrT="[Texto]"/>
      <dgm:spPr/>
      <dgm:t>
        <a:bodyPr/>
        <a:lstStyle/>
        <a:p>
          <a:r>
            <a:rPr lang="en-US" dirty="0" err="1" smtClean="0"/>
            <a:t>Convenios</a:t>
          </a:r>
          <a:r>
            <a:rPr lang="en-US" dirty="0" smtClean="0"/>
            <a:t> </a:t>
          </a:r>
          <a:r>
            <a:rPr lang="en-US" dirty="0" err="1" smtClean="0"/>
            <a:t>migracion</a:t>
          </a:r>
          <a:r>
            <a:rPr lang="en-US" dirty="0" smtClean="0"/>
            <a:t> </a:t>
          </a:r>
        </a:p>
        <a:p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empleo</a:t>
          </a:r>
          <a:r>
            <a:rPr lang="en-US" dirty="0" smtClean="0"/>
            <a:t> </a:t>
          </a:r>
        </a:p>
        <a:p>
          <a:r>
            <a:rPr lang="en-US" dirty="0" smtClean="0"/>
            <a:t>(C.97, C.143)</a:t>
          </a:r>
          <a:endParaRPr lang="en-US" dirty="0"/>
        </a:p>
      </dgm:t>
    </dgm:pt>
    <dgm:pt modelId="{7DA542FA-101E-4CEC-9532-8F9151AE35B6}" type="parTrans" cxnId="{C4456118-A9A5-490A-9709-149D0F959DDF}">
      <dgm:prSet/>
      <dgm:spPr/>
      <dgm:t>
        <a:bodyPr/>
        <a:lstStyle/>
        <a:p>
          <a:endParaRPr lang="en-US"/>
        </a:p>
      </dgm:t>
    </dgm:pt>
    <dgm:pt modelId="{4D35B90E-AC45-47B8-83C5-6AF657AE851D}" type="sibTrans" cxnId="{C4456118-A9A5-490A-9709-149D0F959DDF}">
      <dgm:prSet/>
      <dgm:spPr/>
      <dgm:t>
        <a:bodyPr/>
        <a:lstStyle/>
        <a:p>
          <a:endParaRPr lang="en-US"/>
        </a:p>
      </dgm:t>
    </dgm:pt>
    <dgm:pt modelId="{3C1DB84D-9694-4DD2-932B-7853239EA9EB}">
      <dgm:prSet phldrT="[Texto]"/>
      <dgm:spPr/>
      <dgm:t>
        <a:bodyPr/>
        <a:lstStyle/>
        <a:p>
          <a:r>
            <a:rPr lang="en-US" dirty="0" err="1" smtClean="0"/>
            <a:t>Recomendaciones</a:t>
          </a:r>
          <a:r>
            <a:rPr lang="en-US" dirty="0" smtClean="0"/>
            <a:t> </a:t>
          </a:r>
        </a:p>
        <a:p>
          <a:r>
            <a:rPr lang="en-US" dirty="0" smtClean="0"/>
            <a:t>86 y 151</a:t>
          </a:r>
          <a:endParaRPr lang="en-US" dirty="0"/>
        </a:p>
      </dgm:t>
    </dgm:pt>
    <dgm:pt modelId="{90A9FD68-023F-41C7-A066-13C89DB6DD10}" type="parTrans" cxnId="{B98F285B-138A-4506-B2AF-5662EAB93837}">
      <dgm:prSet/>
      <dgm:spPr/>
      <dgm:t>
        <a:bodyPr/>
        <a:lstStyle/>
        <a:p>
          <a:endParaRPr lang="en-US"/>
        </a:p>
      </dgm:t>
    </dgm:pt>
    <dgm:pt modelId="{0878AEDF-C4DD-4616-8E29-86F107F1BC41}" type="sibTrans" cxnId="{B98F285B-138A-4506-B2AF-5662EAB93837}">
      <dgm:prSet/>
      <dgm:spPr/>
      <dgm:t>
        <a:bodyPr/>
        <a:lstStyle/>
        <a:p>
          <a:endParaRPr lang="en-US"/>
        </a:p>
      </dgm:t>
    </dgm:pt>
    <dgm:pt modelId="{9B36E029-B07D-40B1-8EDB-45D4B732438F}">
      <dgm:prSet phldrT="[Texto]"/>
      <dgm:spPr/>
      <dgm:t>
        <a:bodyPr/>
        <a:lstStyle/>
        <a:p>
          <a:r>
            <a:rPr lang="en-US" dirty="0" err="1" smtClean="0"/>
            <a:t>Convenios</a:t>
          </a:r>
          <a:r>
            <a:rPr lang="en-US" dirty="0" smtClean="0"/>
            <a:t> </a:t>
          </a:r>
          <a:r>
            <a:rPr lang="en-US" dirty="0" err="1" smtClean="0"/>
            <a:t>fundamentales</a:t>
          </a:r>
          <a:r>
            <a:rPr lang="en-US" dirty="0" smtClean="0"/>
            <a:t> de la OIT, y </a:t>
          </a:r>
          <a:r>
            <a:rPr lang="en-US" dirty="0" err="1" smtClean="0"/>
            <a:t>demas</a:t>
          </a:r>
          <a:r>
            <a:rPr lang="en-US" dirty="0" smtClean="0"/>
            <a:t> </a:t>
          </a:r>
          <a:r>
            <a:rPr lang="en-US" dirty="0" err="1" smtClean="0"/>
            <a:t>Convenios</a:t>
          </a:r>
          <a:endParaRPr lang="en-US" dirty="0" smtClean="0"/>
        </a:p>
      </dgm:t>
    </dgm:pt>
    <dgm:pt modelId="{F965E15B-9E8A-4464-AA01-F8EB4E9D2AB6}" type="parTrans" cxnId="{73B4C98A-8CB2-4D5B-9E2D-BD1320044654}">
      <dgm:prSet/>
      <dgm:spPr/>
      <dgm:t>
        <a:bodyPr/>
        <a:lstStyle/>
        <a:p>
          <a:endParaRPr lang="en-US"/>
        </a:p>
      </dgm:t>
    </dgm:pt>
    <dgm:pt modelId="{B8AF0560-335D-4F1D-9CEA-2FD9B35F36ED}" type="sibTrans" cxnId="{73B4C98A-8CB2-4D5B-9E2D-BD1320044654}">
      <dgm:prSet/>
      <dgm:spPr/>
      <dgm:t>
        <a:bodyPr/>
        <a:lstStyle/>
        <a:p>
          <a:endParaRPr lang="en-US"/>
        </a:p>
      </dgm:t>
    </dgm:pt>
    <dgm:pt modelId="{D5AAD353-0BA9-444B-B321-6A6FA26A23C2}" type="pres">
      <dgm:prSet presAssocID="{99D73559-E589-4D36-B9E1-DC79766BD4E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823D9EBA-5743-4B7E-B5AC-19B03EFE2491}" type="pres">
      <dgm:prSet presAssocID="{99D73559-E589-4D36-B9E1-DC79766BD4EF}" presName="pyramid" presStyleLbl="node1" presStyleIdx="0" presStyleCnt="1" custLinFactNeighborX="1505" custLinFactNeighborY="-23389"/>
      <dgm:spPr>
        <a:solidFill>
          <a:srgbClr val="FF6600"/>
        </a:solidFill>
      </dgm:spPr>
    </dgm:pt>
    <dgm:pt modelId="{F86110EB-CD83-4995-8C16-9A2CF0103EE5}" type="pres">
      <dgm:prSet presAssocID="{99D73559-E589-4D36-B9E1-DC79766BD4EF}" presName="theList" presStyleCnt="0"/>
      <dgm:spPr/>
    </dgm:pt>
    <dgm:pt modelId="{417CF5AE-8E1D-4270-9AFD-9D81271BDABA}" type="pres">
      <dgm:prSet presAssocID="{E64C93A1-E753-4877-AFDC-671957F86A85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64B3E3-00ED-42EE-8555-7A424BB46A56}" type="pres">
      <dgm:prSet presAssocID="{E64C93A1-E753-4877-AFDC-671957F86A85}" presName="aSpace" presStyleCnt="0"/>
      <dgm:spPr/>
    </dgm:pt>
    <dgm:pt modelId="{756EE60D-6623-4B6B-927D-B5F800CDC699}" type="pres">
      <dgm:prSet presAssocID="{3C1DB84D-9694-4DD2-932B-7853239EA9EB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EDC19A-3B02-435B-8A40-B9BFB4DBB5AD}" type="pres">
      <dgm:prSet presAssocID="{3C1DB84D-9694-4DD2-932B-7853239EA9EB}" presName="aSpace" presStyleCnt="0"/>
      <dgm:spPr/>
    </dgm:pt>
    <dgm:pt modelId="{1533330F-C5FD-4869-9D36-5F10F1E857C7}" type="pres">
      <dgm:prSet presAssocID="{9B36E029-B07D-40B1-8EDB-45D4B732438F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E1BFA4-D968-4D71-A1D7-2F7D195805A2}" type="pres">
      <dgm:prSet presAssocID="{9B36E029-B07D-40B1-8EDB-45D4B732438F}" presName="aSpace" presStyleCnt="0"/>
      <dgm:spPr/>
    </dgm:pt>
  </dgm:ptLst>
  <dgm:cxnLst>
    <dgm:cxn modelId="{B98F285B-138A-4506-B2AF-5662EAB93837}" srcId="{99D73559-E589-4D36-B9E1-DC79766BD4EF}" destId="{3C1DB84D-9694-4DD2-932B-7853239EA9EB}" srcOrd="1" destOrd="0" parTransId="{90A9FD68-023F-41C7-A066-13C89DB6DD10}" sibTransId="{0878AEDF-C4DD-4616-8E29-86F107F1BC41}"/>
    <dgm:cxn modelId="{18DC7971-B839-480C-905C-989025112E14}" type="presOf" srcId="{E64C93A1-E753-4877-AFDC-671957F86A85}" destId="{417CF5AE-8E1D-4270-9AFD-9D81271BDABA}" srcOrd="0" destOrd="0" presId="urn:microsoft.com/office/officeart/2005/8/layout/pyramid2"/>
    <dgm:cxn modelId="{022279D8-B539-4990-9AC7-B3ABCE40E692}" type="presOf" srcId="{99D73559-E589-4D36-B9E1-DC79766BD4EF}" destId="{D5AAD353-0BA9-444B-B321-6A6FA26A23C2}" srcOrd="0" destOrd="0" presId="urn:microsoft.com/office/officeart/2005/8/layout/pyramid2"/>
    <dgm:cxn modelId="{71BFAC2E-E7FF-428E-B4A6-4819FEFF927E}" type="presOf" srcId="{9B36E029-B07D-40B1-8EDB-45D4B732438F}" destId="{1533330F-C5FD-4869-9D36-5F10F1E857C7}" srcOrd="0" destOrd="0" presId="urn:microsoft.com/office/officeart/2005/8/layout/pyramid2"/>
    <dgm:cxn modelId="{73B4C98A-8CB2-4D5B-9E2D-BD1320044654}" srcId="{99D73559-E589-4D36-B9E1-DC79766BD4EF}" destId="{9B36E029-B07D-40B1-8EDB-45D4B732438F}" srcOrd="2" destOrd="0" parTransId="{F965E15B-9E8A-4464-AA01-F8EB4E9D2AB6}" sibTransId="{B8AF0560-335D-4F1D-9CEA-2FD9B35F36ED}"/>
    <dgm:cxn modelId="{D65BF6CC-DFF5-4339-98FA-CD181E16587D}" type="presOf" srcId="{3C1DB84D-9694-4DD2-932B-7853239EA9EB}" destId="{756EE60D-6623-4B6B-927D-B5F800CDC699}" srcOrd="0" destOrd="0" presId="urn:microsoft.com/office/officeart/2005/8/layout/pyramid2"/>
    <dgm:cxn modelId="{C4456118-A9A5-490A-9709-149D0F959DDF}" srcId="{99D73559-E589-4D36-B9E1-DC79766BD4EF}" destId="{E64C93A1-E753-4877-AFDC-671957F86A85}" srcOrd="0" destOrd="0" parTransId="{7DA542FA-101E-4CEC-9532-8F9151AE35B6}" sibTransId="{4D35B90E-AC45-47B8-83C5-6AF657AE851D}"/>
    <dgm:cxn modelId="{E9655790-B579-47ED-9013-4C42F67B189F}" type="presParOf" srcId="{D5AAD353-0BA9-444B-B321-6A6FA26A23C2}" destId="{823D9EBA-5743-4B7E-B5AC-19B03EFE2491}" srcOrd="0" destOrd="0" presId="urn:microsoft.com/office/officeart/2005/8/layout/pyramid2"/>
    <dgm:cxn modelId="{FF802E13-DACC-43CB-81D3-748393269E6F}" type="presParOf" srcId="{D5AAD353-0BA9-444B-B321-6A6FA26A23C2}" destId="{F86110EB-CD83-4995-8C16-9A2CF0103EE5}" srcOrd="1" destOrd="0" presId="urn:microsoft.com/office/officeart/2005/8/layout/pyramid2"/>
    <dgm:cxn modelId="{9236AABF-7E5E-4412-857D-5E735C1F8138}" type="presParOf" srcId="{F86110EB-CD83-4995-8C16-9A2CF0103EE5}" destId="{417CF5AE-8E1D-4270-9AFD-9D81271BDABA}" srcOrd="0" destOrd="0" presId="urn:microsoft.com/office/officeart/2005/8/layout/pyramid2"/>
    <dgm:cxn modelId="{FB3F994B-408C-4013-8792-76728CA48762}" type="presParOf" srcId="{F86110EB-CD83-4995-8C16-9A2CF0103EE5}" destId="{7A64B3E3-00ED-42EE-8555-7A424BB46A56}" srcOrd="1" destOrd="0" presId="urn:microsoft.com/office/officeart/2005/8/layout/pyramid2"/>
    <dgm:cxn modelId="{BCFBDEF4-0295-40DB-B379-9642D9593D2A}" type="presParOf" srcId="{F86110EB-CD83-4995-8C16-9A2CF0103EE5}" destId="{756EE60D-6623-4B6B-927D-B5F800CDC699}" srcOrd="2" destOrd="0" presId="urn:microsoft.com/office/officeart/2005/8/layout/pyramid2"/>
    <dgm:cxn modelId="{837E1DFE-4379-44EC-B461-3197B3E73234}" type="presParOf" srcId="{F86110EB-CD83-4995-8C16-9A2CF0103EE5}" destId="{1EEDC19A-3B02-435B-8A40-B9BFB4DBB5AD}" srcOrd="3" destOrd="0" presId="urn:microsoft.com/office/officeart/2005/8/layout/pyramid2"/>
    <dgm:cxn modelId="{86643318-88D2-41CB-AFA6-5BC13AE4AD52}" type="presParOf" srcId="{F86110EB-CD83-4995-8C16-9A2CF0103EE5}" destId="{1533330F-C5FD-4869-9D36-5F10F1E857C7}" srcOrd="4" destOrd="0" presId="urn:microsoft.com/office/officeart/2005/8/layout/pyramid2"/>
    <dgm:cxn modelId="{1712D8E6-6EF5-452E-A18C-F25198570570}" type="presParOf" srcId="{F86110EB-CD83-4995-8C16-9A2CF0103EE5}" destId="{7BE1BFA4-D968-4D71-A1D7-2F7D195805A2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3D9EBA-5743-4B7E-B5AC-19B03EFE2491}">
      <dsp:nvSpPr>
        <dsp:cNvPr id="0" name=""/>
        <dsp:cNvSpPr/>
      </dsp:nvSpPr>
      <dsp:spPr>
        <a:xfrm>
          <a:off x="1171375" y="0"/>
          <a:ext cx="5256583" cy="5256583"/>
        </a:xfrm>
        <a:prstGeom prst="triangle">
          <a:avLst/>
        </a:prstGeom>
        <a:solidFill>
          <a:srgbClr val="FF66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7CF5AE-8E1D-4270-9AFD-9D81271BDABA}">
      <dsp:nvSpPr>
        <dsp:cNvPr id="0" name=""/>
        <dsp:cNvSpPr/>
      </dsp:nvSpPr>
      <dsp:spPr>
        <a:xfrm>
          <a:off x="3720556" y="528481"/>
          <a:ext cx="3416779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Convenios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migracion</a:t>
          </a:r>
          <a:r>
            <a:rPr lang="en-US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para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empleo</a:t>
          </a:r>
          <a:r>
            <a:rPr lang="en-US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(C.97, C.143)</a:t>
          </a:r>
          <a:endParaRPr lang="en-US" sz="1800" kern="1200" dirty="0"/>
        </a:p>
      </dsp:txBody>
      <dsp:txXfrm>
        <a:off x="3781299" y="589224"/>
        <a:ext cx="3295293" cy="1122845"/>
      </dsp:txXfrm>
    </dsp:sp>
    <dsp:sp modelId="{756EE60D-6623-4B6B-927D-B5F800CDC699}">
      <dsp:nvSpPr>
        <dsp:cNvPr id="0" name=""/>
        <dsp:cNvSpPr/>
      </dsp:nvSpPr>
      <dsp:spPr>
        <a:xfrm>
          <a:off x="3720556" y="1928355"/>
          <a:ext cx="3416779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Recomendaciones</a:t>
          </a:r>
          <a:r>
            <a:rPr lang="en-US" sz="1800" kern="1200" dirty="0" smtClean="0"/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86 y 151</a:t>
          </a:r>
          <a:endParaRPr lang="en-US" sz="1800" kern="1200" dirty="0"/>
        </a:p>
      </dsp:txBody>
      <dsp:txXfrm>
        <a:off x="3781299" y="1989098"/>
        <a:ext cx="3295293" cy="1122845"/>
      </dsp:txXfrm>
    </dsp:sp>
    <dsp:sp modelId="{1533330F-C5FD-4869-9D36-5F10F1E857C7}">
      <dsp:nvSpPr>
        <dsp:cNvPr id="0" name=""/>
        <dsp:cNvSpPr/>
      </dsp:nvSpPr>
      <dsp:spPr>
        <a:xfrm>
          <a:off x="3720556" y="3328228"/>
          <a:ext cx="3416779" cy="1244331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Convenios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fundamentales</a:t>
          </a:r>
          <a:r>
            <a:rPr lang="en-US" sz="1800" kern="1200" dirty="0" smtClean="0"/>
            <a:t> de la OIT, y </a:t>
          </a:r>
          <a:r>
            <a:rPr lang="en-US" sz="1800" kern="1200" dirty="0" err="1" smtClean="0"/>
            <a:t>demas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Convenios</a:t>
          </a:r>
          <a:endParaRPr lang="en-US" sz="1800" kern="1200" dirty="0" smtClean="0"/>
        </a:p>
      </dsp:txBody>
      <dsp:txXfrm>
        <a:off x="3781299" y="3388971"/>
        <a:ext cx="3295293" cy="11228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385EDE-1207-4003-BF9E-4BD3DC8FF951}" type="datetimeFigureOut">
              <a:rPr lang="en-US" smtClean="0"/>
              <a:t>5/2/2012</a:t>
            </a:fld>
            <a:endParaRPr lang="en-U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C2829-7C76-484B-96F9-1BCBC550301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563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Declaracion</a:t>
            </a:r>
            <a:r>
              <a:rPr lang="en-US" dirty="0" smtClean="0"/>
              <a:t> de la OIT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Principios</a:t>
            </a:r>
            <a:r>
              <a:rPr lang="en-US" dirty="0" smtClean="0"/>
              <a:t> y </a:t>
            </a:r>
            <a:r>
              <a:rPr lang="en-US" dirty="0" err="1" smtClean="0"/>
              <a:t>Derechos</a:t>
            </a:r>
            <a:r>
              <a:rPr lang="en-US" dirty="0" smtClean="0"/>
              <a:t> </a:t>
            </a:r>
            <a:r>
              <a:rPr lang="en-US" dirty="0" err="1" smtClean="0"/>
              <a:t>Fundamentales</a:t>
            </a:r>
            <a:r>
              <a:rPr lang="en-US" dirty="0" smtClean="0"/>
              <a:t> en el </a:t>
            </a:r>
            <a:r>
              <a:rPr lang="en-US" dirty="0" err="1" smtClean="0"/>
              <a:t>Trabajo</a:t>
            </a:r>
            <a:r>
              <a:rPr lang="en-US" dirty="0" smtClean="0"/>
              <a:t> (1998)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relevante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migrantes</a:t>
            </a:r>
            <a:r>
              <a:rPr lang="en-US" dirty="0" smtClean="0"/>
              <a:t>: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 smtClean="0"/>
              <a:t>Libertad de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asociacion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derecho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negociacion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colectiva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err="1" smtClean="0"/>
              <a:t>Elimininacion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todas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formas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trabajo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forzado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obligatoio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err="1" smtClean="0"/>
              <a:t>Abolicion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trabajo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infantil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 err="1" smtClean="0"/>
              <a:t>Eliminacion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discriminacion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empleo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ocupacion</a:t>
            </a:r>
            <a:endParaRPr lang="en-US" baseline="0" dirty="0" smtClean="0"/>
          </a:p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  <a:p>
            <a:pPr marL="0" indent="0">
              <a:buFont typeface="Arial" pitchFamily="34" charset="0"/>
              <a:buNone/>
            </a:pPr>
            <a:r>
              <a:rPr lang="en-US" baseline="0" dirty="0" err="1" smtClean="0"/>
              <a:t>Estipulaba</a:t>
            </a:r>
            <a:r>
              <a:rPr lang="en-US" baseline="0" dirty="0" smtClean="0"/>
              <a:t> en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preambulo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era </a:t>
            </a:r>
            <a:r>
              <a:rPr lang="en-US" baseline="0" dirty="0" err="1" smtClean="0"/>
              <a:t>necesario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prestar</a:t>
            </a:r>
            <a:r>
              <a:rPr lang="en-US" baseline="0" dirty="0" smtClean="0"/>
              <a:t> especial </a:t>
            </a:r>
            <a:r>
              <a:rPr lang="en-US" baseline="0" dirty="0" err="1" smtClean="0"/>
              <a:t>atencion</a:t>
            </a:r>
            <a:r>
              <a:rPr lang="en-US" baseline="0" dirty="0" smtClean="0"/>
              <a:t> a los </a:t>
            </a:r>
            <a:r>
              <a:rPr lang="en-US" baseline="0" dirty="0" err="1" smtClean="0"/>
              <a:t>desempleados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trabajadores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migrantes</a:t>
            </a:r>
            <a:r>
              <a:rPr lang="en-US" baseline="0" dirty="0" smtClean="0"/>
              <a:t>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8688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9) Reduce irregular migration by eliminating incentives for </a:t>
            </a:r>
          </a:p>
          <a:p>
            <a:r>
              <a:rPr lang="en-US" sz="1200" dirty="0" err="1" smtClean="0"/>
              <a:t>labour</a:t>
            </a:r>
            <a:r>
              <a:rPr lang="en-US" sz="1200" dirty="0" smtClean="0"/>
              <a:t> exploitation, work in abusive conditions and </a:t>
            </a:r>
            <a:r>
              <a:rPr lang="en-US" sz="1200" dirty="0" err="1" smtClean="0"/>
              <a:t>unauthorised</a:t>
            </a:r>
            <a:r>
              <a:rPr lang="en-US" sz="1200" dirty="0" smtClean="0"/>
              <a:t> employment that fuel trafficking in persons and smuggling of migrants.</a:t>
            </a:r>
          </a:p>
          <a:p>
            <a:r>
              <a:rPr lang="en-US" sz="1200" dirty="0" smtClean="0"/>
              <a:t>10) Facilitate the establishment of effective national policy by calling on advisory services as well as good practice examples provided by the relevant standards-based international </a:t>
            </a:r>
            <a:r>
              <a:rPr lang="en-US" sz="1200" dirty="0" err="1" smtClean="0"/>
              <a:t>organisations</a:t>
            </a:r>
            <a:r>
              <a:rPr lang="en-US" sz="1200" dirty="0" smtClean="0"/>
              <a:t>.</a:t>
            </a:r>
          </a:p>
          <a:p>
            <a:r>
              <a:rPr lang="en-US" sz="1200" dirty="0" smtClean="0"/>
              <a:t>11) Obtain clear guidance for bilateral and multilateral cooperation for lawful, humane, and equitable </a:t>
            </a:r>
            <a:r>
              <a:rPr lang="en-US" sz="1200" dirty="0" err="1" smtClean="0"/>
              <a:t>labour</a:t>
            </a:r>
            <a:r>
              <a:rPr lang="en-US" sz="1200" dirty="0" smtClean="0"/>
              <a:t> migration.</a:t>
            </a:r>
          </a:p>
          <a:p>
            <a:r>
              <a:rPr lang="en-US" sz="1200" dirty="0" smtClean="0"/>
              <a:t>12) Obtain international guidance on implementation of legal norms through the reporting obligations and periodic review by independent expert bodies.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2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Convenios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ampliamente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ratificados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miembros</a:t>
            </a:r>
            <a:r>
              <a:rPr lang="en-US" baseline="0" dirty="0" smtClean="0"/>
              <a:t> de la OIT, </a:t>
            </a:r>
            <a:r>
              <a:rPr lang="en-US" baseline="0" dirty="0" err="1" smtClean="0"/>
              <a:t>articulan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derechos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fundamentales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trabajadores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incluidos</a:t>
            </a:r>
            <a:r>
              <a:rPr lang="en-US" baseline="0" dirty="0" smtClean="0"/>
              <a:t> los TM. </a:t>
            </a:r>
            <a:r>
              <a:rPr lang="en-US" baseline="0" dirty="0" err="1" smtClean="0"/>
              <a:t>Estados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impedir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acceso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mercado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laboral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la base de </a:t>
            </a:r>
            <a:r>
              <a:rPr lang="en-US" baseline="0" dirty="0" err="1" smtClean="0"/>
              <a:t>nacinoalidad</a:t>
            </a:r>
            <a:r>
              <a:rPr lang="en-US" baseline="0" dirty="0" smtClean="0"/>
              <a:t>, lo </a:t>
            </a:r>
            <a:r>
              <a:rPr lang="en-US" baseline="0" dirty="0" err="1" smtClean="0"/>
              <a:t>cual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constituye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discriminacion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motivos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raza</a:t>
            </a:r>
            <a:r>
              <a:rPr lang="en-US" baseline="0" dirty="0" smtClean="0"/>
              <a:t>, religion, </a:t>
            </a:r>
            <a:r>
              <a:rPr lang="en-US" baseline="0" dirty="0" err="1" smtClean="0"/>
              <a:t>sexos</a:t>
            </a:r>
            <a:r>
              <a:rPr lang="en-US" baseline="0" dirty="0" smtClean="0"/>
              <a:t>, opinion </a:t>
            </a:r>
            <a:r>
              <a:rPr lang="en-US" baseline="0" dirty="0" err="1" smtClean="0"/>
              <a:t>politica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origen</a:t>
            </a:r>
            <a:r>
              <a:rPr lang="en-US" baseline="0" dirty="0" smtClean="0"/>
              <a:t> social, etc.). </a:t>
            </a:r>
          </a:p>
          <a:p>
            <a:r>
              <a:rPr lang="en-US" baseline="0" dirty="0" smtClean="0"/>
              <a:t>Estado </a:t>
            </a:r>
            <a:r>
              <a:rPr lang="en-US" baseline="0" dirty="0" err="1" smtClean="0"/>
              <a:t>miembro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ratificado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obligado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principios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Constitucion</a:t>
            </a:r>
            <a:r>
              <a:rPr lang="en-US" baseline="0" dirty="0" smtClean="0"/>
              <a:t> de la OIT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59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Convenios</a:t>
            </a:r>
            <a:r>
              <a:rPr lang="en-US" dirty="0" smtClean="0"/>
              <a:t> </a:t>
            </a:r>
            <a:r>
              <a:rPr lang="en-US" dirty="0" err="1" smtClean="0"/>
              <a:t>han</a:t>
            </a:r>
            <a:r>
              <a:rPr lang="en-US" dirty="0" smtClean="0"/>
              <a:t> </a:t>
            </a:r>
            <a:r>
              <a:rPr lang="en-US" dirty="0" err="1" smtClean="0"/>
              <a:t>sido</a:t>
            </a:r>
            <a:r>
              <a:rPr lang="en-US" dirty="0" smtClean="0"/>
              <a:t> </a:t>
            </a:r>
            <a:r>
              <a:rPr lang="en-US" dirty="0" err="1" smtClean="0"/>
              <a:t>ampliamente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ratificados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miembros</a:t>
            </a:r>
            <a:r>
              <a:rPr lang="en-US" baseline="0" dirty="0" smtClean="0"/>
              <a:t> de la OIT, </a:t>
            </a:r>
            <a:r>
              <a:rPr lang="en-US" baseline="0" dirty="0" err="1" smtClean="0"/>
              <a:t>articulan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derechos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fundamentales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todos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trabajadores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incluidos</a:t>
            </a:r>
            <a:r>
              <a:rPr lang="en-US" baseline="0" dirty="0" smtClean="0"/>
              <a:t> los TM. </a:t>
            </a:r>
            <a:r>
              <a:rPr lang="en-US" baseline="0" dirty="0" err="1" smtClean="0"/>
              <a:t>Estados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pueden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impedir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acceso</a:t>
            </a:r>
            <a:r>
              <a:rPr lang="en-US" baseline="0" dirty="0" smtClean="0"/>
              <a:t> al </a:t>
            </a:r>
            <a:r>
              <a:rPr lang="en-US" baseline="0" dirty="0" err="1" smtClean="0"/>
              <a:t>mercado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laboral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nacional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la base de </a:t>
            </a:r>
            <a:r>
              <a:rPr lang="en-US" baseline="0" dirty="0" err="1" smtClean="0"/>
              <a:t>nacinoalidad</a:t>
            </a:r>
            <a:r>
              <a:rPr lang="en-US" baseline="0" dirty="0" smtClean="0"/>
              <a:t>, lo </a:t>
            </a:r>
            <a:r>
              <a:rPr lang="en-US" baseline="0" dirty="0" err="1" smtClean="0"/>
              <a:t>cual</a:t>
            </a:r>
            <a:r>
              <a:rPr lang="en-US" baseline="0" dirty="0" smtClean="0"/>
              <a:t> no </a:t>
            </a:r>
            <a:r>
              <a:rPr lang="en-US" baseline="0" dirty="0" err="1" smtClean="0"/>
              <a:t>constituye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discriminacion</a:t>
            </a:r>
            <a:r>
              <a:rPr lang="en-US" baseline="0" dirty="0" smtClean="0"/>
              <a:t> (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lo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motivos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raza</a:t>
            </a:r>
            <a:r>
              <a:rPr lang="en-US" baseline="0" dirty="0" smtClean="0"/>
              <a:t>, religion, </a:t>
            </a:r>
            <a:r>
              <a:rPr lang="en-US" baseline="0" dirty="0" err="1" smtClean="0"/>
              <a:t>sexos</a:t>
            </a:r>
            <a:r>
              <a:rPr lang="en-US" baseline="0" dirty="0" smtClean="0"/>
              <a:t>, opinion </a:t>
            </a:r>
            <a:r>
              <a:rPr lang="en-US" baseline="0" dirty="0" err="1" smtClean="0"/>
              <a:t>politica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origen</a:t>
            </a:r>
            <a:r>
              <a:rPr lang="en-US" baseline="0" dirty="0" smtClean="0"/>
              <a:t> social, etc.). </a:t>
            </a:r>
          </a:p>
          <a:p>
            <a:r>
              <a:rPr lang="en-US" baseline="0" dirty="0" smtClean="0"/>
              <a:t>Estado </a:t>
            </a:r>
            <a:r>
              <a:rPr lang="en-US" baseline="0" dirty="0" err="1" smtClean="0"/>
              <a:t>miembro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haya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ratificado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todas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obligado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por</a:t>
            </a:r>
            <a:r>
              <a:rPr lang="en-US" baseline="0" dirty="0" smtClean="0"/>
              <a:t> los </a:t>
            </a:r>
            <a:r>
              <a:rPr lang="en-US" baseline="0" dirty="0" err="1" smtClean="0"/>
              <a:t>principios</a:t>
            </a:r>
            <a:r>
              <a:rPr lang="en-US" baseline="0" dirty="0" smtClean="0"/>
              <a:t> de la </a:t>
            </a:r>
            <a:r>
              <a:rPr lang="en-US" baseline="0" dirty="0" err="1" smtClean="0"/>
              <a:t>Constitucion</a:t>
            </a:r>
            <a:r>
              <a:rPr lang="en-US" baseline="0" dirty="0" smtClean="0"/>
              <a:t> de la OIT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759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States have the sovereign prerogative power in international law to determine the conditions of admission, residence and removal of non-nationals from their territory</a:t>
            </a:r>
          </a:p>
          <a:p>
            <a:endParaRPr lang="en-US" dirty="0" smtClean="0"/>
          </a:p>
          <a:p>
            <a:r>
              <a:rPr lang="en-US" dirty="0" smtClean="0"/>
              <a:t>But there are limits to this power</a:t>
            </a:r>
          </a:p>
          <a:p>
            <a:r>
              <a:rPr lang="en-US" dirty="0" smtClean="0"/>
              <a:t>1)</a:t>
            </a:r>
            <a:r>
              <a:rPr lang="en-US" baseline="0" dirty="0" smtClean="0"/>
              <a:t> </a:t>
            </a:r>
            <a:r>
              <a:rPr lang="en-US" dirty="0" smtClean="0"/>
              <a:t>Free movement of workers regimes (e.g. EU)</a:t>
            </a:r>
          </a:p>
          <a:p>
            <a:r>
              <a:rPr lang="en-US" dirty="0" smtClean="0"/>
              <a:t>2)</a:t>
            </a:r>
            <a:r>
              <a:rPr lang="en-US" baseline="0" dirty="0" smtClean="0"/>
              <a:t> </a:t>
            </a:r>
            <a:r>
              <a:rPr lang="en-US" dirty="0" smtClean="0"/>
              <a:t>International refugee law –non-</a:t>
            </a:r>
            <a:r>
              <a:rPr lang="en-US" dirty="0" err="1" smtClean="0"/>
              <a:t>refoulement</a:t>
            </a:r>
            <a:r>
              <a:rPr lang="en-US" dirty="0" smtClean="0"/>
              <a:t>(e.g. 1951 Geneva Refugee Convention, Article 33)</a:t>
            </a:r>
          </a:p>
          <a:p>
            <a:r>
              <a:rPr lang="en-US" dirty="0" smtClean="0"/>
              <a:t>3)</a:t>
            </a:r>
            <a:r>
              <a:rPr lang="en-US" baseline="0" dirty="0" smtClean="0"/>
              <a:t> </a:t>
            </a:r>
            <a:r>
              <a:rPr lang="en-US" dirty="0" smtClean="0"/>
              <a:t>Human rights law –no removal/expulsion to a country where there is a real risk of torture, inhuman or degrading treatment or punishment</a:t>
            </a:r>
          </a:p>
          <a:p>
            <a:r>
              <a:rPr lang="en-US" dirty="0" smtClean="0"/>
              <a:t>4)</a:t>
            </a:r>
            <a:r>
              <a:rPr lang="en-US" baseline="0" dirty="0" smtClean="0"/>
              <a:t> </a:t>
            </a:r>
            <a:r>
              <a:rPr lang="en-US" dirty="0" smtClean="0"/>
              <a:t>Other human rights limitations (e.g. right to family and private life)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384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 err="1" smtClean="0"/>
              <a:t>incluye</a:t>
            </a:r>
            <a:r>
              <a:rPr lang="en-US" baseline="0" dirty="0" smtClean="0"/>
              <a:t> nada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el </a:t>
            </a:r>
            <a:r>
              <a:rPr lang="en-US" baseline="0" dirty="0" err="1" smtClean="0"/>
              <a:t>derecho</a:t>
            </a:r>
            <a:r>
              <a:rPr lang="en-US" baseline="0" dirty="0" smtClean="0"/>
              <a:t> del Estado de </a:t>
            </a:r>
            <a:r>
              <a:rPr lang="en-US" baseline="0" dirty="0" err="1" smtClean="0"/>
              <a:t>admitir</a:t>
            </a:r>
            <a:r>
              <a:rPr lang="en-US" baseline="0" dirty="0" smtClean="0"/>
              <a:t> o </a:t>
            </a:r>
            <a:r>
              <a:rPr lang="en-US" baseline="0" dirty="0" err="1" smtClean="0"/>
              <a:t>rechazar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entrada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extranjeros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ni</a:t>
            </a:r>
            <a:r>
              <a:rPr lang="en-US" baseline="0" dirty="0" smtClean="0"/>
              <a:t> dice nada </a:t>
            </a:r>
            <a:r>
              <a:rPr lang="en-US" baseline="0" dirty="0" err="1" smtClean="0"/>
              <a:t>sobre</a:t>
            </a:r>
            <a:r>
              <a:rPr lang="en-US" baseline="0" dirty="0" smtClean="0"/>
              <a:t> la </a:t>
            </a:r>
            <a:r>
              <a:rPr lang="en-US" baseline="0" dirty="0" err="1" smtClean="0"/>
              <a:t>renovacion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residencia</a:t>
            </a:r>
            <a:r>
              <a:rPr lang="en-US" baseline="0" dirty="0" smtClean="0"/>
              <a:t> y </a:t>
            </a:r>
            <a:r>
              <a:rPr lang="en-US" baseline="0" dirty="0" err="1" smtClean="0"/>
              <a:t>permisos</a:t>
            </a:r>
            <a:r>
              <a:rPr lang="en-US" baseline="0" dirty="0" smtClean="0"/>
              <a:t> de </a:t>
            </a:r>
            <a:r>
              <a:rPr lang="en-US" baseline="0" dirty="0" err="1" smtClean="0"/>
              <a:t>trabajo</a:t>
            </a:r>
            <a:r>
              <a:rPr lang="en-US" baseline="0" dirty="0" smtClean="0"/>
              <a:t>. 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843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three Conventions provide a comprehensive rights-based definition and legal basis</a:t>
            </a:r>
          </a:p>
          <a:p>
            <a:r>
              <a:rPr lang="en-US" dirty="0" smtClean="0"/>
              <a:t>for national policy and practice regarding international migrant workers and their</a:t>
            </a:r>
          </a:p>
          <a:p>
            <a:r>
              <a:rPr lang="en-US" dirty="0" smtClean="0"/>
              <a:t>family members.</a:t>
            </a:r>
          </a:p>
          <a:p>
            <a:r>
              <a:rPr lang="en-US" dirty="0" smtClean="0"/>
              <a:t>2) They </a:t>
            </a:r>
            <a:r>
              <a:rPr lang="en-US" dirty="0" err="1" smtClean="0"/>
              <a:t>recognise</a:t>
            </a:r>
            <a:r>
              <a:rPr lang="en-US" dirty="0" smtClean="0"/>
              <a:t> that migrant workers and family members, being non-nationals</a:t>
            </a:r>
          </a:p>
          <a:p>
            <a:r>
              <a:rPr lang="en-US" dirty="0" smtClean="0"/>
              <a:t>residing in states of employment or in transit, may be inadequately protected; their</a:t>
            </a:r>
          </a:p>
          <a:p>
            <a:r>
              <a:rPr lang="en-US" dirty="0" smtClean="0"/>
              <a:t>rights may not be addressed by the national legislation of host states or by their own</a:t>
            </a:r>
          </a:p>
          <a:p>
            <a:r>
              <a:rPr lang="en-US" dirty="0" smtClean="0"/>
              <a:t>countries of origin. Therefore, they provide common minimum norms for national</a:t>
            </a:r>
          </a:p>
          <a:p>
            <a:r>
              <a:rPr lang="en-US" dirty="0" smtClean="0"/>
              <a:t>legislation.</a:t>
            </a:r>
          </a:p>
          <a:p>
            <a:r>
              <a:rPr lang="en-US" dirty="0" smtClean="0"/>
              <a:t>3) These Conventions thus serve as tools to encourage States to establish or improve</a:t>
            </a:r>
          </a:p>
          <a:p>
            <a:r>
              <a:rPr lang="en-US" dirty="0" smtClean="0"/>
              <a:t>national legislation in harmony with international standards.</a:t>
            </a:r>
          </a:p>
          <a:p>
            <a:r>
              <a:rPr lang="en-US" dirty="0" smtClean="0"/>
              <a:t>4) These instruments go well beyond providing a human rights framework. Numerous</a:t>
            </a:r>
          </a:p>
          <a:p>
            <a:r>
              <a:rPr lang="en-US" dirty="0" smtClean="0"/>
              <a:t>provisions in each add up to a comprehensive agenda for national policy covering many</a:t>
            </a:r>
          </a:p>
          <a:p>
            <a:r>
              <a:rPr lang="en-US" dirty="0" smtClean="0"/>
              <a:t>major aspects of governing </a:t>
            </a:r>
            <a:r>
              <a:rPr lang="en-US" dirty="0" err="1" smtClean="0"/>
              <a:t>labour</a:t>
            </a:r>
            <a:r>
              <a:rPr lang="en-US" dirty="0" smtClean="0"/>
              <a:t> migration.</a:t>
            </a:r>
          </a:p>
          <a:p>
            <a:r>
              <a:rPr lang="en-US" dirty="0" smtClean="0"/>
              <a:t>5) The three Conventions also define a clear agenda for consultation and cooperation</a:t>
            </a:r>
          </a:p>
          <a:p>
            <a:r>
              <a:rPr lang="en-US" dirty="0" smtClean="0"/>
              <a:t>among States on </a:t>
            </a:r>
            <a:r>
              <a:rPr lang="en-US" dirty="0" err="1" smtClean="0"/>
              <a:t>labour</a:t>
            </a:r>
            <a:r>
              <a:rPr lang="en-US" dirty="0" smtClean="0"/>
              <a:t> migration policy formulation, exchange of information,</a:t>
            </a:r>
          </a:p>
          <a:p>
            <a:r>
              <a:rPr lang="en-US" dirty="0" smtClean="0"/>
              <a:t>providing information to migrants, orderly return and reintegration, etc.</a:t>
            </a:r>
          </a:p>
          <a:p>
            <a:r>
              <a:rPr lang="en-US" dirty="0" smtClean="0"/>
              <a:t>6) These Conventions provide explicit measures to prevent and eliminate the</a:t>
            </a:r>
          </a:p>
          <a:p>
            <a:r>
              <a:rPr lang="en-US" dirty="0" smtClean="0"/>
              <a:t>exploitation of migrant workers and members of their families, including an end to</a:t>
            </a:r>
          </a:p>
          <a:p>
            <a:r>
              <a:rPr lang="en-US" dirty="0" smtClean="0"/>
              <a:t>their </a:t>
            </a:r>
            <a:r>
              <a:rPr lang="en-US" dirty="0" err="1" smtClean="0"/>
              <a:t>unauthorised</a:t>
            </a:r>
            <a:r>
              <a:rPr lang="en-US" dirty="0" smtClean="0"/>
              <a:t> or clandestine movements and to irregular or undocumented</a:t>
            </a:r>
          </a:p>
          <a:p>
            <a:r>
              <a:rPr lang="en-US" dirty="0" smtClean="0"/>
              <a:t>situations.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El Comité de protecci</a:t>
            </a:r>
            <a:r>
              <a:rPr lang="es-CO" sz="1200" dirty="0" smtClean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n de los derechos de los trabajadores migrantes solicita a los pa</a:t>
            </a:r>
            <a:r>
              <a:rPr lang="es-CO" sz="1200" b="1" dirty="0" smtClean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ses parte de la Convenci</a:t>
            </a:r>
            <a:r>
              <a:rPr lang="es-CO" sz="1200" dirty="0" smtClean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n de 1990 a que ratifiquen los C. 97 y 143:</a:t>
            </a:r>
          </a:p>
          <a:p>
            <a:pPr algn="ctr">
              <a:buFont typeface="Wingdings" pitchFamily="2" charset="2"/>
              <a:buNone/>
            </a:pP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Bolivia: observaciones finales, mayo de 2008</a:t>
            </a:r>
          </a:p>
          <a:p>
            <a:pPr algn="ctr">
              <a:buFont typeface="Wingdings" pitchFamily="2" charset="2"/>
              <a:buNone/>
            </a:pP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Colombia: observaciones finales, mayo de 2009</a:t>
            </a:r>
          </a:p>
          <a:p>
            <a:pPr algn="ctr">
              <a:buFont typeface="Wingdings" pitchFamily="2" charset="2"/>
              <a:buNone/>
            </a:pP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Ecuador: observaciones finales, diciembre de 2009</a:t>
            </a:r>
          </a:p>
          <a:p>
            <a:pPr algn="ctr">
              <a:buFont typeface="Wingdings" pitchFamily="2" charset="2"/>
              <a:buNone/>
            </a:pPr>
            <a:endParaRPr lang="it-IT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La ratificaci</a:t>
            </a:r>
            <a:r>
              <a:rPr lang="es-CO" sz="1200" dirty="0" smtClean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n conjunta de los 3 instrumentos constituye una estrategia seguida por un número creciente de pa</a:t>
            </a:r>
            <a:r>
              <a:rPr lang="es-CO" sz="1200" dirty="0" smtClean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ses en los </a:t>
            </a:r>
            <a:r>
              <a:rPr lang="es-ES" sz="1200" dirty="0" smtClean="0">
                <a:solidFill>
                  <a:schemeClr val="tx2">
                    <a:lumMod val="75000"/>
                  </a:schemeClr>
                </a:solidFill>
              </a:rPr>
              <a:t>ú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ltimos  años:</a:t>
            </a:r>
          </a:p>
          <a:p>
            <a:pPr algn="ctr">
              <a:buFont typeface="Wingdings" pitchFamily="2" charset="2"/>
              <a:buNone/>
            </a:pPr>
            <a:endParaRPr lang="it-IT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Albania, Bosnia, Burkina, Camerún, Filipinas, Togo, Tayikist</a:t>
            </a:r>
            <a:r>
              <a:rPr lang="es-PE" sz="1200" dirty="0" smtClean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1200" dirty="0" smtClean="0">
                <a:solidFill>
                  <a:schemeClr val="tx2">
                    <a:lumMod val="75000"/>
                  </a:schemeClr>
                </a:solidFill>
              </a:rPr>
              <a:t>n</a:t>
            </a:r>
          </a:p>
          <a:p>
            <a:pPr algn="ctr">
              <a:buFont typeface="Wingdings" pitchFamily="2" charset="2"/>
              <a:buNone/>
            </a:pPr>
            <a:endParaRPr lang="it-IT" sz="12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511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1) Put in place the legal foundation essential for national migration </a:t>
            </a:r>
          </a:p>
          <a:p>
            <a:r>
              <a:rPr lang="en-US" sz="1200" dirty="0" smtClean="0"/>
              <a:t>policy to regulate </a:t>
            </a:r>
            <a:r>
              <a:rPr lang="en-US" sz="1200" dirty="0" err="1" smtClean="0"/>
              <a:t>labour</a:t>
            </a:r>
            <a:r>
              <a:rPr lang="en-US" sz="1200" dirty="0" smtClean="0"/>
              <a:t> migration and ensure social cohesion.</a:t>
            </a:r>
          </a:p>
          <a:p>
            <a:r>
              <a:rPr lang="en-US" sz="1200" dirty="0" smtClean="0"/>
              <a:t>2) Uphold and strengthen the rule of law by ensuring that legal norms define the basis of </a:t>
            </a:r>
            <a:r>
              <a:rPr lang="en-US" sz="1200" dirty="0" err="1" smtClean="0"/>
              <a:t>labour</a:t>
            </a:r>
            <a:r>
              <a:rPr lang="en-US" sz="1200" dirty="0" smtClean="0"/>
              <a:t> migration policy, its implementation, and its supervision.</a:t>
            </a:r>
          </a:p>
          <a:p>
            <a:r>
              <a:rPr lang="en-US" sz="1200" dirty="0" smtClean="0"/>
              <a:t>3) Contribute to ensuring that legal parameters define treatment of all persons on the territory of a country by setting the extent and limits of human rights of migrant workers and members of their families.</a:t>
            </a:r>
          </a:p>
          <a:p>
            <a:r>
              <a:rPr lang="en-US" sz="1200" dirty="0" smtClean="0"/>
              <a:t>4) Signal that origin countries demand respect for the human rights of their nationals abroad and are accountable for the same standards as destination countries.</a:t>
            </a:r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2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5) To reinforce the sovereign exercise of a State’s prerogative to determine </a:t>
            </a:r>
            <a:r>
              <a:rPr lang="en-US" sz="1200" dirty="0" err="1" smtClean="0"/>
              <a:t>labour</a:t>
            </a:r>
            <a:r>
              <a:rPr lang="en-US" sz="1200" dirty="0" smtClean="0"/>
              <a:t> migration policy by affirming conformity with universal legal and ethical norms.</a:t>
            </a:r>
          </a:p>
          <a:p>
            <a:r>
              <a:rPr lang="en-US" sz="1200" dirty="0" smtClean="0"/>
              <a:t>6) To obtain public support for and compliance with </a:t>
            </a:r>
            <a:r>
              <a:rPr lang="en-US" sz="1200" dirty="0" err="1" smtClean="0"/>
              <a:t>labour</a:t>
            </a:r>
            <a:r>
              <a:rPr lang="en-US" sz="1200" dirty="0" smtClean="0"/>
              <a:t> migration policy and practice by demonstrating legal soundness and conformity with internationally accepted principles of social justice and human rights.</a:t>
            </a:r>
          </a:p>
          <a:p>
            <a:r>
              <a:rPr lang="en-US" sz="1200" dirty="0" smtClean="0"/>
              <a:t>7) To strengthen social cohesion by establishing that all persons must be treated with respect by virtue of legal recognition and protection of their rights.</a:t>
            </a:r>
          </a:p>
          <a:p>
            <a:r>
              <a:rPr lang="en-US" sz="1200" dirty="0" smtClean="0"/>
              <a:t>8) To explicitly discourage the ‘commodification’ and consequent abuse of migrant workers by legally asserting their human rights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2C2829-7C76-484B-96F9-1BCBC550301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8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64745-72F2-477F-82D0-0CC491555C5E}" type="datetimeFigureOut">
              <a:rPr lang="en-US" smtClean="0"/>
              <a:pPr/>
              <a:t>5/2/2012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22875-2BAB-446A-A689-10B3F794A02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088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995638" y="6248400"/>
            <a:ext cx="2997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Managua, 3 de mayo de 2012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79512" y="1196752"/>
            <a:ext cx="831641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800" b="1" dirty="0" smtClean="0">
                <a:solidFill>
                  <a:schemeClr val="hlink"/>
                </a:solidFill>
              </a:rPr>
              <a:t>Estándares Internacionales </a:t>
            </a:r>
          </a:p>
          <a:p>
            <a:pPr algn="ctr"/>
            <a:r>
              <a:rPr lang="es-ES" sz="4800" b="1" dirty="0" smtClean="0">
                <a:solidFill>
                  <a:schemeClr val="hlink"/>
                </a:solidFill>
              </a:rPr>
              <a:t>para la Protección de los Derechos de las personas migrantes trabajadoras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447256" y="5130770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Berta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Fernández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accent1">
                    <a:lumMod val="50000"/>
                  </a:schemeClr>
                </a:solidFill>
              </a:rPr>
              <a:t>Coordinadora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dirty="0" smtClean="0">
                <a:solidFill>
                  <a:schemeClr val="accent1">
                    <a:lumMod val="50000"/>
                  </a:schemeClr>
                </a:solidFill>
              </a:rPr>
              <a:t>regional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2088" y="332656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Convenio n. 97 </a:t>
            </a:r>
          </a:p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Migración para Empleo</a:t>
            </a:r>
            <a:endParaRPr lang="en-US" sz="44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80120" y="1859339"/>
            <a:ext cx="8028384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Los 2 principios fundamentales del Convenio:</a:t>
            </a:r>
          </a:p>
          <a:p>
            <a:pPr marL="285750" indent="-285750">
              <a:buFont typeface="Arial" pitchFamily="34" charset="0"/>
              <a:buChar char="•"/>
            </a:pP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El Estado debe acompañar y regular los procesos de migraciones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laborales</a:t>
            </a: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El Estado debe reconocer la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igualdad de trato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entre migrantes en situación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regular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 y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nacionales</a:t>
            </a:r>
          </a:p>
          <a:p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 Facilitar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movimientos de exceso de mano de obra</a:t>
            </a: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b="1" dirty="0" smtClean="0"/>
          </a:p>
          <a:p>
            <a:endParaRPr lang="en-US" b="1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2 Flecha a la derecha con muesca"/>
          <p:cNvSpPr/>
          <p:nvPr/>
        </p:nvSpPr>
        <p:spPr>
          <a:xfrm>
            <a:off x="245288" y="4950515"/>
            <a:ext cx="727126" cy="360040"/>
          </a:xfrm>
          <a:prstGeom prst="notch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2088" y="332656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hlink"/>
                </a:solidFill>
              </a:rPr>
              <a:t>Convenio n. 97 </a:t>
            </a:r>
          </a:p>
          <a:p>
            <a:pPr algn="ctr"/>
            <a:r>
              <a:rPr lang="it-IT" sz="4400" b="1" dirty="0">
                <a:solidFill>
                  <a:schemeClr val="hlink"/>
                </a:solidFill>
              </a:rPr>
              <a:t>Migración para Empleo</a:t>
            </a:r>
            <a:endParaRPr lang="en-US" sz="4400" b="1" dirty="0"/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084000" y="1988840"/>
            <a:ext cx="7624504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Ambito de aplicaci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del Convenio (art. 11)</a:t>
            </a:r>
          </a:p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Migrantes que buscan trabajo por cuenta ajena en otro país</a:t>
            </a:r>
          </a:p>
          <a:p>
            <a:pPr marL="285750" indent="-285750"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Excluidos: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transfonterizos, gente de mar, artistas y profs. liberales cuando se desplazan por breves periodos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92088" y="332656"/>
            <a:ext cx="831641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hlink"/>
                </a:solidFill>
              </a:rPr>
              <a:t>Convenio n. 97 </a:t>
            </a:r>
          </a:p>
          <a:p>
            <a:pPr algn="ctr"/>
            <a:r>
              <a:rPr lang="it-IT" sz="4400" b="1" dirty="0">
                <a:solidFill>
                  <a:schemeClr val="hlink"/>
                </a:solidFill>
              </a:rPr>
              <a:t>Migración para Empleo</a:t>
            </a:r>
            <a:endParaRPr lang="en-US" sz="4400" b="1" dirty="0"/>
          </a:p>
          <a:p>
            <a:pPr algn="ctr"/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18443" y="2038017"/>
            <a:ext cx="8425557" cy="457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1) Condiciones de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las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migraciones laborales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ervicio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gratuito de orientaci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(art.2)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Establecer colaboraci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con los servicios de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  empleo de otros pa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ses (art.7)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Gratuidad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de los servicios p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ú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blicos de reclutamiento, introducción y colocaci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(Anexo I, art.4)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Controlar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la actividad de eventuales agencias privadas de empleo (Anexo I, Art. 3)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2060848"/>
            <a:ext cx="7841853" cy="3804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) Protección general:</a:t>
            </a:r>
            <a:endParaRPr lang="it-IT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Servicios medicos (art. 5)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Permiso para transferir ahorros y salario (art. 9)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Prohibicion de expulsar a trabajadores/as migrantes con estatus permanente en caso de que se incapaciten para trabajar. (art. 8)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54868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solidFill>
                  <a:schemeClr val="hlink"/>
                </a:solidFill>
              </a:rPr>
              <a:t>Convenio n. 97 </a:t>
            </a:r>
          </a:p>
          <a:p>
            <a:r>
              <a:rPr lang="it-IT" sz="4000" b="1" dirty="0">
                <a:solidFill>
                  <a:schemeClr val="hlink"/>
                </a:solidFill>
              </a:rPr>
              <a:t>Migración para Empleo</a:t>
            </a:r>
            <a:endParaRPr lang="en-US" sz="4000" b="1" dirty="0"/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325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1702502"/>
            <a:ext cx="7841853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3) Igualdad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de trato entre migrantes en situación regular y nacionales, sin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discriminacion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de nacionalidad, sexo, raza etc.. respecto de: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Condiciones de trabajo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Afiliaci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a sindicatos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Vivienda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Seguridad social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Impuestos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Acceso a la justicia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54868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solidFill>
                  <a:schemeClr val="hlink"/>
                </a:solidFill>
              </a:rPr>
              <a:t>Convenio n. 97 </a:t>
            </a:r>
          </a:p>
          <a:p>
            <a:r>
              <a:rPr lang="it-IT" sz="4000" b="1" dirty="0">
                <a:solidFill>
                  <a:schemeClr val="hlink"/>
                </a:solidFill>
              </a:rPr>
              <a:t>Migración para Empleo</a:t>
            </a:r>
            <a:endParaRPr lang="en-US" sz="4000" b="1" dirty="0"/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578808" y="1533208"/>
            <a:ext cx="792087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Flexibilidad en la ratificaci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n del Convenio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El Convenio contiene 3 anexos (regulaci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de las migraciones fuera de acuerdos gubernamentales sobre migraciones colectivas/en el marco de acuerdos gubernamentales/Importaci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de los efectos personales de los migrantes)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Un Estado puede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excluir todos o algunos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de estos anexos de su ratificaci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>
                <a:solidFill>
                  <a:schemeClr val="hlink"/>
                </a:solidFill>
              </a:rPr>
              <a:t>Convenio n. 97 </a:t>
            </a:r>
          </a:p>
          <a:p>
            <a:r>
              <a:rPr lang="it-IT" sz="4000" b="1" dirty="0">
                <a:solidFill>
                  <a:schemeClr val="hlink"/>
                </a:solidFill>
              </a:rPr>
              <a:t>Migración para Empleo</a:t>
            </a:r>
            <a:endParaRPr lang="en-US" sz="4000" b="1" dirty="0"/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9316" y="1533208"/>
            <a:ext cx="838568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Medidas para el bienestar de TM: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V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ivienda adecuada, comida y vestimenta a la llegada al pais de destino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Capacitacion profesional para adquirir las competencias necesarias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Acceso a escuelas para migrantes y familias.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Simplificacion de formalidades administrativas (viaje, entrada, residencia, y establecimiento)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Igualdad de trato (condiciones de trabajo y vivienda, acceso a negocios y ocupaciones, adquisicion de propiedad)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 smtClean="0">
                <a:solidFill>
                  <a:schemeClr val="hlink"/>
                </a:solidFill>
              </a:rPr>
              <a:t>Recomendación n</a:t>
            </a:r>
            <a:r>
              <a:rPr lang="it-IT" sz="4000" b="1" dirty="0">
                <a:solidFill>
                  <a:schemeClr val="hlink"/>
                </a:solidFill>
              </a:rPr>
              <a:t>. </a:t>
            </a:r>
            <a:r>
              <a:rPr lang="it-IT" sz="4000" b="1" dirty="0" smtClean="0">
                <a:solidFill>
                  <a:schemeClr val="hlink"/>
                </a:solidFill>
              </a:rPr>
              <a:t>86 </a:t>
            </a:r>
            <a:endParaRPr lang="it-IT" sz="4000" b="1" dirty="0">
              <a:solidFill>
                <a:schemeClr val="hlink"/>
              </a:solidFill>
            </a:endParaRPr>
          </a:p>
          <a:p>
            <a:r>
              <a:rPr lang="it-IT" sz="4000" b="1" dirty="0" smtClean="0">
                <a:solidFill>
                  <a:schemeClr val="hlink"/>
                </a:solidFill>
              </a:rPr>
              <a:t>Migración para Empleo</a:t>
            </a:r>
            <a:endParaRPr lang="en-US" sz="4000" b="1" dirty="0"/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43027" y="1899285"/>
            <a:ext cx="8198917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Los principios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fundamentales del C. 143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Parte I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Lucha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contra las migraciones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irregulares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y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abusivas.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Reconocimiento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derechos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humanos fundamentales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de todos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trabajadores/as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migrantes,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incluidas personas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en situaci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irregular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Parte II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Igualdad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trato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entre migrantes en situaci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regular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y nacionales se extiende a igualdad de oportunidades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11560" y="527298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hlink"/>
                </a:solidFill>
              </a:rPr>
              <a:t>Convenio n. </a:t>
            </a:r>
            <a:r>
              <a:rPr lang="it-IT" sz="3200" b="1" dirty="0">
                <a:solidFill>
                  <a:schemeClr val="hlink"/>
                </a:solidFill>
              </a:rPr>
              <a:t>143 sobre trabajadores migrantes (medidas complementarias)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259632" y="1817789"/>
            <a:ext cx="7587357" cy="496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Parte I – problemas de migración clandestina y empleo irregular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(arts. 2 a 7)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Monitoreo de movimientos irregulares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Toma de medidas concretas en colaboraci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con otros Estados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y en consulta con interlocutores sociales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Castigo a traficantes de mano de obra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Sanciones a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empleadores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que utilizan mano de obra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irregular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683568" y="332656"/>
            <a:ext cx="70567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dirty="0" smtClean="0">
                <a:solidFill>
                  <a:schemeClr val="hlink"/>
                </a:solidFill>
              </a:rPr>
              <a:t>Convenio n. </a:t>
            </a:r>
            <a:r>
              <a:rPr lang="it-IT" sz="3200" b="1" dirty="0">
                <a:solidFill>
                  <a:schemeClr val="hlink"/>
                </a:solidFill>
              </a:rPr>
              <a:t>143 sobre trabajadores migrantes (medidas complementarias)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13088" y="1693140"/>
            <a:ext cx="7575336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Ámbito de aplicaci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n personal m</a:t>
            </a:r>
            <a:r>
              <a:rPr lang="es-PE" sz="2800" b="1" dirty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s restringido que la parte I del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Convenio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Se aplican las restricciones del Convenio num.97 + 2 restricciones expresas m</a:t>
            </a:r>
            <a:r>
              <a:rPr lang="es-PE" sz="2800" dirty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s: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Personas que entraron al pa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 por fines de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formaci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n y educaci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n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Trabajadores enviados por su empleador para desempeñar una tarea concreta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en otro pa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it-IT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10656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smtClean="0">
                <a:solidFill>
                  <a:schemeClr val="hlink"/>
                </a:solidFill>
              </a:rPr>
              <a:t>C. 143: igualdad de oportunidades</a:t>
            </a:r>
            <a:br>
              <a:rPr lang="it-IT" sz="3200" b="1" smtClean="0">
                <a:solidFill>
                  <a:schemeClr val="hlink"/>
                </a:solidFill>
              </a:rPr>
            </a:br>
            <a:r>
              <a:rPr lang="it-IT" sz="3200" b="1" smtClean="0">
                <a:solidFill>
                  <a:schemeClr val="hlink"/>
                </a:solidFill>
              </a:rPr>
              <a:t>y de trato para migrantes en situaci</a:t>
            </a:r>
            <a:r>
              <a:rPr lang="es-PE" sz="3200" smtClean="0">
                <a:solidFill>
                  <a:schemeClr val="hlink"/>
                </a:solidFill>
              </a:rPr>
              <a:t>ó</a:t>
            </a:r>
            <a:r>
              <a:rPr lang="it-IT" sz="3200" b="1" smtClean="0">
                <a:solidFill>
                  <a:schemeClr val="hlink"/>
                </a:solidFill>
              </a:rPr>
              <a:t>n regular y sus familias (Parte II Convenio)</a:t>
            </a:r>
            <a:endParaRPr lang="it-IT" sz="32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64312" y="645368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0070C0"/>
                </a:solidFill>
              </a:rPr>
              <a:t>Contenido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926392" y="1520785"/>
            <a:ext cx="7754336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1.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¿Por qué necesitan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protección TM?</a:t>
            </a:r>
            <a:endParaRPr lang="es-CO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CO" sz="2800" b="1" dirty="0">
                <a:solidFill>
                  <a:schemeClr val="accent1">
                    <a:lumMod val="50000"/>
                  </a:schemeClr>
                </a:solidFill>
              </a:rPr>
              <a:t>2. </a:t>
            </a:r>
            <a:r>
              <a:rPr lang="es-CO" sz="2800" b="1" dirty="0" smtClean="0">
                <a:solidFill>
                  <a:schemeClr val="accent1">
                    <a:lumMod val="50000"/>
                  </a:schemeClr>
                </a:solidFill>
              </a:rPr>
              <a:t>Convenios fundamentales aplican a TM</a:t>
            </a:r>
          </a:p>
          <a:p>
            <a:r>
              <a:rPr lang="es-CO" sz="2800" b="1" dirty="0" smtClean="0">
                <a:solidFill>
                  <a:schemeClr val="accent1">
                    <a:lumMod val="50000"/>
                  </a:schemeClr>
                </a:solidFill>
              </a:rPr>
              <a:t>3. Instrumentos específicos de la OIT sobre TM</a:t>
            </a:r>
            <a:endParaRPr lang="es-CO" sz="2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s-CO" sz="2800" b="1" dirty="0">
                <a:solidFill>
                  <a:schemeClr val="accent1">
                    <a:lumMod val="50000"/>
                  </a:schemeClr>
                </a:solidFill>
              </a:rPr>
              <a:t>4. Breve comparación entre los Convenios OIT y la Convención Internacional de 1990</a:t>
            </a:r>
          </a:p>
          <a:p>
            <a:r>
              <a:rPr lang="es-CO" sz="2800" b="1" dirty="0">
                <a:solidFill>
                  <a:schemeClr val="accent1">
                    <a:lumMod val="50000"/>
                  </a:schemeClr>
                </a:solidFill>
              </a:rPr>
              <a:t>5.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¿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s-CO" sz="2800" b="1" dirty="0">
                <a:solidFill>
                  <a:schemeClr val="accent1">
                    <a:lumMod val="50000"/>
                  </a:schemeClr>
                </a:solidFill>
              </a:rPr>
              <a:t>Tiene relevancia ratificar los C. 97 y 143 cuando ya se tiene ratificada la Convención Internacional de 1990 ?</a:t>
            </a: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55576" y="1502688"/>
            <a:ext cx="763284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Amplio </a:t>
            </a:r>
            <a:r>
              <a:rPr lang="es-PE" sz="2800" b="1" dirty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mbito material del principio de igualdad de oportunidades y de trato: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Acceso al empleo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Formaci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profesional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Libertades individuales y colectivas</a:t>
            </a:r>
          </a:p>
          <a:p>
            <a:pPr>
              <a:buFontTx/>
              <a:buChar char="-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Cultura, educaci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</a:t>
            </a:r>
          </a:p>
          <a:p>
            <a:pPr>
              <a:buFontTx/>
              <a:buNone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La pol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tica de igualdad se elaborar</a:t>
            </a:r>
            <a:r>
              <a:rPr lang="es-PE" sz="2800" b="1" dirty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 en consulta con las organizaciones de trabajadores y empleadores m</a:t>
            </a:r>
            <a:r>
              <a:rPr lang="es-PE" sz="2800" b="1" dirty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s representativas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88304" y="18864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dirty="0" smtClean="0">
                <a:solidFill>
                  <a:schemeClr val="hlink"/>
                </a:solidFill>
              </a:rPr>
              <a:t>C. 143: igualdad de oportunidades</a:t>
            </a:r>
            <a:br>
              <a:rPr lang="it-IT" sz="3200" b="1" dirty="0" smtClean="0">
                <a:solidFill>
                  <a:schemeClr val="hlink"/>
                </a:solidFill>
              </a:rPr>
            </a:br>
            <a:r>
              <a:rPr lang="it-IT" sz="3200" b="1" dirty="0" smtClean="0">
                <a:solidFill>
                  <a:schemeClr val="hlink"/>
                </a:solidFill>
              </a:rPr>
              <a:t>y de trato para migrantes en situaci</a:t>
            </a:r>
            <a:r>
              <a:rPr lang="es-PE" sz="3200" dirty="0" smtClean="0">
                <a:solidFill>
                  <a:schemeClr val="hlink"/>
                </a:solidFill>
              </a:rPr>
              <a:t>ó</a:t>
            </a:r>
            <a:r>
              <a:rPr lang="it-IT" sz="3200" b="1" dirty="0" smtClean="0">
                <a:solidFill>
                  <a:schemeClr val="hlink"/>
                </a:solidFill>
              </a:rPr>
              <a:t>n regular y sus familias (Parte II Convenio)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115616" y="1997839"/>
            <a:ext cx="7848872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mites aceptables al principio de libertad de elecci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n del empleo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(art. 14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):</a:t>
            </a:r>
          </a:p>
          <a:p>
            <a:pPr>
              <a:buFont typeface="Wingdings" pitchFamily="2" charset="2"/>
              <a:buNone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Para trabajadores con </a:t>
            </a:r>
            <a:r>
              <a:rPr lang="it-IT" sz="2800" u="sng" dirty="0">
                <a:solidFill>
                  <a:schemeClr val="tx2">
                    <a:lumMod val="75000"/>
                  </a:schemeClr>
                </a:solidFill>
              </a:rPr>
              <a:t>menos de dos años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de trabajo regular en el pa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Para categor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as limitidas de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empleos,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cuando lo exija el interés del Estado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26248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smtClean="0">
                <a:solidFill>
                  <a:schemeClr val="hlink"/>
                </a:solidFill>
              </a:rPr>
              <a:t>C. 143: igualdad de oportunidades</a:t>
            </a:r>
            <a:br>
              <a:rPr lang="it-IT" sz="3200" b="1" smtClean="0">
                <a:solidFill>
                  <a:schemeClr val="hlink"/>
                </a:solidFill>
              </a:rPr>
            </a:br>
            <a:r>
              <a:rPr lang="it-IT" sz="3200" b="1" smtClean="0">
                <a:solidFill>
                  <a:schemeClr val="hlink"/>
                </a:solidFill>
              </a:rPr>
              <a:t>y de trato para migrantes en situaci</a:t>
            </a:r>
            <a:r>
              <a:rPr lang="es-PE" sz="3200" smtClean="0">
                <a:solidFill>
                  <a:schemeClr val="hlink"/>
                </a:solidFill>
              </a:rPr>
              <a:t>ó</a:t>
            </a:r>
            <a:r>
              <a:rPr lang="it-IT" sz="3200" b="1" smtClean="0">
                <a:solidFill>
                  <a:schemeClr val="hlink"/>
                </a:solidFill>
              </a:rPr>
              <a:t>n regular y sus familias (Parte II Convenio)</a:t>
            </a:r>
            <a:endParaRPr lang="it-IT" sz="32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55008" y="1988840"/>
            <a:ext cx="763398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El C. 143 cuenta con 2 partes (migraciones irregulares/igualdad de oportunidades para trabajadores en situaci</a:t>
            </a:r>
            <a:r>
              <a:rPr lang="es-CO" sz="32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n regular)</a:t>
            </a:r>
          </a:p>
          <a:p>
            <a:pPr>
              <a:buFont typeface="Wingdings" pitchFamily="2" charset="2"/>
              <a:buNone/>
            </a:pPr>
            <a:endParaRPr lang="it-IT" sz="32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None/>
            </a:pPr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El Estado puede </a:t>
            </a: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decidir ratificar s</a:t>
            </a:r>
            <a:r>
              <a:rPr lang="es-CO" sz="32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3200" b="1" dirty="0">
                <a:solidFill>
                  <a:schemeClr val="tx2">
                    <a:lumMod val="75000"/>
                  </a:schemeClr>
                </a:solidFill>
              </a:rPr>
              <a:t>lo una </a:t>
            </a:r>
            <a:r>
              <a:rPr lang="it-IT" sz="3200" dirty="0">
                <a:solidFill>
                  <a:schemeClr val="tx2">
                    <a:lumMod val="75000"/>
                  </a:schemeClr>
                </a:solidFill>
              </a:rPr>
              <a:t>de las dos partes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64056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smtClean="0">
                <a:solidFill>
                  <a:schemeClr val="hlink"/>
                </a:solidFill>
              </a:rPr>
              <a:t>Flexibilidad en la ratificaci</a:t>
            </a:r>
            <a:r>
              <a:rPr lang="es-PE" sz="3600" b="1" smtClean="0">
                <a:solidFill>
                  <a:schemeClr val="hlink"/>
                </a:solidFill>
              </a:rPr>
              <a:t>ó</a:t>
            </a:r>
            <a:r>
              <a:rPr lang="it-IT" sz="3600" b="1" smtClean="0">
                <a:solidFill>
                  <a:schemeClr val="hlink"/>
                </a:solidFill>
              </a:rPr>
              <a:t>n del C. 143</a:t>
            </a:r>
            <a:endParaRPr lang="it-IT" sz="36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95421" y="1634068"/>
            <a:ext cx="8385680" cy="4468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3200" b="1" dirty="0" smtClean="0">
                <a:solidFill>
                  <a:schemeClr val="tx2">
                    <a:lumMod val="75000"/>
                  </a:schemeClr>
                </a:solidFill>
              </a:rPr>
              <a:t>Medidas protectoras de TM: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</a:rPr>
              <a:t>Igualdad  de oportunidad y trato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</a:rPr>
              <a:t>Adaptacion a la sociedad  de destino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</a:rPr>
              <a:t>Salud y seguridad ocupacional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3200" dirty="0" smtClean="0">
                <a:solidFill>
                  <a:schemeClr val="tx2">
                    <a:lumMod val="75000"/>
                  </a:schemeClr>
                </a:solidFill>
              </a:rPr>
              <a:t>Reunificacion familiar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b="1" dirty="0" smtClean="0">
                <a:solidFill>
                  <a:schemeClr val="hlink"/>
                </a:solidFill>
              </a:rPr>
              <a:t>Recomendación n</a:t>
            </a:r>
            <a:r>
              <a:rPr lang="it-IT" sz="4000" b="1" dirty="0">
                <a:solidFill>
                  <a:schemeClr val="hlink"/>
                </a:solidFill>
              </a:rPr>
              <a:t>. </a:t>
            </a:r>
            <a:r>
              <a:rPr lang="it-IT" sz="4000" b="1" dirty="0" smtClean="0">
                <a:solidFill>
                  <a:schemeClr val="hlink"/>
                </a:solidFill>
              </a:rPr>
              <a:t>151 </a:t>
            </a:r>
            <a:endParaRPr lang="it-IT" sz="4000" b="1" dirty="0">
              <a:solidFill>
                <a:schemeClr val="hlink"/>
              </a:solidFill>
            </a:endParaRPr>
          </a:p>
          <a:p>
            <a:r>
              <a:rPr lang="it-IT" sz="4000" b="1" dirty="0" smtClean="0">
                <a:solidFill>
                  <a:schemeClr val="hlink"/>
                </a:solidFill>
              </a:rPr>
              <a:t>Trabajadores/as Migrantes</a:t>
            </a:r>
            <a:endParaRPr lang="en-US" sz="4000" b="1" dirty="0"/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9316" y="1533208"/>
            <a:ext cx="838568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Rol de gobiernos:</a:t>
            </a: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1) Ratificar e implementar C. Fundamentales. 97 y 143</a:t>
            </a: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2) Formular un programa de proteccion como parte de la politica de migracion laboral, incorporando articulos de instrumentos. Programa incluiria: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Orientacion y servicios assitencia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Supervision de agencias reclutamiento privadas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Revisar y cambiar leyes laborales nacionales en temas como acceso a vivienda, educacion, entrenamiento para idiomas, y asistencia para encontrar empleo.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solidFill>
                  <a:schemeClr val="hlink"/>
                </a:solidFill>
              </a:rPr>
              <a:t>Lista de acciones interlocutores sociales </a:t>
            </a:r>
          </a:p>
          <a:p>
            <a:r>
              <a:rPr lang="it-IT" sz="3600" b="1" dirty="0" smtClean="0">
                <a:solidFill>
                  <a:schemeClr val="hlink"/>
                </a:solidFill>
              </a:rPr>
              <a:t>para proteger derechos y bienestar de TM</a:t>
            </a:r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1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9316" y="1533208"/>
            <a:ext cx="8385680" cy="6518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Rol de  empleadores:</a:t>
            </a: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1) Sensibilizar de temas de TM, especialmente en sectores con mayoria migrantes, para asegurar involucramiento en promocion derechos y bienestar. </a:t>
            </a: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2) Sensibilizar sobre practicas de contratacion y condiciones laborales entre empleadores para promover principio de igualdad de trato</a:t>
            </a:r>
          </a:p>
          <a:p>
            <a:pPr>
              <a:lnSpc>
                <a:spcPct val="90000"/>
              </a:lnSpc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3) Cooperar con gobiernos, sindicatos y ONGs para abogar por politicas basadas en derechos, transparentes, e informadas.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solidFill>
                  <a:schemeClr val="hlink"/>
                </a:solidFill>
              </a:rPr>
              <a:t>Lista de acciones interlocutores sociales </a:t>
            </a:r>
          </a:p>
          <a:p>
            <a:r>
              <a:rPr lang="it-IT" sz="3600" b="1" dirty="0" smtClean="0">
                <a:solidFill>
                  <a:schemeClr val="hlink"/>
                </a:solidFill>
              </a:rPr>
              <a:t>para proteger derechos y bienestar de TM</a:t>
            </a:r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69316" y="1533208"/>
            <a:ext cx="8385680" cy="613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Rol de sindicatos: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514350" indent="-514350">
              <a:lnSpc>
                <a:spcPct val="90000"/>
              </a:lnSpc>
              <a:buAutoNum type="arabicParenR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Reclutar activamente TM para sindicatos o apoyarles con su creacion. </a:t>
            </a:r>
          </a:p>
          <a:p>
            <a:pPr marL="514350" indent="-514350">
              <a:lnSpc>
                <a:spcPct val="90000"/>
              </a:lnSpc>
              <a:buAutoNum type="arabicParenR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Utilizar los medios formales existentes en el sistema de supervision de la OIT para asegurar derechos </a:t>
            </a:r>
          </a:p>
          <a:p>
            <a:pPr marL="514350" indent="-514350">
              <a:lnSpc>
                <a:spcPct val="90000"/>
              </a:lnSpc>
              <a:buAutoNum type="arabicParenR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Cooperar con gobiernos, empleadores y ONGs para abogar por politicas de migracion basadas en derechos, transparentes, e informadas. 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303" y="467683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dirty="0" smtClean="0">
                <a:solidFill>
                  <a:schemeClr val="hlink"/>
                </a:solidFill>
              </a:rPr>
              <a:t>Lista de acciones interlocutores sociales </a:t>
            </a:r>
          </a:p>
          <a:p>
            <a:r>
              <a:rPr lang="it-IT" sz="3600" b="1" dirty="0" smtClean="0">
                <a:solidFill>
                  <a:schemeClr val="hlink"/>
                </a:solidFill>
              </a:rPr>
              <a:t>para proteger derechos y bienestar de TM</a:t>
            </a:r>
          </a:p>
          <a:p>
            <a:endParaRPr lang="it-IT" sz="4000" b="1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77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755576" y="949713"/>
            <a:ext cx="878497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Convenci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n de 1990 tiene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definici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n m</a:t>
            </a:r>
            <a:r>
              <a:rPr lang="es-PE" sz="2800" b="1" dirty="0">
                <a:solidFill>
                  <a:schemeClr val="tx2">
                    <a:lumMod val="75000"/>
                  </a:schemeClr>
                </a:solidFill>
              </a:rPr>
              <a:t>á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s amplia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del 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TM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(trabajadores fronterizos, del mar, y autoempleados)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Derechos civiles, politicos, sociales y culturales aplicables a TM y familiares,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sin importar estatus migratorio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Articulación más amplia del ppio de igualdad ante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tribunales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extendiendo ppio. trato igualitario para incluir acceso a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asistencia medica urgente y educacion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para hijos/as de TM. </a:t>
            </a:r>
            <a:endParaRPr lang="it-IT" sz="28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27591" y="164077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Breve</a:t>
            </a:r>
            <a:r>
              <a:rPr lang="it-IT" sz="4000" dirty="0" smtClean="0"/>
              <a:t> </a:t>
            </a:r>
            <a:r>
              <a:rPr lang="it-IT" sz="4000" dirty="0" smtClean="0">
                <a:solidFill>
                  <a:schemeClr val="hlink"/>
                </a:solidFill>
              </a:rPr>
              <a:t>comparaci</a:t>
            </a:r>
            <a:r>
              <a:rPr lang="es-PE" sz="4000" dirty="0" smtClean="0">
                <a:solidFill>
                  <a:schemeClr val="hlink"/>
                </a:solidFill>
              </a:rPr>
              <a:t>ó</a:t>
            </a:r>
            <a:r>
              <a:rPr lang="it-IT" sz="4000" dirty="0" smtClean="0">
                <a:solidFill>
                  <a:schemeClr val="hlink"/>
                </a:solidFill>
              </a:rPr>
              <a:t>n convenios OIT y Convenci</a:t>
            </a:r>
            <a:r>
              <a:rPr lang="es-PE" sz="4000" dirty="0" smtClean="0">
                <a:solidFill>
                  <a:schemeClr val="hlink"/>
                </a:solidFill>
              </a:rPr>
              <a:t>ó</a:t>
            </a:r>
            <a:r>
              <a:rPr lang="it-IT" sz="4000" dirty="0" smtClean="0">
                <a:solidFill>
                  <a:schemeClr val="hlink"/>
                </a:solidFill>
              </a:rPr>
              <a:t>n de 1990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827584" y="1748120"/>
            <a:ext cx="7992888" cy="4690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El C143 hace más énfasis en la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igualdad de oportunidades en el empleo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mientras que la Convenci</a:t>
            </a:r>
            <a:r>
              <a:rPr lang="es-CO" sz="2800" dirty="0" err="1">
                <a:solidFill>
                  <a:schemeClr val="tx2">
                    <a:lumMod val="75000"/>
                  </a:schemeClr>
                </a:solidFill>
              </a:rPr>
              <a:t>ón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 de 1990 admite algunas 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restricciones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 suplementarias a la 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libertad del migrante de elegir el empleo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Los Convenios OIT requieren 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consultas tripartitas 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para su aplicación</a:t>
            </a:r>
          </a:p>
          <a:p>
            <a:pPr marL="457200" indent="-457200">
              <a:lnSpc>
                <a:spcPct val="90000"/>
              </a:lnSpc>
              <a:buFont typeface="Arial" pitchFamily="34" charset="0"/>
              <a:buChar char="•"/>
            </a:pP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El C97 plasma el 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principio de la gratuidad 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de los servicios p</a:t>
            </a:r>
            <a:r>
              <a:rPr lang="es-ES" sz="2800" dirty="0" err="1">
                <a:solidFill>
                  <a:schemeClr val="tx2">
                    <a:lumMod val="75000"/>
                  </a:schemeClr>
                </a:solidFill>
              </a:rPr>
              <a:t>úblicos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</a:rPr>
              <a:t> de reclutamiento y </a:t>
            </a:r>
            <a:r>
              <a:rPr lang="es-ES" sz="2800" dirty="0" err="1">
                <a:solidFill>
                  <a:schemeClr val="tx2">
                    <a:lumMod val="75000"/>
                  </a:schemeClr>
                </a:solidFill>
              </a:rPr>
              <a:t>colocaci</a:t>
            </a:r>
            <a:r>
              <a:rPr lang="es-CO" sz="2800" dirty="0" err="1">
                <a:solidFill>
                  <a:schemeClr val="tx2">
                    <a:lumMod val="75000"/>
                  </a:schemeClr>
                </a:solidFill>
              </a:rPr>
              <a:t>ón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32048" y="476672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smtClean="0">
                <a:solidFill>
                  <a:schemeClr val="hlink"/>
                </a:solidFill>
              </a:rPr>
              <a:t>Breve</a:t>
            </a:r>
            <a:r>
              <a:rPr lang="it-IT" sz="4000" smtClean="0"/>
              <a:t> </a:t>
            </a:r>
            <a:r>
              <a:rPr lang="it-IT" sz="4000" smtClean="0">
                <a:solidFill>
                  <a:schemeClr val="hlink"/>
                </a:solidFill>
              </a:rPr>
              <a:t>comparaci</a:t>
            </a:r>
            <a:r>
              <a:rPr lang="es-PE" sz="4000" smtClean="0">
                <a:solidFill>
                  <a:schemeClr val="hlink"/>
                </a:solidFill>
              </a:rPr>
              <a:t>ó</a:t>
            </a:r>
            <a:r>
              <a:rPr lang="it-IT" sz="4000" smtClean="0">
                <a:solidFill>
                  <a:schemeClr val="hlink"/>
                </a:solidFill>
              </a:rPr>
              <a:t>n convenios OIT y Convenci</a:t>
            </a:r>
            <a:r>
              <a:rPr lang="es-PE" sz="4000" smtClean="0">
                <a:solidFill>
                  <a:schemeClr val="hlink"/>
                </a:solidFill>
              </a:rPr>
              <a:t>ó</a:t>
            </a:r>
            <a:r>
              <a:rPr lang="it-IT" sz="4000" smtClean="0">
                <a:solidFill>
                  <a:schemeClr val="hlink"/>
                </a:solidFill>
              </a:rPr>
              <a:t>n de 1990</a:t>
            </a:r>
            <a:endParaRPr lang="it-IT" sz="4000" dirty="0" smtClean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115616" y="1700808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None/>
            </a:pPr>
            <a:r>
              <a:rPr lang="it-IT" sz="2800" dirty="0"/>
              <a:t>La ratificaci</a:t>
            </a:r>
            <a:r>
              <a:rPr lang="es-CO" sz="2800" dirty="0"/>
              <a:t>ó</a:t>
            </a:r>
            <a:r>
              <a:rPr lang="it-IT" sz="2800" dirty="0"/>
              <a:t>n de los C. 97 y 143: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/>
              <a:t>Menores </a:t>
            </a:r>
            <a:r>
              <a:rPr lang="it-IT" sz="2800" dirty="0"/>
              <a:t>restricciones a la libertad del migrante de elegir un empleo una vez regularmente en otro territorio (C.143)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/>
              <a:t>Herramienta para fortalecer el di</a:t>
            </a:r>
            <a:r>
              <a:rPr lang="es-PE" sz="2800" dirty="0"/>
              <a:t>á</a:t>
            </a:r>
            <a:r>
              <a:rPr lang="it-IT" sz="2800" dirty="0"/>
              <a:t>logo tripartito </a:t>
            </a:r>
            <a:r>
              <a:rPr lang="it-IT" sz="2800" dirty="0">
                <a:solidFill>
                  <a:schemeClr val="hlink"/>
                </a:solidFill>
              </a:rPr>
              <a:t>nacional</a:t>
            </a:r>
            <a:r>
              <a:rPr lang="it-IT" sz="2800" dirty="0"/>
              <a:t> sobre las migraciones laborales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/>
              <a:t>Herramienta para fortalecer el di</a:t>
            </a:r>
            <a:r>
              <a:rPr lang="es-PE" sz="2800" dirty="0"/>
              <a:t>á</a:t>
            </a:r>
            <a:r>
              <a:rPr lang="it-IT" sz="2800" dirty="0"/>
              <a:t>logo tripartito </a:t>
            </a:r>
            <a:r>
              <a:rPr lang="it-IT" sz="2800" dirty="0">
                <a:solidFill>
                  <a:schemeClr val="hlink"/>
                </a:solidFill>
              </a:rPr>
              <a:t>internacional</a:t>
            </a:r>
            <a:r>
              <a:rPr lang="it-IT" sz="2800" dirty="0"/>
              <a:t> sobre las migraciones laborales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/>
              <a:t>Acceso a los mecanismos de control de la OIT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17512" y="26064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dirty="0" smtClean="0">
                <a:solidFill>
                  <a:schemeClr val="hlink"/>
                </a:solidFill>
              </a:rPr>
              <a:t>¿</a:t>
            </a:r>
            <a:r>
              <a:rPr lang="it-IT" sz="3200" dirty="0" smtClean="0"/>
              <a:t> </a:t>
            </a:r>
            <a:r>
              <a:rPr lang="it-IT" sz="3200" dirty="0" smtClean="0">
                <a:solidFill>
                  <a:schemeClr val="hlink"/>
                </a:solidFill>
              </a:rPr>
              <a:t>Tiene relevancia ratificar los C. 97 y 143 </a:t>
            </a:r>
          </a:p>
          <a:p>
            <a:r>
              <a:rPr lang="it-IT" sz="3200" dirty="0" smtClean="0">
                <a:solidFill>
                  <a:schemeClr val="hlink"/>
                </a:solidFill>
              </a:rPr>
              <a:t>cuando ya se tiene ratificada la </a:t>
            </a:r>
            <a:endParaRPr lang="it-IT" sz="3200" dirty="0" smtClean="0">
              <a:solidFill>
                <a:schemeClr val="hlink"/>
              </a:solidFill>
            </a:endParaRPr>
          </a:p>
          <a:p>
            <a:r>
              <a:rPr lang="it-IT" sz="3200" dirty="0" smtClean="0">
                <a:solidFill>
                  <a:schemeClr val="hlink"/>
                </a:solidFill>
              </a:rPr>
              <a:t>Convenci</a:t>
            </a:r>
            <a:r>
              <a:rPr lang="es-PE" sz="3200" dirty="0" smtClean="0">
                <a:solidFill>
                  <a:schemeClr val="hlink"/>
                </a:solidFill>
              </a:rPr>
              <a:t>ó</a:t>
            </a:r>
            <a:r>
              <a:rPr lang="it-IT" sz="3200" dirty="0" smtClean="0">
                <a:solidFill>
                  <a:schemeClr val="hlink"/>
                </a:solidFill>
              </a:rPr>
              <a:t>n de 1990?</a:t>
            </a:r>
          </a:p>
        </p:txBody>
      </p:sp>
    </p:spTree>
    <p:extLst>
      <p:ext uri="{BB962C8B-B14F-4D97-AF65-F5344CB8AC3E}">
        <p14:creationId xmlns:p14="http://schemas.microsoft.com/office/powerpoint/2010/main" val="27498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92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476672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¿</a:t>
            </a:r>
            <a:r>
              <a:rPr lang="en-US" sz="4400" dirty="0" err="1" smtClean="0">
                <a:solidFill>
                  <a:srgbClr val="0070C0"/>
                </a:solidFill>
              </a:rPr>
              <a:t>Por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qué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necesitan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protección</a:t>
            </a:r>
            <a:r>
              <a:rPr lang="en-US" sz="44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948448" y="1310164"/>
            <a:ext cx="821760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Antes de migrar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Acceso inadecuado a informacion mercado laboral pertinente, exacta y confiable.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Altos costos y consumo tiempo de documentacion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Ineficiencia y corrupcion administracion publica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Agentes reclutadores informales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Tests de salud obligatorios (VIH, embarazo, etc.)</a:t>
            </a:r>
          </a:p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2. En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transito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Desconocimiento de requisitos y procedimientos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Trata de personas, asalto sexual</a:t>
            </a:r>
          </a:p>
          <a:p>
            <a:endParaRPr lang="it-IT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it-IT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51520" y="1159808"/>
            <a:ext cx="864096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1)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Establece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la base legal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esencial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politica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migracion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nacional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,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regular la  ML y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asegurar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cohesion social.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2)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Fortalecer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Estado de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Derecho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asegurar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normas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legales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definen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base de la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politica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ML,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implementacion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y supervision.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3)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Contribuir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asegurar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los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parametros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legales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definen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trato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todas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las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personas en el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territorio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un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pais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poniendo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limites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los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derechos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TM y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sus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familias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4)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Enviar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mensaje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paises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origen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exigen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respeto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DDHH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sus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nacionales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en exterior y </a:t>
            </a:r>
            <a:r>
              <a:rPr lang="en-US" sz="2400" b="1" dirty="0" err="1" smtClean="0">
                <a:solidFill>
                  <a:schemeClr val="tx2">
                    <a:lumMod val="75000"/>
                  </a:schemeClr>
                </a:solidFill>
              </a:rPr>
              <a:t>responden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 los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mismos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estandares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paises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destino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0" y="1680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12 Motivos para ratificar </a:t>
            </a:r>
          </a:p>
          <a:p>
            <a:r>
              <a:rPr lang="it-IT" sz="4000" dirty="0" smtClean="0">
                <a:solidFill>
                  <a:schemeClr val="hlink"/>
                </a:solidFill>
              </a:rPr>
              <a:t>Convención 1990 </a:t>
            </a:r>
          </a:p>
        </p:txBody>
      </p:sp>
    </p:spTree>
    <p:extLst>
      <p:ext uri="{BB962C8B-B14F-4D97-AF65-F5344CB8AC3E}">
        <p14:creationId xmlns:p14="http://schemas.microsoft.com/office/powerpoint/2010/main" val="26475594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05235" y="1700808"/>
            <a:ext cx="903876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5)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Refuerza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prerrogativa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estatal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determinar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política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migración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laboral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afirmando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conformidad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normas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legales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éticas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universales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6)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Obtener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apoyo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público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cumplimiento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política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práctica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de ML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demostrando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solidez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legal y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conformidad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principios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internacionales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justicia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social y DDHH.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7</a:t>
            </a:r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Fortalecer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la cohesion social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estableciendo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todas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las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personas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deben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ser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tratadas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600" dirty="0" err="1" smtClean="0">
                <a:solidFill>
                  <a:schemeClr val="tx2">
                    <a:lumMod val="75000"/>
                  </a:schemeClr>
                </a:solidFill>
              </a:rPr>
              <a:t>respeto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 (DDHH). 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8)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Desalentar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manera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explicita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cosificacion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600" b="1" dirty="0" err="1" smtClean="0">
                <a:solidFill>
                  <a:schemeClr val="tx2">
                    <a:lumMod val="75000"/>
                  </a:schemeClr>
                </a:solidFill>
              </a:rPr>
              <a:t>abuso</a:t>
            </a:r>
            <a:r>
              <a:rPr lang="en-US" sz="2600" b="1" dirty="0" smtClean="0">
                <a:solidFill>
                  <a:schemeClr val="tx2">
                    <a:lumMod val="75000"/>
                  </a:schemeClr>
                </a:solidFill>
              </a:rPr>
              <a:t> de TM</a:t>
            </a:r>
            <a:r>
              <a:rPr lang="en-US" sz="26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-6072" y="18864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12 Motivos para ratificar </a:t>
            </a:r>
          </a:p>
        </p:txBody>
      </p:sp>
    </p:spTree>
    <p:extLst>
      <p:ext uri="{BB962C8B-B14F-4D97-AF65-F5344CB8AC3E}">
        <p14:creationId xmlns:p14="http://schemas.microsoft.com/office/powerpoint/2010/main" val="1410641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206570" y="1628800"/>
            <a:ext cx="8968813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9)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Reducir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migracion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irregular al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eliminar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incentivos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explotación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ML,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trabajo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condiciones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abusivas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empleo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no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autorizado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alimentan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trata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tráfico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10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Facilitar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establecimiento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políticas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nacionales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efectivas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haciendo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referencia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servicios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asesoria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y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ejemplos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buenas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prácticas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facilitadas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por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organismos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internacionales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relevantes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11)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Obtener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guia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clara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cooperacion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bilateral y multilateral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ML legal,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humana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, y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equitativa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12)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Obtener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guia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international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sobre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implemetnacion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normas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legales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través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reporte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obligaciones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y revision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periódica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cuerpos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expertos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independientes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179512" y="188640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12 Motivos para ratificar </a:t>
            </a:r>
          </a:p>
        </p:txBody>
      </p:sp>
    </p:spTree>
    <p:extLst>
      <p:ext uri="{BB962C8B-B14F-4D97-AF65-F5344CB8AC3E}">
        <p14:creationId xmlns:p14="http://schemas.microsoft.com/office/powerpoint/2010/main" val="3005188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914642" y="1700808"/>
            <a:ext cx="73297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2"/>
          <p:cNvSpPr txBox="1">
            <a:spLocks noRot="1" noChangeArrowheads="1"/>
          </p:cNvSpPr>
          <p:nvPr/>
        </p:nvSpPr>
        <p:spPr>
          <a:xfrm>
            <a:off x="601216" y="861696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4000" dirty="0" smtClean="0">
                <a:solidFill>
                  <a:schemeClr val="hlink"/>
                </a:solidFill>
              </a:rPr>
              <a:t>Muchas gracias!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331640" y="2204864"/>
            <a:ext cx="67687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Ofiplaza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Retiro</a:t>
            </a:r>
            <a:endParaRPr lang="en-US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Edificio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8, Suite 836</a:t>
            </a: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Managua</a:t>
            </a:r>
          </a:p>
          <a:p>
            <a:pPr algn="ctr"/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fernandezb@ilo.org</a:t>
            </a:r>
          </a:p>
        </p:txBody>
      </p:sp>
    </p:spTree>
    <p:extLst>
      <p:ext uri="{BB962C8B-B14F-4D97-AF65-F5344CB8AC3E}">
        <p14:creationId xmlns:p14="http://schemas.microsoft.com/office/powerpoint/2010/main" val="4084596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260648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¿</a:t>
            </a:r>
            <a:r>
              <a:rPr lang="en-US" sz="4400" dirty="0" err="1" smtClean="0">
                <a:solidFill>
                  <a:srgbClr val="0070C0"/>
                </a:solidFill>
              </a:rPr>
              <a:t>Por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qué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necesitan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protección</a:t>
            </a:r>
            <a:r>
              <a:rPr lang="en-US" sz="4400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23528" y="1089898"/>
            <a:ext cx="88204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3. Durante empleo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Servicios de orientacion para ajustes iniciales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Cambio de condiciones contractuales acordadas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Pagos tadios, retenciones pagos, impago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Exclusion de legislacion laboral nacional (SS, salario min)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Libertad asociacion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Perdida de estatus migratorio por desempleo</a:t>
            </a:r>
          </a:p>
          <a:p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4. Al regreso</a:t>
            </a:r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Dificultades en reintegración económica</a:t>
            </a:r>
          </a:p>
        </p:txBody>
      </p:sp>
    </p:spTree>
    <p:extLst>
      <p:ext uri="{BB962C8B-B14F-4D97-AF65-F5344CB8AC3E}">
        <p14:creationId xmlns:p14="http://schemas.microsoft.com/office/powerpoint/2010/main" val="41058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9923973"/>
              </p:ext>
            </p:extLst>
          </p:nvPr>
        </p:nvGraphicFramePr>
        <p:xfrm>
          <a:off x="-1299864" y="116632"/>
          <a:ext cx="82296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401854" y="-315416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rgbClr val="0070C0"/>
                </a:solidFill>
              </a:rPr>
              <a:t>Un </a:t>
            </a:r>
            <a:r>
              <a:rPr lang="en-US" sz="2400" b="1" dirty="0" err="1" smtClean="0">
                <a:solidFill>
                  <a:srgbClr val="0070C0"/>
                </a:solidFill>
              </a:rPr>
              <a:t>Trato</a:t>
            </a:r>
            <a:r>
              <a:rPr lang="en-US" sz="2400" b="1" dirty="0" smtClean="0">
                <a:solidFill>
                  <a:srgbClr val="0070C0"/>
                </a:solidFill>
              </a:rPr>
              <a:t> Justo </a:t>
            </a:r>
            <a:r>
              <a:rPr lang="en-US" sz="2400" b="1" dirty="0" err="1" smtClean="0">
                <a:solidFill>
                  <a:srgbClr val="0070C0"/>
                </a:solidFill>
              </a:rPr>
              <a:t>para</a:t>
            </a:r>
            <a:r>
              <a:rPr lang="en-US" sz="2400" b="1" dirty="0" smtClean="0">
                <a:solidFill>
                  <a:srgbClr val="0070C0"/>
                </a:solidFill>
              </a:rPr>
              <a:t> los/as </a:t>
            </a:r>
            <a:r>
              <a:rPr lang="en-US" sz="2400" b="1" dirty="0" err="1" smtClean="0">
                <a:solidFill>
                  <a:srgbClr val="0070C0"/>
                </a:solidFill>
              </a:rPr>
              <a:t>Trabajadores</a:t>
            </a:r>
            <a:r>
              <a:rPr lang="en-US" sz="2400" b="1" dirty="0" smtClean="0">
                <a:solidFill>
                  <a:srgbClr val="0070C0"/>
                </a:solidFill>
              </a:rPr>
              <a:t>/as </a:t>
            </a:r>
            <a:r>
              <a:rPr lang="en-US" sz="2400" b="1" dirty="0" err="1" smtClean="0">
                <a:solidFill>
                  <a:srgbClr val="0070C0"/>
                </a:solidFill>
              </a:rPr>
              <a:t>Migrantes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0" name="9 Forma"/>
          <p:cNvSpPr/>
          <p:nvPr/>
        </p:nvSpPr>
        <p:spPr>
          <a:xfrm rot="4396374">
            <a:off x="3935398" y="2288515"/>
            <a:ext cx="4120477" cy="2037039"/>
          </a:xfrm>
          <a:prstGeom prst="swooshArrow">
            <a:avLst>
              <a:gd name="adj1" fmla="val 16310"/>
              <a:gd name="adj2" fmla="val 3137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11" name="10 Grupo"/>
          <p:cNvGrpSpPr/>
          <p:nvPr/>
        </p:nvGrpSpPr>
        <p:grpSpPr>
          <a:xfrm>
            <a:off x="5995638" y="1916832"/>
            <a:ext cx="2691781" cy="692552"/>
            <a:chOff x="839554" y="1440159"/>
            <a:chExt cx="2691781" cy="692552"/>
          </a:xfrm>
        </p:grpSpPr>
        <p:sp>
          <p:nvSpPr>
            <p:cNvPr id="12" name="11 Rectángulo"/>
            <p:cNvSpPr/>
            <p:nvPr/>
          </p:nvSpPr>
          <p:spPr>
            <a:xfrm>
              <a:off x="1296135" y="1440159"/>
              <a:ext cx="2235200" cy="65024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12 Rectángulo"/>
            <p:cNvSpPr/>
            <p:nvPr/>
          </p:nvSpPr>
          <p:spPr>
            <a:xfrm>
              <a:off x="839554" y="1482471"/>
              <a:ext cx="2235200" cy="6502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780" tIns="17780" rIns="17780" bIns="1778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err="1" smtClean="0">
                  <a:solidFill>
                    <a:schemeClr val="tx2">
                      <a:lumMod val="75000"/>
                    </a:schemeClr>
                  </a:solidFill>
                </a:rPr>
                <a:t>Empleo</a:t>
              </a:r>
              <a:r>
                <a:rPr lang="en-US" sz="2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2000" b="1" kern="1200" dirty="0" err="1" smtClean="0">
                  <a:solidFill>
                    <a:schemeClr val="tx2">
                      <a:lumMod val="75000"/>
                    </a:schemeClr>
                  </a:solidFill>
                </a:rPr>
                <a:t>Productivo</a:t>
              </a:r>
              <a:r>
                <a:rPr lang="en-US" sz="2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y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1" kern="1200" dirty="0" err="1" smtClean="0">
                  <a:solidFill>
                    <a:schemeClr val="tx2">
                      <a:lumMod val="75000"/>
                    </a:schemeClr>
                  </a:solidFill>
                </a:rPr>
                <a:t>Trabajo</a:t>
              </a:r>
              <a:r>
                <a:rPr lang="en-US" sz="2000" b="1" kern="1200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en-US" sz="2000" b="1" kern="1200" dirty="0" err="1" smtClean="0">
                  <a:solidFill>
                    <a:schemeClr val="tx2">
                      <a:lumMod val="75000"/>
                    </a:schemeClr>
                  </a:solidFill>
                </a:rPr>
                <a:t>Decente</a:t>
              </a:r>
              <a:endParaRPr lang="en-US" sz="2000" b="1" kern="12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sp>
        <p:nvSpPr>
          <p:cNvPr id="14" name="13 Rectángulo"/>
          <p:cNvSpPr/>
          <p:nvPr/>
        </p:nvSpPr>
        <p:spPr>
          <a:xfrm>
            <a:off x="7092280" y="3072229"/>
            <a:ext cx="27991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Proteccion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Derechos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Trabajadores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/as, </a:t>
            </a:r>
          </a:p>
          <a:p>
            <a:pPr lvl="0"/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sin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importar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estatus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75000"/>
                  </a:schemeClr>
                </a:solidFill>
              </a:rPr>
              <a:t>migratorio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4572000" y="4300165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Marco Multilateral</a:t>
            </a:r>
          </a:p>
          <a:p>
            <a:pPr lvl="0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para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lvl="0"/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Migraciones</a:t>
            </a:r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75000"/>
                  </a:schemeClr>
                </a:solidFill>
              </a:rPr>
              <a:t>Laborales</a:t>
            </a:r>
            <a:endParaRPr lang="en-US" sz="2000" b="1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en-US" sz="2000" b="1" dirty="0">
                <a:solidFill>
                  <a:schemeClr val="tx2">
                    <a:lumMod val="75000"/>
                  </a:schemeClr>
                </a:solidFill>
              </a:rPr>
              <a:t> (2006)</a:t>
            </a:r>
          </a:p>
        </p:txBody>
      </p:sp>
      <p:sp>
        <p:nvSpPr>
          <p:cNvPr id="16" name="15 Elipse"/>
          <p:cNvSpPr/>
          <p:nvPr/>
        </p:nvSpPr>
        <p:spPr>
          <a:xfrm flipV="1">
            <a:off x="5743608" y="2488953"/>
            <a:ext cx="252028" cy="15623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16 Elipse"/>
          <p:cNvSpPr/>
          <p:nvPr/>
        </p:nvSpPr>
        <p:spPr>
          <a:xfrm flipV="1">
            <a:off x="6452219" y="3633424"/>
            <a:ext cx="252028" cy="15623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69341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260648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0070C0"/>
                </a:solidFill>
              </a:rPr>
              <a:t>Convenios</a:t>
            </a:r>
            <a:r>
              <a:rPr lang="en-US" sz="4400" dirty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Fundamentales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089898"/>
            <a:ext cx="9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Trabajo Forzoso, 1930 (C. 29)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Libertad de Asociacion y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Protección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Derecho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Organización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, 1948 (C. 87)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Derecho organización, negociación colectiva, 1949 (C.98)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Igualdad de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remuneración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, 1951 (C. 100)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Abolicion del trabajo forzoso, 1957 (C. 105)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Discriminación empleo y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ocupación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, 1958 (C. 111)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Edad minima, 1973 (C. 138)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Peores formas de trabajo infantil, 1999 (C. 182)</a:t>
            </a:r>
          </a:p>
          <a:p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84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0" y="260648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 err="1" smtClean="0">
                <a:solidFill>
                  <a:srgbClr val="0070C0"/>
                </a:solidFill>
              </a:rPr>
              <a:t>Relevancia</a:t>
            </a:r>
            <a:r>
              <a:rPr lang="en-US" sz="4400" dirty="0" smtClean="0">
                <a:solidFill>
                  <a:srgbClr val="0070C0"/>
                </a:solidFill>
              </a:rPr>
              <a:t> de </a:t>
            </a:r>
            <a:r>
              <a:rPr lang="en-US" sz="4400" dirty="0" err="1" smtClean="0">
                <a:solidFill>
                  <a:srgbClr val="0070C0"/>
                </a:solidFill>
              </a:rPr>
              <a:t>estándares</a:t>
            </a:r>
            <a:r>
              <a:rPr lang="en-US" sz="4400" dirty="0" smtClean="0">
                <a:solidFill>
                  <a:srgbClr val="0070C0"/>
                </a:solidFill>
              </a:rPr>
              <a:t> de la </a:t>
            </a:r>
          </a:p>
          <a:p>
            <a:pPr algn="ctr"/>
            <a:r>
              <a:rPr lang="en-US" sz="4400" dirty="0" smtClean="0">
                <a:solidFill>
                  <a:srgbClr val="0070C0"/>
                </a:solidFill>
              </a:rPr>
              <a:t>OIT </a:t>
            </a:r>
            <a:r>
              <a:rPr lang="en-US" sz="4400" dirty="0" err="1" smtClean="0">
                <a:solidFill>
                  <a:srgbClr val="0070C0"/>
                </a:solidFill>
              </a:rPr>
              <a:t>para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protección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r>
              <a:rPr lang="en-US" sz="4400" dirty="0" err="1" smtClean="0">
                <a:solidFill>
                  <a:srgbClr val="0070C0"/>
                </a:solidFill>
              </a:rPr>
              <a:t>migrantes</a:t>
            </a:r>
            <a:r>
              <a:rPr lang="en-US" sz="4400" dirty="0" smtClean="0">
                <a:solidFill>
                  <a:srgbClr val="0070C0"/>
                </a:solidFill>
              </a:rPr>
              <a:t> </a:t>
            </a:r>
            <a:endParaRPr lang="en-US" sz="4400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3528" y="1556792"/>
            <a:ext cx="9001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Convenios y Recomendaciones son de aplicación general, cubren todos trabajadores/as 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sin importar nacionalidad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Estados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pueden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impedir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acceso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al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mercado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laboral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nacional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sobre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base de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nacionalidad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, sin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que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sea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discriminación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Comité de Expertos sobre Aplicacion Convenios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incluyó específicamente trabajadores/as migrantes en monitoreo de implementación estándares laborales internacionales.</a:t>
            </a:r>
          </a:p>
          <a:p>
            <a:endParaRPr lang="it-IT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60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179512" y="32048"/>
            <a:ext cx="831641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hlink"/>
                </a:solidFill>
              </a:rPr>
              <a:t>Marco jur</a:t>
            </a:r>
            <a:r>
              <a:rPr lang="es-PE" sz="4000" b="1" dirty="0">
                <a:solidFill>
                  <a:schemeClr val="hlink"/>
                </a:solidFill>
              </a:rPr>
              <a:t>í</a:t>
            </a:r>
            <a:r>
              <a:rPr lang="it-IT" sz="4400" b="1" dirty="0">
                <a:solidFill>
                  <a:schemeClr val="hlink"/>
                </a:solidFill>
              </a:rPr>
              <a:t>dico internacional de </a:t>
            </a:r>
            <a:endParaRPr lang="it-IT" sz="4400" b="1" dirty="0" smtClean="0">
              <a:solidFill>
                <a:schemeClr val="hlink"/>
              </a:solidFill>
            </a:endParaRPr>
          </a:p>
          <a:p>
            <a:pPr algn="ctr"/>
            <a:r>
              <a:rPr lang="it-IT" sz="4400" b="1" dirty="0" smtClean="0">
                <a:solidFill>
                  <a:schemeClr val="hlink"/>
                </a:solidFill>
              </a:rPr>
              <a:t>las </a:t>
            </a:r>
            <a:r>
              <a:rPr lang="it-IT" sz="4400" b="1" dirty="0">
                <a:solidFill>
                  <a:schemeClr val="hlink"/>
                </a:solidFill>
              </a:rPr>
              <a:t>migraciones laborales</a:t>
            </a:r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17983" y="1478598"/>
            <a:ext cx="8613221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it-IT" sz="2400" dirty="0" smtClean="0"/>
              <a:t>I - </a:t>
            </a:r>
            <a:r>
              <a:rPr lang="it-IT" sz="2400" b="1" dirty="0" smtClean="0"/>
              <a:t>Convenio n</a:t>
            </a:r>
            <a:r>
              <a:rPr lang="es-ES" sz="2400" b="1" dirty="0" smtClean="0"/>
              <a:t>. </a:t>
            </a:r>
            <a:r>
              <a:rPr lang="it-IT" sz="2400" b="1" dirty="0" smtClean="0"/>
              <a:t>97 </a:t>
            </a:r>
            <a:r>
              <a:rPr lang="it-IT" sz="2400" dirty="0"/>
              <a:t>de la OIT (1949) sobre los trabajadores migrantes, </a:t>
            </a:r>
            <a:r>
              <a:rPr lang="it-IT" sz="2400" dirty="0">
                <a:solidFill>
                  <a:schemeClr val="hlink"/>
                </a:solidFill>
              </a:rPr>
              <a:t>49 ratificaciones hasta la fecha (incluido </a:t>
            </a:r>
            <a:r>
              <a:rPr lang="it-IT" sz="2400" dirty="0" smtClean="0">
                <a:solidFill>
                  <a:schemeClr val="hlink"/>
                </a:solidFill>
              </a:rPr>
              <a:t>Ecuador), </a:t>
            </a:r>
            <a:r>
              <a:rPr lang="it-IT" sz="2400" dirty="0" smtClean="0"/>
              <a:t>Complementado </a:t>
            </a:r>
            <a:r>
              <a:rPr lang="it-IT" sz="2400" dirty="0"/>
              <a:t>por Recomendaci</a:t>
            </a:r>
            <a:r>
              <a:rPr lang="es-ES" sz="2400" dirty="0"/>
              <a:t>ó</a:t>
            </a:r>
            <a:r>
              <a:rPr lang="it-IT" sz="2400" dirty="0"/>
              <a:t>n </a:t>
            </a:r>
            <a:r>
              <a:rPr lang="it-IT" sz="2400" dirty="0" smtClean="0"/>
              <a:t>86 (revisada)</a:t>
            </a:r>
          </a:p>
          <a:p>
            <a:pPr>
              <a:lnSpc>
                <a:spcPct val="90000"/>
              </a:lnSpc>
              <a:defRPr/>
            </a:pPr>
            <a:endParaRPr lang="it-IT" sz="2400" dirty="0"/>
          </a:p>
          <a:p>
            <a:pPr>
              <a:lnSpc>
                <a:spcPct val="90000"/>
              </a:lnSpc>
              <a:defRPr/>
            </a:pPr>
            <a:r>
              <a:rPr lang="it-IT" sz="2400" dirty="0" smtClean="0"/>
              <a:t>II - </a:t>
            </a:r>
            <a:r>
              <a:rPr lang="it-IT" sz="2400" b="1" dirty="0" smtClean="0"/>
              <a:t>Convenio n</a:t>
            </a:r>
            <a:r>
              <a:rPr lang="es-ES" sz="2400" b="1" dirty="0" smtClean="0"/>
              <a:t>. </a:t>
            </a:r>
            <a:r>
              <a:rPr lang="it-IT" sz="2400" b="1" dirty="0" smtClean="0"/>
              <a:t>143 </a:t>
            </a:r>
            <a:r>
              <a:rPr lang="it-IT" sz="2400" dirty="0"/>
              <a:t>de la OIT (1975) sobre los trabajadores migrantes (medidas complementarias), </a:t>
            </a:r>
            <a:r>
              <a:rPr lang="it-IT" sz="2400" dirty="0">
                <a:solidFill>
                  <a:schemeClr val="hlink"/>
                </a:solidFill>
              </a:rPr>
              <a:t>23 ratificaciones hasta la </a:t>
            </a:r>
            <a:r>
              <a:rPr lang="it-IT" sz="2400" dirty="0" smtClean="0">
                <a:solidFill>
                  <a:schemeClr val="hlink"/>
                </a:solidFill>
              </a:rPr>
              <a:t>fecha, </a:t>
            </a:r>
            <a:r>
              <a:rPr lang="it-IT" sz="2400" dirty="0" smtClean="0"/>
              <a:t>Complementado </a:t>
            </a:r>
            <a:r>
              <a:rPr lang="it-IT" sz="2400" dirty="0"/>
              <a:t>por Recomendaci</a:t>
            </a:r>
            <a:r>
              <a:rPr lang="es-ES" sz="2400" dirty="0"/>
              <a:t>ó</a:t>
            </a:r>
            <a:r>
              <a:rPr lang="it-IT" sz="2400" dirty="0"/>
              <a:t>n 151</a:t>
            </a:r>
            <a:endParaRPr lang="it-IT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defRPr/>
            </a:pPr>
            <a:endParaRPr lang="it-IT" sz="2400" dirty="0">
              <a:solidFill>
                <a:schemeClr val="hlink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it-IT" sz="2400" dirty="0" smtClean="0"/>
              <a:t>III - </a:t>
            </a:r>
            <a:r>
              <a:rPr lang="it-IT" sz="2400" b="1" dirty="0" smtClean="0"/>
              <a:t>Convenci</a:t>
            </a:r>
            <a:r>
              <a:rPr lang="es-ES" sz="2400" b="1" dirty="0"/>
              <a:t>ó</a:t>
            </a:r>
            <a:r>
              <a:rPr lang="it-IT" sz="2400" b="1" dirty="0"/>
              <a:t>n internacional sobre la protecci</a:t>
            </a:r>
            <a:r>
              <a:rPr lang="es-ES" sz="2400" b="1" dirty="0" err="1"/>
              <a:t>ón</a:t>
            </a:r>
            <a:r>
              <a:rPr lang="es-ES" sz="2400" b="1" dirty="0"/>
              <a:t> de los derechos de todos los trabajadores migratorios y de su familiares </a:t>
            </a:r>
            <a:r>
              <a:rPr lang="es-ES" sz="2400" dirty="0"/>
              <a:t>(1990), </a:t>
            </a:r>
            <a:r>
              <a:rPr lang="es-ES" sz="2400" dirty="0" smtClean="0">
                <a:solidFill>
                  <a:schemeClr val="hlink"/>
                </a:solidFill>
              </a:rPr>
              <a:t>45 </a:t>
            </a:r>
            <a:r>
              <a:rPr lang="es-ES" sz="2400" dirty="0">
                <a:solidFill>
                  <a:schemeClr val="hlink"/>
                </a:solidFill>
              </a:rPr>
              <a:t>ratificaciones hasta la fecha (incluidos Bolivia, Colombia, Ecuador, </a:t>
            </a:r>
            <a:r>
              <a:rPr lang="es-ES" sz="2400" dirty="0" smtClean="0">
                <a:solidFill>
                  <a:schemeClr val="hlink"/>
                </a:solidFill>
              </a:rPr>
              <a:t>Perú, Uruguay y Paraguay)</a:t>
            </a:r>
            <a:endParaRPr lang="it-IT" sz="2400" dirty="0">
              <a:solidFill>
                <a:schemeClr val="hlin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-180528" y="380997"/>
            <a:ext cx="8316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4400" b="1" dirty="0">
                <a:solidFill>
                  <a:schemeClr val="hlink"/>
                </a:solidFill>
              </a:rPr>
              <a:t>Premisas </a:t>
            </a:r>
            <a:r>
              <a:rPr lang="it-IT" sz="4400" b="1" dirty="0" smtClean="0">
                <a:solidFill>
                  <a:schemeClr val="hlink"/>
                </a:solidFill>
              </a:rPr>
              <a:t>comunes</a:t>
            </a:r>
            <a:endParaRPr lang="en-US" sz="4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20201" y="1484784"/>
            <a:ext cx="8623799" cy="522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La Convenci</a:t>
            </a:r>
            <a:r>
              <a:rPr lang="es-CO" sz="2800" dirty="0">
                <a:solidFill>
                  <a:schemeClr val="accent1">
                    <a:lumMod val="50000"/>
                  </a:schemeClr>
                </a:solidFill>
              </a:rPr>
              <a:t>ó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n de 1990 se basa en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2 convenios</a:t>
            </a:r>
            <a:endParaRPr lang="it-IT" sz="28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T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ienen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objetivos idénticos y se complementan al </a:t>
            </a:r>
            <a:r>
              <a:rPr lang="it-IT" sz="2800" b="1" dirty="0">
                <a:solidFill>
                  <a:schemeClr val="accent1">
                    <a:lumMod val="50000"/>
                  </a:schemeClr>
                </a:solidFill>
              </a:rPr>
              <a:t>no existir incompatibilidades </a:t>
            </a:r>
            <a:r>
              <a:rPr lang="it-IT" sz="2800" dirty="0">
                <a:solidFill>
                  <a:schemeClr val="accent1">
                    <a:lumMod val="50000"/>
                  </a:schemeClr>
                </a:solidFill>
              </a:rPr>
              <a:t>entre sus </a:t>
            </a:r>
            <a:r>
              <a:rPr lang="it-IT" sz="2800" dirty="0" smtClean="0">
                <a:solidFill>
                  <a:schemeClr val="accent1">
                    <a:lumMod val="50000"/>
                  </a:schemeClr>
                </a:solidFill>
              </a:rPr>
              <a:t>disposiciones</a:t>
            </a:r>
            <a:endParaRPr lang="it-IT" sz="28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Responden a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doble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necesidad: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proteger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trabajadores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migrantes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contra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discriminaci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ó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n, y </a:t>
            </a:r>
            <a:r>
              <a:rPr lang="it-IT" sz="2800" dirty="0" smtClean="0">
                <a:solidFill>
                  <a:schemeClr val="tx2">
                    <a:lumMod val="75000"/>
                  </a:schemeClr>
                </a:solidFill>
              </a:rPr>
              <a:t>regular  condiciones de migraciones laborales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No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cuestionan la soberan</a:t>
            </a:r>
            <a:r>
              <a:rPr lang="es-CO" sz="2800" b="1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 del Estado 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respecto de su pol</a:t>
            </a:r>
            <a:r>
              <a:rPr lang="es-CO" sz="2800" dirty="0">
                <a:solidFill>
                  <a:schemeClr val="tx2">
                    <a:lumMod val="75000"/>
                  </a:schemeClr>
                </a:solidFill>
              </a:rPr>
              <a:t>í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tica de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acceso al </a:t>
            </a:r>
            <a:r>
              <a:rPr lang="it-IT" sz="2800" b="1" dirty="0" smtClean="0">
                <a:solidFill>
                  <a:schemeClr val="tx2">
                    <a:lumMod val="75000"/>
                  </a:schemeClr>
                </a:solidFill>
              </a:rPr>
              <a:t>territorio (aunque con limitantes), ni de como enfrentar la falta de mano de obra. </a:t>
            </a:r>
            <a:endParaRPr lang="it-IT" sz="28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38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3237</Words>
  <Application>Microsoft Office PowerPoint</Application>
  <PresentationFormat>Presentación en pantalla (4:3)</PresentationFormat>
  <Paragraphs>380</Paragraphs>
  <Slides>33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arco producciones</dc:creator>
  <cp:lastModifiedBy>BERTA FERNANDEZ</cp:lastModifiedBy>
  <cp:revision>68</cp:revision>
  <dcterms:created xsi:type="dcterms:W3CDTF">2012-02-28T22:28:31Z</dcterms:created>
  <dcterms:modified xsi:type="dcterms:W3CDTF">2012-05-02T14:07:59Z</dcterms:modified>
</cp:coreProperties>
</file>