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1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2"/>
    <p:sldMasterId id="2147483674" r:id="rId3"/>
  </p:sldMasterIdLst>
  <p:notesMasterIdLst>
    <p:notesMasterId r:id="rId12"/>
  </p:notesMasterIdLst>
  <p:sldIdLst>
    <p:sldId id="318" r:id="rId4"/>
    <p:sldId id="274" r:id="rId5"/>
    <p:sldId id="310" r:id="rId6"/>
    <p:sldId id="312" r:id="rId7"/>
    <p:sldId id="308" r:id="rId8"/>
    <p:sldId id="309" r:id="rId9"/>
    <p:sldId id="307" r:id="rId10"/>
    <p:sldId id="31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29" autoAdjust="0"/>
    <p:restoredTop sz="94660"/>
  </p:normalViewPr>
  <p:slideViewPr>
    <p:cSldViewPr>
      <p:cViewPr varScale="1">
        <p:scale>
          <a:sx n="69" d="100"/>
          <a:sy n="69" d="100"/>
        </p:scale>
        <p:origin x="1236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2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39956C-1727-44B4-AC11-69081DDDEDF8}" type="datetimeFigureOut">
              <a:rPr lang="en-US" smtClean="0"/>
              <a:t>4/25/2018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A500F7-EE76-48C8-9A19-4444F2A51A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4720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050448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fr-FR" sz="1200" b="1" i="0" u="none" strike="noStrike" cap="none" normalizeH="0" baseline="0" dirty="0">
              <a:ln>
                <a:noFill/>
              </a:ln>
              <a:solidFill>
                <a:srgbClr val="548DD4"/>
              </a:solidFill>
              <a:effectLst/>
              <a:latin typeface="Corbel" pitchFamily="34" charset="0"/>
              <a:ea typeface="Calibri" pitchFamily="34" charset="0"/>
              <a:cs typeface="Arial" pitchFamily="34" charset="0"/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AA2CEB4C-364C-674E-A933-C3977187AE0B}" type="datetime1">
              <a:rPr lang="id-ID" smtClean="0"/>
              <a:pPr/>
              <a:t>25/04/2018</a:t>
            </a:fld>
            <a:endParaRPr lang="id-ID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DA8B1A-13F2-1446-8603-74185E46CFC5}" type="slidenum">
              <a:rPr lang="id-ID" smtClean="0"/>
              <a:pPr/>
              <a:t>5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083551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rtl="0" eaLnBrk="1" fontAlgn="t" latinLnBrk="0" hangingPunct="1"/>
            <a:endParaRPr lang="fr-FR" sz="1200" b="0" i="0" u="none" strike="noStrike" kern="1200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AA2CEB4C-364C-674E-A933-C3977187AE0B}" type="datetime1">
              <a:rPr lang="id-ID" smtClean="0"/>
              <a:pPr/>
              <a:t>25/04/2018</a:t>
            </a:fld>
            <a:endParaRPr lang="id-ID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DA8B1A-13F2-1446-8603-74185E46CFC5}" type="slidenum">
              <a:rPr lang="id-ID" smtClean="0"/>
              <a:pPr/>
              <a:t>7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497228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969876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bg bwMode="black"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1pPr>
            <a:lvl2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2pPr>
            <a:lvl3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3pPr>
            <a:lvl4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4pPr>
            <a:lvl5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">
    <p:bg bwMode="black"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1pPr>
            <a:lvl2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2pPr>
            <a:lvl3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3pPr>
            <a:lvl4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4pPr>
            <a:lvl5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white bar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2355850"/>
            <a:ext cx="7623810" cy="162306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vert="horz" lIns="0" tIns="0" rIns="0" bIns="0" rtlCol="0"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 typeface="Arial" pitchFamily="34" charset="0"/>
              <a:buNone/>
              <a:defRPr lang="en-US" sz="10000" b="0" i="1" kern="1200" baseline="0" dirty="0" smtClean="0">
                <a:ln>
                  <a:solidFill>
                    <a:schemeClr val="tx1">
                      <a:alpha val="21000"/>
                    </a:schemeClr>
                  </a:solidFill>
                </a:ln>
                <a:gradFill>
                  <a:gsLst>
                    <a:gs pos="6000">
                      <a:schemeClr val="accent4">
                        <a:lumMod val="75000"/>
                      </a:schemeClr>
                    </a:gs>
                    <a:gs pos="50000">
                      <a:schemeClr val="accent4">
                        <a:lumMod val="50000"/>
                      </a:schemeClr>
                    </a:gs>
                    <a:gs pos="100000">
                      <a:schemeClr val="bg2">
                        <a:lumMod val="85000"/>
                        <a:lumOff val="15000"/>
                      </a:schemeClr>
                    </a:gs>
                  </a:gsLst>
                  <a:lin ang="5400000" scaled="0"/>
                </a:gradFill>
                <a:effectLst>
                  <a:outerShdw blurRad="139700" dir="16200000" rotWithShape="0">
                    <a:schemeClr val="tx1">
                      <a:alpha val="34000"/>
                    </a:schemeClr>
                  </a:outerShdw>
                </a:effectLst>
                <a:latin typeface="+mn-lt"/>
                <a:ea typeface="+mn-ea"/>
                <a:cs typeface="Arial" pitchFamily="34" charset="0"/>
              </a:defRPr>
            </a:lvl1pPr>
          </a:lstStyle>
          <a:p>
            <a:pPr lvl="0"/>
            <a:r>
              <a:rPr lang="en-US" dirty="0"/>
              <a:t>click to…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722313" y="2864917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037420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e for slides with Software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193899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white bar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2355850"/>
            <a:ext cx="7623810" cy="162306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vert="horz" lIns="0" tIns="0" rIns="0" bIns="0" rtlCol="0"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 typeface="Arial" pitchFamily="34" charset="0"/>
              <a:buNone/>
              <a:defRPr lang="en-US" sz="10000" b="0" i="1" kern="1200" baseline="0" dirty="0" smtClean="0">
                <a:ln>
                  <a:solidFill>
                    <a:schemeClr val="tx1">
                      <a:alpha val="21000"/>
                    </a:schemeClr>
                  </a:solidFill>
                </a:ln>
                <a:gradFill>
                  <a:gsLst>
                    <a:gs pos="6000">
                      <a:schemeClr val="accent4">
                        <a:lumMod val="75000"/>
                      </a:schemeClr>
                    </a:gs>
                    <a:gs pos="50000">
                      <a:schemeClr val="accent4">
                        <a:lumMod val="50000"/>
                      </a:schemeClr>
                    </a:gs>
                    <a:gs pos="100000">
                      <a:schemeClr val="bg2">
                        <a:lumMod val="85000"/>
                        <a:lumOff val="15000"/>
                      </a:schemeClr>
                    </a:gs>
                  </a:gsLst>
                  <a:lin ang="5400000" scaled="0"/>
                </a:gradFill>
                <a:effectLst>
                  <a:outerShdw blurRad="139700" dir="16200000" rotWithShape="0">
                    <a:schemeClr val="tx1">
                      <a:alpha val="34000"/>
                    </a:schemeClr>
                  </a:outerShdw>
                </a:effectLst>
                <a:latin typeface="+mn-lt"/>
                <a:ea typeface="+mn-ea"/>
                <a:cs typeface="Arial" pitchFamily="34" charset="0"/>
              </a:defRPr>
            </a:lvl1pPr>
          </a:lstStyle>
          <a:p>
            <a:pPr lvl="0"/>
            <a:r>
              <a:rPr lang="en-US" dirty="0"/>
              <a:t>click to…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Prints in GRAYS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5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pic>
        <p:nvPicPr>
          <p:cNvPr id="4" name="Picture 3" descr="bottombar.png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0" y="6299337"/>
            <a:ext cx="9144000" cy="55707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61" r:id="rId12"/>
    <p:sldLayoutId id="2147483676" r:id="rId13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0" cap="none" spc="-150" dirty="0">
          <a:ln w="3175">
            <a:noFill/>
          </a:ln>
          <a:solidFill>
            <a:srgbClr val="005825"/>
          </a:solidFill>
          <a:effectLst/>
          <a:latin typeface="+mj-lt"/>
          <a:ea typeface="+mn-ea"/>
          <a:cs typeface="Arial" pitchFamily="34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1082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0" cap="none" spc="-150" dirty="0">
          <a:ln w="3175">
            <a:noFill/>
          </a:ln>
          <a:solidFill>
            <a:srgbClr val="005825"/>
          </a:solidFill>
          <a:effectLst/>
          <a:latin typeface="+mj-lt"/>
          <a:ea typeface="+mn-ea"/>
          <a:cs typeface="Arial" pitchFamily="34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6" Type="http://schemas.openxmlformats.org/officeDocument/2006/relationships/image" Target="../media/image8.png"/><Relationship Id="rId5" Type="http://schemas.openxmlformats.org/officeDocument/2006/relationships/image" Target="../media/image9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/>
          <p:nvPr/>
        </p:nvSpPr>
        <p:spPr>
          <a:xfrm>
            <a:off x="0" y="774850"/>
            <a:ext cx="9144000" cy="6083150"/>
          </a:xfrm>
          <a:prstGeom prst="rect">
            <a:avLst/>
          </a:prstGeom>
          <a:solidFill>
            <a:srgbClr val="0B53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56" name="Shape 56"/>
          <p:cNvSpPr/>
          <p:nvPr/>
        </p:nvSpPr>
        <p:spPr>
          <a:xfrm>
            <a:off x="0" y="802709"/>
            <a:ext cx="1595100" cy="34629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>
              <a:solidFill>
                <a:srgbClr val="FFFF00"/>
              </a:solidFill>
            </a:endParaRPr>
          </a:p>
        </p:txBody>
      </p:sp>
      <p:pic>
        <p:nvPicPr>
          <p:cNvPr id="58" name="Shape 58"/>
          <p:cNvPicPr preferRelativeResize="0"/>
          <p:nvPr/>
        </p:nvPicPr>
        <p:blipFill rotWithShape="1">
          <a:blip r:embed="rId3">
            <a:alphaModFix/>
          </a:blip>
          <a:srcRect l="10257" t="28136" b="42594"/>
          <a:stretch/>
        </p:blipFill>
        <p:spPr>
          <a:xfrm>
            <a:off x="108534" y="4713259"/>
            <a:ext cx="2596679" cy="1096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Shape 5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844118" y="4608544"/>
            <a:ext cx="1008775" cy="1305499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Shape 6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064276" y="4834291"/>
            <a:ext cx="2244000" cy="854000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Shape 61"/>
          <p:cNvSpPr/>
          <p:nvPr/>
        </p:nvSpPr>
        <p:spPr>
          <a:xfrm>
            <a:off x="-55200" y="4181325"/>
            <a:ext cx="9199200" cy="11214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/>
          </a:p>
        </p:txBody>
      </p:sp>
      <p:pic>
        <p:nvPicPr>
          <p:cNvPr id="62" name="Shape 62"/>
          <p:cNvPicPr preferRelativeResize="0"/>
          <p:nvPr/>
        </p:nvPicPr>
        <p:blipFill rotWithShape="1">
          <a:blip r:embed="rId6">
            <a:alphaModFix/>
          </a:blip>
          <a:srcRect l="22307" r="29531"/>
          <a:stretch/>
        </p:blipFill>
        <p:spPr>
          <a:xfrm>
            <a:off x="7901868" y="1058838"/>
            <a:ext cx="1288725" cy="34628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Shape 63">
            <a:extLst>
              <a:ext uri="{FF2B5EF4-FFF2-40B4-BE49-F238E27FC236}">
                <a16:creationId xmlns:a16="http://schemas.microsoft.com/office/drawing/2014/main" id="{95844337-1E89-4E25-BBE5-B8480017CAD4}"/>
              </a:ext>
            </a:extLst>
          </p:cNvPr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2663468" y="4788021"/>
            <a:ext cx="1908601" cy="946541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uadroTexto 1"/>
          <p:cNvSpPr txBox="1"/>
          <p:nvPr/>
        </p:nvSpPr>
        <p:spPr>
          <a:xfrm>
            <a:off x="1775738" y="2113373"/>
            <a:ext cx="6126130" cy="675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buClr>
                <a:schemeClr val="dk2"/>
              </a:buClr>
              <a:buSzPts val="2800"/>
            </a:pPr>
            <a:r>
              <a:rPr lang="en-US" sz="3600" b="1" dirty="0">
                <a:solidFill>
                  <a:srgbClr val="FFD966"/>
                </a:solidFill>
                <a:latin typeface="Oswald"/>
                <a:ea typeface="Oswald"/>
                <a:cs typeface="Oswald"/>
              </a:rPr>
              <a:t>Communication technics</a:t>
            </a:r>
          </a:p>
        </p:txBody>
      </p:sp>
    </p:spTree>
    <p:extLst>
      <p:ext uri="{BB962C8B-B14F-4D97-AF65-F5344CB8AC3E}">
        <p14:creationId xmlns:p14="http://schemas.microsoft.com/office/powerpoint/2010/main" val="35373873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Communication gaps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10"/>
          </p:nvPr>
        </p:nvSpPr>
        <p:spPr>
          <a:xfrm>
            <a:off x="381000" y="1124744"/>
            <a:ext cx="8382000" cy="3213187"/>
          </a:xfrm>
        </p:spPr>
        <p:txBody>
          <a:bodyPr/>
          <a:lstStyle/>
          <a:p>
            <a:r>
              <a:rPr lang="en-US" sz="2400" dirty="0"/>
              <a:t>There is a gap between the message that is issued by the person who communicates and the one that is received by the other person, which can cause certain distortions:</a:t>
            </a:r>
          </a:p>
          <a:p>
            <a:pPr lvl="1"/>
            <a:r>
              <a:rPr lang="en-US" sz="2400" dirty="0"/>
              <a:t>The reduction: 70% of the details are discarded after five or six transmissions; the final message is much shorter.</a:t>
            </a:r>
          </a:p>
          <a:p>
            <a:pPr lvl="1"/>
            <a:r>
              <a:rPr lang="en-US" sz="2400" dirty="0"/>
              <a:t>The emphasis on certain details: what had the most impact for the person receiving the message.</a:t>
            </a:r>
          </a:p>
          <a:p>
            <a:pPr lvl="1"/>
            <a:r>
              <a:rPr lang="en-US" sz="2400" dirty="0"/>
              <a:t>The assimilation or reconstruction of the message: it is influenced by habits, interests and feelings.</a:t>
            </a:r>
          </a:p>
        </p:txBody>
      </p:sp>
      <p:sp>
        <p:nvSpPr>
          <p:cNvPr id="4" name="Rectángulo redondeado 3"/>
          <p:cNvSpPr/>
          <p:nvPr/>
        </p:nvSpPr>
        <p:spPr bwMode="auto">
          <a:xfrm>
            <a:off x="2519772" y="4670330"/>
            <a:ext cx="4104456" cy="144016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It takes a lot of learning to reduce these gaps and ensure a good understanding of the message.</a:t>
            </a:r>
            <a:endParaRPr lang="es-CR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630722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/>
          <p:cNvSpPr>
            <a:spLocks noGrp="1"/>
          </p:cNvSpPr>
          <p:nvPr>
            <p:ph type="body" sz="quarter" idx="10"/>
          </p:nvPr>
        </p:nvSpPr>
        <p:spPr>
          <a:xfrm>
            <a:off x="323528" y="1454667"/>
            <a:ext cx="8382000" cy="4801314"/>
          </a:xfrm>
        </p:spPr>
        <p:txBody>
          <a:bodyPr/>
          <a:lstStyle/>
          <a:p>
            <a:pPr algn="just"/>
            <a:r>
              <a:rPr lang="en-US" sz="2400" dirty="0"/>
              <a:t>The intensity of the message (level of emotion): </a:t>
            </a:r>
          </a:p>
          <a:p>
            <a:pPr algn="just"/>
            <a:endParaRPr lang="en-US" sz="2400" dirty="0"/>
          </a:p>
          <a:p>
            <a:pPr marL="0" indent="0" algn="just">
              <a:buNone/>
            </a:pPr>
            <a:endParaRPr lang="en-US" sz="2400" dirty="0"/>
          </a:p>
          <a:p>
            <a:pPr algn="just"/>
            <a:r>
              <a:rPr lang="en-US" sz="2400" dirty="0"/>
              <a:t>The voice tone</a:t>
            </a:r>
          </a:p>
          <a:p>
            <a:pPr marL="0" indent="0" algn="just">
              <a:buNone/>
            </a:pPr>
            <a:r>
              <a:rPr lang="en-US" sz="2400" dirty="0"/>
              <a:t>      (level according to emotion): </a:t>
            </a:r>
          </a:p>
          <a:p>
            <a:pPr marL="0" indent="0" algn="just">
              <a:buNone/>
            </a:pPr>
            <a:endParaRPr lang="en-US" sz="2400" dirty="0"/>
          </a:p>
          <a:p>
            <a:pPr marL="0" indent="0" algn="just">
              <a:buNone/>
            </a:pPr>
            <a:endParaRPr lang="en-US" sz="2400" dirty="0"/>
          </a:p>
          <a:p>
            <a:pPr algn="just"/>
            <a:r>
              <a:rPr lang="en-US" sz="2400" dirty="0"/>
              <a:t>The selection of words: </a:t>
            </a:r>
          </a:p>
          <a:p>
            <a:pPr marL="0" indent="0" algn="just">
              <a:buNone/>
            </a:pPr>
            <a:endParaRPr lang="en-US" sz="2400" dirty="0"/>
          </a:p>
          <a:p>
            <a:pPr marL="0" indent="0" algn="just">
              <a:buNone/>
            </a:pPr>
            <a:endParaRPr lang="en-US" sz="2400" dirty="0"/>
          </a:p>
          <a:p>
            <a:pPr marL="0" indent="0" algn="just">
              <a:buNone/>
            </a:pPr>
            <a:endParaRPr lang="en-US" sz="2400" dirty="0"/>
          </a:p>
          <a:p>
            <a:pPr algn="just"/>
            <a:endParaRPr lang="en-US" sz="2400" dirty="0"/>
          </a:p>
        </p:txBody>
      </p:sp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323528" y="404664"/>
            <a:ext cx="8382000" cy="997196"/>
          </a:xfrm>
        </p:spPr>
        <p:txBody>
          <a:bodyPr/>
          <a:lstStyle/>
          <a:p>
            <a:r>
              <a:rPr lang="en-US" sz="2400" b="1" dirty="0"/>
              <a:t>According to several studies, the factors that affect communication are the following and can be  observed in these proportions: </a:t>
            </a:r>
            <a:br>
              <a:rPr lang="en-US" sz="2400" b="1" dirty="0"/>
            </a:br>
            <a:endParaRPr lang="en-US" sz="2400" b="1" dirty="0"/>
          </a:p>
        </p:txBody>
      </p:sp>
      <p:sp>
        <p:nvSpPr>
          <p:cNvPr id="6" name="Hexágono 5"/>
          <p:cNvSpPr/>
          <p:nvPr/>
        </p:nvSpPr>
        <p:spPr bwMode="auto">
          <a:xfrm>
            <a:off x="6948264" y="1210588"/>
            <a:ext cx="1528539" cy="864096"/>
          </a:xfrm>
          <a:prstGeom prst="hexagon">
            <a:avLst/>
          </a:prstGeom>
          <a:solidFill>
            <a:schemeClr val="tx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s-CR" sz="2400" b="1" dirty="0">
                <a:solidFill>
                  <a:schemeClr val="tx1"/>
                </a:solidFill>
                <a:latin typeface="Trebuchet MS" pitchFamily="34" charset="0"/>
              </a:rPr>
              <a:t>57%</a:t>
            </a:r>
          </a:p>
        </p:txBody>
      </p:sp>
      <p:sp>
        <p:nvSpPr>
          <p:cNvPr id="9" name="Hexágono 8"/>
          <p:cNvSpPr/>
          <p:nvPr/>
        </p:nvSpPr>
        <p:spPr bwMode="auto">
          <a:xfrm>
            <a:off x="5652120" y="2470007"/>
            <a:ext cx="1528539" cy="864096"/>
          </a:xfrm>
          <a:prstGeom prst="hexagon">
            <a:avLst/>
          </a:prstGeom>
          <a:solidFill>
            <a:schemeClr val="tx2">
              <a:lumMod val="40000"/>
              <a:lumOff val="60000"/>
            </a:schemeClr>
          </a:solidFill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s-CR" sz="2400" b="1" dirty="0">
                <a:solidFill>
                  <a:schemeClr val="tx1"/>
                </a:solidFill>
                <a:latin typeface="Trebuchet MS" pitchFamily="34" charset="0"/>
              </a:rPr>
              <a:t>36%</a:t>
            </a:r>
          </a:p>
        </p:txBody>
      </p:sp>
      <p:sp>
        <p:nvSpPr>
          <p:cNvPr id="10" name="Hexágono 9"/>
          <p:cNvSpPr/>
          <p:nvPr/>
        </p:nvSpPr>
        <p:spPr bwMode="auto">
          <a:xfrm>
            <a:off x="4674420" y="3943923"/>
            <a:ext cx="1528539" cy="864096"/>
          </a:xfrm>
          <a:prstGeom prst="hexagon">
            <a:avLst/>
          </a:prstGeom>
          <a:solidFill>
            <a:schemeClr val="tx2">
              <a:lumMod val="60000"/>
              <a:lumOff val="40000"/>
            </a:schemeClr>
          </a:solidFill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s-CR" sz="2400" b="1" dirty="0">
                <a:solidFill>
                  <a:schemeClr val="tx1"/>
                </a:solidFill>
                <a:latin typeface="Trebuchet MS" pitchFamily="34" charset="0"/>
              </a:rPr>
              <a:t>7%</a:t>
            </a:r>
          </a:p>
        </p:txBody>
      </p:sp>
      <p:sp>
        <p:nvSpPr>
          <p:cNvPr id="11" name="Rectángulo redondeado 10"/>
          <p:cNvSpPr/>
          <p:nvPr/>
        </p:nvSpPr>
        <p:spPr bwMode="auto">
          <a:xfrm>
            <a:off x="1833102" y="5263100"/>
            <a:ext cx="5879431" cy="97394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The richness of the vocabulary is not a determining factor in communication, but to but to express it in a convincing manner and with an appropriate tone is.</a:t>
            </a:r>
            <a:endParaRPr lang="es-CR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6104458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/>
          <p:cNvSpPr>
            <a:spLocks noGrp="1"/>
          </p:cNvSpPr>
          <p:nvPr>
            <p:ph type="body" sz="quarter" idx="10"/>
          </p:nvPr>
        </p:nvSpPr>
        <p:spPr>
          <a:xfrm>
            <a:off x="483420" y="1412776"/>
            <a:ext cx="3800548" cy="3582519"/>
          </a:xfrm>
        </p:spPr>
        <p:txBody>
          <a:bodyPr/>
          <a:lstStyle/>
          <a:p>
            <a:pPr algn="just"/>
            <a:r>
              <a:rPr lang="en-US" sz="2400" dirty="0"/>
              <a:t>Writing:</a:t>
            </a:r>
          </a:p>
          <a:p>
            <a:pPr algn="just"/>
            <a:endParaRPr lang="en-US" sz="2400" dirty="0"/>
          </a:p>
          <a:p>
            <a:pPr algn="just"/>
            <a:endParaRPr lang="en-US" sz="2400" dirty="0"/>
          </a:p>
          <a:p>
            <a:pPr algn="just"/>
            <a:r>
              <a:rPr lang="en-US" sz="2400" dirty="0"/>
              <a:t>Reading:</a:t>
            </a:r>
          </a:p>
          <a:p>
            <a:pPr algn="just"/>
            <a:endParaRPr lang="en-US" sz="2400" dirty="0"/>
          </a:p>
          <a:p>
            <a:pPr algn="just"/>
            <a:endParaRPr lang="en-US" sz="2400" dirty="0"/>
          </a:p>
          <a:p>
            <a:pPr marL="0" indent="0" algn="just">
              <a:buNone/>
            </a:pPr>
            <a:endParaRPr lang="en-US" sz="2400" dirty="0"/>
          </a:p>
          <a:p>
            <a:pPr marL="0" indent="0" algn="just">
              <a:buNone/>
            </a:pPr>
            <a:endParaRPr lang="en-US" sz="2400" dirty="0"/>
          </a:p>
          <a:p>
            <a:pPr algn="just"/>
            <a:endParaRPr lang="en-US" sz="2400" dirty="0"/>
          </a:p>
        </p:txBody>
      </p:sp>
      <p:sp>
        <p:nvSpPr>
          <p:cNvPr id="6" name="Hexágono 5"/>
          <p:cNvSpPr/>
          <p:nvPr/>
        </p:nvSpPr>
        <p:spPr bwMode="auto">
          <a:xfrm>
            <a:off x="2267744" y="1138353"/>
            <a:ext cx="1528539" cy="864096"/>
          </a:xfrm>
          <a:prstGeom prst="hexagon">
            <a:avLst/>
          </a:prstGeom>
          <a:solidFill>
            <a:schemeClr val="tx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s-CR" sz="2400" b="1" dirty="0">
                <a:solidFill>
                  <a:schemeClr val="tx1"/>
                </a:solidFill>
                <a:latin typeface="Trebuchet MS" pitchFamily="34" charset="0"/>
              </a:rPr>
              <a:t>9%</a:t>
            </a:r>
          </a:p>
        </p:txBody>
      </p:sp>
      <p:sp>
        <p:nvSpPr>
          <p:cNvPr id="9" name="Hexágono 8"/>
          <p:cNvSpPr/>
          <p:nvPr/>
        </p:nvSpPr>
        <p:spPr bwMode="auto">
          <a:xfrm>
            <a:off x="2267743" y="2384433"/>
            <a:ext cx="1528539" cy="864096"/>
          </a:xfrm>
          <a:prstGeom prst="hexagon">
            <a:avLst/>
          </a:prstGeom>
          <a:solidFill>
            <a:schemeClr val="tx2">
              <a:lumMod val="40000"/>
              <a:lumOff val="60000"/>
            </a:schemeClr>
          </a:solidFill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s-CR" sz="2400" b="1" dirty="0">
                <a:solidFill>
                  <a:schemeClr val="tx1"/>
                </a:solidFill>
                <a:latin typeface="Trebuchet MS" pitchFamily="34" charset="0"/>
              </a:rPr>
              <a:t>16%</a:t>
            </a:r>
          </a:p>
        </p:txBody>
      </p:sp>
      <p:sp>
        <p:nvSpPr>
          <p:cNvPr id="10" name="Hexágono 9"/>
          <p:cNvSpPr/>
          <p:nvPr/>
        </p:nvSpPr>
        <p:spPr bwMode="auto">
          <a:xfrm>
            <a:off x="7364570" y="1193587"/>
            <a:ext cx="1528539" cy="864096"/>
          </a:xfrm>
          <a:prstGeom prst="hexagon">
            <a:avLst/>
          </a:prstGeom>
          <a:solidFill>
            <a:schemeClr val="tx2">
              <a:lumMod val="60000"/>
              <a:lumOff val="40000"/>
            </a:schemeClr>
          </a:solidFill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s-CR" sz="2400" b="1" dirty="0">
                <a:solidFill>
                  <a:schemeClr val="tx1"/>
                </a:solidFill>
                <a:latin typeface="Trebuchet MS" pitchFamily="34" charset="0"/>
              </a:rPr>
              <a:t>30%</a:t>
            </a:r>
          </a:p>
        </p:txBody>
      </p:sp>
      <p:sp>
        <p:nvSpPr>
          <p:cNvPr id="11" name="Rectángulo redondeado 10"/>
          <p:cNvSpPr/>
          <p:nvPr/>
        </p:nvSpPr>
        <p:spPr bwMode="auto">
          <a:xfrm>
            <a:off x="1687839" y="4000509"/>
            <a:ext cx="5879431" cy="1746766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marL="0" lvl="1" algn="ctr"/>
            <a:r>
              <a:rPr lang="en-US" b="1" dirty="0">
                <a:solidFill>
                  <a:schemeClr val="tx1"/>
                </a:solidFill>
              </a:rPr>
              <a:t>More tan half of the professional activity consists in listening to others. Hence the importance of active listening:</a:t>
            </a:r>
          </a:p>
          <a:p>
            <a:pPr marL="0" lvl="1" algn="ctr"/>
            <a:r>
              <a:rPr lang="en-US" b="1" dirty="0">
                <a:solidFill>
                  <a:schemeClr val="tx1"/>
                </a:solidFill>
              </a:rPr>
              <a:t>Try to understand what others want to say.</a:t>
            </a: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483420" y="536719"/>
            <a:ext cx="8382000" cy="332399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36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b="0" kern="0" cap="none" spc="-150" dirty="0">
                <a:ln w="3175">
                  <a:noFill/>
                </a:ln>
                <a:solidFill>
                  <a:srgbClr val="005825"/>
                </a:solidFill>
                <a:effectLst/>
                <a:latin typeface="+mj-lt"/>
                <a:ea typeface="+mn-ea"/>
                <a:cs typeface="Arial" pitchFamily="34" charset="0"/>
              </a:defRPr>
            </a:lvl1pPr>
          </a:lstStyle>
          <a:p>
            <a:r>
              <a:rPr lang="en-US" sz="2400" b="1" dirty="0"/>
              <a:t>Active listening: the professional activity</a:t>
            </a:r>
          </a:p>
        </p:txBody>
      </p:sp>
      <p:sp>
        <p:nvSpPr>
          <p:cNvPr id="12" name="Hexágono 11"/>
          <p:cNvSpPr/>
          <p:nvPr/>
        </p:nvSpPr>
        <p:spPr bwMode="auto">
          <a:xfrm>
            <a:off x="7364570" y="2548883"/>
            <a:ext cx="1528539" cy="864096"/>
          </a:xfrm>
          <a:prstGeom prst="hexagon">
            <a:avLst/>
          </a:prstGeom>
          <a:solidFill>
            <a:schemeClr val="tx2">
              <a:lumMod val="75000"/>
            </a:schemeClr>
          </a:solidFill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es-CR" sz="2400" b="1" dirty="0">
                <a:solidFill>
                  <a:schemeClr val="bg1"/>
                </a:solidFill>
                <a:latin typeface="Trebuchet MS" pitchFamily="34" charset="0"/>
              </a:rPr>
              <a:t>45%</a:t>
            </a:r>
          </a:p>
        </p:txBody>
      </p:sp>
      <p:sp>
        <p:nvSpPr>
          <p:cNvPr id="14" name="Marcador de texto 2"/>
          <p:cNvSpPr txBox="1">
            <a:spLocks/>
          </p:cNvSpPr>
          <p:nvPr/>
        </p:nvSpPr>
        <p:spPr>
          <a:xfrm>
            <a:off x="4976610" y="1056126"/>
            <a:ext cx="3800548" cy="3176254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2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en-US" sz="2400" dirty="0"/>
          </a:p>
          <a:p>
            <a:pPr algn="just"/>
            <a:r>
              <a:rPr lang="en-US" sz="2400" dirty="0"/>
              <a:t>Talking:</a:t>
            </a:r>
          </a:p>
          <a:p>
            <a:pPr algn="just"/>
            <a:endParaRPr lang="en-US" sz="2400" dirty="0"/>
          </a:p>
          <a:p>
            <a:pPr marL="0" indent="0" algn="just">
              <a:buNone/>
            </a:pPr>
            <a:endParaRPr lang="en-US" sz="2400" dirty="0"/>
          </a:p>
          <a:p>
            <a:pPr algn="just"/>
            <a:r>
              <a:rPr lang="en-US" sz="2400" dirty="0"/>
              <a:t>Listening:</a:t>
            </a:r>
          </a:p>
          <a:p>
            <a:pPr marL="0" indent="0" algn="just">
              <a:buFontTx/>
              <a:buNone/>
            </a:pPr>
            <a:endParaRPr lang="en-US" sz="2400" dirty="0"/>
          </a:p>
          <a:p>
            <a:pPr marL="0" indent="0" algn="just">
              <a:buFontTx/>
              <a:buNone/>
            </a:pPr>
            <a:endParaRPr lang="en-US" sz="2400" dirty="0"/>
          </a:p>
          <a:p>
            <a:pPr algn="just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91756200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395536" y="1581895"/>
            <a:ext cx="3672408" cy="38676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57056" tIns="12696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rbe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orbel" pitchFamily="34" charset="0"/>
              <a:ea typeface="Calibri" pitchFamily="34" charset="0"/>
              <a:cs typeface="Arial" pitchFamily="34" charset="0"/>
            </a:endParaRPr>
          </a:p>
          <a:p>
            <a:pPr marR="0" lvl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b="1" dirty="0">
                <a:solidFill>
                  <a:srgbClr val="C00000"/>
                </a:solidFill>
                <a:latin typeface="Corbel" pitchFamily="34" charset="0"/>
                <a:ea typeface="Times New Roman" pitchFamily="18" charset="0"/>
                <a:cs typeface="Arial" pitchFamily="34" charset="0"/>
              </a:rPr>
              <a:t>1. Acknowledgement: </a:t>
            </a:r>
            <a:r>
              <a:rPr lang="en-US" dirty="0">
                <a:latin typeface="Corbel" pitchFamily="34" charset="0"/>
                <a:ea typeface="Times New Roman" pitchFamily="18" charset="0"/>
                <a:cs typeface="Arial" pitchFamily="34" charset="0"/>
              </a:rPr>
              <a:t>Provide a brief answer to the interlocutor.</a:t>
            </a:r>
          </a:p>
          <a:p>
            <a:pPr marR="0" lvl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dirty="0">
              <a:latin typeface="Corbel" pitchFamily="34" charset="0"/>
              <a:ea typeface="Times New Roman" pitchFamily="18" charset="0"/>
              <a:cs typeface="Arial" pitchFamily="34" charset="0"/>
            </a:endParaRP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b="0" i="0" u="none" strike="noStrike" cap="none" normalizeH="0" baseline="0" dirty="0">
                <a:ln>
                  <a:noFill/>
                </a:ln>
                <a:effectLst/>
                <a:latin typeface="Corbe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solidFill>
                  <a:srgbClr val="C00000"/>
                </a:solidFill>
                <a:latin typeface="Corbel" pitchFamily="34" charset="0"/>
                <a:ea typeface="Times New Roman" pitchFamily="18" charset="0"/>
                <a:cs typeface="Arial" pitchFamily="34" charset="0"/>
              </a:rPr>
              <a:t>2. The return: </a:t>
            </a:r>
            <a:r>
              <a:rPr lang="en-US" dirty="0">
                <a:latin typeface="Corbel" pitchFamily="34" charset="0"/>
                <a:ea typeface="Times New Roman" pitchFamily="18" charset="0"/>
                <a:cs typeface="Arial" pitchFamily="34" charset="0"/>
              </a:rPr>
              <a:t>retake the last sentence or the last words of the interlocutor in the form of a question followed by a pause.</a:t>
            </a:r>
            <a:endParaRPr kumimoji="0" lang="en-US" i="0" u="none" strike="noStrike" cap="none" normalizeH="0" baseline="0" dirty="0">
              <a:ln>
                <a:noFill/>
              </a:ln>
              <a:effectLst/>
              <a:latin typeface="Corbel" pitchFamily="34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990761" y="783875"/>
            <a:ext cx="413286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2400" b="1" kern="0" spc="-150" dirty="0">
                <a:ln w="3175">
                  <a:noFill/>
                </a:ln>
                <a:solidFill>
                  <a:srgbClr val="005825"/>
                </a:solidFill>
                <a:latin typeface="+mj-lt"/>
                <a:cs typeface="Arial" pitchFamily="34" charset="0"/>
              </a:rPr>
              <a:t>How to re-learn to listen effectively?</a:t>
            </a:r>
          </a:p>
          <a:p>
            <a:pPr lvl="0" algn="ctr"/>
            <a:r>
              <a:rPr lang="en-US" sz="2400" b="1" kern="0" spc="-150" dirty="0">
                <a:ln w="3175">
                  <a:noFill/>
                </a:ln>
                <a:solidFill>
                  <a:srgbClr val="005825"/>
                </a:solidFill>
                <a:latin typeface="+mj-lt"/>
                <a:cs typeface="Arial" pitchFamily="34" charset="0"/>
              </a:rPr>
              <a:t>-Four effective listening techniques-</a:t>
            </a:r>
            <a:endParaRPr lang="fr-FR" sz="2400" b="1" kern="0" spc="-150" dirty="0">
              <a:ln w="3175">
                <a:noFill/>
              </a:ln>
              <a:solidFill>
                <a:srgbClr val="005825"/>
              </a:solidFill>
              <a:latin typeface="+mj-lt"/>
              <a:cs typeface="Arial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644008" y="1225232"/>
            <a:ext cx="3672408" cy="4698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57056" tIns="12696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rbe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dirty="0">
              <a:latin typeface="Corbel" pitchFamily="34" charset="0"/>
              <a:ea typeface="Calibri" pitchFamily="34" charset="0"/>
              <a:cs typeface="Arial" pitchFamily="34" charset="0"/>
            </a:endParaRP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s-CR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rbel" pitchFamily="34" charset="0"/>
                <a:ea typeface="Times New Roman" pitchFamily="18" charset="0"/>
                <a:cs typeface="Arial" pitchFamily="34" charset="0"/>
              </a:rPr>
              <a:t>3. </a:t>
            </a:r>
            <a:r>
              <a:rPr lang="en-US" b="1" dirty="0">
                <a:solidFill>
                  <a:srgbClr val="C00000"/>
                </a:solidFill>
                <a:latin typeface="Corbel" pitchFamily="34" charset="0"/>
                <a:ea typeface="Times New Roman" pitchFamily="18" charset="0"/>
                <a:cs typeface="Arial" pitchFamily="34" charset="0"/>
              </a:rPr>
              <a:t>The recap:</a:t>
            </a:r>
            <a:r>
              <a:rPr lang="en-US" dirty="0">
                <a:latin typeface="Corbel" pitchFamily="34" charset="0"/>
                <a:ea typeface="Times New Roman" pitchFamily="18" charset="0"/>
                <a:cs typeface="Arial" pitchFamily="34" charset="0"/>
              </a:rPr>
              <a:t> at the end of an exchange it is appropriate to recapitulate what was understood.</a:t>
            </a:r>
            <a:endParaRPr lang="es-CR" baseline="0" dirty="0">
              <a:latin typeface="Corbel" pitchFamily="34" charset="0"/>
              <a:ea typeface="Times New Roman" pitchFamily="18" charset="0"/>
              <a:cs typeface="Arial" pitchFamily="34" charset="0"/>
            </a:endParaRP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s-CR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Corbe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s-CR" b="1" dirty="0">
                <a:solidFill>
                  <a:srgbClr val="C00000"/>
                </a:solidFill>
                <a:latin typeface="Corbel" pitchFamily="34" charset="0"/>
                <a:ea typeface="Times New Roman" pitchFamily="18" charset="0"/>
                <a:cs typeface="Arial" pitchFamily="34" charset="0"/>
              </a:rPr>
              <a:t>4. </a:t>
            </a:r>
            <a:r>
              <a:rPr lang="en-US" b="1" dirty="0">
                <a:solidFill>
                  <a:srgbClr val="C00000"/>
                </a:solidFill>
                <a:latin typeface="Corbel" pitchFamily="34" charset="0"/>
                <a:ea typeface="Times New Roman" pitchFamily="18" charset="0"/>
                <a:cs typeface="Arial" pitchFamily="34" charset="0"/>
              </a:rPr>
              <a:t>The reformulation:</a:t>
            </a:r>
            <a:r>
              <a:rPr lang="en-US" dirty="0">
                <a:latin typeface="Corbel" pitchFamily="34" charset="0"/>
                <a:ea typeface="Times New Roman" pitchFamily="18" charset="0"/>
                <a:cs typeface="Arial" pitchFamily="34" charset="0"/>
              </a:rPr>
              <a:t> repeat in your own words what the speaker said. It makes it possible to confirm mutual understanding and obtain clarifications.</a:t>
            </a:r>
            <a:endParaRPr kumimoji="0" lang="es-CR" i="0" u="none" strike="noStrike" cap="none" normalizeH="0" baseline="0" dirty="0">
              <a:ln>
                <a:noFill/>
              </a:ln>
              <a:effectLst/>
              <a:latin typeface="Corbe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3058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433974"/>
            <a:ext cx="8382000" cy="664797"/>
          </a:xfrm>
        </p:spPr>
        <p:txBody>
          <a:bodyPr/>
          <a:lstStyle/>
          <a:p>
            <a:r>
              <a:rPr lang="en-US" b="1" dirty="0"/>
              <a:t>Attention!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10"/>
          </p:nvPr>
        </p:nvSpPr>
        <p:spPr>
          <a:xfrm>
            <a:off x="539552" y="1454585"/>
            <a:ext cx="8382000" cy="3447098"/>
          </a:xfrm>
        </p:spPr>
        <p:txBody>
          <a:bodyPr/>
          <a:lstStyle/>
          <a:p>
            <a:r>
              <a:rPr lang="en-US" sz="2800" dirty="0"/>
              <a:t>Reformulate         	repeat (but to express in your own words what was understood. </a:t>
            </a:r>
          </a:p>
          <a:p>
            <a:endParaRPr lang="en-US" sz="2800" dirty="0"/>
          </a:p>
          <a:p>
            <a:r>
              <a:rPr lang="en-US" sz="2800" dirty="0"/>
              <a:t>Reformulate 		to immediately give your point of view or talk about yourself. </a:t>
            </a:r>
          </a:p>
          <a:p>
            <a:endParaRPr lang="en-US" sz="2800" dirty="0"/>
          </a:p>
          <a:p>
            <a:r>
              <a:rPr lang="en-US" sz="2800" dirty="0"/>
              <a:t>Reformulate		focus on the reasoning of the other person.</a:t>
            </a:r>
          </a:p>
        </p:txBody>
      </p:sp>
      <p:sp>
        <p:nvSpPr>
          <p:cNvPr id="4" name="Distinto de 3"/>
          <p:cNvSpPr/>
          <p:nvPr/>
        </p:nvSpPr>
        <p:spPr bwMode="auto">
          <a:xfrm>
            <a:off x="2889309" y="2802203"/>
            <a:ext cx="936104" cy="360040"/>
          </a:xfrm>
          <a:prstGeom prst="mathNotEqual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es-CR" sz="2300" dirty="0">
              <a:solidFill>
                <a:schemeClr val="tx1"/>
              </a:solidFill>
              <a:latin typeface="Trebuchet MS" pitchFamily="34" charset="0"/>
            </a:endParaRPr>
          </a:p>
        </p:txBody>
      </p:sp>
      <p:sp>
        <p:nvSpPr>
          <p:cNvPr id="5" name="Distinto de 4"/>
          <p:cNvSpPr/>
          <p:nvPr/>
        </p:nvSpPr>
        <p:spPr bwMode="auto">
          <a:xfrm>
            <a:off x="2889309" y="1454585"/>
            <a:ext cx="936104" cy="360040"/>
          </a:xfrm>
          <a:prstGeom prst="mathNotEqual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es-CR" sz="2300" dirty="0">
              <a:solidFill>
                <a:schemeClr val="tx1"/>
              </a:solidFill>
              <a:latin typeface="Trebuchet MS" pitchFamily="34" charset="0"/>
            </a:endParaRPr>
          </a:p>
        </p:txBody>
      </p:sp>
      <p:sp>
        <p:nvSpPr>
          <p:cNvPr id="6" name="Igual que 5"/>
          <p:cNvSpPr/>
          <p:nvPr/>
        </p:nvSpPr>
        <p:spPr bwMode="auto">
          <a:xfrm>
            <a:off x="2889309" y="4149821"/>
            <a:ext cx="858055" cy="360040"/>
          </a:xfrm>
          <a:prstGeom prst="mathEqual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es-CR" sz="2300" dirty="0">
              <a:solidFill>
                <a:schemeClr val="tx1"/>
              </a:solidFill>
              <a:latin typeface="Trebuchet MS" pitchFamily="34" charset="0"/>
            </a:endParaRPr>
          </a:p>
        </p:txBody>
      </p:sp>
      <p:sp>
        <p:nvSpPr>
          <p:cNvPr id="7" name="Rectángulo redondeado 6"/>
          <p:cNvSpPr/>
          <p:nvPr/>
        </p:nvSpPr>
        <p:spPr bwMode="auto">
          <a:xfrm>
            <a:off x="1403648" y="5157192"/>
            <a:ext cx="5879431" cy="871867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marL="0" lvl="1" algn="ctr"/>
            <a:endParaRPr lang="es-CR" sz="2400" b="1" dirty="0">
              <a:solidFill>
                <a:schemeClr val="tx1"/>
              </a:solidFill>
            </a:endParaRPr>
          </a:p>
          <a:p>
            <a:pPr marL="0" lvl="1" algn="ctr"/>
            <a:r>
              <a:rPr lang="en-US" sz="2400" b="1" dirty="0">
                <a:solidFill>
                  <a:schemeClr val="tx1"/>
                </a:solidFill>
              </a:rPr>
              <a:t>To express the interlocutor's effort to listen and / or make themselves understood</a:t>
            </a:r>
            <a:r>
              <a:rPr lang="es-CR" sz="2400" b="1" dirty="0">
                <a:solidFill>
                  <a:schemeClr val="tx1"/>
                </a:solidFill>
              </a:rPr>
              <a:t>. </a:t>
            </a:r>
          </a:p>
          <a:p>
            <a:pPr marL="0" lvl="1" algn="ctr"/>
            <a:endParaRPr lang="es-CR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5349420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99592" y="1412776"/>
            <a:ext cx="338437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en-US" sz="2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Echo</a:t>
            </a:r>
          </a:p>
          <a:p>
            <a:pPr fontAlgn="t"/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t"/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t"/>
            <a:r>
              <a:rPr lang="en-US" sz="2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Synthesis</a:t>
            </a:r>
          </a:p>
          <a:p>
            <a:pPr fontAlgn="t"/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t"/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t"/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t"/>
            <a:r>
              <a:rPr lang="en-US" sz="2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Re-orientation</a:t>
            </a:r>
          </a:p>
          <a:p>
            <a:pPr fontAlgn="t"/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t"/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t"/>
            <a:r>
              <a:rPr lang="en-US" sz="20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Inductive and deductive reformulation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55576" y="391656"/>
            <a:ext cx="2916183" cy="6718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sz="2800" b="1" kern="0" spc="-150" dirty="0">
                <a:ln w="3175">
                  <a:noFill/>
                </a:ln>
                <a:solidFill>
                  <a:srgbClr val="005825"/>
                </a:solidFill>
                <a:latin typeface="+mj-lt"/>
                <a:cs typeface="Arial" pitchFamily="34" charset="0"/>
              </a:rPr>
              <a:t>Ways to reformulate</a:t>
            </a:r>
          </a:p>
        </p:txBody>
      </p:sp>
      <p:sp>
        <p:nvSpPr>
          <p:cNvPr id="2" name="Flecha derecha 1"/>
          <p:cNvSpPr/>
          <p:nvPr/>
        </p:nvSpPr>
        <p:spPr bwMode="auto">
          <a:xfrm>
            <a:off x="3395634" y="1412776"/>
            <a:ext cx="1008112" cy="504056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es-CR" sz="2300" dirty="0">
              <a:solidFill>
                <a:schemeClr val="tx1"/>
              </a:solidFill>
              <a:latin typeface="Trebuchet MS" pitchFamily="34" charset="0"/>
            </a:endParaRPr>
          </a:p>
        </p:txBody>
      </p:sp>
      <p:sp>
        <p:nvSpPr>
          <p:cNvPr id="5" name="Rectangle 6"/>
          <p:cNvSpPr/>
          <p:nvPr/>
        </p:nvSpPr>
        <p:spPr>
          <a:xfrm>
            <a:off x="4860032" y="1392490"/>
            <a:ext cx="346193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Re-take the last words of the interlocutor; elaborate on what has been said.</a:t>
            </a:r>
          </a:p>
          <a:p>
            <a:pPr fontAlgn="t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t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Briefly re-take the purpose of the interlocutor.</a:t>
            </a:r>
          </a:p>
          <a:p>
            <a:pPr fontAlgn="t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t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Reorient the discussion; avoid digressions.</a:t>
            </a:r>
          </a:p>
          <a:p>
            <a:pPr fontAlgn="t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t"/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t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Deduce a logical consequence of what was not expressed. Induce a cause that was not expressed. </a:t>
            </a:r>
          </a:p>
        </p:txBody>
      </p:sp>
      <p:sp>
        <p:nvSpPr>
          <p:cNvPr id="9" name="Flecha derecha 8"/>
          <p:cNvSpPr/>
          <p:nvPr/>
        </p:nvSpPr>
        <p:spPr bwMode="auto">
          <a:xfrm>
            <a:off x="3395634" y="2508548"/>
            <a:ext cx="1008112" cy="504056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es-CR" sz="2300" dirty="0">
              <a:solidFill>
                <a:schemeClr val="tx1"/>
              </a:solidFill>
              <a:latin typeface="Trebuchet MS" pitchFamily="34" charset="0"/>
            </a:endParaRPr>
          </a:p>
        </p:txBody>
      </p:sp>
      <p:sp>
        <p:nvSpPr>
          <p:cNvPr id="10" name="Flecha derecha 9"/>
          <p:cNvSpPr/>
          <p:nvPr/>
        </p:nvSpPr>
        <p:spPr bwMode="auto">
          <a:xfrm>
            <a:off x="3395634" y="4656727"/>
            <a:ext cx="1008112" cy="504056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es-CR" sz="2300" dirty="0">
              <a:solidFill>
                <a:schemeClr val="tx1"/>
              </a:solidFill>
              <a:latin typeface="Trebuchet MS" pitchFamily="34" charset="0"/>
            </a:endParaRPr>
          </a:p>
        </p:txBody>
      </p:sp>
      <p:sp>
        <p:nvSpPr>
          <p:cNvPr id="11" name="Flecha derecha 10"/>
          <p:cNvSpPr/>
          <p:nvPr/>
        </p:nvSpPr>
        <p:spPr bwMode="auto">
          <a:xfrm>
            <a:off x="3395634" y="3477692"/>
            <a:ext cx="1008112" cy="504056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es-CR" sz="2300" dirty="0">
              <a:solidFill>
                <a:schemeClr val="tx1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55885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805514" y="2420888"/>
            <a:ext cx="5070742" cy="58477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effectLst>
            <a:glow rad="228600">
              <a:schemeClr val="accent4">
                <a:satMod val="175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r>
              <a:rPr lang="es-CR" sz="3200" b="1" dirty="0" err="1"/>
              <a:t>Thank</a:t>
            </a:r>
            <a:r>
              <a:rPr lang="es-CR" sz="3200" b="1" dirty="0"/>
              <a:t> </a:t>
            </a:r>
            <a:r>
              <a:rPr lang="es-CR" sz="3200" b="1" dirty="0" err="1"/>
              <a:t>you</a:t>
            </a:r>
            <a:r>
              <a:rPr lang="es-CR" sz="3200" b="1" dirty="0"/>
              <a:t> </a:t>
            </a:r>
            <a:r>
              <a:rPr lang="es-CR" sz="3200" b="1" dirty="0" err="1"/>
              <a:t>for</a:t>
            </a:r>
            <a:r>
              <a:rPr lang="es-CR" sz="3200" b="1" dirty="0"/>
              <a:t> </a:t>
            </a:r>
            <a:r>
              <a:rPr lang="es-CR" sz="3200" b="1" dirty="0" err="1"/>
              <a:t>your</a:t>
            </a:r>
            <a:r>
              <a:rPr lang="es-CR" sz="3200" b="1" dirty="0"/>
              <a:t> </a:t>
            </a:r>
            <a:r>
              <a:rPr lang="es-CR" sz="3200" b="1" dirty="0" err="1"/>
              <a:t>attention</a:t>
            </a:r>
            <a:endParaRPr lang="es-CR" sz="3200" dirty="0"/>
          </a:p>
        </p:txBody>
      </p:sp>
      <p:pic>
        <p:nvPicPr>
          <p:cNvPr id="6" name="Shape 96"/>
          <p:cNvPicPr preferRelativeResize="0"/>
          <p:nvPr/>
        </p:nvPicPr>
        <p:blipFill rotWithShape="1">
          <a:blip r:embed="rId4">
            <a:alphaModFix/>
          </a:blip>
          <a:srcRect l="10257" t="28136" b="42594"/>
          <a:stretch/>
        </p:blipFill>
        <p:spPr>
          <a:xfrm>
            <a:off x="107504" y="4653136"/>
            <a:ext cx="2834470" cy="119645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</p:pic>
      <p:pic>
        <p:nvPicPr>
          <p:cNvPr id="7" name="Shape 9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707904" y="4653136"/>
            <a:ext cx="2448272" cy="114293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</p:pic>
      <p:pic>
        <p:nvPicPr>
          <p:cNvPr id="8" name="Shape 9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380312" y="4499629"/>
            <a:ext cx="1120411" cy="144995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846502405"/>
      </p:ext>
    </p:extLst>
  </p:cSld>
  <p:clrMapOvr>
    <a:masterClrMapping/>
  </p:clrMapOvr>
  <p:transition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1_Green with White Fence Segoe_TP10286746">
  <a:themeElements>
    <a:clrScheme name="White - blue accents template template">
      <a:dk1>
        <a:srgbClr val="000000"/>
      </a:dk1>
      <a:lt1>
        <a:srgbClr val="FFFFFF"/>
      </a:lt1>
      <a:dk2>
        <a:srgbClr val="1D4775"/>
      </a:dk2>
      <a:lt2>
        <a:srgbClr val="FEF194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A061C3"/>
      </a:accent6>
      <a:hlink>
        <a:srgbClr val="1D4775"/>
      </a:hlink>
      <a:folHlink>
        <a:srgbClr val="1D477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chemeClr val="tx1"/>
            </a:solidFill>
            <a:latin typeface="Trebuchet MS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White with Courier font for code slides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80550262-B63B-494B-9216-80B9C429110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Diapositivas de presentación de muestra (verde con diseño de valla blanca)</Template>
  <TotalTime>1874</TotalTime>
  <Words>431</Words>
  <Application>Microsoft Office PowerPoint</Application>
  <PresentationFormat>On-screen Show (4:3)</PresentationFormat>
  <Paragraphs>86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Arial</vt:lpstr>
      <vt:lpstr>Calibri</vt:lpstr>
      <vt:lpstr>Corbel</vt:lpstr>
      <vt:lpstr>Courier New</vt:lpstr>
      <vt:lpstr>Oswald</vt:lpstr>
      <vt:lpstr>Times New Roman</vt:lpstr>
      <vt:lpstr>Trebuchet MS</vt:lpstr>
      <vt:lpstr>Wingdings</vt:lpstr>
      <vt:lpstr>1_Green with White Fence Segoe_TP10286746</vt:lpstr>
      <vt:lpstr>White with Courier font for code slides</vt:lpstr>
      <vt:lpstr>PowerPoint Presentation</vt:lpstr>
      <vt:lpstr>Communication gaps</vt:lpstr>
      <vt:lpstr>According to several studies, the factors that affect communication are the following and can be  observed in these proportions:  </vt:lpstr>
      <vt:lpstr>PowerPoint Presentation</vt:lpstr>
      <vt:lpstr>PowerPoint Presentation</vt:lpstr>
      <vt:lpstr>Attention!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Técnicas de comunicación</dc:title>
  <dc:creator>AH</dc:creator>
  <cp:keywords/>
  <cp:lastModifiedBy>RODAS Renán</cp:lastModifiedBy>
  <cp:revision>64</cp:revision>
  <dcterms:created xsi:type="dcterms:W3CDTF">2017-10-11T15:01:09Z</dcterms:created>
  <dcterms:modified xsi:type="dcterms:W3CDTF">2018-04-25T22:58:56Z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TC102867469990</vt:lpwstr>
  </property>
</Properties>
</file>