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2"/>
  </p:notesMasterIdLst>
  <p:sldIdLst>
    <p:sldId id="318" r:id="rId4"/>
    <p:sldId id="274" r:id="rId5"/>
    <p:sldId id="310" r:id="rId6"/>
    <p:sldId id="312" r:id="rId7"/>
    <p:sldId id="308" r:id="rId8"/>
    <p:sldId id="309" r:id="rId9"/>
    <p:sldId id="307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02" d="100"/>
          <a:sy n="102" d="100"/>
        </p:scale>
        <p:origin x="69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9956C-1727-44B4-AC11-69081DDDEDF8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500F7-EE76-48C8-9A19-4444F2A51A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7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5044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sz="1200" b="1" i="0" u="none" strike="noStrike" cap="none" normalizeH="0" baseline="0" dirty="0">
              <a:ln>
                <a:noFill/>
              </a:ln>
              <a:solidFill>
                <a:srgbClr val="548DD4"/>
              </a:solidFill>
              <a:effectLst/>
              <a:latin typeface="Corbe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355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eaLnBrk="1" fontAlgn="t" latinLnBrk="0" hangingPunct="1"/>
            <a:endParaRPr lang="fr-FR" sz="1200" b="0" i="0" u="none" strike="noStrike" kern="12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9722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698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b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355850"/>
            <a:ext cx="7623810" cy="162306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vert="horz" lIns="0" tIns="0" rIns="0" bIns="0" rtlCol="0"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  <a:defRPr lang="en-US" sz="10000" b="0" i="1" kern="1200" baseline="0" dirty="0" smtClean="0">
                <a:ln>
                  <a:solidFill>
                    <a:schemeClr val="tx1">
                      <a:alpha val="21000"/>
                    </a:schemeClr>
                  </a:solidFill>
                </a:ln>
                <a:gradFill>
                  <a:gsLst>
                    <a:gs pos="6000">
                      <a:schemeClr val="accent4">
                        <a:lumMod val="75000"/>
                      </a:schemeClr>
                    </a:gs>
                    <a:gs pos="50000">
                      <a:schemeClr val="accent4">
                        <a:lumMod val="50000"/>
                      </a:schemeClr>
                    </a:gs>
                    <a:gs pos="100000">
                      <a:schemeClr val="bg2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139700" dir="16200000" rotWithShape="0">
                    <a:schemeClr val="tx1">
                      <a:alpha val="34000"/>
                    </a:schemeClr>
                  </a:outerShdw>
                </a:effectLst>
                <a:latin typeface="+mn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64917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3742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b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355850"/>
            <a:ext cx="7623810" cy="162306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vert="horz" lIns="0" tIns="0" rIns="0" bIns="0" rtlCol="0"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  <a:defRPr lang="en-US" sz="10000" b="0" i="1" kern="1200" baseline="0" dirty="0" smtClean="0">
                <a:ln>
                  <a:solidFill>
                    <a:schemeClr val="tx1">
                      <a:alpha val="21000"/>
                    </a:schemeClr>
                  </a:solidFill>
                </a:ln>
                <a:gradFill>
                  <a:gsLst>
                    <a:gs pos="6000">
                      <a:schemeClr val="accent4">
                        <a:lumMod val="75000"/>
                      </a:schemeClr>
                    </a:gs>
                    <a:gs pos="50000">
                      <a:schemeClr val="accent4">
                        <a:lumMod val="50000"/>
                      </a:schemeClr>
                    </a:gs>
                    <a:gs pos="100000">
                      <a:schemeClr val="bg2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139700" dir="16200000" rotWithShape="0">
                    <a:schemeClr val="tx1">
                      <a:alpha val="34000"/>
                    </a:schemeClr>
                  </a:outerShdw>
                </a:effectLst>
                <a:latin typeface="+mn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4" name="Picture 3" descr="bottombar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6299337"/>
            <a:ext cx="9144000" cy="557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76" r:id="rId1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0" cap="none" spc="-150" dirty="0">
          <a:ln w="3175">
            <a:noFill/>
          </a:ln>
          <a:solidFill>
            <a:srgbClr val="005825"/>
          </a:solidFill>
          <a:effectLst/>
          <a:latin typeface="+mj-lt"/>
          <a:ea typeface="+mn-ea"/>
          <a:cs typeface="Arial" pitchFamily="34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0" cap="none" spc="-150" dirty="0">
          <a:ln w="3175">
            <a:noFill/>
          </a:ln>
          <a:solidFill>
            <a:srgbClr val="005825"/>
          </a:solidFill>
          <a:effectLst/>
          <a:latin typeface="+mj-lt"/>
          <a:ea typeface="+mn-ea"/>
          <a:cs typeface="Arial" pitchFamily="34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0" y="774850"/>
            <a:ext cx="9144000" cy="608315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/>
          <p:nvPr/>
        </p:nvSpPr>
        <p:spPr>
          <a:xfrm>
            <a:off x="0" y="802709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FFFF00"/>
              </a:solidFill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4" y="4713259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8" y="4608544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483429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4181325"/>
            <a:ext cx="9199200" cy="11214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901868" y="1058838"/>
            <a:ext cx="1288725" cy="3462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Shape 63">
            <a:extLst>
              <a:ext uri="{FF2B5EF4-FFF2-40B4-BE49-F238E27FC236}">
                <a16:creationId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8" y="4788021"/>
            <a:ext cx="1908601" cy="9465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1775738" y="2113373"/>
            <a:ext cx="6126130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buClr>
                <a:schemeClr val="dk2"/>
              </a:buClr>
              <a:buSzPts val="2800"/>
            </a:pPr>
            <a:r>
              <a:rPr lang="es-CR" sz="3600" b="1" dirty="0">
                <a:solidFill>
                  <a:srgbClr val="FFD966"/>
                </a:solidFill>
                <a:latin typeface="Oswald"/>
                <a:ea typeface="Oswald"/>
                <a:cs typeface="Oswald"/>
              </a:rPr>
              <a:t>Técnicas de comunicación</a:t>
            </a:r>
          </a:p>
        </p:txBody>
      </p:sp>
    </p:spTree>
    <p:extLst>
      <p:ext uri="{BB962C8B-B14F-4D97-AF65-F5344CB8AC3E}">
        <p14:creationId xmlns:p14="http://schemas.microsoft.com/office/powerpoint/2010/main" val="3537387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Desfases en la comunicación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381000" y="1124744"/>
            <a:ext cx="8382000" cy="3545586"/>
          </a:xfrm>
        </p:spPr>
        <p:txBody>
          <a:bodyPr/>
          <a:lstStyle/>
          <a:p>
            <a:pPr algn="just"/>
            <a:r>
              <a:rPr lang="es-CR" sz="2400" dirty="0"/>
              <a:t>Existe un desfase entre el mensaje que es emitido por la persona que comunica y el que es recibido por la otra persona, lo cual puede provocar ciertas distorsiones: </a:t>
            </a:r>
          </a:p>
          <a:p>
            <a:pPr lvl="1" algn="just"/>
            <a:r>
              <a:rPr lang="es-CR" sz="2400" dirty="0"/>
              <a:t>La reducción: el 70% de los detalles son descartados después de cinco o seis transmisiones; el mensaje final es mucho más breve.</a:t>
            </a:r>
          </a:p>
          <a:p>
            <a:pPr lvl="1" algn="just"/>
            <a:r>
              <a:rPr lang="es-CR" sz="2400" dirty="0"/>
              <a:t>El énfasis en ciertos detalles: sobre lo que tuvo más impacto para la persona receptora del mensaje.</a:t>
            </a:r>
          </a:p>
          <a:p>
            <a:pPr lvl="1" algn="just"/>
            <a:r>
              <a:rPr lang="es-CR" sz="2400" dirty="0"/>
              <a:t>La asimilación o la reconstrucción del mensaje: se ve influenciado por costumbres, intereses y sentimientos. </a:t>
            </a:r>
          </a:p>
        </p:txBody>
      </p:sp>
      <p:sp>
        <p:nvSpPr>
          <p:cNvPr id="4" name="Rectángulo redondeado 3"/>
          <p:cNvSpPr/>
          <p:nvPr/>
        </p:nvSpPr>
        <p:spPr bwMode="auto">
          <a:xfrm>
            <a:off x="2519772" y="4670330"/>
            <a:ext cx="4104456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CR" sz="2000" b="1" dirty="0">
                <a:solidFill>
                  <a:schemeClr val="tx1"/>
                </a:solidFill>
              </a:rPr>
              <a:t>Se requiere de todo un aprendizaje para reducir esos desfases y asegurar una buena comprensión del mensaje. </a:t>
            </a:r>
          </a:p>
        </p:txBody>
      </p:sp>
    </p:spTree>
    <p:extLst>
      <p:ext uri="{BB962C8B-B14F-4D97-AF65-F5344CB8AC3E}">
        <p14:creationId xmlns:p14="http://schemas.microsoft.com/office/powerpoint/2010/main" val="3126307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323528" y="1454667"/>
            <a:ext cx="8382000" cy="4801314"/>
          </a:xfrm>
        </p:spPr>
        <p:txBody>
          <a:bodyPr/>
          <a:lstStyle/>
          <a:p>
            <a:pPr algn="just"/>
            <a:r>
              <a:rPr lang="es-CR" sz="2400" dirty="0"/>
              <a:t>La intensidad del mensaje (nivel de emotividad): </a:t>
            </a:r>
          </a:p>
          <a:p>
            <a:pPr algn="just"/>
            <a:endParaRPr lang="es-CR" sz="2400" dirty="0"/>
          </a:p>
          <a:p>
            <a:pPr marL="0" indent="0" algn="just">
              <a:buNone/>
            </a:pPr>
            <a:endParaRPr lang="es-CR" sz="2400" dirty="0"/>
          </a:p>
          <a:p>
            <a:pPr algn="just"/>
            <a:r>
              <a:rPr lang="es-CR" sz="2400" dirty="0"/>
              <a:t>El tono de la voz </a:t>
            </a:r>
          </a:p>
          <a:p>
            <a:pPr marL="0" indent="0" algn="just">
              <a:buNone/>
            </a:pPr>
            <a:r>
              <a:rPr lang="es-CR" sz="2400" dirty="0"/>
              <a:t>      (nivel de acuerdo con la emotividad): </a:t>
            </a:r>
          </a:p>
          <a:p>
            <a:pPr marL="0" indent="0" algn="just">
              <a:buNone/>
            </a:pPr>
            <a:endParaRPr lang="es-CR" sz="2400" dirty="0"/>
          </a:p>
          <a:p>
            <a:pPr marL="0" indent="0" algn="just">
              <a:buNone/>
            </a:pPr>
            <a:endParaRPr lang="es-CR" sz="2400" dirty="0"/>
          </a:p>
          <a:p>
            <a:pPr algn="just"/>
            <a:r>
              <a:rPr lang="es-CR" sz="2400" dirty="0"/>
              <a:t>La selección de las palabras: </a:t>
            </a:r>
          </a:p>
          <a:p>
            <a:pPr marL="0" indent="0" algn="just">
              <a:buNone/>
            </a:pPr>
            <a:endParaRPr lang="es-CR" sz="2400" dirty="0"/>
          </a:p>
          <a:p>
            <a:pPr marL="0" indent="0" algn="just">
              <a:buNone/>
            </a:pPr>
            <a:endParaRPr lang="es-CR" sz="2400" dirty="0"/>
          </a:p>
          <a:p>
            <a:pPr marL="0" indent="0" algn="just">
              <a:buNone/>
            </a:pPr>
            <a:endParaRPr lang="es-CR" sz="2400" dirty="0"/>
          </a:p>
          <a:p>
            <a:pPr algn="just"/>
            <a:endParaRPr lang="es-CR" sz="2400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82000" cy="997196"/>
          </a:xfrm>
        </p:spPr>
        <p:txBody>
          <a:bodyPr/>
          <a:lstStyle/>
          <a:p>
            <a:r>
              <a:rPr lang="es-CR" sz="2400" b="1" dirty="0"/>
              <a:t>Según numerosos estudios, los factores que inciden en la comunicación son los siguientes y se presentan en estas proporciones: </a:t>
            </a:r>
            <a:br>
              <a:rPr lang="es-CR" sz="2400" b="1" dirty="0"/>
            </a:br>
            <a:endParaRPr lang="es-CR" sz="2400" b="1" dirty="0"/>
          </a:p>
        </p:txBody>
      </p:sp>
      <p:sp>
        <p:nvSpPr>
          <p:cNvPr id="6" name="Hexágono 5"/>
          <p:cNvSpPr/>
          <p:nvPr/>
        </p:nvSpPr>
        <p:spPr bwMode="auto">
          <a:xfrm>
            <a:off x="6948264" y="1210588"/>
            <a:ext cx="1528539" cy="864096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57%</a:t>
            </a:r>
          </a:p>
        </p:txBody>
      </p:sp>
      <p:sp>
        <p:nvSpPr>
          <p:cNvPr id="9" name="Hexágono 8"/>
          <p:cNvSpPr/>
          <p:nvPr/>
        </p:nvSpPr>
        <p:spPr bwMode="auto">
          <a:xfrm>
            <a:off x="5652120" y="2470007"/>
            <a:ext cx="1528539" cy="864096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36%</a:t>
            </a:r>
          </a:p>
        </p:txBody>
      </p:sp>
      <p:sp>
        <p:nvSpPr>
          <p:cNvPr id="10" name="Hexágono 9"/>
          <p:cNvSpPr/>
          <p:nvPr/>
        </p:nvSpPr>
        <p:spPr bwMode="auto">
          <a:xfrm>
            <a:off x="4674420" y="3943923"/>
            <a:ext cx="1528539" cy="864096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7%</a:t>
            </a:r>
          </a:p>
        </p:txBody>
      </p:sp>
      <p:sp>
        <p:nvSpPr>
          <p:cNvPr id="11" name="Rectángulo redondeado 10"/>
          <p:cNvSpPr/>
          <p:nvPr/>
        </p:nvSpPr>
        <p:spPr bwMode="auto">
          <a:xfrm>
            <a:off x="2051720" y="5233323"/>
            <a:ext cx="5879431" cy="9739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CR" b="1" dirty="0">
                <a:solidFill>
                  <a:schemeClr val="tx1"/>
                </a:solidFill>
              </a:rPr>
              <a:t>La riqueza del vocabulario no es un factor determinante en la comunicación. Sí lo es expresarse de manera convincente y con un tono apropiado. </a:t>
            </a:r>
          </a:p>
        </p:txBody>
      </p:sp>
    </p:spTree>
    <p:extLst>
      <p:ext uri="{BB962C8B-B14F-4D97-AF65-F5344CB8AC3E}">
        <p14:creationId xmlns:p14="http://schemas.microsoft.com/office/powerpoint/2010/main" val="19161044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483420" y="1412776"/>
            <a:ext cx="3800548" cy="3582519"/>
          </a:xfrm>
        </p:spPr>
        <p:txBody>
          <a:bodyPr/>
          <a:lstStyle/>
          <a:p>
            <a:pPr algn="just"/>
            <a:r>
              <a:rPr lang="es-CR" sz="2400" dirty="0"/>
              <a:t>Escribir:</a:t>
            </a:r>
          </a:p>
          <a:p>
            <a:pPr algn="just"/>
            <a:endParaRPr lang="es-CR" sz="2400" dirty="0"/>
          </a:p>
          <a:p>
            <a:pPr algn="just"/>
            <a:endParaRPr lang="es-CR" sz="2400" dirty="0"/>
          </a:p>
          <a:p>
            <a:pPr algn="just"/>
            <a:r>
              <a:rPr lang="es-CR" sz="2400" dirty="0"/>
              <a:t>Leer:</a:t>
            </a:r>
          </a:p>
          <a:p>
            <a:pPr algn="just"/>
            <a:endParaRPr lang="es-CR" sz="2400" dirty="0"/>
          </a:p>
          <a:p>
            <a:pPr algn="just"/>
            <a:endParaRPr lang="es-CR" sz="2400" dirty="0"/>
          </a:p>
          <a:p>
            <a:pPr marL="0" indent="0" algn="just">
              <a:buNone/>
            </a:pPr>
            <a:endParaRPr lang="es-CR" sz="2400" dirty="0"/>
          </a:p>
          <a:p>
            <a:pPr marL="0" indent="0" algn="just">
              <a:buNone/>
            </a:pPr>
            <a:endParaRPr lang="es-CR" sz="2400" dirty="0"/>
          </a:p>
          <a:p>
            <a:pPr algn="just"/>
            <a:endParaRPr lang="es-CR" sz="2400" dirty="0"/>
          </a:p>
        </p:txBody>
      </p:sp>
      <p:sp>
        <p:nvSpPr>
          <p:cNvPr id="6" name="Hexágono 5"/>
          <p:cNvSpPr/>
          <p:nvPr/>
        </p:nvSpPr>
        <p:spPr bwMode="auto">
          <a:xfrm>
            <a:off x="2267744" y="1101408"/>
            <a:ext cx="1528539" cy="864096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9%</a:t>
            </a:r>
          </a:p>
        </p:txBody>
      </p:sp>
      <p:sp>
        <p:nvSpPr>
          <p:cNvPr id="9" name="Hexágono 8"/>
          <p:cNvSpPr/>
          <p:nvPr/>
        </p:nvSpPr>
        <p:spPr bwMode="auto">
          <a:xfrm>
            <a:off x="2267743" y="2384433"/>
            <a:ext cx="1528539" cy="864096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16%</a:t>
            </a:r>
          </a:p>
        </p:txBody>
      </p:sp>
      <p:sp>
        <p:nvSpPr>
          <p:cNvPr id="10" name="Hexágono 9"/>
          <p:cNvSpPr/>
          <p:nvPr/>
        </p:nvSpPr>
        <p:spPr bwMode="auto">
          <a:xfrm>
            <a:off x="7364570" y="1193587"/>
            <a:ext cx="1528539" cy="864096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30%</a:t>
            </a:r>
          </a:p>
        </p:txBody>
      </p:sp>
      <p:sp>
        <p:nvSpPr>
          <p:cNvPr id="11" name="Rectángulo redondeado 10"/>
          <p:cNvSpPr/>
          <p:nvPr/>
        </p:nvSpPr>
        <p:spPr bwMode="auto">
          <a:xfrm>
            <a:off x="1687839" y="4000509"/>
            <a:ext cx="5879431" cy="174676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0" lvl="1" algn="ctr"/>
            <a:r>
              <a:rPr lang="es-CR" b="1" dirty="0">
                <a:solidFill>
                  <a:schemeClr val="tx1"/>
                </a:solidFill>
              </a:rPr>
              <a:t>Más de la mitad de la actividad profesional consiste en escuchar a las demás personas. De allí la importancia de la escucha activa: </a:t>
            </a:r>
          </a:p>
          <a:p>
            <a:pPr marL="0" lvl="1" algn="ctr"/>
            <a:r>
              <a:rPr lang="es-CR" b="1" dirty="0">
                <a:solidFill>
                  <a:schemeClr val="tx1"/>
                </a:solidFill>
              </a:rPr>
              <a:t>tratar de comprender aquello que quieren decir los demás. 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83420" y="536719"/>
            <a:ext cx="838200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0" cap="none" spc="-150" dirty="0">
                <a:ln w="3175">
                  <a:noFill/>
                </a:ln>
                <a:solidFill>
                  <a:srgbClr val="005825"/>
                </a:solidFill>
                <a:effectLst/>
                <a:latin typeface="+mj-lt"/>
                <a:ea typeface="+mn-ea"/>
                <a:cs typeface="Arial" pitchFamily="34" charset="0"/>
              </a:defRPr>
            </a:lvl1pPr>
          </a:lstStyle>
          <a:p>
            <a:r>
              <a:rPr lang="es-CR" sz="2400" b="1" dirty="0"/>
              <a:t>La escucha activa: la actividad profesional</a:t>
            </a:r>
          </a:p>
        </p:txBody>
      </p:sp>
      <p:sp>
        <p:nvSpPr>
          <p:cNvPr id="12" name="Hexágono 11"/>
          <p:cNvSpPr/>
          <p:nvPr/>
        </p:nvSpPr>
        <p:spPr bwMode="auto">
          <a:xfrm>
            <a:off x="7364570" y="2548883"/>
            <a:ext cx="1528539" cy="864096"/>
          </a:xfrm>
          <a:prstGeom prst="hexagon">
            <a:avLst/>
          </a:prstGeom>
          <a:solidFill>
            <a:schemeClr val="tx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bg1"/>
                </a:solidFill>
                <a:latin typeface="Trebuchet MS" pitchFamily="34" charset="0"/>
              </a:rPr>
              <a:t>45%</a:t>
            </a:r>
          </a:p>
        </p:txBody>
      </p:sp>
      <p:sp>
        <p:nvSpPr>
          <p:cNvPr id="14" name="Marcador de texto 2"/>
          <p:cNvSpPr txBox="1">
            <a:spLocks/>
          </p:cNvSpPr>
          <p:nvPr/>
        </p:nvSpPr>
        <p:spPr>
          <a:xfrm>
            <a:off x="4976610" y="1056126"/>
            <a:ext cx="3800548" cy="317625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CR" sz="2400" dirty="0"/>
          </a:p>
          <a:p>
            <a:pPr algn="just"/>
            <a:r>
              <a:rPr lang="es-CR" sz="2400" dirty="0"/>
              <a:t>Hablar:</a:t>
            </a:r>
          </a:p>
          <a:p>
            <a:pPr algn="just"/>
            <a:endParaRPr lang="es-CR" sz="2400" dirty="0"/>
          </a:p>
          <a:p>
            <a:pPr marL="0" indent="0" algn="just">
              <a:buNone/>
            </a:pPr>
            <a:endParaRPr lang="es-CR" sz="2400" dirty="0"/>
          </a:p>
          <a:p>
            <a:pPr algn="just"/>
            <a:r>
              <a:rPr lang="es-CR" sz="2400" dirty="0"/>
              <a:t>Escuchar:</a:t>
            </a:r>
          </a:p>
          <a:p>
            <a:pPr marL="0" indent="0" algn="just">
              <a:buFontTx/>
              <a:buNone/>
            </a:pPr>
            <a:endParaRPr lang="es-CR" sz="2400" dirty="0"/>
          </a:p>
          <a:p>
            <a:pPr marL="0" indent="0" algn="just">
              <a:buFontTx/>
              <a:buNone/>
            </a:pPr>
            <a:endParaRPr lang="es-CR" sz="2400" dirty="0"/>
          </a:p>
          <a:p>
            <a:pPr algn="just"/>
            <a:endParaRPr lang="es-CR" sz="2400" dirty="0"/>
          </a:p>
        </p:txBody>
      </p:sp>
    </p:spTree>
    <p:extLst>
      <p:ext uri="{BB962C8B-B14F-4D97-AF65-F5344CB8AC3E}">
        <p14:creationId xmlns:p14="http://schemas.microsoft.com/office/powerpoint/2010/main" val="8917562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5536" y="1166397"/>
            <a:ext cx="3672408" cy="469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>
              <a:latin typeface="Corbel" pitchFamily="34" charset="0"/>
              <a:ea typeface="Calibri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s-CR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. El reconocimiento: </a:t>
            </a:r>
            <a:r>
              <a:rPr lang="es-CR" dirty="0">
                <a:latin typeface="Corbel" pitchFamily="34" charset="0"/>
                <a:ea typeface="Times New Roman" pitchFamily="18" charset="0"/>
                <a:cs typeface="Arial" pitchFamily="34" charset="0"/>
              </a:rPr>
              <a:t>dar una breve respuesta al interlocutor(a).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CR" dirty="0">
              <a:latin typeface="Corbel" pitchFamily="34" charset="0"/>
              <a:ea typeface="Times New Roman" pitchFamily="18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CR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CR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2. El relanzamiento: </a:t>
            </a:r>
            <a:r>
              <a:rPr lang="es-CR" dirty="0">
                <a:latin typeface="Corbel" pitchFamily="34" charset="0"/>
                <a:ea typeface="Times New Roman" pitchFamily="18" charset="0"/>
                <a:cs typeface="Arial" pitchFamily="34" charset="0"/>
              </a:rPr>
              <a:t>retomar la última frase o las últimas palabras del interlocutor(a) bajo forma de pregunta seguida de una pausa. </a:t>
            </a:r>
            <a:endParaRPr kumimoji="0" lang="es-CR" b="0" i="0" u="none" strike="noStrike" cap="none" normalizeH="0" baseline="0" dirty="0">
              <a:ln>
                <a:noFill/>
              </a:ln>
              <a:solidFill>
                <a:srgbClr val="243F60"/>
              </a:solidFill>
              <a:effectLst/>
              <a:latin typeface="Corbel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31740" y="783875"/>
            <a:ext cx="56509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¿</a:t>
            </a:r>
            <a:r>
              <a:rPr lang="fr-FR" sz="2400" b="1" kern="0" spc="-150" dirty="0" err="1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Cómo</a:t>
            </a:r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 </a:t>
            </a:r>
            <a:r>
              <a:rPr lang="fr-FR" sz="2400" b="1" kern="0" spc="-150" dirty="0" err="1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reaparender</a:t>
            </a:r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 a </a:t>
            </a:r>
            <a:r>
              <a:rPr lang="fr-FR" sz="2400" b="1" kern="0" spc="-150" dirty="0" err="1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escuchar</a:t>
            </a:r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 de </a:t>
            </a:r>
            <a:r>
              <a:rPr lang="fr-FR" sz="2400" b="1" kern="0" spc="-150" dirty="0" err="1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manera</a:t>
            </a:r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 </a:t>
            </a:r>
            <a:r>
              <a:rPr lang="fr-FR" sz="2400" b="1" kern="0" spc="-150" dirty="0" err="1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eficaz</a:t>
            </a:r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?</a:t>
            </a:r>
          </a:p>
          <a:p>
            <a:pPr lvl="0" algn="ctr"/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-</a:t>
            </a:r>
            <a:r>
              <a:rPr lang="fr-FR" sz="2400" b="1" kern="0" spc="-150" dirty="0" err="1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Cuatro</a:t>
            </a:r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 </a:t>
            </a:r>
            <a:r>
              <a:rPr lang="fr-FR" sz="2400" b="1" kern="0" spc="-150" dirty="0" err="1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técnicas</a:t>
            </a:r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 de </a:t>
            </a:r>
            <a:r>
              <a:rPr lang="fr-FR" sz="2400" b="1" kern="0" spc="-150" dirty="0" err="1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escucha</a:t>
            </a:r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 </a:t>
            </a:r>
            <a:r>
              <a:rPr lang="fr-FR" sz="2400" b="1" kern="0" spc="-150" dirty="0" err="1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eficaz</a:t>
            </a:r>
            <a:r>
              <a:rPr lang="fr-FR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-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44008" y="1225232"/>
            <a:ext cx="3672408" cy="469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>
              <a:latin typeface="Corbe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CR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rbel" pitchFamily="34" charset="0"/>
                <a:ea typeface="Times New Roman" pitchFamily="18" charset="0"/>
                <a:cs typeface="Arial" pitchFamily="34" charset="0"/>
              </a:rPr>
              <a:t>3. La recapitulación: </a:t>
            </a:r>
            <a:r>
              <a:rPr kumimoji="0" lang="es-CR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  <a:ea typeface="Times New Roman" pitchFamily="18" charset="0"/>
                <a:cs typeface="Arial" pitchFamily="34" charset="0"/>
              </a:rPr>
              <a:t>al final de un intercambio es adecuado</a:t>
            </a:r>
            <a:r>
              <a:rPr kumimoji="0" lang="es-CR" i="0" u="none" strike="noStrike" cap="none" normalizeH="0" dirty="0">
                <a:ln>
                  <a:noFill/>
                </a:ln>
                <a:effectLst/>
                <a:latin typeface="Corbel" pitchFamily="34" charset="0"/>
                <a:ea typeface="Times New Roman" pitchFamily="18" charset="0"/>
                <a:cs typeface="Arial" pitchFamily="34" charset="0"/>
              </a:rPr>
              <a:t> recapitular lo que se entendió.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CR" b="0" baseline="0" dirty="0">
              <a:solidFill>
                <a:srgbClr val="C00000"/>
              </a:solidFill>
              <a:latin typeface="Corbe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CR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CR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4. La reformulación: </a:t>
            </a:r>
            <a:r>
              <a:rPr lang="es-CR" dirty="0">
                <a:latin typeface="Corbel" pitchFamily="34" charset="0"/>
                <a:ea typeface="Times New Roman" pitchFamily="18" charset="0"/>
                <a:cs typeface="Arial" pitchFamily="34" charset="0"/>
              </a:rPr>
              <a:t>repetir con sus propias palabras lo que dijo el interlocutor(a). Posibilita confirmar la comprensión mutua y obtener aclaraciones. </a:t>
            </a:r>
            <a:endParaRPr kumimoji="0" lang="es-C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58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433974"/>
            <a:ext cx="8382000" cy="664797"/>
          </a:xfrm>
        </p:spPr>
        <p:txBody>
          <a:bodyPr/>
          <a:lstStyle/>
          <a:p>
            <a:r>
              <a:rPr lang="es-CR" b="1" dirty="0"/>
              <a:t>¡Atención!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539552" y="1454585"/>
            <a:ext cx="8382000" cy="3447098"/>
          </a:xfrm>
        </p:spPr>
        <p:txBody>
          <a:bodyPr/>
          <a:lstStyle/>
          <a:p>
            <a:r>
              <a:rPr lang="es-CR" sz="2800" dirty="0"/>
              <a:t>Reformular         	repetir sino expresar con sus propias palabras lo que entendió. </a:t>
            </a:r>
          </a:p>
          <a:p>
            <a:endParaRPr lang="es-CR" sz="2800" dirty="0"/>
          </a:p>
          <a:p>
            <a:r>
              <a:rPr lang="es-CR" sz="2800" dirty="0"/>
              <a:t>Reformular 		es dar de manera inmediata su punto de vista o hablar de sí mismo. </a:t>
            </a:r>
          </a:p>
          <a:p>
            <a:endParaRPr lang="es-CR" sz="2800" dirty="0"/>
          </a:p>
          <a:p>
            <a:r>
              <a:rPr lang="es-CR" sz="2800" dirty="0"/>
              <a:t>Reformular 		centrarse en el discurso de la otra persona.</a:t>
            </a:r>
          </a:p>
        </p:txBody>
      </p:sp>
      <p:sp>
        <p:nvSpPr>
          <p:cNvPr id="4" name="Distinto de 3"/>
          <p:cNvSpPr/>
          <p:nvPr/>
        </p:nvSpPr>
        <p:spPr bwMode="auto">
          <a:xfrm>
            <a:off x="2889309" y="2802203"/>
            <a:ext cx="936104" cy="360040"/>
          </a:xfrm>
          <a:prstGeom prst="mathNotEqual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Distinto de 4"/>
          <p:cNvSpPr/>
          <p:nvPr/>
        </p:nvSpPr>
        <p:spPr bwMode="auto">
          <a:xfrm>
            <a:off x="2889309" y="1454585"/>
            <a:ext cx="936104" cy="360040"/>
          </a:xfrm>
          <a:prstGeom prst="mathNotEqual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6" name="Igual que 5"/>
          <p:cNvSpPr/>
          <p:nvPr/>
        </p:nvSpPr>
        <p:spPr bwMode="auto">
          <a:xfrm>
            <a:off x="2889309" y="4149821"/>
            <a:ext cx="858055" cy="360040"/>
          </a:xfrm>
          <a:prstGeom prst="mathEqual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 bwMode="auto">
          <a:xfrm>
            <a:off x="1403648" y="5157192"/>
            <a:ext cx="5879431" cy="87186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0" lvl="1" algn="ctr"/>
            <a:endParaRPr lang="es-CR" sz="2400" b="1" dirty="0">
              <a:solidFill>
                <a:schemeClr val="tx1"/>
              </a:solidFill>
            </a:endParaRPr>
          </a:p>
          <a:p>
            <a:pPr marL="0" lvl="1" algn="ctr"/>
            <a:r>
              <a:rPr lang="es-CR" sz="2400" b="1" dirty="0">
                <a:solidFill>
                  <a:schemeClr val="tx1"/>
                </a:solidFill>
              </a:rPr>
              <a:t>Expresa el esfuerzo del interlocutor(a) por para escuchar y/o hacerse entender. </a:t>
            </a:r>
          </a:p>
          <a:p>
            <a:pPr marL="0" lvl="1" algn="ctr"/>
            <a:endParaRPr lang="es-C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4942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9592" y="1412776"/>
            <a:ext cx="338437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s-C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</a:t>
            </a:r>
          </a:p>
          <a:p>
            <a:pPr fontAlgn="t"/>
            <a:endParaRPr lang="es-C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s-C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s-C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Síntesis</a:t>
            </a:r>
          </a:p>
          <a:p>
            <a:pPr fontAlgn="t"/>
            <a:endParaRPr lang="es-C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s-C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s-C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s-C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Reorientación</a:t>
            </a:r>
          </a:p>
          <a:p>
            <a:pPr fontAlgn="t"/>
            <a:endParaRPr lang="es-C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s-C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s-C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Reformulación deductiva </a:t>
            </a:r>
          </a:p>
          <a:p>
            <a:pPr fontAlgn="t"/>
            <a:r>
              <a:rPr lang="es-C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inductiva</a:t>
            </a:r>
          </a:p>
          <a:p>
            <a:pPr fontAlgn="t"/>
            <a:endParaRPr lang="fr-FR" dirty="0" err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576" y="391656"/>
            <a:ext cx="3921266" cy="6718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28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L</a:t>
            </a:r>
            <a:r>
              <a:rPr lang="fr-FR" sz="2800" b="1" kern="0" spc="-150" dirty="0" bmk="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as formas de </a:t>
            </a:r>
            <a:r>
              <a:rPr lang="fr-FR" sz="2800" b="1" kern="0" spc="-150" dirty="0" err="1" bmk="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reformulación</a:t>
            </a:r>
            <a:endParaRPr lang="fr-FR" sz="2800" b="1" kern="0" spc="-150" dirty="0">
              <a:ln w="3175">
                <a:noFill/>
              </a:ln>
              <a:solidFill>
                <a:srgbClr val="005825"/>
              </a:solidFill>
              <a:latin typeface="+mj-lt"/>
              <a:cs typeface="Arial" pitchFamily="34" charset="0"/>
            </a:endParaRPr>
          </a:p>
        </p:txBody>
      </p:sp>
      <p:sp>
        <p:nvSpPr>
          <p:cNvPr id="2" name="Flecha derecha 1"/>
          <p:cNvSpPr/>
          <p:nvPr/>
        </p:nvSpPr>
        <p:spPr bwMode="auto">
          <a:xfrm>
            <a:off x="3395634" y="1412776"/>
            <a:ext cx="1008112" cy="50405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4860032" y="1341715"/>
            <a:ext cx="33843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s-CR" dirty="0">
                <a:latin typeface="Calibri" panose="020F0502020204030204" pitchFamily="34" charset="0"/>
                <a:cs typeface="Calibri" panose="020F0502020204030204" pitchFamily="34" charset="0"/>
              </a:rPr>
              <a:t>Retomar las últimas palabras del interlocutor(a); desarrollar lo que se acaba de decir.</a:t>
            </a:r>
          </a:p>
          <a:p>
            <a:pPr fontAlgn="t"/>
            <a:endParaRPr lang="es-C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s-CR" dirty="0">
                <a:latin typeface="Calibri" panose="020F0502020204030204" pitchFamily="34" charset="0"/>
                <a:cs typeface="Calibri" panose="020F0502020204030204" pitchFamily="34" charset="0"/>
              </a:rPr>
              <a:t>Retomar de manera resumida el propósito del interlocutor(a); puntualizar. </a:t>
            </a:r>
          </a:p>
          <a:p>
            <a:pPr fontAlgn="t"/>
            <a:endParaRPr lang="es-C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s-CR" dirty="0">
                <a:latin typeface="Calibri" panose="020F0502020204030204" pitchFamily="34" charset="0"/>
                <a:cs typeface="Calibri" panose="020F0502020204030204" pitchFamily="34" charset="0"/>
              </a:rPr>
              <a:t>Reorientar la discusión; eludir las digresiones.</a:t>
            </a:r>
          </a:p>
          <a:p>
            <a:pPr fontAlgn="t"/>
            <a:endParaRPr lang="es-C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s-C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s-CR" dirty="0">
                <a:latin typeface="Calibri" panose="020F0502020204030204" pitchFamily="34" charset="0"/>
                <a:cs typeface="Calibri" panose="020F0502020204030204" pitchFamily="34" charset="0"/>
              </a:rPr>
              <a:t>Deducir una secuencia lógica de aquello que no fue expresado. Inducir una causa que no fue expresada. </a:t>
            </a:r>
          </a:p>
        </p:txBody>
      </p:sp>
      <p:sp>
        <p:nvSpPr>
          <p:cNvPr id="9" name="Flecha derecha 8"/>
          <p:cNvSpPr/>
          <p:nvPr/>
        </p:nvSpPr>
        <p:spPr bwMode="auto">
          <a:xfrm>
            <a:off x="3395634" y="2508548"/>
            <a:ext cx="1008112" cy="50405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10" name="Flecha derecha 9"/>
          <p:cNvSpPr/>
          <p:nvPr/>
        </p:nvSpPr>
        <p:spPr bwMode="auto">
          <a:xfrm>
            <a:off x="3395634" y="4656727"/>
            <a:ext cx="1008112" cy="50405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11" name="Flecha derecha 10"/>
          <p:cNvSpPr/>
          <p:nvPr/>
        </p:nvSpPr>
        <p:spPr bwMode="auto">
          <a:xfrm>
            <a:off x="3395634" y="3477692"/>
            <a:ext cx="1008112" cy="50405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58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05514" y="2420888"/>
            <a:ext cx="485502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s-CR" sz="3200" b="1" dirty="0"/>
              <a:t>Gracias por su atención.</a:t>
            </a:r>
            <a:endParaRPr lang="es-CR" sz="3200" dirty="0"/>
          </a:p>
        </p:txBody>
      </p:sp>
      <p:pic>
        <p:nvPicPr>
          <p:cNvPr id="6" name="Shape 96"/>
          <p:cNvPicPr preferRelativeResize="0"/>
          <p:nvPr/>
        </p:nvPicPr>
        <p:blipFill rotWithShape="1">
          <a:blip r:embed="rId4">
            <a:alphaModFix/>
          </a:blip>
          <a:srcRect l="10257" t="28136" b="42594"/>
          <a:stretch/>
        </p:blipFill>
        <p:spPr>
          <a:xfrm>
            <a:off x="107504" y="4653136"/>
            <a:ext cx="2834470" cy="119645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</p:pic>
      <p:pic>
        <p:nvPicPr>
          <p:cNvPr id="7" name="Shape 9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07904" y="4653136"/>
            <a:ext cx="2448272" cy="11429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</p:pic>
      <p:pic>
        <p:nvPicPr>
          <p:cNvPr id="8" name="Shape 9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80312" y="4499629"/>
            <a:ext cx="1120411" cy="14499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46502405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Green with White Fence Segoe_TP10286746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Trebuchet MS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0550262-B63B-494B-9216-80B9C42911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 presentación de muestra (verde con diseño de valla blanca)</Template>
  <TotalTime>1814</TotalTime>
  <Words>460</Words>
  <Application>Microsoft Office PowerPoint</Application>
  <PresentationFormat>Presentación en pantalla (4:3)</PresentationFormat>
  <Paragraphs>88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8" baseType="lpstr">
      <vt:lpstr>Arial</vt:lpstr>
      <vt:lpstr>Calibri</vt:lpstr>
      <vt:lpstr>Corbel</vt:lpstr>
      <vt:lpstr>Courier New</vt:lpstr>
      <vt:lpstr>Oswald</vt:lpstr>
      <vt:lpstr>Times New Roman</vt:lpstr>
      <vt:lpstr>Trebuchet MS</vt:lpstr>
      <vt:lpstr>Wingdings</vt:lpstr>
      <vt:lpstr>1_Green with White Fence Segoe_TP10286746</vt:lpstr>
      <vt:lpstr>White with Courier font for code slides</vt:lpstr>
      <vt:lpstr>Presentación de PowerPoint</vt:lpstr>
      <vt:lpstr>Desfases en la comunicación</vt:lpstr>
      <vt:lpstr>Según numerosos estudios, los factores que inciden en la comunicación son los siguientes y se presentan en estas proporciones:  </vt:lpstr>
      <vt:lpstr>Presentación de PowerPoint</vt:lpstr>
      <vt:lpstr>Presentación de PowerPoint</vt:lpstr>
      <vt:lpstr>¡Atención!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de comunicación</dc:title>
  <dc:creator>AH</dc:creator>
  <cp:keywords/>
  <cp:lastModifiedBy>Adriana Hidalgo</cp:lastModifiedBy>
  <cp:revision>57</cp:revision>
  <dcterms:created xsi:type="dcterms:W3CDTF">2017-10-11T15:01:09Z</dcterms:created>
  <dcterms:modified xsi:type="dcterms:W3CDTF">2018-04-25T21:33:06Z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TC102867469990</vt:lpwstr>
  </property>
</Properties>
</file>