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0"/>
  </p:notesMasterIdLst>
  <p:sldIdLst>
    <p:sldId id="264" r:id="rId2"/>
    <p:sldId id="263" r:id="rId3"/>
    <p:sldId id="277" r:id="rId4"/>
    <p:sldId id="278" r:id="rId5"/>
    <p:sldId id="265" r:id="rId6"/>
    <p:sldId id="267" r:id="rId7"/>
    <p:sldId id="268" r:id="rId8"/>
    <p:sldId id="266" r:id="rId9"/>
    <p:sldId id="269" r:id="rId10"/>
    <p:sldId id="270" r:id="rId11"/>
    <p:sldId id="271" r:id="rId12"/>
    <p:sldId id="272" r:id="rId13"/>
    <p:sldId id="273" r:id="rId14"/>
    <p:sldId id="274" r:id="rId15"/>
    <p:sldId id="279" r:id="rId16"/>
    <p:sldId id="280" r:id="rId17"/>
    <p:sldId id="281"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047" autoAdjust="0"/>
  </p:normalViewPr>
  <p:slideViewPr>
    <p:cSldViewPr snapToGrid="0" snapToObjects="1">
      <p:cViewPr varScale="1">
        <p:scale>
          <a:sx n="56" d="100"/>
          <a:sy n="56" d="100"/>
        </p:scale>
        <p:origin x="168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EFDE3E-6AA2-1C4B-9217-9EEBDEF56404}" type="datetimeFigureOut">
              <a:rPr lang="es-ES" smtClean="0"/>
              <a:t>18/04/2018</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6DC19C-1E46-F641-89D4-41DE9D72BE16}" type="slidenum">
              <a:rPr lang="es-ES" smtClean="0"/>
              <a:t>‹Nº›</a:t>
            </a:fld>
            <a:endParaRPr lang="es-ES"/>
          </a:p>
        </p:txBody>
      </p:sp>
    </p:spTree>
    <p:extLst>
      <p:ext uri="{BB962C8B-B14F-4D97-AF65-F5344CB8AC3E}">
        <p14:creationId xmlns:p14="http://schemas.microsoft.com/office/powerpoint/2010/main" val="215886341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Políticas Públicas sobre Migración Laboral:</a:t>
            </a:r>
            <a:r>
              <a:rPr lang="es-CR" baseline="0" dirty="0" smtClean="0"/>
              <a:t> Herramientas y buenas prácticas</a:t>
            </a:r>
          </a:p>
          <a:p>
            <a:endParaRPr lang="es-CR" dirty="0" smtClean="0"/>
          </a:p>
          <a:p>
            <a:r>
              <a:rPr lang="es-CR" dirty="0" smtClean="0"/>
              <a:t>https://publications.iom.int/books/politicas-publicas-sobre-migracion-laboral-herramientas-y-buenas-practicas</a:t>
            </a:r>
          </a:p>
          <a:p>
            <a:endParaRPr lang="es-CR" dirty="0" smtClean="0"/>
          </a:p>
          <a:p>
            <a:endParaRPr lang="es-CR" dirty="0" smtClean="0"/>
          </a:p>
          <a:p>
            <a:endParaRPr lang="es-CR" baseline="0" dirty="0" smtClean="0"/>
          </a:p>
          <a:p>
            <a:r>
              <a:rPr lang="es-CR" baseline="0" dirty="0" smtClean="0"/>
              <a:t>La práctica se desarrolló en mayo de 2009. El Instituto para la Política Migratoria (MPI) https://www.migrationpolicy.org/, convovó al grupo de expertos en materia migratoria. El informe fue publicado por este Instituto. Los temas del informe los incluyo en otro slide. La práctica no dice que la Comisión Asesora estaría en el Congreso, sólo que tendría vínculos directos al Congreso.</a:t>
            </a:r>
            <a:endParaRPr lang="es-CR" dirty="0"/>
          </a:p>
        </p:txBody>
      </p:sp>
      <p:sp>
        <p:nvSpPr>
          <p:cNvPr id="4" name="Marcador de número de diapositiva 3"/>
          <p:cNvSpPr>
            <a:spLocks noGrp="1"/>
          </p:cNvSpPr>
          <p:nvPr>
            <p:ph type="sldNum" sz="quarter" idx="10"/>
          </p:nvPr>
        </p:nvSpPr>
        <p:spPr/>
        <p:txBody>
          <a:bodyPr/>
          <a:lstStyle/>
          <a:p>
            <a:fld id="{BF6DC19C-1E46-F641-89D4-41DE9D72BE16}" type="slidenum">
              <a:rPr lang="es-ES" smtClean="0"/>
              <a:t>2</a:t>
            </a:fld>
            <a:endParaRPr lang="es-ES" dirty="0"/>
          </a:p>
        </p:txBody>
      </p:sp>
    </p:spTree>
    <p:extLst>
      <p:ext uri="{BB962C8B-B14F-4D97-AF65-F5344CB8AC3E}">
        <p14:creationId xmlns:p14="http://schemas.microsoft.com/office/powerpoint/2010/main" val="2434273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10"/>
          </p:nvPr>
        </p:nvSpPr>
        <p:spPr/>
        <p:txBody>
          <a:bodyPr/>
          <a:lstStyle/>
          <a:p>
            <a:fld id="{BF6DC19C-1E46-F641-89D4-41DE9D72BE16}" type="slidenum">
              <a:rPr lang="es-ES" smtClean="0"/>
              <a:t>6</a:t>
            </a:fld>
            <a:endParaRPr lang="es-ES" dirty="0"/>
          </a:p>
        </p:txBody>
      </p:sp>
    </p:spTree>
    <p:extLst>
      <p:ext uri="{BB962C8B-B14F-4D97-AF65-F5344CB8AC3E}">
        <p14:creationId xmlns:p14="http://schemas.microsoft.com/office/powerpoint/2010/main" val="3446636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dirty="0" smtClean="0"/>
              <a:t>Políticas Públicas sobre Migración Laboral:</a:t>
            </a:r>
            <a:r>
              <a:rPr lang="es-CR" baseline="0" dirty="0" smtClean="0"/>
              <a:t> Herramientas y buenas prácticas</a:t>
            </a:r>
          </a:p>
          <a:p>
            <a:endParaRPr lang="es-CR" dirty="0" smtClean="0"/>
          </a:p>
          <a:p>
            <a:r>
              <a:rPr lang="es-CR" dirty="0" smtClean="0"/>
              <a:t>https://publications.iom.int/books/politicas-publicas-sobre-migracion-laboral-herramientas-y-buenas-practicas</a:t>
            </a:r>
          </a:p>
          <a:p>
            <a:endParaRPr lang="es-CR" dirty="0" smtClean="0"/>
          </a:p>
          <a:p>
            <a:endParaRPr lang="es-CR" dirty="0" smtClean="0"/>
          </a:p>
          <a:p>
            <a:r>
              <a:rPr lang="es-CR" dirty="0" smtClean="0"/>
              <a:t>https://www.gob.mx/sre/acciones-y-programas/el-programa-de-trabajadores-agricolas-temporales-mexico-canada-ptat</a:t>
            </a:r>
          </a:p>
          <a:p>
            <a:endParaRPr lang="es-CR" dirty="0" smtClean="0"/>
          </a:p>
          <a:p>
            <a:endParaRPr lang="es-CR" dirty="0" smtClean="0"/>
          </a:p>
          <a:p>
            <a:r>
              <a:rPr lang="es-CR" dirty="0" smtClean="0"/>
              <a:t> Lo que hay es un MOU entre Canadá y México. Ver vínculo.</a:t>
            </a:r>
            <a:r>
              <a:rPr lang="es-CR" baseline="0" dirty="0" smtClean="0"/>
              <a:t> Hasta 2016 estaba vigente, me parece que si, que está ya institucionalizado.</a:t>
            </a:r>
            <a:endParaRPr lang="es-CR" dirty="0"/>
          </a:p>
        </p:txBody>
      </p:sp>
      <p:sp>
        <p:nvSpPr>
          <p:cNvPr id="4" name="Marcador de número de diapositiva 3"/>
          <p:cNvSpPr>
            <a:spLocks noGrp="1"/>
          </p:cNvSpPr>
          <p:nvPr>
            <p:ph type="sldNum" sz="quarter" idx="10"/>
          </p:nvPr>
        </p:nvSpPr>
        <p:spPr/>
        <p:txBody>
          <a:bodyPr/>
          <a:lstStyle/>
          <a:p>
            <a:fld id="{BF6DC19C-1E46-F641-89D4-41DE9D72BE16}" type="slidenum">
              <a:rPr lang="es-ES" smtClean="0"/>
              <a:t>9</a:t>
            </a:fld>
            <a:endParaRPr lang="es-ES" dirty="0"/>
          </a:p>
        </p:txBody>
      </p:sp>
    </p:spTree>
    <p:extLst>
      <p:ext uri="{BB962C8B-B14F-4D97-AF65-F5344CB8AC3E}">
        <p14:creationId xmlns:p14="http://schemas.microsoft.com/office/powerpoint/2010/main" val="2183599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a:p>
        </p:txBody>
      </p:sp>
      <p:sp>
        <p:nvSpPr>
          <p:cNvPr id="4" name="Marcador de número de diapositiva 3"/>
          <p:cNvSpPr>
            <a:spLocks noGrp="1"/>
          </p:cNvSpPr>
          <p:nvPr>
            <p:ph type="sldNum" sz="quarter" idx="10"/>
          </p:nvPr>
        </p:nvSpPr>
        <p:spPr/>
        <p:txBody>
          <a:bodyPr/>
          <a:lstStyle/>
          <a:p>
            <a:fld id="{BF6DC19C-1E46-F641-89D4-41DE9D72BE16}" type="slidenum">
              <a:rPr lang="es-ES" smtClean="0"/>
              <a:t>12</a:t>
            </a:fld>
            <a:endParaRPr lang="es-ES" dirty="0"/>
          </a:p>
        </p:txBody>
      </p:sp>
    </p:spTree>
    <p:extLst>
      <p:ext uri="{BB962C8B-B14F-4D97-AF65-F5344CB8AC3E}">
        <p14:creationId xmlns:p14="http://schemas.microsoft.com/office/powerpoint/2010/main" val="2682789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BF6DC19C-1E46-F641-89D4-41DE9D72BE16}" type="slidenum">
              <a:rPr lang="es-ES" smtClean="0"/>
              <a:t>16</a:t>
            </a:fld>
            <a:endParaRPr lang="es-ES"/>
          </a:p>
        </p:txBody>
      </p:sp>
    </p:spTree>
    <p:extLst>
      <p:ext uri="{BB962C8B-B14F-4D97-AF65-F5344CB8AC3E}">
        <p14:creationId xmlns:p14="http://schemas.microsoft.com/office/powerpoint/2010/main" val="359508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_tradnl" smtClean="0"/>
              <a:t>Clic para editar título</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‹Nº›</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_tradnl" smtClean="0"/>
              <a:t>Clic para editar título</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‹Nº›</a:t>
            </a:fld>
            <a:endParaRPr lang="en-US"/>
          </a:p>
        </p:txBody>
      </p:sp>
      <p:sp>
        <p:nvSpPr>
          <p:cNvPr id="7" name="Title 6"/>
          <p:cNvSpPr>
            <a:spLocks noGrp="1"/>
          </p:cNvSpPr>
          <p:nvPr>
            <p:ph type="title"/>
          </p:nvPr>
        </p:nvSpPr>
        <p:spPr/>
        <p:txBody>
          <a:bodyPr/>
          <a:lstStyle/>
          <a:p>
            <a:r>
              <a:rPr lang="es-ES_tradnl" smtClean="0"/>
              <a:t>Clic para editar título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_tradnl" smtClean="0"/>
              <a:t>Clic para editar título</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7B8AEBBE-F8B2-42CF-9895-E86A608384EB}" type="datetime1">
              <a:rPr lang="en-US" smtClean="0"/>
              <a:pPr/>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‹Nº›</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 para editar título</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4/18/2018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4/18/2018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4/18/2018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‹Nº›</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_tradnl" smtClean="0"/>
              <a:t>Clic para editar título</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_tradnl" smtClean="0"/>
              <a:t>Clic para editar título</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88856D55-EFBE-4F9B-8A5F-09D42CA22A9B}" type="datetime1">
              <a:rPr lang="en-US" smtClean="0"/>
              <a:pPr/>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‹Nº›</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_tradnl" smtClean="0"/>
              <a:t>Clic para editar título</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4/18/2018</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‹Nº›</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08122" y="871738"/>
            <a:ext cx="7772400" cy="1780108"/>
          </a:xfrm>
        </p:spPr>
        <p:txBody>
          <a:bodyPr/>
          <a:lstStyle/>
          <a:p>
            <a:r>
              <a:rPr lang="es-ES" dirty="0"/>
              <a:t>Buenas prácticas asociadas a la función de protección consular</a:t>
            </a:r>
          </a:p>
        </p:txBody>
      </p:sp>
      <p:sp>
        <p:nvSpPr>
          <p:cNvPr id="3" name="Subtítulo 2"/>
          <p:cNvSpPr>
            <a:spLocks noGrp="1"/>
          </p:cNvSpPr>
          <p:nvPr>
            <p:ph type="subTitle" idx="1"/>
          </p:nvPr>
        </p:nvSpPr>
        <p:spPr/>
        <p:txBody>
          <a:bodyPr/>
          <a:lstStyle/>
          <a:p>
            <a:endParaRPr lang="es-ES" dirty="0"/>
          </a:p>
        </p:txBody>
      </p:sp>
      <p:pic>
        <p:nvPicPr>
          <p:cNvPr id="5" name="Imagen 4"/>
          <p:cNvPicPr>
            <a:picLocks noChangeAspect="1"/>
          </p:cNvPicPr>
          <p:nvPr/>
        </p:nvPicPr>
        <p:blipFill>
          <a:blip r:embed="rId2"/>
          <a:stretch>
            <a:fillRect/>
          </a:stretch>
        </p:blipFill>
        <p:spPr>
          <a:xfrm>
            <a:off x="1371600" y="3584204"/>
            <a:ext cx="6445445" cy="2889993"/>
          </a:xfrm>
          <a:prstGeom prst="rect">
            <a:avLst/>
          </a:prstGeom>
        </p:spPr>
      </p:pic>
    </p:spTree>
    <p:extLst>
      <p:ext uri="{BB962C8B-B14F-4D97-AF65-F5344CB8AC3E}">
        <p14:creationId xmlns:p14="http://schemas.microsoft.com/office/powerpoint/2010/main" val="930228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fontScale="92500"/>
          </a:bodyPr>
          <a:lstStyle/>
          <a:p>
            <a:pPr algn="just"/>
            <a:r>
              <a:rPr lang="es-ES" dirty="0" smtClean="0"/>
              <a:t>El programa recluta, selecciona y promueve el flujo de trabajadores mexicanos a Canadá.</a:t>
            </a:r>
          </a:p>
          <a:p>
            <a:pPr algn="just">
              <a:buFont typeface="Wingdings" charset="2"/>
              <a:buChar char="ü"/>
            </a:pPr>
            <a:r>
              <a:rPr lang="es-ES" dirty="0" smtClean="0"/>
              <a:t>El gobierno de Canadá regula la admisión de trabajadores, indica la cantidad requerida, notifica las cancelaciones y otorga las autorizaciones de empleo.</a:t>
            </a:r>
          </a:p>
          <a:p>
            <a:pPr algn="just">
              <a:buFont typeface="Wingdings" charset="2"/>
              <a:buChar char="ü"/>
            </a:pPr>
            <a:r>
              <a:rPr lang="es-ES" dirty="0" smtClean="0"/>
              <a:t>El gobierno de México recluta y selecciona a los jornaleros, manteniendo al menos 300 listos para laborar, integrar y tramitar su documentación, comunica los datos de los trabajadores y su fecha de llegada a Canadá.</a:t>
            </a:r>
            <a:endParaRPr lang="es-ES" dirty="0"/>
          </a:p>
        </p:txBody>
      </p:sp>
      <p:sp>
        <p:nvSpPr>
          <p:cNvPr id="3" name="Título 2"/>
          <p:cNvSpPr>
            <a:spLocks noGrp="1"/>
          </p:cNvSpPr>
          <p:nvPr>
            <p:ph type="title"/>
          </p:nvPr>
        </p:nvSpPr>
        <p:spPr/>
        <p:txBody>
          <a:bodyPr/>
          <a:lstStyle/>
          <a:p>
            <a:r>
              <a:rPr lang="es-ES" dirty="0" smtClean="0"/>
              <a:t>México-Canadá</a:t>
            </a:r>
            <a:endParaRPr lang="es-ES" dirty="0"/>
          </a:p>
        </p:txBody>
      </p:sp>
    </p:spTree>
    <p:extLst>
      <p:ext uri="{BB962C8B-B14F-4D97-AF65-F5344CB8AC3E}">
        <p14:creationId xmlns:p14="http://schemas.microsoft.com/office/powerpoint/2010/main" val="865736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872067" y="1591056"/>
            <a:ext cx="7408333" cy="4535107"/>
          </a:xfrm>
        </p:spPr>
        <p:txBody>
          <a:bodyPr>
            <a:normAutofit/>
          </a:bodyPr>
          <a:lstStyle/>
          <a:p>
            <a:pPr algn="just"/>
            <a:r>
              <a:rPr lang="es-ES" dirty="0" smtClean="0"/>
              <a:t>El Acuerdo de Empleo Temporal norma cada contrato en estos términos:</a:t>
            </a:r>
          </a:p>
          <a:p>
            <a:pPr lvl="1" algn="just">
              <a:buFont typeface="Wingdings" charset="2"/>
              <a:buChar char="ü"/>
            </a:pPr>
            <a:r>
              <a:rPr lang="es-ES" dirty="0" smtClean="0"/>
              <a:t>El período contractual no será inferior a 240 horas, ni mayor a 8 meses;</a:t>
            </a:r>
          </a:p>
          <a:p>
            <a:pPr lvl="1" algn="just">
              <a:buFont typeface="Wingdings" charset="2"/>
              <a:buChar char="ü"/>
            </a:pPr>
            <a:r>
              <a:rPr lang="es-ES" dirty="0" smtClean="0"/>
              <a:t>El empleador proveerá comidas y alojamientos adecuados;</a:t>
            </a:r>
          </a:p>
          <a:p>
            <a:pPr lvl="1" algn="just">
              <a:buFont typeface="Wingdings" charset="2"/>
              <a:buChar char="ü"/>
            </a:pPr>
            <a:r>
              <a:rPr lang="es-ES" dirty="0" smtClean="0"/>
              <a:t>Los migrantes recibirán salarios y seguros similares a los demás jornaleros;</a:t>
            </a:r>
          </a:p>
          <a:p>
            <a:pPr lvl="1" algn="just">
              <a:buFont typeface="Wingdings" charset="2"/>
              <a:buChar char="ü"/>
            </a:pPr>
            <a:r>
              <a:rPr lang="es-ES" dirty="0" smtClean="0"/>
              <a:t>El patrón organizará el transporte y deducirá su costo del ingreso del trabajador;</a:t>
            </a:r>
          </a:p>
          <a:p>
            <a:pPr lvl="1" algn="just">
              <a:buFont typeface="Wingdings" charset="2"/>
              <a:buChar char="ü"/>
            </a:pPr>
            <a:r>
              <a:rPr lang="es-ES" dirty="0" smtClean="0"/>
              <a:t>El empleador podrá terminar el contrato por incumplimiento del empleado.</a:t>
            </a:r>
          </a:p>
          <a:p>
            <a:pPr>
              <a:buFont typeface="Wingdings" charset="2"/>
              <a:buChar char="ü"/>
            </a:pPr>
            <a:endParaRPr lang="es-ES" dirty="0"/>
          </a:p>
        </p:txBody>
      </p:sp>
      <p:sp>
        <p:nvSpPr>
          <p:cNvPr id="3" name="Título 2"/>
          <p:cNvSpPr>
            <a:spLocks noGrp="1"/>
          </p:cNvSpPr>
          <p:nvPr>
            <p:ph type="title"/>
          </p:nvPr>
        </p:nvSpPr>
        <p:spPr/>
        <p:txBody>
          <a:bodyPr/>
          <a:lstStyle/>
          <a:p>
            <a:r>
              <a:rPr lang="es-ES" dirty="0" smtClean="0"/>
              <a:t>México-Canadá</a:t>
            </a:r>
            <a:endParaRPr lang="es-ES" dirty="0"/>
          </a:p>
        </p:txBody>
      </p:sp>
    </p:spTree>
    <p:extLst>
      <p:ext uri="{BB962C8B-B14F-4D97-AF65-F5344CB8AC3E}">
        <p14:creationId xmlns:p14="http://schemas.microsoft.com/office/powerpoint/2010/main" val="1680174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fontScale="92500"/>
          </a:bodyPr>
          <a:lstStyle/>
          <a:p>
            <a:pPr algn="just"/>
            <a:r>
              <a:rPr lang="es-ES" b="1" dirty="0" smtClean="0"/>
              <a:t>Reformando la ley para combatir la discriminación: una victoria legal parcial para las trabajadoras domésticas</a:t>
            </a:r>
          </a:p>
          <a:p>
            <a:pPr algn="just"/>
            <a:endParaRPr lang="es-ES" b="1" dirty="0" smtClean="0"/>
          </a:p>
          <a:p>
            <a:pPr algn="just"/>
            <a:r>
              <a:rPr lang="es-ES" dirty="0" smtClean="0"/>
              <a:t>Un ejemplo de la aplicación de la Convención sobre la Eliminación de todas las formas de Discriminación contra la Mujer, es el esfuerzo de Costa Rica por garantizar los derechos de las trabajadoras domésticas, incluyendo las trabajadoras migrantes de Nicaragua.</a:t>
            </a:r>
            <a:endParaRPr lang="es-ES" dirty="0"/>
          </a:p>
        </p:txBody>
      </p:sp>
      <p:sp>
        <p:nvSpPr>
          <p:cNvPr id="3" name="Título 2"/>
          <p:cNvSpPr>
            <a:spLocks noGrp="1"/>
          </p:cNvSpPr>
          <p:nvPr>
            <p:ph type="title"/>
          </p:nvPr>
        </p:nvSpPr>
        <p:spPr/>
        <p:txBody>
          <a:bodyPr/>
          <a:lstStyle/>
          <a:p>
            <a:r>
              <a:rPr lang="es-ES" dirty="0" smtClean="0"/>
              <a:t>Costa Rica</a:t>
            </a:r>
            <a:endParaRPr lang="es-ES" dirty="0"/>
          </a:p>
        </p:txBody>
      </p:sp>
    </p:spTree>
    <p:extLst>
      <p:ext uri="{BB962C8B-B14F-4D97-AF65-F5344CB8AC3E}">
        <p14:creationId xmlns:p14="http://schemas.microsoft.com/office/powerpoint/2010/main" val="292056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872067" y="2138554"/>
            <a:ext cx="7408333" cy="4353369"/>
          </a:xfrm>
        </p:spPr>
        <p:txBody>
          <a:bodyPr>
            <a:normAutofit/>
          </a:bodyPr>
          <a:lstStyle/>
          <a:p>
            <a:pPr marL="0" indent="0" algn="just">
              <a:buNone/>
            </a:pPr>
            <a:r>
              <a:rPr lang="es-ES" dirty="0" smtClean="0"/>
              <a:t>Muchas mujeres nicaragüenses migran como trabajadoras domésticas. Se calcula que un 69% en ese sector son de Nicaragua. En 2001 la OIM, la OIT y la Asociación de Trabajadoras Domésticas (ASTRADOMES) realizaron una encuesta sobre las condiciones de trabajo y la legislación de seguridad social entre trabajadoras domésticas y empleadores. Los resultados indicaron falta de conocimiento de los derechos laborales y falta de cumplimiento en la práctica (salario mínimo, seguridad social, protección legal).</a:t>
            </a:r>
            <a:endParaRPr lang="es-ES" dirty="0"/>
          </a:p>
        </p:txBody>
      </p:sp>
      <p:sp>
        <p:nvSpPr>
          <p:cNvPr id="3" name="Título 2"/>
          <p:cNvSpPr>
            <a:spLocks noGrp="1"/>
          </p:cNvSpPr>
          <p:nvPr>
            <p:ph type="title"/>
          </p:nvPr>
        </p:nvSpPr>
        <p:spPr/>
        <p:txBody>
          <a:bodyPr/>
          <a:lstStyle/>
          <a:p>
            <a:r>
              <a:rPr lang="es-ES" dirty="0" smtClean="0"/>
              <a:t>Costa Rica</a:t>
            </a:r>
            <a:endParaRPr lang="es-ES" dirty="0"/>
          </a:p>
        </p:txBody>
      </p:sp>
    </p:spTree>
    <p:extLst>
      <p:ext uri="{BB962C8B-B14F-4D97-AF65-F5344CB8AC3E}">
        <p14:creationId xmlns:p14="http://schemas.microsoft.com/office/powerpoint/2010/main" val="38130110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872067" y="1815008"/>
            <a:ext cx="7408333" cy="4631195"/>
          </a:xfrm>
        </p:spPr>
        <p:txBody>
          <a:bodyPr>
            <a:normAutofit fontScale="92500"/>
          </a:bodyPr>
          <a:lstStyle/>
          <a:p>
            <a:pPr algn="just"/>
            <a:r>
              <a:rPr lang="es-ES" dirty="0" err="1" smtClean="0"/>
              <a:t>Astradomes</a:t>
            </a:r>
            <a:r>
              <a:rPr lang="es-ES" dirty="0" smtClean="0"/>
              <a:t> planteó una acción de inconstitucionalidad contra el artículo 104 del Código de Trabajo que permitía un régimen de excepción para las trabajadoras domésticas, alegando discriminación.</a:t>
            </a:r>
          </a:p>
          <a:p>
            <a:pPr algn="just"/>
            <a:r>
              <a:rPr lang="es-ES" dirty="0" smtClean="0"/>
              <a:t>Este es uno de los sectores con menor salario y largas jornadas laborales. Las trabajadoras no tienen seguro social ni de riesgos de trabajo y no son reportadas como trabajadoras.</a:t>
            </a:r>
          </a:p>
          <a:p>
            <a:pPr algn="just"/>
            <a:r>
              <a:rPr lang="es-ES" dirty="0" smtClean="0"/>
              <a:t>En 2007 la Sala Constitucional estableció el derecho a un día completo de descanso en la semana y días feriados públicos. Se declaró inconstitucional la división de la jornada laboral que justificara días de hasta 15 horas.</a:t>
            </a:r>
          </a:p>
          <a:p>
            <a:endParaRPr lang="es-ES" dirty="0"/>
          </a:p>
          <a:p>
            <a:pPr marL="0" indent="0">
              <a:buNone/>
            </a:pPr>
            <a:endParaRPr lang="es-ES" dirty="0"/>
          </a:p>
        </p:txBody>
      </p:sp>
      <p:sp>
        <p:nvSpPr>
          <p:cNvPr id="3" name="Título 2"/>
          <p:cNvSpPr>
            <a:spLocks noGrp="1"/>
          </p:cNvSpPr>
          <p:nvPr>
            <p:ph type="title"/>
          </p:nvPr>
        </p:nvSpPr>
        <p:spPr/>
        <p:txBody>
          <a:bodyPr/>
          <a:lstStyle/>
          <a:p>
            <a:r>
              <a:rPr lang="es-ES" dirty="0" smtClean="0"/>
              <a:t>Costa Rica</a:t>
            </a:r>
            <a:endParaRPr lang="es-ES" dirty="0"/>
          </a:p>
        </p:txBody>
      </p:sp>
    </p:spTree>
    <p:extLst>
      <p:ext uri="{BB962C8B-B14F-4D97-AF65-F5344CB8AC3E}">
        <p14:creationId xmlns:p14="http://schemas.microsoft.com/office/powerpoint/2010/main" val="3012413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798147" y="1710451"/>
            <a:ext cx="7408333" cy="4415712"/>
          </a:xfrm>
        </p:spPr>
        <p:txBody>
          <a:bodyPr>
            <a:normAutofit fontScale="92500"/>
          </a:bodyPr>
          <a:lstStyle/>
          <a:p>
            <a:pPr marL="0" indent="0" algn="just">
              <a:buNone/>
            </a:pPr>
            <a:r>
              <a:rPr lang="es-ES" b="1" dirty="0" smtClean="0"/>
              <a:t>Estándares que pueden negociarse entre el país de origen y el país destino: El Contrato de Ejemplo Estándar de la Administración de Empleo en el Extranjero.</a:t>
            </a:r>
          </a:p>
          <a:p>
            <a:pPr marL="0" indent="0" algn="just">
              <a:buNone/>
            </a:pPr>
            <a:endParaRPr lang="es-ES" b="1" dirty="0" smtClean="0"/>
          </a:p>
          <a:p>
            <a:pPr marL="0" indent="0" algn="just">
              <a:buNone/>
            </a:pPr>
            <a:r>
              <a:rPr lang="es-ES" dirty="0" smtClean="0"/>
              <a:t>El Contrato Estándar incluye:</a:t>
            </a:r>
          </a:p>
          <a:p>
            <a:pPr algn="just">
              <a:buFont typeface="Wingdings" charset="2"/>
              <a:buChar char="ü"/>
            </a:pPr>
            <a:r>
              <a:rPr lang="es-ES" dirty="0" smtClean="0"/>
              <a:t>Horas de trabajo regulares. Máximo ocho horas al día, seis días a la semana.</a:t>
            </a:r>
          </a:p>
          <a:p>
            <a:pPr algn="just">
              <a:buFont typeface="Wingdings" charset="2"/>
              <a:buChar char="ü"/>
            </a:pPr>
            <a:r>
              <a:rPr lang="es-ES" dirty="0" smtClean="0"/>
              <a:t>Pago de tiempo extra.</a:t>
            </a:r>
          </a:p>
          <a:p>
            <a:pPr algn="just">
              <a:buFont typeface="Wingdings" charset="2"/>
              <a:buChar char="ü"/>
            </a:pPr>
            <a:r>
              <a:rPr lang="es-ES" dirty="0" smtClean="0"/>
              <a:t>Permiso con pago completo:</a:t>
            </a:r>
          </a:p>
          <a:p>
            <a:pPr lvl="1" algn="just">
              <a:buFont typeface="Arial"/>
              <a:buChar char="•"/>
            </a:pPr>
            <a:r>
              <a:rPr lang="es-ES" dirty="0" smtClean="0"/>
              <a:t>Vacaciones</a:t>
            </a:r>
          </a:p>
          <a:p>
            <a:pPr lvl="1" algn="just">
              <a:buFont typeface="Arial"/>
              <a:buChar char="•"/>
            </a:pPr>
            <a:r>
              <a:rPr lang="es-ES" dirty="0" smtClean="0"/>
              <a:t>Incapacidad por enfermedad</a:t>
            </a:r>
          </a:p>
          <a:p>
            <a:pPr marL="0" indent="0" algn="just">
              <a:buNone/>
            </a:pPr>
            <a:endParaRPr lang="es-ES" b="1" dirty="0"/>
          </a:p>
        </p:txBody>
      </p:sp>
      <p:sp>
        <p:nvSpPr>
          <p:cNvPr id="3" name="Título 2"/>
          <p:cNvSpPr>
            <a:spLocks noGrp="1"/>
          </p:cNvSpPr>
          <p:nvPr>
            <p:ph type="title"/>
          </p:nvPr>
        </p:nvSpPr>
        <p:spPr/>
        <p:txBody>
          <a:bodyPr/>
          <a:lstStyle/>
          <a:p>
            <a:r>
              <a:rPr lang="es-ES" dirty="0" smtClean="0"/>
              <a:t>Filipinas</a:t>
            </a:r>
            <a:endParaRPr lang="es-ES" dirty="0"/>
          </a:p>
        </p:txBody>
      </p:sp>
    </p:spTree>
    <p:extLst>
      <p:ext uri="{BB962C8B-B14F-4D97-AF65-F5344CB8AC3E}">
        <p14:creationId xmlns:p14="http://schemas.microsoft.com/office/powerpoint/2010/main" val="1580859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867833" y="1869516"/>
            <a:ext cx="7408333" cy="4716698"/>
          </a:xfrm>
        </p:spPr>
        <p:txBody>
          <a:bodyPr/>
          <a:lstStyle/>
          <a:p>
            <a:pPr algn="just">
              <a:buFont typeface="Wingdings" charset="2"/>
              <a:buChar char="ü"/>
            </a:pPr>
            <a:r>
              <a:rPr lang="es-ES" dirty="0" smtClean="0"/>
              <a:t>Traslado gratuito al sitio de trabajo y en los siguientes casos traslado de regreso gratuito al punto de origen:</a:t>
            </a:r>
          </a:p>
          <a:p>
            <a:pPr lvl="1" algn="just">
              <a:buFont typeface="Arial"/>
              <a:buChar char="•"/>
            </a:pPr>
            <a:r>
              <a:rPr lang="es-ES" dirty="0" smtClean="0"/>
              <a:t>Expiración del contrato.</a:t>
            </a:r>
          </a:p>
          <a:p>
            <a:pPr lvl="1" algn="just">
              <a:buFont typeface="Arial"/>
              <a:buChar char="•"/>
            </a:pPr>
            <a:r>
              <a:rPr lang="es-ES" dirty="0" smtClean="0"/>
              <a:t>Conclusión del contrato por el empleador sin causa justificada.</a:t>
            </a:r>
          </a:p>
          <a:p>
            <a:pPr lvl="1" algn="just">
              <a:buFont typeface="Arial"/>
              <a:buChar char="•"/>
            </a:pPr>
            <a:r>
              <a:rPr lang="es-ES" dirty="0" smtClean="0"/>
              <a:t>Cuando el empleado no pueda seguir trabajando debido a una lesión o enfermedad relacionada con el trabajo o agravada por el trabajo.</a:t>
            </a:r>
          </a:p>
          <a:p>
            <a:pPr lvl="1" algn="just">
              <a:buFont typeface="Arial"/>
              <a:buChar char="•"/>
            </a:pPr>
            <a:r>
              <a:rPr lang="es-ES" dirty="0" smtClean="0"/>
              <a:t>Fuerza mayor.</a:t>
            </a:r>
          </a:p>
          <a:p>
            <a:pPr lvl="1" algn="just">
              <a:buFont typeface="Arial"/>
              <a:buChar char="•"/>
            </a:pPr>
            <a:r>
              <a:rPr lang="es-ES" dirty="0" smtClean="0"/>
              <a:t>Otros casos cuando el contrato sea terminado sin existir falta del empleado.</a:t>
            </a:r>
          </a:p>
          <a:p>
            <a:pPr>
              <a:buFont typeface="Arial"/>
              <a:buChar char="•"/>
            </a:pPr>
            <a:endParaRPr lang="es-ES" dirty="0"/>
          </a:p>
        </p:txBody>
      </p:sp>
      <p:sp>
        <p:nvSpPr>
          <p:cNvPr id="3" name="Título 2"/>
          <p:cNvSpPr>
            <a:spLocks noGrp="1"/>
          </p:cNvSpPr>
          <p:nvPr>
            <p:ph type="title"/>
          </p:nvPr>
        </p:nvSpPr>
        <p:spPr/>
        <p:txBody>
          <a:bodyPr/>
          <a:lstStyle/>
          <a:p>
            <a:r>
              <a:rPr lang="es-ES" dirty="0" smtClean="0"/>
              <a:t>Filipinas</a:t>
            </a:r>
            <a:endParaRPr lang="es-ES" dirty="0"/>
          </a:p>
        </p:txBody>
      </p:sp>
    </p:spTree>
    <p:extLst>
      <p:ext uri="{BB962C8B-B14F-4D97-AF65-F5344CB8AC3E}">
        <p14:creationId xmlns:p14="http://schemas.microsoft.com/office/powerpoint/2010/main" val="24974454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872067" y="1982568"/>
            <a:ext cx="7408333" cy="4353874"/>
          </a:xfrm>
        </p:spPr>
        <p:txBody>
          <a:bodyPr/>
          <a:lstStyle/>
          <a:p>
            <a:pPr algn="just">
              <a:buFont typeface="Wingdings" charset="2"/>
              <a:buChar char="ü"/>
            </a:pPr>
            <a:r>
              <a:rPr lang="es-ES" dirty="0" smtClean="0"/>
              <a:t>Comida gratuita o compensación en dólares y alojamiento adecuado gratuito.</a:t>
            </a:r>
          </a:p>
          <a:p>
            <a:pPr algn="just">
              <a:buFont typeface="Wingdings" charset="2"/>
              <a:buChar char="ü"/>
            </a:pPr>
            <a:r>
              <a:rPr lang="es-ES" dirty="0" smtClean="0"/>
              <a:t>Servicio médico y dental de emergencia gratuito, incluyendo medicina.</a:t>
            </a:r>
          </a:p>
          <a:p>
            <a:pPr algn="just">
              <a:buFont typeface="Wingdings" charset="2"/>
              <a:buChar char="ü"/>
            </a:pPr>
            <a:r>
              <a:rPr lang="es-ES" dirty="0" smtClean="0"/>
              <a:t>Seguro de vida personal y de accidentes, de conformidad con el gobierno huésped y/o las leyes del gobierno de Filipinas sin costo para el trabajador.</a:t>
            </a:r>
          </a:p>
          <a:p>
            <a:pPr algn="just">
              <a:buFont typeface="Wingdings" charset="2"/>
              <a:buChar char="ü"/>
            </a:pPr>
            <a:r>
              <a:rPr lang="es-ES" dirty="0" smtClean="0"/>
              <a:t>Seguro contra riesgos de guerra (no menos de 100,000 pesos filipinos) sin costo para el trabajador.</a:t>
            </a:r>
            <a:endParaRPr lang="es-ES" dirty="0"/>
          </a:p>
        </p:txBody>
      </p:sp>
      <p:sp>
        <p:nvSpPr>
          <p:cNvPr id="3" name="Título 2"/>
          <p:cNvSpPr>
            <a:spLocks noGrp="1"/>
          </p:cNvSpPr>
          <p:nvPr>
            <p:ph type="title"/>
          </p:nvPr>
        </p:nvSpPr>
        <p:spPr/>
        <p:txBody>
          <a:bodyPr/>
          <a:lstStyle/>
          <a:p>
            <a:r>
              <a:rPr lang="es-ES" dirty="0" smtClean="0"/>
              <a:t>Filipinas</a:t>
            </a:r>
            <a:endParaRPr lang="es-ES" dirty="0"/>
          </a:p>
        </p:txBody>
      </p:sp>
    </p:spTree>
    <p:extLst>
      <p:ext uri="{BB962C8B-B14F-4D97-AF65-F5344CB8AC3E}">
        <p14:creationId xmlns:p14="http://schemas.microsoft.com/office/powerpoint/2010/main" val="7089727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a:bodyPr>
          <a:lstStyle/>
          <a:p>
            <a:pPr marL="0" indent="0">
              <a:buNone/>
            </a:pPr>
            <a:r>
              <a:rPr lang="es-ES" dirty="0" smtClean="0"/>
              <a:t>OIM: 2010. Políticas </a:t>
            </a:r>
            <a:r>
              <a:rPr lang="es-ES" dirty="0" smtClean="0"/>
              <a:t>públicas sobre Migración Laboral: Herramientas y buenas </a:t>
            </a:r>
            <a:r>
              <a:rPr lang="es-ES" dirty="0" smtClean="0"/>
              <a:t>prácticas</a:t>
            </a:r>
            <a:r>
              <a:rPr lang="es-ES" dirty="0"/>
              <a:t>.</a:t>
            </a:r>
            <a:endParaRPr lang="es-ES" dirty="0" smtClean="0"/>
          </a:p>
          <a:p>
            <a:pPr marL="0" indent="0">
              <a:buNone/>
            </a:pPr>
            <a:endParaRPr lang="es-ES" dirty="0"/>
          </a:p>
          <a:p>
            <a:pPr marL="0" indent="0">
              <a:buNone/>
            </a:pPr>
            <a:r>
              <a:rPr lang="es-ES" dirty="0" smtClean="0"/>
              <a:t>OIT, OEA: S/F. Protección </a:t>
            </a:r>
            <a:r>
              <a:rPr lang="es-ES" dirty="0" smtClean="0"/>
              <a:t>de los derechos laborales a través de la acción consular. Estudios de caso de Costa Rica, Haití, Nicaragua, Panamá y </a:t>
            </a:r>
            <a:r>
              <a:rPr lang="es-ES" smtClean="0"/>
              <a:t>República </a:t>
            </a:r>
            <a:r>
              <a:rPr lang="es-ES" smtClean="0"/>
              <a:t>Dominicana</a:t>
            </a:r>
            <a:r>
              <a:rPr lang="es-ES"/>
              <a:t>.</a:t>
            </a:r>
            <a:endParaRPr lang="es-ES" dirty="0"/>
          </a:p>
        </p:txBody>
      </p:sp>
      <p:sp>
        <p:nvSpPr>
          <p:cNvPr id="3" name="Título 2"/>
          <p:cNvSpPr>
            <a:spLocks noGrp="1"/>
          </p:cNvSpPr>
          <p:nvPr>
            <p:ph type="title"/>
          </p:nvPr>
        </p:nvSpPr>
        <p:spPr/>
        <p:txBody>
          <a:bodyPr/>
          <a:lstStyle/>
          <a:p>
            <a:r>
              <a:rPr lang="es-ES" dirty="0" smtClean="0"/>
              <a:t>Fuentes</a:t>
            </a:r>
            <a:endParaRPr lang="es-ES" dirty="0"/>
          </a:p>
        </p:txBody>
      </p:sp>
    </p:spTree>
    <p:extLst>
      <p:ext uri="{BB962C8B-B14F-4D97-AF65-F5344CB8AC3E}">
        <p14:creationId xmlns:p14="http://schemas.microsoft.com/office/powerpoint/2010/main" val="354810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872067" y="1719875"/>
            <a:ext cx="7408333" cy="4406288"/>
          </a:xfrm>
        </p:spPr>
        <p:txBody>
          <a:bodyPr/>
          <a:lstStyle/>
          <a:p>
            <a:pPr marL="0" indent="0" algn="just">
              <a:buNone/>
            </a:pPr>
            <a:r>
              <a:rPr lang="es-ES" b="1" dirty="0"/>
              <a:t>El manejo de inmigración basada en las necesidades del mercado laboral: una propuesta de crear un comité asesor al Congreso de Estados </a:t>
            </a:r>
            <a:r>
              <a:rPr lang="es-ES" b="1" dirty="0" smtClean="0"/>
              <a:t>Unidos en materia migratoria.</a:t>
            </a:r>
          </a:p>
          <a:p>
            <a:pPr marL="0" indent="0" algn="just">
              <a:buNone/>
            </a:pPr>
            <a:endParaRPr lang="es-ES" b="1" dirty="0"/>
          </a:p>
          <a:p>
            <a:pPr algn="just"/>
            <a:r>
              <a:rPr lang="es-ES" dirty="0" smtClean="0"/>
              <a:t>Un grupo de expertos fue convocado por el Instituto para la Política Migratoria (MPI) para analizar el problema de la reforma migratoria en mayo de 2009.</a:t>
            </a:r>
          </a:p>
          <a:p>
            <a:pPr algn="just"/>
            <a:r>
              <a:rPr lang="es-ES" dirty="0" smtClean="0"/>
              <a:t>Se publicó un informe el cual propuso la creación de una Comisión Permanente sobre Mercados Laborales, Competitividad Económica e Inmigración.</a:t>
            </a:r>
            <a:endParaRPr lang="es-ES" dirty="0"/>
          </a:p>
          <a:p>
            <a:endParaRPr lang="es-ES" dirty="0"/>
          </a:p>
        </p:txBody>
      </p:sp>
      <p:sp>
        <p:nvSpPr>
          <p:cNvPr id="3" name="Título 2"/>
          <p:cNvSpPr>
            <a:spLocks noGrp="1"/>
          </p:cNvSpPr>
          <p:nvPr>
            <p:ph type="title"/>
          </p:nvPr>
        </p:nvSpPr>
        <p:spPr/>
        <p:txBody>
          <a:bodyPr/>
          <a:lstStyle/>
          <a:p>
            <a:r>
              <a:rPr lang="es-ES" dirty="0" smtClean="0"/>
              <a:t>Estados Unidos</a:t>
            </a:r>
            <a:endParaRPr lang="es-ES" dirty="0"/>
          </a:p>
        </p:txBody>
      </p:sp>
    </p:spTree>
    <p:extLst>
      <p:ext uri="{BB962C8B-B14F-4D97-AF65-F5344CB8AC3E}">
        <p14:creationId xmlns:p14="http://schemas.microsoft.com/office/powerpoint/2010/main" val="1303107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872067" y="1767134"/>
            <a:ext cx="7408333" cy="4762980"/>
          </a:xfrm>
        </p:spPr>
        <p:txBody>
          <a:bodyPr/>
          <a:lstStyle/>
          <a:p>
            <a:pPr marL="0" indent="0" algn="just">
              <a:buNone/>
            </a:pPr>
            <a:r>
              <a:rPr lang="es-ES" dirty="0" smtClean="0"/>
              <a:t>Las propuestas del grupo respecto a la Comisión fueron insumos para el desarrollo de políticas laborales y parten de cuatro problemas, comunes a otros países del continente:</a:t>
            </a:r>
          </a:p>
          <a:p>
            <a:pPr marL="0" indent="0" algn="just">
              <a:buNone/>
            </a:pPr>
            <a:endParaRPr lang="es-ES" dirty="0" smtClean="0"/>
          </a:p>
          <a:p>
            <a:pPr algn="just">
              <a:buFont typeface="Wingdings" charset="2"/>
              <a:buChar char="²"/>
            </a:pPr>
            <a:r>
              <a:rPr lang="es-ES" dirty="0" smtClean="0"/>
              <a:t>La falta de información confiable sobre el efecto de la inmigración en el mercado laboral.</a:t>
            </a:r>
          </a:p>
          <a:p>
            <a:pPr marL="0" indent="0" algn="just">
              <a:buNone/>
            </a:pPr>
            <a:endParaRPr lang="es-ES" dirty="0" smtClean="0"/>
          </a:p>
          <a:p>
            <a:pPr algn="just">
              <a:buFont typeface="Wingdings" charset="2"/>
              <a:buChar char="²"/>
            </a:pPr>
            <a:r>
              <a:rPr lang="es-ES" dirty="0" smtClean="0"/>
              <a:t>Las leyes migratorias son inflexibles, modificadas con poca frecuencia y no responden a tendencias en el mercado laboral y otras necesidades económicas.</a:t>
            </a:r>
          </a:p>
          <a:p>
            <a:pPr marL="0" indent="0">
              <a:buNone/>
            </a:pPr>
            <a:endParaRPr lang="es-ES" dirty="0"/>
          </a:p>
        </p:txBody>
      </p:sp>
      <p:sp>
        <p:nvSpPr>
          <p:cNvPr id="3" name="Título 2"/>
          <p:cNvSpPr>
            <a:spLocks noGrp="1"/>
          </p:cNvSpPr>
          <p:nvPr>
            <p:ph type="title"/>
          </p:nvPr>
        </p:nvSpPr>
        <p:spPr/>
        <p:txBody>
          <a:bodyPr/>
          <a:lstStyle/>
          <a:p>
            <a:r>
              <a:rPr lang="es-ES" dirty="0" smtClean="0"/>
              <a:t>Estados Unidos</a:t>
            </a:r>
            <a:endParaRPr lang="es-ES" dirty="0"/>
          </a:p>
        </p:txBody>
      </p:sp>
    </p:spTree>
    <p:extLst>
      <p:ext uri="{BB962C8B-B14F-4D97-AF65-F5344CB8AC3E}">
        <p14:creationId xmlns:p14="http://schemas.microsoft.com/office/powerpoint/2010/main" val="2802547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pPr algn="just"/>
            <a:r>
              <a:rPr lang="es-ES" dirty="0"/>
              <a:t>El Congreso no cuenta con información confiable y eficiente para evaluar las tendencias de la inmigración laboral y utilizar esta información como </a:t>
            </a:r>
            <a:r>
              <a:rPr lang="es-ES" dirty="0" smtClean="0"/>
              <a:t>base para la actualización de la emisión de visas de trabajo.</a:t>
            </a:r>
          </a:p>
          <a:p>
            <a:pPr algn="just"/>
            <a:endParaRPr lang="es-ES" dirty="0"/>
          </a:p>
          <a:p>
            <a:pPr algn="just"/>
            <a:r>
              <a:rPr lang="es-ES" dirty="0" smtClean="0"/>
              <a:t>La falta de mecanismos legales para tener acceso a la oferta global de talentos.</a:t>
            </a:r>
            <a:endParaRPr lang="es-ES" dirty="0"/>
          </a:p>
          <a:p>
            <a:endParaRPr lang="es-ES" dirty="0"/>
          </a:p>
        </p:txBody>
      </p:sp>
      <p:sp>
        <p:nvSpPr>
          <p:cNvPr id="3" name="Título 2"/>
          <p:cNvSpPr>
            <a:spLocks noGrp="1"/>
          </p:cNvSpPr>
          <p:nvPr>
            <p:ph type="title"/>
          </p:nvPr>
        </p:nvSpPr>
        <p:spPr/>
        <p:txBody>
          <a:bodyPr/>
          <a:lstStyle/>
          <a:p>
            <a:r>
              <a:rPr lang="es-ES" dirty="0" smtClean="0"/>
              <a:t>Estados Unidos</a:t>
            </a:r>
            <a:endParaRPr lang="es-ES" dirty="0"/>
          </a:p>
        </p:txBody>
      </p:sp>
    </p:spTree>
    <p:extLst>
      <p:ext uri="{BB962C8B-B14F-4D97-AF65-F5344CB8AC3E}">
        <p14:creationId xmlns:p14="http://schemas.microsoft.com/office/powerpoint/2010/main" val="1385256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lnSpcReduction="10000"/>
          </a:bodyPr>
          <a:lstStyle/>
          <a:p>
            <a:pPr algn="just"/>
            <a:r>
              <a:rPr lang="es-ES" dirty="0" smtClean="0"/>
              <a:t>Este informe asesoraría al Congreso de Estados Unidos en asuntos de política migratoria.</a:t>
            </a:r>
          </a:p>
          <a:p>
            <a:pPr marL="0" indent="0" algn="just">
              <a:buNone/>
            </a:pPr>
            <a:endParaRPr lang="es-ES" dirty="0" smtClean="0"/>
          </a:p>
          <a:p>
            <a:pPr algn="just"/>
            <a:r>
              <a:rPr lang="es-ES" dirty="0" smtClean="0"/>
              <a:t>La Comisión Permanente debía ser constituida como un órgano plural e independiente, que asesorara al Congreso y al Poder Ejecutivo sobre ajustes periódicos a los niveles de inmigración basada en el análisis imparcial de los impactos económicos del mercado laboral y sus necesidades coyunturales.</a:t>
            </a:r>
            <a:endParaRPr lang="es-ES" dirty="0"/>
          </a:p>
        </p:txBody>
      </p:sp>
      <p:sp>
        <p:nvSpPr>
          <p:cNvPr id="3" name="Título 2"/>
          <p:cNvSpPr>
            <a:spLocks noGrp="1"/>
          </p:cNvSpPr>
          <p:nvPr>
            <p:ph type="title"/>
          </p:nvPr>
        </p:nvSpPr>
        <p:spPr/>
        <p:txBody>
          <a:bodyPr/>
          <a:lstStyle/>
          <a:p>
            <a:r>
              <a:rPr lang="es-ES" dirty="0" smtClean="0"/>
              <a:t>Estados Unidos</a:t>
            </a:r>
            <a:endParaRPr lang="es-ES" dirty="0"/>
          </a:p>
        </p:txBody>
      </p:sp>
    </p:spTree>
    <p:extLst>
      <p:ext uri="{BB962C8B-B14F-4D97-AF65-F5344CB8AC3E}">
        <p14:creationId xmlns:p14="http://schemas.microsoft.com/office/powerpoint/2010/main" val="4052617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867833" y="1604037"/>
            <a:ext cx="7408333" cy="5265462"/>
          </a:xfrm>
        </p:spPr>
        <p:txBody>
          <a:bodyPr>
            <a:normAutofit/>
          </a:bodyPr>
          <a:lstStyle/>
          <a:p>
            <a:pPr algn="just"/>
            <a:r>
              <a:rPr lang="es-ES" dirty="0" smtClean="0"/>
              <a:t>Entre las tas tareas principales de la Comisión se encuentran:</a:t>
            </a:r>
          </a:p>
          <a:p>
            <a:pPr algn="just"/>
            <a:r>
              <a:rPr lang="es-ES" dirty="0" smtClean="0"/>
              <a:t>Producir un informe anual sobre mercados laborales e inmigración.</a:t>
            </a:r>
          </a:p>
          <a:p>
            <a:pPr algn="just"/>
            <a:r>
              <a:rPr lang="es-ES" dirty="0" smtClean="0"/>
              <a:t>Analizar los datos sobre migrantes en Estados Unidos y manejar la recopilación de nuevos datos.</a:t>
            </a:r>
          </a:p>
          <a:p>
            <a:pPr algn="just"/>
            <a:r>
              <a:rPr lang="es-ES" dirty="0" smtClean="0"/>
              <a:t>Crear e implementar una agenda de investigación enfocada en la política pública, sobre el papel de la migración en los mercados laborales, en las trayectorias de integración y en el impacto económico a nivel nacional y estatal, regional, vocacional y por sector industrial.</a:t>
            </a:r>
          </a:p>
          <a:p>
            <a:pPr algn="just"/>
            <a:endParaRPr lang="es-ES" dirty="0" smtClean="0"/>
          </a:p>
        </p:txBody>
      </p:sp>
      <p:sp>
        <p:nvSpPr>
          <p:cNvPr id="3" name="Título 2"/>
          <p:cNvSpPr>
            <a:spLocks noGrp="1"/>
          </p:cNvSpPr>
          <p:nvPr>
            <p:ph type="title"/>
          </p:nvPr>
        </p:nvSpPr>
        <p:spPr/>
        <p:txBody>
          <a:bodyPr/>
          <a:lstStyle/>
          <a:p>
            <a:r>
              <a:rPr lang="es-ES" dirty="0" smtClean="0"/>
              <a:t>Estados Unidos</a:t>
            </a:r>
            <a:endParaRPr lang="es-ES" dirty="0"/>
          </a:p>
        </p:txBody>
      </p:sp>
    </p:spTree>
    <p:extLst>
      <p:ext uri="{BB962C8B-B14F-4D97-AF65-F5344CB8AC3E}">
        <p14:creationId xmlns:p14="http://schemas.microsoft.com/office/powerpoint/2010/main" val="3522556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lnSpcReduction="10000"/>
          </a:bodyPr>
          <a:lstStyle/>
          <a:p>
            <a:pPr algn="just"/>
            <a:r>
              <a:rPr lang="es-ES" dirty="0" smtClean="0"/>
              <a:t>Dar recomendaciones anuales para hacer ajustes en los niveles de inmigración basado en el empleo, que tendrían vigencia automática si el Congreso no votara para modificarlos dentro de un período establecido.</a:t>
            </a:r>
          </a:p>
          <a:p>
            <a:pPr marL="0" indent="0" algn="just">
              <a:buNone/>
            </a:pPr>
            <a:endParaRPr lang="es-ES" dirty="0" smtClean="0"/>
          </a:p>
          <a:p>
            <a:pPr algn="just"/>
            <a:r>
              <a:rPr lang="es-ES" dirty="0" smtClean="0"/>
              <a:t>Publicar informes de investigación y formar bases de datos asequibles al público en general, establecer bases para la investigación académica y el debate público informado.</a:t>
            </a:r>
            <a:endParaRPr lang="es-ES" dirty="0"/>
          </a:p>
        </p:txBody>
      </p:sp>
      <p:sp>
        <p:nvSpPr>
          <p:cNvPr id="3" name="Título 2"/>
          <p:cNvSpPr>
            <a:spLocks noGrp="1"/>
          </p:cNvSpPr>
          <p:nvPr>
            <p:ph type="title"/>
          </p:nvPr>
        </p:nvSpPr>
        <p:spPr/>
        <p:txBody>
          <a:bodyPr/>
          <a:lstStyle/>
          <a:p>
            <a:r>
              <a:rPr lang="es-ES" dirty="0" smtClean="0"/>
              <a:t>Estados Unidos</a:t>
            </a:r>
            <a:endParaRPr lang="es-ES" dirty="0"/>
          </a:p>
        </p:txBody>
      </p:sp>
    </p:spTree>
    <p:extLst>
      <p:ext uri="{BB962C8B-B14F-4D97-AF65-F5344CB8AC3E}">
        <p14:creationId xmlns:p14="http://schemas.microsoft.com/office/powerpoint/2010/main" val="237019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normAutofit lnSpcReduction="10000"/>
          </a:bodyPr>
          <a:lstStyle/>
          <a:p>
            <a:pPr marL="0" indent="0" algn="just">
              <a:buNone/>
            </a:pPr>
            <a:r>
              <a:rPr lang="es-ES" sz="2800" b="1" dirty="0" smtClean="0"/>
              <a:t>Establecer un Comité Asesor en políticas migratorias laborales conformado por expertos y con vínculos directos al Congreso asegura que los legisladores y tomadores de decisiones tengan la información actualizada y necesaria para un manejo más eficiente, menos politizado y más transparente de los mercados laborales y de la inmigración</a:t>
            </a:r>
            <a:r>
              <a:rPr lang="es-ES" dirty="0" smtClean="0"/>
              <a:t>.</a:t>
            </a:r>
            <a:endParaRPr lang="es-ES" dirty="0"/>
          </a:p>
        </p:txBody>
      </p:sp>
      <p:sp>
        <p:nvSpPr>
          <p:cNvPr id="3" name="Título 2"/>
          <p:cNvSpPr>
            <a:spLocks noGrp="1"/>
          </p:cNvSpPr>
          <p:nvPr>
            <p:ph type="title"/>
          </p:nvPr>
        </p:nvSpPr>
        <p:spPr/>
        <p:txBody>
          <a:bodyPr/>
          <a:lstStyle/>
          <a:p>
            <a:r>
              <a:rPr lang="es-ES" dirty="0" smtClean="0"/>
              <a:t>Estados Unidos</a:t>
            </a:r>
            <a:endParaRPr lang="es-ES" dirty="0"/>
          </a:p>
        </p:txBody>
      </p:sp>
    </p:spTree>
    <p:extLst>
      <p:ext uri="{BB962C8B-B14F-4D97-AF65-F5344CB8AC3E}">
        <p14:creationId xmlns:p14="http://schemas.microsoft.com/office/powerpoint/2010/main" val="2140237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872067" y="1591056"/>
            <a:ext cx="7408333" cy="4535107"/>
          </a:xfrm>
        </p:spPr>
        <p:txBody>
          <a:bodyPr/>
          <a:lstStyle/>
          <a:p>
            <a:pPr marL="0" indent="0">
              <a:buNone/>
            </a:pPr>
            <a:r>
              <a:rPr lang="es-ES" b="1" dirty="0" smtClean="0"/>
              <a:t>Acuerdo Bilateral de Trabajo Temporal Estado-Estado: Programa de Trabajadores Agrícolas Temporales entre México y Canadá</a:t>
            </a:r>
          </a:p>
          <a:p>
            <a:endParaRPr lang="es-ES" b="1" dirty="0"/>
          </a:p>
          <a:p>
            <a:pPr algn="just"/>
            <a:r>
              <a:rPr lang="es-ES" dirty="0" smtClean="0"/>
              <a:t>Este programa tiene más de 35 años de experiencia. Constituye una buena práctica en la región porque ha logrado canalizar en promedio 15,000 trabajadores(as) migrantes al año, bajo un régimen legal supervisado por los gobiernos que incluye un contrato modelo y una serie de protecciones y prestaciones.</a:t>
            </a:r>
            <a:endParaRPr lang="es-ES" dirty="0"/>
          </a:p>
        </p:txBody>
      </p:sp>
      <p:sp>
        <p:nvSpPr>
          <p:cNvPr id="3" name="Título 2"/>
          <p:cNvSpPr>
            <a:spLocks noGrp="1"/>
          </p:cNvSpPr>
          <p:nvPr>
            <p:ph type="title"/>
          </p:nvPr>
        </p:nvSpPr>
        <p:spPr/>
        <p:txBody>
          <a:bodyPr/>
          <a:lstStyle/>
          <a:p>
            <a:r>
              <a:rPr lang="es-ES" dirty="0" smtClean="0"/>
              <a:t>México-Canadá</a:t>
            </a:r>
            <a:endParaRPr lang="es-ES" dirty="0"/>
          </a:p>
        </p:txBody>
      </p:sp>
    </p:spTree>
    <p:extLst>
      <p:ext uri="{BB962C8B-B14F-4D97-AF65-F5344CB8AC3E}">
        <p14:creationId xmlns:p14="http://schemas.microsoft.com/office/powerpoint/2010/main" val="13667948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Forma de onda.thmx</Template>
  <TotalTime>558</TotalTime>
  <Words>1338</Words>
  <Application>Microsoft Office PowerPoint</Application>
  <PresentationFormat>Presentación en pantalla (4:3)</PresentationFormat>
  <Paragraphs>102</Paragraphs>
  <Slides>18</Slides>
  <Notes>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Calibri</vt:lpstr>
      <vt:lpstr>Candara</vt:lpstr>
      <vt:lpstr>Symbol</vt:lpstr>
      <vt:lpstr>Wingdings</vt:lpstr>
      <vt:lpstr>Forma de onda</vt:lpstr>
      <vt:lpstr>Buenas prácticas asociadas a la función de protección consular</vt:lpstr>
      <vt:lpstr>Estados Unidos</vt:lpstr>
      <vt:lpstr>Estados Unidos</vt:lpstr>
      <vt:lpstr>Estados Unidos</vt:lpstr>
      <vt:lpstr>Estados Unidos</vt:lpstr>
      <vt:lpstr>Estados Unidos</vt:lpstr>
      <vt:lpstr>Estados Unidos</vt:lpstr>
      <vt:lpstr>Estados Unidos</vt:lpstr>
      <vt:lpstr>México-Canadá</vt:lpstr>
      <vt:lpstr>México-Canadá</vt:lpstr>
      <vt:lpstr>México-Canadá</vt:lpstr>
      <vt:lpstr>Costa Rica</vt:lpstr>
      <vt:lpstr>Costa Rica</vt:lpstr>
      <vt:lpstr>Costa Rica</vt:lpstr>
      <vt:lpstr>Filipinas</vt:lpstr>
      <vt:lpstr>Filipinas</vt:lpstr>
      <vt:lpstr>Filipinas</vt:lpstr>
      <vt:lpstr>Fuentes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Buenas prácticas en la protección de los (as) trabajadores migrantes desde el ámbito consular</dc:title>
  <dc:creator>Raquel Herrera</dc:creator>
  <cp:lastModifiedBy>AH</cp:lastModifiedBy>
  <cp:revision>51</cp:revision>
  <dcterms:created xsi:type="dcterms:W3CDTF">2017-10-06T12:20:29Z</dcterms:created>
  <dcterms:modified xsi:type="dcterms:W3CDTF">2018-04-19T04:01:26Z</dcterms:modified>
</cp:coreProperties>
</file>