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0" r:id="rId4"/>
    <p:sldId id="261" r:id="rId5"/>
    <p:sldId id="263" r:id="rId6"/>
    <p:sldId id="265" r:id="rId7"/>
    <p:sldId id="267" r:id="rId8"/>
    <p:sldId id="268" r:id="rId9"/>
    <p:sldId id="269" r:id="rId10"/>
    <p:sldId id="271" r:id="rId11"/>
    <p:sldId id="273" r:id="rId12"/>
    <p:sldId id="274" r:id="rId13"/>
    <p:sldId id="277" r:id="rId14"/>
    <p:sldId id="278" r:id="rId15"/>
    <p:sldId id="279" r:id="rId16"/>
    <p:sldId id="281" r:id="rId17"/>
    <p:sldId id="282" r:id="rId18"/>
    <p:sldId id="283" r:id="rId19"/>
    <p:sldId id="286" r:id="rId20"/>
    <p:sldId id="287" r:id="rId21"/>
    <p:sldId id="288" r:id="rId22"/>
    <p:sldId id="291" r:id="rId23"/>
    <p:sldId id="292" r:id="rId24"/>
    <p:sldId id="294" r:id="rId25"/>
    <p:sldId id="295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D56F6"/>
    <a:srgbClr val="006600"/>
    <a:srgbClr val="CCECFF"/>
    <a:srgbClr val="B0A4FA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9" autoAdjust="0"/>
    <p:restoredTop sz="94660"/>
  </p:normalViewPr>
  <p:slideViewPr>
    <p:cSldViewPr>
      <p:cViewPr>
        <p:scale>
          <a:sx n="50" d="100"/>
          <a:sy n="50" d="100"/>
        </p:scale>
        <p:origin x="-175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7451D8-1A06-4003-BD22-E7CB15449D2D}" type="datetimeFigureOut">
              <a:rPr lang="en-GB"/>
              <a:pPr>
                <a:defRPr/>
              </a:pPr>
              <a:t>06/12/2012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FC14D4-0251-4F7F-BA60-6F9FCBB480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50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67AF746-E71A-438D-84A2-7D9C3E6CBB55}" type="datetimeFigureOut">
              <a:rPr lang="fr-FR"/>
              <a:pPr>
                <a:defRPr/>
              </a:pPr>
              <a:t>06/12/2012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fr-F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C9D2C38-CE33-4E28-9ACB-7906467713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911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73DB0C-1806-450B-A3A5-F87212FD8B1D}" type="slidenum">
              <a:rPr lang="fr-FR" smtClean="0"/>
              <a:pPr eaLnBrk="1" hangingPunct="1"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5F2466-74E9-41CA-A961-693C57EDDE2F}" type="slidenum">
              <a:rPr lang="fr-FR" smtClean="0"/>
              <a:pPr eaLnBrk="1" hangingPunct="1"/>
              <a:t>2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2E029-B01D-4A97-97EC-45C46362D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E19C-EFB9-4BB3-9EAA-3692D29F5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1C92-7A4F-490B-8B59-2EB2C0AB9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A355-267B-47ED-BCEA-9773E2DD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F25A0-CF5B-45A5-8222-FC93295FD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7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64490-72F4-44FA-86F4-4FAB62F6A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7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3766E-D5AE-4CF8-B242-EACC0E82D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9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6168-4E04-4B73-866A-3C2C2677E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2A4A7-DD83-4827-B5A4-07CD4300F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5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59430-A549-43F9-ADE0-59C725D9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E373D-0D23-4F89-B49B-4BCD9FDF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0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8360-93C9-49F2-B6AE-ADE0F528E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BAB504-0C91-4274-9D3E-25B22A76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28813"/>
            <a:ext cx="8843962" cy="3516312"/>
          </a:xfrm>
        </p:spPr>
        <p:txBody>
          <a:bodyPr/>
          <a:lstStyle/>
          <a:p>
            <a:pPr eaLnBrk="1" hangingPunct="1"/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400" b="1" smtClean="0"/>
              <a:t>“Desplazamiento Forzado y Necesidades de Protección, generados por nuevas formas de Violencia y Criminalidad en Centroamérica</a:t>
            </a:r>
            <a:r>
              <a:rPr lang="en-US" sz="2800" b="1" smtClean="0"/>
              <a:t>”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3600" smtClean="0">
                <a:solidFill>
                  <a:srgbClr val="6D56F6"/>
                </a:solidFill>
              </a:rPr>
              <a:t/>
            </a:r>
            <a:br>
              <a:rPr lang="en-US" sz="3600" smtClean="0">
                <a:solidFill>
                  <a:srgbClr val="6D56F6"/>
                </a:solidFill>
              </a:rPr>
            </a:br>
            <a:r>
              <a:rPr lang="en-US" sz="3600" smtClean="0">
                <a:solidFill>
                  <a:srgbClr val="6D56F6"/>
                </a:solidFill>
              </a:rPr>
              <a:t/>
            </a:r>
            <a:br>
              <a:rPr lang="en-US" sz="3600" smtClean="0">
                <a:solidFill>
                  <a:srgbClr val="6D56F6"/>
                </a:solidFill>
              </a:rPr>
            </a:br>
            <a:r>
              <a:rPr lang="en-US" sz="2400" i="1" smtClean="0"/>
              <a:t/>
            </a:r>
            <a:br>
              <a:rPr lang="en-US" sz="2400" i="1" smtClean="0"/>
            </a:br>
            <a:r>
              <a:rPr lang="en-US" sz="2000" i="1" smtClean="0"/>
              <a:t>Ciudad de Panamá </a:t>
            </a:r>
            <a:br>
              <a:rPr lang="en-US" sz="2000" i="1" smtClean="0"/>
            </a:br>
            <a:r>
              <a:rPr lang="en-US" sz="2000" i="1" smtClean="0"/>
              <a:t>Diciembre, 2012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3213"/>
            <a:ext cx="32146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0025"/>
            <a:ext cx="24701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7338" y="1143000"/>
            <a:ext cx="8686800" cy="72548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s-CR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Geo - referenciación del riesgo y desplazamiento forzado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71438" y="2055813"/>
            <a:ext cx="8893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7 Imagen" descr="DSC00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65400"/>
            <a:ext cx="19446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9 Imagen" descr="DSC000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565400"/>
            <a:ext cx="19446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10 Imagen" descr="DSC000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65400"/>
            <a:ext cx="19431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12 Imagen" descr="DSC0007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19431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11 Imagen" descr="DSC0006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19446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70663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186237" cy="63341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s-C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Modus Operandi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2703513" y="1412875"/>
            <a:ext cx="6332537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R" sz="1800" smtClean="0"/>
              <a:t>El </a:t>
            </a:r>
            <a:r>
              <a:rPr lang="es-CR" sz="1800" i="1" smtClean="0"/>
              <a:t>modus operandi del CO se da a través de acciones como:</a:t>
            </a:r>
          </a:p>
          <a:p>
            <a:pPr eaLnBrk="1" hangingPunct="1">
              <a:buFontTx/>
              <a:buNone/>
            </a:pPr>
            <a:r>
              <a:rPr lang="es-CR" sz="1800" i="1" smtClean="0"/>
              <a:t> 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s-CR" sz="1800" i="1" smtClean="0"/>
              <a:t>Extorsiones, pago de cuotas periódicas (cuota o “impuesto de guerra”)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s-CR" sz="1800" i="1" smtClean="0"/>
              <a:t>Violaciones sexuales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s-CR" sz="1800" i="1" smtClean="0"/>
              <a:t>Asesinatos masivos , torturas, masacres, secuestros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s-CR" sz="1800" i="1" smtClean="0"/>
              <a:t>Reclutamiento forzado de jóvenes, niños y niñas</a:t>
            </a:r>
          </a:p>
          <a:p>
            <a:pPr eaLnBrk="1" hangingPunct="1">
              <a:buFontTx/>
              <a:buNone/>
            </a:pPr>
            <a:endParaRPr lang="es-CR" sz="1800" smtClean="0"/>
          </a:p>
          <a:p>
            <a:pPr eaLnBrk="1" hangingPunct="1">
              <a:buFontTx/>
              <a:buNone/>
            </a:pPr>
            <a:r>
              <a:rPr lang="es-CR" sz="1800" smtClean="0"/>
              <a:t>El control territorial por parte del CO genera:  </a:t>
            </a:r>
          </a:p>
          <a:p>
            <a:pPr marL="742950" lvl="2" indent="-342900" eaLnBrk="1" hangingPunct="1">
              <a:buFontTx/>
              <a:buBlip>
                <a:blip r:embed="rId2"/>
              </a:buBlip>
            </a:pPr>
            <a:r>
              <a:rPr lang="es-CR" sz="1800" smtClean="0"/>
              <a:t>Disputas y luchas internas entre diferentes grupos criminales</a:t>
            </a:r>
          </a:p>
          <a:p>
            <a:pPr marL="742950" lvl="2" indent="-342900" eaLnBrk="1" hangingPunct="1">
              <a:buFontTx/>
              <a:buBlip>
                <a:blip r:embed="rId2"/>
              </a:buBlip>
            </a:pPr>
            <a:r>
              <a:rPr lang="es-CR" sz="1800" smtClean="0"/>
              <a:t> Fortalecimiento de redes</a:t>
            </a:r>
          </a:p>
          <a:p>
            <a:pPr marL="742950" lvl="2" indent="-342900" eaLnBrk="1" hangingPunct="1">
              <a:buFontTx/>
              <a:buBlip>
                <a:blip r:embed="rId2"/>
              </a:buBlip>
            </a:pPr>
            <a:r>
              <a:rPr lang="es-CR" sz="1800" smtClean="0"/>
              <a:t>Control de recursos</a:t>
            </a:r>
          </a:p>
          <a:p>
            <a:pPr eaLnBrk="1" hangingPunct="1"/>
            <a:endParaRPr lang="es-CR" sz="1800" i="1" smtClean="0">
              <a:latin typeface="Perpetua" pitchFamily="18" charset="0"/>
            </a:endParaRPr>
          </a:p>
        </p:txBody>
      </p:sp>
      <p:pic>
        <p:nvPicPr>
          <p:cNvPr id="12292" name="Picture 2" descr="https://encrypted-tbn1.gstatic.com/images?q=tbn:ANd9GcRaGpA6XLknoBP7shVR9h5U0QWbOOUvpqwOScNzgMLMI4ncXn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404813"/>
            <a:ext cx="235108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s://encrypted-tbn2.gstatic.com/images?q=tbn:ANd9GcQ_TgYHLIOFGpxpl8Bqws1iFI_9Bk7NcFrT5xPnT8OiO6heWcaR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420938"/>
            <a:ext cx="2378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s://encrypted-tbn1.gstatic.com/images?q=tbn:ANd9GcSKdt-b6dHhURPfHNZXCqa1tsagIetwldcA35hXl0wl4aiFDEH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797425"/>
            <a:ext cx="2374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70663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1"/>
          </p:nvPr>
        </p:nvSpPr>
        <p:spPr>
          <a:xfrm>
            <a:off x="468313" y="928688"/>
            <a:ext cx="8229600" cy="5786437"/>
          </a:xfrm>
        </p:spPr>
        <p:txBody>
          <a:bodyPr/>
          <a:lstStyle/>
          <a:p>
            <a:pPr algn="just" eaLnBrk="1" hangingPunct="1"/>
            <a:endParaRPr lang="es-ES" sz="2000" smtClean="0"/>
          </a:p>
          <a:p>
            <a:pPr algn="just" eaLnBrk="1" hangingPunct="1"/>
            <a:r>
              <a:rPr lang="es-ES" sz="2000" smtClean="0"/>
              <a:t>Poblaciones de origen urbano marginal y poblaciones transfronterizas.</a:t>
            </a:r>
          </a:p>
          <a:p>
            <a:pPr algn="just" eaLnBrk="1" hangingPunct="1"/>
            <a:endParaRPr lang="es-ES" sz="2000" smtClean="0"/>
          </a:p>
          <a:p>
            <a:pPr algn="just" eaLnBrk="1" hangingPunct="1"/>
            <a:r>
              <a:rPr lang="es-ES" sz="2000" smtClean="0"/>
              <a:t>Propietarias de microempresas de transporte y comercio.</a:t>
            </a:r>
          </a:p>
          <a:p>
            <a:pPr algn="just" eaLnBrk="1" hangingPunct="1">
              <a:buFontTx/>
              <a:buNone/>
            </a:pPr>
            <a:endParaRPr lang="es-CR" sz="2000" smtClean="0"/>
          </a:p>
          <a:p>
            <a:pPr algn="just" eaLnBrk="1" hangingPunct="1"/>
            <a:r>
              <a:rPr lang="es-ES" sz="2000" smtClean="0"/>
              <a:t>Las víctimas no denuncian por temor a que las  autoridades  estén infiltradas por  los entes persecutores.</a:t>
            </a:r>
          </a:p>
          <a:p>
            <a:pPr algn="just" eaLnBrk="1" hangingPunct="1"/>
            <a:endParaRPr lang="es-ES" sz="2000" smtClean="0"/>
          </a:p>
          <a:p>
            <a:pPr algn="just" eaLnBrk="1" hangingPunct="1"/>
            <a:r>
              <a:rPr lang="es-ES" sz="2000" smtClean="0"/>
              <a:t>Las víctimas desconocen en su gran mayoría la posibilidad de solicitar la condición de refugiado</a:t>
            </a:r>
          </a:p>
          <a:p>
            <a:pPr algn="just" eaLnBrk="1" hangingPunct="1"/>
            <a:endParaRPr lang="es-ES" sz="2000" smtClean="0"/>
          </a:p>
          <a:p>
            <a:pPr algn="just" eaLnBrk="1" hangingPunct="1"/>
            <a:r>
              <a:rPr lang="es-ES" sz="2000" smtClean="0"/>
              <a:t>La población más vulnerable ante el accionar del CO  son: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s-ES" sz="2000" smtClean="0"/>
              <a:t>Personas menores de edad no acompañadas</a:t>
            </a:r>
          </a:p>
          <a:p>
            <a:pPr lvl="1" algn="just" eaLnBrk="1" hangingPunct="1">
              <a:buFontTx/>
              <a:buBlip>
                <a:blip r:embed="rId2"/>
              </a:buBlip>
            </a:pPr>
            <a:r>
              <a:rPr lang="es-ES" sz="2000" smtClean="0"/>
              <a:t>Mujeres solas jefas de hogar con hijas e hijos pequeños</a:t>
            </a:r>
          </a:p>
          <a:p>
            <a:pPr algn="just" eaLnBrk="1" hangingPunct="1"/>
            <a:endParaRPr lang="es-CR" sz="2000" smtClean="0"/>
          </a:p>
          <a:p>
            <a:pPr algn="just" eaLnBrk="1" hangingPunct="1">
              <a:buFontTx/>
              <a:buNone/>
            </a:pPr>
            <a:endParaRPr lang="es-ES" sz="200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188913"/>
            <a:ext cx="9715500" cy="1008062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Perfil de una Víctima Desplazada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Forzada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b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por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el CO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Transnacional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endParaRPr lang="en-US" sz="2400" dirty="0">
              <a:latin typeface="+mn-lt"/>
            </a:endParaRPr>
          </a:p>
        </p:txBody>
      </p:sp>
      <p:pic>
        <p:nvPicPr>
          <p:cNvPr id="1331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70663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SC0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6088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07950" y="4302125"/>
            <a:ext cx="4032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R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Guatemala</a:t>
            </a:r>
            <a:endParaRPr lang="es-ES" b="1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5 Imagen" descr="map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"/>
          <a:stretch>
            <a:fillRect/>
          </a:stretch>
        </p:blipFill>
        <p:spPr bwMode="auto">
          <a:xfrm>
            <a:off x="0" y="0"/>
            <a:ext cx="91090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pa1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4487" r="4725" b="4591"/>
          <a:stretch>
            <a:fillRect/>
          </a:stretch>
        </p:blipFill>
        <p:spPr>
          <a:xfrm>
            <a:off x="32" y="-198785"/>
            <a:ext cx="9144000" cy="705678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2843213" y="908050"/>
            <a:ext cx="0" cy="4033838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6 CuadroTexto"/>
          <p:cNvSpPr txBox="1">
            <a:spLocks noChangeArrowheads="1"/>
          </p:cNvSpPr>
          <p:nvPr/>
        </p:nvSpPr>
        <p:spPr bwMode="auto">
          <a:xfrm>
            <a:off x="1258888" y="404813"/>
            <a:ext cx="2449512" cy="677862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de Guatemala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78,1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1835150" y="4292600"/>
            <a:ext cx="0" cy="1584325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9 CuadroTexto"/>
          <p:cNvSpPr txBox="1">
            <a:spLocks noChangeArrowheads="1"/>
          </p:cNvSpPr>
          <p:nvPr/>
        </p:nvSpPr>
        <p:spPr bwMode="auto">
          <a:xfrm>
            <a:off x="250825" y="4005263"/>
            <a:ext cx="2413000" cy="677862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Escuintla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de Homicidios: 77,9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4500563" y="4724400"/>
            <a:ext cx="1079500" cy="0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4859338" y="3500438"/>
            <a:ext cx="1081087" cy="720725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14 CuadroTexto"/>
          <p:cNvSpPr txBox="1">
            <a:spLocks noChangeArrowheads="1"/>
          </p:cNvSpPr>
          <p:nvPr/>
        </p:nvSpPr>
        <p:spPr bwMode="auto">
          <a:xfrm>
            <a:off x="5724525" y="3141663"/>
            <a:ext cx="2232025" cy="677862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Zacapa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de Homicidios : 76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  <p:sp>
        <p:nvSpPr>
          <p:cNvPr id="16394" name="12 CuadroTexto"/>
          <p:cNvSpPr txBox="1">
            <a:spLocks noChangeArrowheads="1"/>
          </p:cNvSpPr>
          <p:nvPr/>
        </p:nvSpPr>
        <p:spPr bwMode="auto">
          <a:xfrm>
            <a:off x="5219700" y="4365625"/>
            <a:ext cx="2736850" cy="677863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Chiquimula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de Homicidios: 77,7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22" name="21 Conector recto"/>
          <p:cNvCxnSpPr/>
          <p:nvPr/>
        </p:nvCxnSpPr>
        <p:spPr>
          <a:xfrm flipH="1">
            <a:off x="4787900" y="2565400"/>
            <a:ext cx="647700" cy="647700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19 CuadroTexto"/>
          <p:cNvSpPr txBox="1">
            <a:spLocks noChangeArrowheads="1"/>
          </p:cNvSpPr>
          <p:nvPr/>
        </p:nvSpPr>
        <p:spPr bwMode="auto">
          <a:xfrm>
            <a:off x="5219700" y="2349500"/>
            <a:ext cx="2520950" cy="677863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Izabal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de Homicidios: 64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24" name="23 Conector recto"/>
          <p:cNvCxnSpPr/>
          <p:nvPr/>
        </p:nvCxnSpPr>
        <p:spPr>
          <a:xfrm flipH="1">
            <a:off x="3851275" y="1052513"/>
            <a:ext cx="2808288" cy="0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24 CuadroTexto"/>
          <p:cNvSpPr txBox="1">
            <a:spLocks noChangeArrowheads="1"/>
          </p:cNvSpPr>
          <p:nvPr/>
        </p:nvSpPr>
        <p:spPr bwMode="auto">
          <a:xfrm>
            <a:off x="4500563" y="692150"/>
            <a:ext cx="2374900" cy="677863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Petén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de Homicidios :  59,6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SC00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-107950" y="3078163"/>
            <a:ext cx="37449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R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 _  _______</a:t>
            </a:r>
            <a:endParaRPr lang="es-ES" b="1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-107950" y="3078163"/>
            <a:ext cx="37449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R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El Salvador</a:t>
            </a:r>
            <a:endParaRPr lang="es-ES" b="1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magen" descr="map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69850"/>
            <a:ext cx="9374188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70" y="-8111"/>
            <a:ext cx="9144000" cy="6857999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1619250" y="2060575"/>
            <a:ext cx="0" cy="1585913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6 CuadroTexto"/>
          <p:cNvSpPr txBox="1">
            <a:spLocks noChangeArrowheads="1"/>
          </p:cNvSpPr>
          <p:nvPr/>
        </p:nvSpPr>
        <p:spPr bwMode="auto">
          <a:xfrm>
            <a:off x="271463" y="1773238"/>
            <a:ext cx="1871662" cy="892175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de Sonsonate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87,9 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19461" name="8 Conector recto"/>
          <p:cNvCxnSpPr>
            <a:cxnSpLocks noChangeShapeType="1"/>
          </p:cNvCxnSpPr>
          <p:nvPr/>
        </p:nvCxnSpPr>
        <p:spPr bwMode="auto">
          <a:xfrm>
            <a:off x="3059113" y="4221163"/>
            <a:ext cx="0" cy="93662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6 CuadroTexto"/>
          <p:cNvSpPr txBox="1">
            <a:spLocks noChangeArrowheads="1"/>
          </p:cNvSpPr>
          <p:nvPr/>
        </p:nvSpPr>
        <p:spPr bwMode="auto">
          <a:xfrm>
            <a:off x="2771775" y="4868863"/>
            <a:ext cx="1871663" cy="892175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de La Libertad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79,9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  <a:r>
              <a:rPr lang="es-CR" sz="1000">
                <a:latin typeface="Calibri" pitchFamily="34" charset="0"/>
              </a:rPr>
              <a:t> </a:t>
            </a:r>
          </a:p>
        </p:txBody>
      </p:sp>
      <p:cxnSp>
        <p:nvCxnSpPr>
          <p:cNvPr id="19463" name="8 Conector recto"/>
          <p:cNvCxnSpPr>
            <a:cxnSpLocks noChangeShapeType="1"/>
          </p:cNvCxnSpPr>
          <p:nvPr/>
        </p:nvCxnSpPr>
        <p:spPr bwMode="auto">
          <a:xfrm>
            <a:off x="3708400" y="2997200"/>
            <a:ext cx="792163" cy="952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6 CuadroTexto"/>
          <p:cNvSpPr txBox="1">
            <a:spLocks noChangeArrowheads="1"/>
          </p:cNvSpPr>
          <p:nvPr/>
        </p:nvSpPr>
        <p:spPr bwMode="auto">
          <a:xfrm>
            <a:off x="4211638" y="2492375"/>
            <a:ext cx="1871662" cy="892175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de San Salvador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78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19465" name="8 Conector recto"/>
          <p:cNvCxnSpPr>
            <a:cxnSpLocks noChangeShapeType="1"/>
          </p:cNvCxnSpPr>
          <p:nvPr/>
        </p:nvCxnSpPr>
        <p:spPr bwMode="auto">
          <a:xfrm>
            <a:off x="2773363" y="1917700"/>
            <a:ext cx="792162" cy="952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6 CuadroTexto"/>
          <p:cNvSpPr txBox="1">
            <a:spLocks noChangeArrowheads="1"/>
          </p:cNvSpPr>
          <p:nvPr/>
        </p:nvSpPr>
        <p:spPr bwMode="auto">
          <a:xfrm>
            <a:off x="3276600" y="1412875"/>
            <a:ext cx="1871663" cy="892175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de Santa Ana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Homicidios:70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19467" name="8 Conector recto"/>
          <p:cNvCxnSpPr>
            <a:cxnSpLocks noChangeShapeType="1"/>
          </p:cNvCxnSpPr>
          <p:nvPr/>
        </p:nvCxnSpPr>
        <p:spPr bwMode="auto">
          <a:xfrm>
            <a:off x="6373813" y="3286125"/>
            <a:ext cx="792162" cy="952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6 CuadroTexto"/>
          <p:cNvSpPr txBox="1">
            <a:spLocks noChangeArrowheads="1"/>
          </p:cNvSpPr>
          <p:nvPr/>
        </p:nvSpPr>
        <p:spPr bwMode="auto">
          <a:xfrm>
            <a:off x="6877050" y="2781300"/>
            <a:ext cx="2016125" cy="892175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             San Miguel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Homicidios:61,7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19469" name="8 Conector recto"/>
          <p:cNvCxnSpPr>
            <a:cxnSpLocks noChangeShapeType="1"/>
          </p:cNvCxnSpPr>
          <p:nvPr/>
        </p:nvCxnSpPr>
        <p:spPr bwMode="auto">
          <a:xfrm>
            <a:off x="4716463" y="4725988"/>
            <a:ext cx="792162" cy="952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0" name="6 CuadroTexto"/>
          <p:cNvSpPr txBox="1">
            <a:spLocks noChangeArrowheads="1"/>
          </p:cNvSpPr>
          <p:nvPr/>
        </p:nvSpPr>
        <p:spPr bwMode="auto">
          <a:xfrm>
            <a:off x="5219700" y="4221163"/>
            <a:ext cx="1871663" cy="892175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</a:t>
            </a:r>
          </a:p>
          <a:p>
            <a:pPr algn="ctr" eaLnBrk="1" hangingPunct="1"/>
            <a:r>
              <a:rPr lang="es-CR" sz="1400" b="1">
                <a:latin typeface="Calibri" pitchFamily="34" charset="0"/>
              </a:rPr>
              <a:t>La Paz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58,8</a:t>
            </a:r>
          </a:p>
          <a:p>
            <a:pPr algn="ctr" eaLnBrk="1" hangingPunct="1"/>
            <a:r>
              <a:rPr lang="es-CR" sz="1000" i="1">
                <a:latin typeface="Calibri" pitchFamily="34" charset="0"/>
              </a:rPr>
              <a:t>World Bank,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SC00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1258888" y="5373688"/>
            <a:ext cx="3586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R" b="1" i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 _______</a:t>
            </a:r>
            <a:endParaRPr lang="es-ES" b="1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1258888" y="5373688"/>
            <a:ext cx="3586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R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erpetua" pitchFamily="18" charset="0"/>
              </a:rPr>
              <a:t>Honduras</a:t>
            </a:r>
            <a:endParaRPr lang="es-ES" b="1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5435600" y="53975"/>
            <a:ext cx="3609975" cy="638175"/>
          </a:xfrm>
        </p:spPr>
        <p:txBody>
          <a:bodyPr/>
          <a:lstStyle/>
          <a:p>
            <a:pPr eaLnBrk="1" hangingPunct="1">
              <a:defRPr/>
            </a:pPr>
            <a:r>
              <a:rPr lang="es-CR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Metodología</a:t>
            </a:r>
            <a:endParaRPr lang="es-ES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479550"/>
            <a:ext cx="8229600" cy="50927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2000" smtClean="0"/>
              <a:t>Revisión y análisis de datos bibliográficos y estadísticos.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sz="2000" smtClean="0"/>
          </a:p>
          <a:p>
            <a:pPr algn="just" eaLnBrk="1" hangingPunct="1">
              <a:lnSpc>
                <a:spcPct val="80000"/>
              </a:lnSpc>
            </a:pPr>
            <a:r>
              <a:rPr lang="es-ES" sz="2000" smtClean="0"/>
              <a:t>Entrevistas directas con víctimas desplazadas forzadas por el CO, policía, miembros del ejercito, funcionarios de migración, familiares de víctimas. Además de entrevistas en Centros de detención y albergues de migrantes.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sz="2000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sz="2000" smtClean="0"/>
              <a:t>Recolección, análisis y levantamiento de datos socio-geográficos.</a:t>
            </a:r>
          </a:p>
          <a:p>
            <a:pPr algn="just" eaLnBrk="1" hangingPunct="1">
              <a:lnSpc>
                <a:spcPct val="80000"/>
              </a:lnSpc>
            </a:pPr>
            <a:endParaRPr lang="es-ES" sz="2000" smtClean="0"/>
          </a:p>
          <a:p>
            <a:pPr algn="just" eaLnBrk="1" hangingPunct="1">
              <a:lnSpc>
                <a:spcPct val="80000"/>
              </a:lnSpc>
            </a:pPr>
            <a:r>
              <a:rPr lang="es-ES" sz="2000" smtClean="0"/>
              <a:t>Visitas de campo en: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1800" smtClean="0"/>
              <a:t> México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1800" smtClean="0"/>
              <a:t>Guatemala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1800" smtClean="0"/>
              <a:t>Honduras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1800" smtClean="0"/>
              <a:t>El Salvador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smtClean="0"/>
              <a:t>Nicaragua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smtClean="0"/>
              <a:t>Costa Rica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215900" y="765175"/>
            <a:ext cx="8893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24625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Marcador de contenido" descr="maa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8891588" cy="684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" name="3 Marcador de contenido" descr="maa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635375" y="188913"/>
            <a:ext cx="0" cy="1585912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6 CuadroTexto"/>
          <p:cNvSpPr txBox="1">
            <a:spLocks noChangeArrowheads="1"/>
          </p:cNvSpPr>
          <p:nvPr/>
        </p:nvSpPr>
        <p:spPr bwMode="auto">
          <a:xfrm>
            <a:off x="2916238" y="115888"/>
            <a:ext cx="1871662" cy="862012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Atlantida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</a:t>
            </a:r>
            <a:r>
              <a:rPr lang="es-CR" sz="1400" b="1">
                <a:latin typeface="Calibri" pitchFamily="34" charset="0"/>
              </a:rPr>
              <a:t>131,3</a:t>
            </a:r>
          </a:p>
          <a:p>
            <a:pPr algn="ctr" eaLnBrk="1" hangingPunct="1"/>
            <a:r>
              <a:rPr lang="es-CR" sz="800" i="1">
                <a:latin typeface="Calibri" pitchFamily="34" charset="0"/>
              </a:rPr>
              <a:t>World Bank, 2011</a:t>
            </a:r>
            <a:r>
              <a:rPr lang="es-CR" sz="800">
                <a:latin typeface="Calibri" pitchFamily="34" charset="0"/>
              </a:rPr>
              <a:t> </a:t>
            </a:r>
          </a:p>
        </p:txBody>
      </p:sp>
      <p:cxnSp>
        <p:nvCxnSpPr>
          <p:cNvPr id="2" name="8 Conector recto"/>
          <p:cNvCxnSpPr/>
          <p:nvPr/>
        </p:nvCxnSpPr>
        <p:spPr>
          <a:xfrm>
            <a:off x="2124075" y="835025"/>
            <a:ext cx="0" cy="1585913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6 CuadroTexto"/>
          <p:cNvSpPr txBox="1">
            <a:spLocks noChangeArrowheads="1"/>
          </p:cNvSpPr>
          <p:nvPr/>
        </p:nvSpPr>
        <p:spPr bwMode="auto">
          <a:xfrm>
            <a:off x="827088" y="333375"/>
            <a:ext cx="1871662" cy="646113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Cortés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</a:t>
            </a:r>
            <a:r>
              <a:rPr lang="es-CR" sz="1400" b="1">
                <a:latin typeface="Calibri" pitchFamily="34" charset="0"/>
              </a:rPr>
              <a:t>113</a:t>
            </a:r>
          </a:p>
          <a:p>
            <a:pPr algn="ctr" eaLnBrk="1" hangingPunct="1"/>
            <a:r>
              <a:rPr lang="es-CR" sz="800" i="1">
                <a:latin typeface="Calibri" pitchFamily="34" charset="0"/>
              </a:rPr>
              <a:t>World Bank, 2011</a:t>
            </a:r>
            <a:r>
              <a:rPr lang="es-CR" sz="800">
                <a:latin typeface="Calibri" pitchFamily="34" charset="0"/>
              </a:rPr>
              <a:t> </a:t>
            </a:r>
          </a:p>
        </p:txBody>
      </p:sp>
      <p:cxnSp>
        <p:nvCxnSpPr>
          <p:cNvPr id="5" name="8 Conector recto"/>
          <p:cNvCxnSpPr/>
          <p:nvPr/>
        </p:nvCxnSpPr>
        <p:spPr>
          <a:xfrm>
            <a:off x="6083300" y="477838"/>
            <a:ext cx="0" cy="1585912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6 CuadroTexto"/>
          <p:cNvSpPr txBox="1">
            <a:spLocks noChangeArrowheads="1"/>
          </p:cNvSpPr>
          <p:nvPr/>
        </p:nvSpPr>
        <p:spPr bwMode="auto">
          <a:xfrm>
            <a:off x="5364163" y="404813"/>
            <a:ext cx="1871662" cy="646112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Colón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88,6</a:t>
            </a:r>
          </a:p>
          <a:p>
            <a:pPr algn="ctr" eaLnBrk="1" hangingPunct="1"/>
            <a:r>
              <a:rPr lang="es-CR" sz="8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8" name="8 Conector recto"/>
          <p:cNvCxnSpPr/>
          <p:nvPr/>
        </p:nvCxnSpPr>
        <p:spPr>
          <a:xfrm>
            <a:off x="719138" y="1270000"/>
            <a:ext cx="0" cy="1585913"/>
          </a:xfrm>
          <a:prstGeom prst="line">
            <a:avLst/>
          </a:prstGeom>
          <a:ln>
            <a:solidFill>
              <a:srgbClr val="0070C0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0" name="6 CuadroTexto"/>
          <p:cNvSpPr txBox="1">
            <a:spLocks noChangeArrowheads="1"/>
          </p:cNvSpPr>
          <p:nvPr/>
        </p:nvSpPr>
        <p:spPr bwMode="auto">
          <a:xfrm>
            <a:off x="107950" y="1196975"/>
            <a:ext cx="1871663" cy="646113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Copán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85,3</a:t>
            </a:r>
          </a:p>
          <a:p>
            <a:pPr algn="ctr" eaLnBrk="1" hangingPunct="1"/>
            <a:r>
              <a:rPr lang="es-CR" sz="8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22541" name="8 Conector recto"/>
          <p:cNvCxnSpPr>
            <a:cxnSpLocks noChangeShapeType="1"/>
          </p:cNvCxnSpPr>
          <p:nvPr/>
        </p:nvCxnSpPr>
        <p:spPr bwMode="auto">
          <a:xfrm>
            <a:off x="3708400" y="3644900"/>
            <a:ext cx="358775" cy="792163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2" name="6 CuadroTexto"/>
          <p:cNvSpPr txBox="1">
            <a:spLocks noChangeArrowheads="1"/>
          </p:cNvSpPr>
          <p:nvPr/>
        </p:nvSpPr>
        <p:spPr bwMode="auto">
          <a:xfrm>
            <a:off x="3635375" y="4076700"/>
            <a:ext cx="1871663" cy="862013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Francisco Morazán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83,5</a:t>
            </a:r>
          </a:p>
          <a:p>
            <a:pPr algn="ctr" eaLnBrk="1" hangingPunct="1"/>
            <a:r>
              <a:rPr lang="es-CR" sz="800" i="1">
                <a:latin typeface="Calibri" pitchFamily="34" charset="0"/>
              </a:rPr>
              <a:t>World Bank, 2011</a:t>
            </a:r>
            <a:r>
              <a:rPr lang="es-CR" sz="800">
                <a:latin typeface="Calibri" pitchFamily="34" charset="0"/>
              </a:rPr>
              <a:t> </a:t>
            </a:r>
          </a:p>
        </p:txBody>
      </p:sp>
      <p:cxnSp>
        <p:nvCxnSpPr>
          <p:cNvPr id="22543" name="8 Conector recto"/>
          <p:cNvCxnSpPr>
            <a:cxnSpLocks noChangeShapeType="1"/>
          </p:cNvCxnSpPr>
          <p:nvPr/>
        </p:nvCxnSpPr>
        <p:spPr bwMode="auto">
          <a:xfrm>
            <a:off x="1692275" y="2852738"/>
            <a:ext cx="0" cy="1800225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6 CuadroTexto"/>
          <p:cNvSpPr txBox="1">
            <a:spLocks noChangeArrowheads="1"/>
          </p:cNvSpPr>
          <p:nvPr/>
        </p:nvSpPr>
        <p:spPr bwMode="auto">
          <a:xfrm>
            <a:off x="900113" y="4508500"/>
            <a:ext cx="1871662" cy="862013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Santa Bárbara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76,8</a:t>
            </a:r>
          </a:p>
          <a:p>
            <a:pPr algn="ctr" eaLnBrk="1" hangingPunct="1"/>
            <a:r>
              <a:rPr lang="es-CR" sz="800" i="1">
                <a:latin typeface="Calibri" pitchFamily="34" charset="0"/>
              </a:rPr>
              <a:t>World Bank, 2011</a:t>
            </a:r>
          </a:p>
        </p:txBody>
      </p:sp>
      <p:cxnSp>
        <p:nvCxnSpPr>
          <p:cNvPr id="22545" name="8 Conector recto"/>
          <p:cNvCxnSpPr>
            <a:cxnSpLocks noChangeShapeType="1"/>
          </p:cNvCxnSpPr>
          <p:nvPr/>
        </p:nvCxnSpPr>
        <p:spPr bwMode="auto">
          <a:xfrm>
            <a:off x="3060700" y="2924175"/>
            <a:ext cx="2232025" cy="576263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6 CuadroTexto"/>
          <p:cNvSpPr txBox="1">
            <a:spLocks noChangeArrowheads="1"/>
          </p:cNvSpPr>
          <p:nvPr/>
        </p:nvSpPr>
        <p:spPr bwMode="auto">
          <a:xfrm>
            <a:off x="4211638" y="3203575"/>
            <a:ext cx="1871662" cy="862013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Comayagua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72,1</a:t>
            </a:r>
          </a:p>
          <a:p>
            <a:pPr algn="ctr" eaLnBrk="1" hangingPunct="1"/>
            <a:r>
              <a:rPr lang="es-CR" sz="800" i="1">
                <a:latin typeface="Calibri" pitchFamily="34" charset="0"/>
              </a:rPr>
              <a:t>World Bank, 2011</a:t>
            </a:r>
            <a:r>
              <a:rPr lang="es-CR" sz="800">
                <a:latin typeface="Calibri" pitchFamily="34" charset="0"/>
              </a:rPr>
              <a:t> </a:t>
            </a:r>
          </a:p>
        </p:txBody>
      </p:sp>
      <p:cxnSp>
        <p:nvCxnSpPr>
          <p:cNvPr id="22547" name="8 Conector recto"/>
          <p:cNvCxnSpPr>
            <a:cxnSpLocks noChangeShapeType="1"/>
          </p:cNvCxnSpPr>
          <p:nvPr/>
        </p:nvCxnSpPr>
        <p:spPr bwMode="auto">
          <a:xfrm>
            <a:off x="3636963" y="2205038"/>
            <a:ext cx="574675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6 CuadroTexto"/>
          <p:cNvSpPr txBox="1">
            <a:spLocks noChangeArrowheads="1"/>
          </p:cNvSpPr>
          <p:nvPr/>
        </p:nvSpPr>
        <p:spPr bwMode="auto">
          <a:xfrm>
            <a:off x="3995738" y="1989138"/>
            <a:ext cx="1871662" cy="646112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Yoro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 85,7</a:t>
            </a:r>
          </a:p>
          <a:p>
            <a:pPr algn="ctr" eaLnBrk="1" hangingPunct="1"/>
            <a:r>
              <a:rPr lang="es-CR" sz="800" i="1">
                <a:latin typeface="Calibri" pitchFamily="34" charset="0"/>
              </a:rPr>
              <a:t>World Bank, 2011</a:t>
            </a:r>
            <a:r>
              <a:rPr lang="es-CR" sz="800">
                <a:latin typeface="Calibri" pitchFamily="34" charset="0"/>
              </a:rPr>
              <a:t> </a:t>
            </a:r>
          </a:p>
        </p:txBody>
      </p:sp>
      <p:cxnSp>
        <p:nvCxnSpPr>
          <p:cNvPr id="22549" name="8 Conector recto"/>
          <p:cNvCxnSpPr>
            <a:cxnSpLocks noChangeShapeType="1"/>
          </p:cNvCxnSpPr>
          <p:nvPr/>
        </p:nvCxnSpPr>
        <p:spPr bwMode="auto">
          <a:xfrm>
            <a:off x="5580063" y="3068638"/>
            <a:ext cx="1152525" cy="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 type="oval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6 CuadroTexto"/>
          <p:cNvSpPr txBox="1">
            <a:spLocks noChangeArrowheads="1"/>
          </p:cNvSpPr>
          <p:nvPr/>
        </p:nvSpPr>
        <p:spPr bwMode="auto">
          <a:xfrm>
            <a:off x="6300788" y="2492375"/>
            <a:ext cx="1871662" cy="862013"/>
          </a:xfrm>
          <a:prstGeom prst="rect">
            <a:avLst/>
          </a:prstGeom>
          <a:solidFill>
            <a:srgbClr val="6D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R" sz="1400" b="1">
                <a:latin typeface="Calibri" pitchFamily="34" charset="0"/>
              </a:rPr>
              <a:t>Departamento Olancho </a:t>
            </a:r>
          </a:p>
          <a:p>
            <a:pPr algn="ctr" eaLnBrk="1" hangingPunct="1"/>
            <a:r>
              <a:rPr lang="es-CR" sz="1400">
                <a:latin typeface="Calibri" pitchFamily="34" charset="0"/>
              </a:rPr>
              <a:t>Tasa Homicidios:78,7</a:t>
            </a:r>
          </a:p>
          <a:p>
            <a:pPr algn="ctr" eaLnBrk="1" hangingPunct="1"/>
            <a:r>
              <a:rPr lang="es-CR" sz="800" i="1">
                <a:latin typeface="Calibri" pitchFamily="34" charset="0"/>
              </a:rPr>
              <a:t>World Bank, 2011</a:t>
            </a:r>
            <a:r>
              <a:rPr lang="es-CR" sz="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s-C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Recomendaciones del diagnóstico a Nivel Nacional </a:t>
            </a: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3602038" y="1000125"/>
            <a:ext cx="5256212" cy="5400675"/>
          </a:xfrm>
        </p:spPr>
        <p:txBody>
          <a:bodyPr/>
          <a:lstStyle/>
          <a:p>
            <a:pPr algn="just" eaLnBrk="1" hangingPunct="1"/>
            <a:endParaRPr lang="es-ES" sz="2000" smtClean="0"/>
          </a:p>
          <a:p>
            <a:pPr algn="just" eaLnBrk="1" hangingPunct="1"/>
            <a:endParaRPr lang="es-ES" sz="2000" smtClean="0"/>
          </a:p>
          <a:p>
            <a:pPr algn="just" eaLnBrk="1" hangingPunct="1"/>
            <a:r>
              <a:rPr lang="es-ES" sz="2000" smtClean="0"/>
              <a:t>Es urgente el reconocimiento por parte de los Estados del triángulo norte de Centroamérica de la existencia del desplazamiento forzado por el CO dentro de sus fronteras y la necesidad de adoptar mecanismos institucionales y normativos.</a:t>
            </a:r>
          </a:p>
          <a:p>
            <a:pPr algn="just" eaLnBrk="1" hangingPunct="1">
              <a:buFontTx/>
              <a:buNone/>
            </a:pPr>
            <a:endParaRPr lang="es-ES" sz="2000" smtClean="0"/>
          </a:p>
          <a:p>
            <a:pPr algn="just" eaLnBrk="1" hangingPunct="1"/>
            <a:r>
              <a:rPr lang="es-ES" sz="2000" smtClean="0"/>
              <a:t>En la actualidad, no existen registros de desplazados internos o variables medibles que permitan visibilizar y cuantificar el desplazamiento forzado interno generado por el accionar del CO. </a:t>
            </a:r>
          </a:p>
          <a:p>
            <a:pPr algn="just" eaLnBrk="1" hangingPunct="1">
              <a:buFontTx/>
              <a:buNone/>
            </a:pPr>
            <a:endParaRPr lang="es-ES" sz="200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12875"/>
            <a:ext cx="300355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50825" y="908050"/>
            <a:ext cx="8893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70663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68313" y="620713"/>
            <a:ext cx="8229600" cy="4525962"/>
          </a:xfrm>
        </p:spPr>
        <p:txBody>
          <a:bodyPr/>
          <a:lstStyle/>
          <a:p>
            <a:pPr algn="just"/>
            <a:r>
              <a:rPr lang="es-ES" sz="2200" smtClean="0"/>
              <a:t>Solicitar el apoyo de la comunidad internacional, incluyendo la presencia del ACNUR en los países de origen para mitigar el desplazamiento forzado interno.</a:t>
            </a:r>
          </a:p>
          <a:p>
            <a:pPr algn="just"/>
            <a:endParaRPr lang="es-ES" sz="2200" smtClean="0"/>
          </a:p>
          <a:p>
            <a:pPr algn="just"/>
            <a:r>
              <a:rPr lang="es-ES" sz="2200" smtClean="0"/>
              <a:t>Debe haber mayores iniciativas de fortalecimiento de las entidades nacionales para la protección de víctimas y testigos, acompañado de las legislaciones adecuadas y la dotación de recursos financieros adecuados.</a:t>
            </a:r>
          </a:p>
          <a:p>
            <a:pPr algn="just">
              <a:buFontTx/>
              <a:buNone/>
            </a:pPr>
            <a:endParaRPr lang="es-ES" sz="2200" smtClean="0"/>
          </a:p>
          <a:p>
            <a:pPr algn="just"/>
            <a:r>
              <a:rPr lang="es-ES" sz="2200" smtClean="0"/>
              <a:t>Las Direcciones Generales de Migración y Extranjería, organizaciones de la sociedad civil e iglesias deben crear albergues y casas de atención que permitan brindar asistencia y protección de las víctimas del CO afectadas por el desplazamiento forzado interno y externo y el trabajo conjunto (ejemplo las Coaliciones)</a:t>
            </a:r>
          </a:p>
        </p:txBody>
      </p:sp>
      <p:pic>
        <p:nvPicPr>
          <p:cNvPr id="24579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70663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3946525"/>
          </a:xfrm>
        </p:spPr>
        <p:txBody>
          <a:bodyPr/>
          <a:lstStyle/>
          <a:p>
            <a:pPr algn="just"/>
            <a:r>
              <a:rPr lang="es-ES" sz="2200" smtClean="0"/>
              <a:t>Los Ministerios Públicos deben contar con el apoyo del Poder Legislativo para adecuar las leyes nacionales a los tratados internacionales ratificados por los países centroamericanos en materia de combate al crimen organizado transnacional y la protección integral de víctimas y testigos</a:t>
            </a:r>
          </a:p>
          <a:p>
            <a:pPr algn="just">
              <a:buFontTx/>
              <a:buNone/>
            </a:pPr>
            <a:endParaRPr lang="es-ES" sz="2200" smtClean="0"/>
          </a:p>
          <a:p>
            <a:pPr algn="just"/>
            <a:r>
              <a:rPr lang="es-ES" sz="2200" smtClean="0"/>
              <a:t>Los Estados, las agencias del Sistema de Naciones Unidas y de cooperación internacional, las organizaciones de la sociedad civil, el CICR y las iglesias deben incorporar en sus agendas y programas el impacto humanitario que el CO está provocando a nivel nacional y regional.</a:t>
            </a:r>
          </a:p>
        </p:txBody>
      </p:sp>
      <p:pic>
        <p:nvPicPr>
          <p:cNvPr id="25603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70663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2700338" y="115888"/>
            <a:ext cx="6335712" cy="720725"/>
          </a:xfrm>
        </p:spPr>
        <p:txBody>
          <a:bodyPr/>
          <a:lstStyle/>
          <a:p>
            <a:pPr algn="r">
              <a:defRPr/>
            </a:pPr>
            <a:r>
              <a:rPr lang="es-E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Ámbito regional e internacional 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250825" y="1016000"/>
            <a:ext cx="8589963" cy="54371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200" smtClean="0"/>
              <a:t>Se debe entender que el CO tiene un accionar y alcance transnacional, por lo que las respuestas deben darse a nivel binacional, regional e internacional y no intervenir solamente como si se tratase de un problema de delincuencia nacional limitado a un enfoque de soberanía nacional.</a:t>
            </a:r>
          </a:p>
          <a:p>
            <a:pPr algn="just">
              <a:lnSpc>
                <a:spcPct val="90000"/>
              </a:lnSpc>
            </a:pPr>
            <a:endParaRPr lang="es-ES" sz="2200" smtClean="0"/>
          </a:p>
          <a:p>
            <a:pPr algn="just">
              <a:lnSpc>
                <a:spcPct val="80000"/>
              </a:lnSpc>
            </a:pPr>
            <a:r>
              <a:rPr lang="es-ES" sz="2200" smtClean="0"/>
              <a:t>Los programas dentro de la Estrategia de Seguridad de Centroamérica, deben contar con iniciativas que reconozcan y apoyen a los desplazados forzados por el CO.</a:t>
            </a:r>
          </a:p>
          <a:p>
            <a:pPr algn="just">
              <a:lnSpc>
                <a:spcPct val="80000"/>
              </a:lnSpc>
            </a:pPr>
            <a:endParaRPr lang="es-ES" sz="2200" smtClean="0"/>
          </a:p>
          <a:p>
            <a:pPr algn="just">
              <a:lnSpc>
                <a:spcPct val="80000"/>
              </a:lnSpc>
            </a:pPr>
            <a:r>
              <a:rPr lang="es-ES" sz="2200" smtClean="0"/>
              <a:t>El SICA, PARLACEN,  debe reconocer el fenómeno del desplazamiento forzado por el CO y puede constituirse en un promotor de políticas regionales para la adopción de programas de apoyo a la población afectada.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2200" smtClean="0"/>
          </a:p>
        </p:txBody>
      </p:sp>
      <p:cxnSp>
        <p:nvCxnSpPr>
          <p:cNvPr id="5" name="4 Conector recto"/>
          <p:cNvCxnSpPr/>
          <p:nvPr/>
        </p:nvCxnSpPr>
        <p:spPr>
          <a:xfrm>
            <a:off x="250825" y="836613"/>
            <a:ext cx="8893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70663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Fuentes de Información</a:t>
            </a:r>
            <a:endParaRPr lang="en-US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sz="2200" smtClean="0"/>
              <a:t>Ministerios de Gobernación (Seguridad - Policía)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200" smtClean="0"/>
              <a:t>Poder Ejecutivo, Legislativo. 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200" smtClean="0"/>
              <a:t> Direcciones de Migración.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200" smtClean="0"/>
              <a:t>Comisiones Nacionales de Derechos Humanos.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200" smtClean="0"/>
              <a:t> Ministerios Públicos.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200" smtClean="0"/>
              <a:t>Defensorías ( Procuradurías de DDHH).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200" smtClean="0"/>
              <a:t> Agencias del Sistema de Naciones Unidas.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200" smtClean="0"/>
              <a:t> Organizaciones de Sociedad Civil.</a:t>
            </a:r>
          </a:p>
          <a:p>
            <a:pPr algn="just">
              <a:buFont typeface="Wingdings" pitchFamily="2" charset="2"/>
              <a:buChar char="Ø"/>
            </a:pPr>
            <a:r>
              <a:rPr lang="es-ES" sz="2200" smtClean="0"/>
              <a:t>Informantes calificados (organizaciones de familiares desaparecidos y víctimas).</a:t>
            </a:r>
            <a:endParaRPr lang="en-US" sz="2200" smtClean="0"/>
          </a:p>
        </p:txBody>
      </p:sp>
      <p:pic>
        <p:nvPicPr>
          <p:cNvPr id="4100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24625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smtClean="0"/>
              <a:t>Entrevistas en frontera a ejército, policía nacional y funcionarios de migración.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smtClean="0"/>
              <a:t>Se realizaron entrevistas semi-estructuradas y estudios de casos, observación en zonas urbanas, rurales, puestos y zonas transfronterizas.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smtClean="0"/>
              <a:t>Levantamiento de información geográfica, territorial estratégica y espacialización del fenómeno del desplazamiento forzado.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smtClean="0"/>
              <a:t>Análisis de la información y planteamiento de acciones y estrategias vinculadas a la protección nacional e internacional de las víctimas.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s-ES" sz="2000" smtClean="0"/>
          </a:p>
          <a:p>
            <a:endParaRPr lang="en-US" sz="2000" smtClean="0"/>
          </a:p>
        </p:txBody>
      </p:sp>
      <p:pic>
        <p:nvPicPr>
          <p:cNvPr id="5123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24625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Fuentes de Información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288925"/>
            <a:ext cx="8588375" cy="763588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s-C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Hallazgos y Tendencias en la Región Centroamericana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428625" y="1428750"/>
            <a:ext cx="8351838" cy="50403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endParaRPr lang="es-CR" sz="220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s-CR" sz="2200" smtClean="0"/>
              <a:t>En los últimos años en México, Centroamérica y Panamá se ha incrementado la violencia a causa del CO transnacional.</a:t>
            </a:r>
          </a:p>
          <a:p>
            <a:pPr algn="just" eaLnBrk="1" hangingPunct="1">
              <a:buFontTx/>
              <a:buNone/>
            </a:pPr>
            <a:endParaRPr lang="es-CR" sz="220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s-CR" sz="2200" smtClean="0"/>
              <a:t>Se refleja el aumento de los índices de violencia (homicidios, criminalidad) </a:t>
            </a:r>
            <a:r>
              <a:rPr lang="es-CR" sz="2200" b="1" smtClean="0"/>
              <a:t>precisamente en las zonas de impacto y zonas de riesgo </a:t>
            </a:r>
            <a:r>
              <a:rPr lang="es-CR" sz="2200" smtClean="0"/>
              <a:t>generadas por el accionar del CO, lo que provoca desplazamiento forzado al interno y externo de los países.</a:t>
            </a:r>
          </a:p>
          <a:p>
            <a:pPr algn="just" eaLnBrk="1" hangingPunct="1">
              <a:buFontTx/>
              <a:buNone/>
            </a:pPr>
            <a:endParaRPr lang="es-CR" sz="220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s-CR" sz="2200" smtClean="0"/>
              <a:t>Se  observa apropiación territorial estratégica  por parte del CO, en todos los países de la región.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s-CR" sz="2200" smtClean="0"/>
          </a:p>
        </p:txBody>
      </p:sp>
      <p:pic>
        <p:nvPicPr>
          <p:cNvPr id="6148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642100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15900" y="981075"/>
            <a:ext cx="8893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214313" y="1241425"/>
            <a:ext cx="4862512" cy="5688013"/>
          </a:xfrm>
        </p:spPr>
        <p:txBody>
          <a:bodyPr/>
          <a:lstStyle/>
          <a:p>
            <a:pPr algn="just" eaLnBrk="1" hangingPunct="1"/>
            <a:r>
              <a:rPr lang="es-ES" sz="2000" smtClean="0"/>
              <a:t>El desplazamiento forzado se caracteriza por su </a:t>
            </a:r>
            <a:r>
              <a:rPr lang="es-ES" sz="2000" b="1" smtClean="0"/>
              <a:t>invisibilidad y la falta de reconocimiento por parte de los distintos Estados</a:t>
            </a:r>
            <a:r>
              <a:rPr lang="es-ES" sz="2000" smtClean="0"/>
              <a:t>, lo que tiene como consecuencia la invisibilidad de las  víctimas. </a:t>
            </a:r>
          </a:p>
          <a:p>
            <a:pPr algn="just" eaLnBrk="1" hangingPunct="1">
              <a:buFontTx/>
              <a:buNone/>
            </a:pPr>
            <a:endParaRPr lang="es-ES" sz="2000" smtClean="0"/>
          </a:p>
          <a:p>
            <a:pPr algn="just" eaLnBrk="1" hangingPunct="1"/>
            <a:r>
              <a:rPr lang="es-ES" sz="2000" smtClean="0"/>
              <a:t>Las instituciones de protección nacional de cada  Estado se han </a:t>
            </a:r>
            <a:r>
              <a:rPr lang="es-ES" sz="2000" b="1" smtClean="0"/>
              <a:t>fragilizado</a:t>
            </a:r>
            <a:r>
              <a:rPr lang="es-ES" sz="2000" smtClean="0"/>
              <a:t> y las personas víctimas en muchos casos, se ven obligadas a recurrir al desplazamiento externo, </a:t>
            </a:r>
            <a:r>
              <a:rPr lang="es-ES" sz="2000" b="1" smtClean="0"/>
              <a:t>cruzando fronteras internacionales en forma irregular.</a:t>
            </a:r>
          </a:p>
          <a:p>
            <a:pPr algn="just" eaLnBrk="1" hangingPunct="1"/>
            <a:endParaRPr lang="es-ES" sz="1800" smtClean="0"/>
          </a:p>
          <a:p>
            <a:pPr algn="just" eaLnBrk="1" hangingPunct="1">
              <a:buFontTx/>
              <a:buNone/>
            </a:pPr>
            <a:endParaRPr lang="es-ES" sz="1800" smtClean="0"/>
          </a:p>
        </p:txBody>
      </p:sp>
      <p:sp>
        <p:nvSpPr>
          <p:cNvPr id="4" name="3 Rectángulo"/>
          <p:cNvSpPr/>
          <p:nvPr/>
        </p:nvSpPr>
        <p:spPr>
          <a:xfrm>
            <a:off x="1331913" y="87313"/>
            <a:ext cx="77771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>
              <a:defRPr/>
            </a:pPr>
            <a:r>
              <a:rPr lang="es-E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Patrones de Violencia y Desplazamiento Forzado </a:t>
            </a:r>
          </a:p>
        </p:txBody>
      </p:sp>
      <p:pic>
        <p:nvPicPr>
          <p:cNvPr id="5" name="4 Imagen" descr="DSC00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73" y="1196752"/>
            <a:ext cx="3370821" cy="4494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73" name="5 CuadroTexto"/>
          <p:cNvSpPr txBox="1">
            <a:spLocks noChangeArrowheads="1"/>
          </p:cNvSpPr>
          <p:nvPr/>
        </p:nvSpPr>
        <p:spPr bwMode="auto">
          <a:xfrm>
            <a:off x="5429250" y="5786438"/>
            <a:ext cx="35004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R" sz="900">
                <a:latin typeface="Calibri" pitchFamily="34" charset="0"/>
              </a:rPr>
              <a:t>Frontera México- Guatemala. Chiapas, México. 2011.</a:t>
            </a:r>
          </a:p>
        </p:txBody>
      </p:sp>
      <p:pic>
        <p:nvPicPr>
          <p:cNvPr id="7174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24625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215900" y="549275"/>
            <a:ext cx="8893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214313" y="571500"/>
            <a:ext cx="4535487" cy="5786438"/>
          </a:xfrm>
        </p:spPr>
        <p:txBody>
          <a:bodyPr/>
          <a:lstStyle/>
          <a:p>
            <a:pPr algn="just" eaLnBrk="1" hangingPunct="1"/>
            <a:r>
              <a:rPr lang="es-ES" sz="2000" smtClean="0"/>
              <a:t>Los países del Triángulo norte centroamericano, </a:t>
            </a:r>
            <a:r>
              <a:rPr lang="es-ES" sz="2000" b="1" smtClean="0"/>
              <a:t>forman parte de un flujo regional </a:t>
            </a:r>
            <a:r>
              <a:rPr lang="es-ES" sz="2000" smtClean="0"/>
              <a:t>que moviliza drogas, armas, contrabando, personas y órganos.</a:t>
            </a:r>
          </a:p>
          <a:p>
            <a:pPr algn="just" eaLnBrk="1" hangingPunct="1"/>
            <a:endParaRPr lang="es-ES" sz="2000" smtClean="0"/>
          </a:p>
          <a:p>
            <a:pPr algn="just" eaLnBrk="1" hangingPunct="1"/>
            <a:r>
              <a:rPr lang="es-ES" sz="2000" smtClean="0"/>
              <a:t> Se evidenció la </a:t>
            </a:r>
            <a:r>
              <a:rPr lang="es-ES" sz="2000" b="1" smtClean="0"/>
              <a:t>trata de personas </a:t>
            </a:r>
            <a:r>
              <a:rPr lang="es-ES" sz="2000" smtClean="0"/>
              <a:t>con fines sexuales y laborales y el tráfico ilícito de migrantes.</a:t>
            </a:r>
          </a:p>
          <a:p>
            <a:pPr algn="just" eaLnBrk="1" hangingPunct="1">
              <a:buFontTx/>
              <a:buNone/>
            </a:pPr>
            <a:r>
              <a:rPr lang="es-ES" sz="2000" smtClean="0"/>
              <a:t> </a:t>
            </a:r>
          </a:p>
          <a:p>
            <a:pPr algn="just" eaLnBrk="1" hangingPunct="1"/>
            <a:r>
              <a:rPr lang="es-ES" sz="2000" smtClean="0"/>
              <a:t>El número de casos de población víctima del CO que requiere de protección internacional </a:t>
            </a:r>
            <a:r>
              <a:rPr lang="es-ES" sz="2000" b="1" smtClean="0"/>
              <a:t>irá en aumento durante los próximos años</a:t>
            </a:r>
            <a:r>
              <a:rPr lang="es-ES" sz="2000" smtClean="0"/>
              <a:t>. Algunas víctimas del CO han sido debidamente reconocidas como refugiados en estos países y otros de la región. </a:t>
            </a:r>
          </a:p>
        </p:txBody>
      </p:sp>
      <p:pic>
        <p:nvPicPr>
          <p:cNvPr id="5" name="4 Imagen" descr="DSC000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924054" cy="523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6 CuadroTexto"/>
          <p:cNvSpPr txBox="1">
            <a:spLocks noChangeArrowheads="1"/>
          </p:cNvSpPr>
          <p:nvPr/>
        </p:nvSpPr>
        <p:spPr bwMode="auto">
          <a:xfrm>
            <a:off x="6718300" y="6021388"/>
            <a:ext cx="24622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R" sz="900" b="1">
                <a:latin typeface="Calibri" pitchFamily="34" charset="0"/>
              </a:rPr>
              <a:t>Albergue lechería.. Estado de México. 2011.</a:t>
            </a:r>
          </a:p>
        </p:txBody>
      </p:sp>
      <p:pic>
        <p:nvPicPr>
          <p:cNvPr id="8197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24625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arcador de contenido"/>
          <p:cNvSpPr>
            <a:spLocks noGrp="1"/>
          </p:cNvSpPr>
          <p:nvPr>
            <p:ph idx="1"/>
          </p:nvPr>
        </p:nvSpPr>
        <p:spPr>
          <a:xfrm>
            <a:off x="4500563" y="857250"/>
            <a:ext cx="4319587" cy="521493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s-ES" sz="2000" smtClean="0"/>
              <a:t>El CO  no es considerado en muchos países como agente persecutor, reconociéndose este como delincuencia común nacional o local, invisibilizando o desconociendo su carácter de Crimen Organizado Transnacional, lo que a su vez incide en su combate y erradicación.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s-ES" sz="200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s-ES" sz="2000" smtClean="0"/>
              <a:t>La atención a la situación de crisis de derechos humanos provocada por el CO, se está tratando en algunos Estados receptores y de tránsito como un asunto de gestión migratoria administrativa.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s-ES" sz="2000" smtClean="0"/>
          </a:p>
          <a:p>
            <a:pPr algn="just" eaLnBrk="1" hangingPunct="1">
              <a:buFontTx/>
              <a:buNone/>
            </a:pPr>
            <a:endParaRPr lang="es-ES" sz="2000" smtClean="0">
              <a:latin typeface="Perpet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71625" y="214313"/>
            <a:ext cx="7572375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es-E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Desplazamiento Forzado y Vacíos de Protección </a:t>
            </a:r>
          </a:p>
        </p:txBody>
      </p:sp>
      <p:pic>
        <p:nvPicPr>
          <p:cNvPr id="5" name="4 Imagen" descr="DSC000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6" y="941843"/>
            <a:ext cx="3901352" cy="520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1" name="5 CuadroTexto"/>
          <p:cNvSpPr txBox="1">
            <a:spLocks noChangeArrowheads="1"/>
          </p:cNvSpPr>
          <p:nvPr/>
        </p:nvSpPr>
        <p:spPr bwMode="auto">
          <a:xfrm>
            <a:off x="971550" y="6237288"/>
            <a:ext cx="32861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R" sz="900" b="1">
                <a:latin typeface="Calibri" pitchFamily="34" charset="0"/>
              </a:rPr>
              <a:t>Sixaola, Frontera Costa Rica- Panamá.  Costa Rica. 2011.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15900" y="642938"/>
            <a:ext cx="88931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24625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71438" y="928688"/>
            <a:ext cx="4786312" cy="4660900"/>
          </a:xfrm>
        </p:spPr>
        <p:txBody>
          <a:bodyPr/>
          <a:lstStyle/>
          <a:p>
            <a:pPr algn="just" eaLnBrk="1" hangingPunct="1"/>
            <a:r>
              <a:rPr lang="es-ES" sz="2000" smtClean="0"/>
              <a:t>La población más vulnerable ante el accionar del CO son las </a:t>
            </a:r>
            <a:r>
              <a:rPr lang="es-ES" sz="2000" b="1" smtClean="0"/>
              <a:t>personas menores no acompañadas, así como las mujeres solas y las mujeres jefas de hogar con hijos e hijas pequeñas</a:t>
            </a:r>
            <a:r>
              <a:rPr lang="es-ES" sz="2000" smtClean="0"/>
              <a:t>.</a:t>
            </a:r>
          </a:p>
          <a:p>
            <a:pPr algn="just" eaLnBrk="1" hangingPunct="1">
              <a:buFontTx/>
              <a:buNone/>
            </a:pPr>
            <a:endParaRPr lang="es-ES" sz="2000" smtClean="0"/>
          </a:p>
          <a:p>
            <a:pPr algn="just" eaLnBrk="1" hangingPunct="1">
              <a:buFontTx/>
              <a:buNone/>
            </a:pPr>
            <a:endParaRPr lang="es-ES" sz="2000" smtClean="0"/>
          </a:p>
          <a:p>
            <a:pPr algn="just" eaLnBrk="1" hangingPunct="1"/>
            <a:r>
              <a:rPr lang="es-ES" sz="2000" smtClean="0"/>
              <a:t>Las necesidades de protección internacional de las víctimas como solicitantes de la condición de refugiados, </a:t>
            </a:r>
            <a:r>
              <a:rPr lang="es-ES" sz="2000" b="1" smtClean="0"/>
              <a:t>no están siendo evaluadas bajo la óptica de los instrumentos internacionales aplicables. </a:t>
            </a:r>
            <a:endParaRPr lang="es-CR" sz="2000" b="1" smtClean="0"/>
          </a:p>
        </p:txBody>
      </p:sp>
      <p:pic>
        <p:nvPicPr>
          <p:cNvPr id="4" name="3 Imagen" descr="DSC0008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16625"/>
            <a:ext cx="3807144" cy="2855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44" name="4 CuadroTexto"/>
          <p:cNvSpPr txBox="1">
            <a:spLocks noChangeArrowheads="1"/>
          </p:cNvSpPr>
          <p:nvPr/>
        </p:nvSpPr>
        <p:spPr bwMode="auto">
          <a:xfrm>
            <a:off x="7056438" y="4652963"/>
            <a:ext cx="20875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R" sz="900" b="1">
                <a:latin typeface="Calibri" pitchFamily="34" charset="0"/>
              </a:rPr>
              <a:t>Frontera el Amatillo, Honduras. 2011.</a:t>
            </a:r>
          </a:p>
        </p:txBody>
      </p:sp>
      <p:pic>
        <p:nvPicPr>
          <p:cNvPr id="10245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570663"/>
            <a:ext cx="1295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1412</Words>
  <Application>Microsoft Office PowerPoint</Application>
  <PresentationFormat>On-screen Show (4:3)</PresentationFormat>
  <Paragraphs>179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Perpetua</vt:lpstr>
      <vt:lpstr>Default Design</vt:lpstr>
      <vt:lpstr>   “Desplazamiento Forzado y Necesidades de Protección, generados por nuevas formas de Violencia y Criminalidad en Centroamérica”    Ciudad de Panamá  Diciembre, 2012</vt:lpstr>
      <vt:lpstr>Metodología</vt:lpstr>
      <vt:lpstr>Fuentes de Información</vt:lpstr>
      <vt:lpstr>PowerPoint Presentation</vt:lpstr>
      <vt:lpstr>Hallazgos y Tendencias en la Región Centroamericana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Modus Operandi</vt:lpstr>
      <vt:lpstr>Perfil de una Víctima Desplazada Forzada  por el CO Transnacional  </vt:lpstr>
      <vt:lpstr>Guatemala</vt:lpstr>
      <vt:lpstr>PowerPoint Presentation</vt:lpstr>
      <vt:lpstr>PowerPoint Presentation</vt:lpstr>
      <vt:lpstr> _  _______</vt:lpstr>
      <vt:lpstr>PowerPoint Presentation</vt:lpstr>
      <vt:lpstr>PowerPoint Presentation</vt:lpstr>
      <vt:lpstr> _______</vt:lpstr>
      <vt:lpstr>PowerPoint Presentation</vt:lpstr>
      <vt:lpstr>PowerPoint Presentation</vt:lpstr>
      <vt:lpstr>Recomendaciones del diagnóstico a Nivel Nacional </vt:lpstr>
      <vt:lpstr>PowerPoint Presentation</vt:lpstr>
      <vt:lpstr>PowerPoint Presentation</vt:lpstr>
      <vt:lpstr>Ámbito regional e internacional </vt:lpstr>
    </vt:vector>
  </TitlesOfParts>
  <Company>UNHCR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 Panama 2012 Detailed Submission</dc:title>
  <dc:creator>UNHCRUser</dc:creator>
  <cp:lastModifiedBy>RODAS Renán</cp:lastModifiedBy>
  <cp:revision>229</cp:revision>
  <cp:lastPrinted>2012-09-27T22:46:46Z</cp:lastPrinted>
  <dcterms:created xsi:type="dcterms:W3CDTF">2011-11-09T01:13:05Z</dcterms:created>
  <dcterms:modified xsi:type="dcterms:W3CDTF">2012-12-06T15:49:31Z</dcterms:modified>
</cp:coreProperties>
</file>