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1"/>
  </p:sldMasterIdLst>
  <p:notesMasterIdLst>
    <p:notesMasterId r:id="rId9"/>
  </p:notesMasterIdLst>
  <p:sldIdLst>
    <p:sldId id="265" r:id="rId2"/>
    <p:sldId id="272" r:id="rId3"/>
    <p:sldId id="281" r:id="rId4"/>
    <p:sldId id="282" r:id="rId5"/>
    <p:sldId id="283" r:id="rId6"/>
    <p:sldId id="284" r:id="rId7"/>
    <p:sldId id="285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-36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190500" marR="0" lvl="1" indent="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382587" marR="0" lvl="2" indent="5318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574675" marR="0" lvl="3" indent="796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766762" marR="0" lvl="4" indent="10620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958850" marR="0" lvl="5" indent="1327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43025" marR="0" lvl="6" indent="1857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19286" marR="0" lvl="7" indent="26527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687637" marR="0" lvl="8" indent="37131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190500" marR="0" lvl="1" indent="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382587" marR="0" lvl="2" indent="5318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574675" marR="0" lvl="3" indent="796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766762" marR="0" lvl="4" indent="10620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958850" marR="0" lvl="5" indent="1327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43025" marR="0" lvl="6" indent="1857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19286" marR="0" lvl="7" indent="26527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687637" marR="0" lvl="8" indent="37131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190500" marR="0" lvl="1" indent="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382587" marR="0" lvl="2" indent="5318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574675" marR="0" lvl="3" indent="796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766762" marR="0" lvl="4" indent="10620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958850" marR="0" lvl="5" indent="1327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43025" marR="0" lvl="6" indent="1857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19286" marR="0" lvl="7" indent="26527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687637" marR="0" lvl="8" indent="37131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‹Nr.›</a:t>
            </a:fld>
            <a:endParaRPr lang="en-US" sz="1200" b="0" i="0" u="none" strike="noStrike" cap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5460585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8780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099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513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476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9642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470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ый слайд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/>
        <p:spPr>
          <a:xfrm>
            <a:off x="7315200" y="6172200"/>
            <a:ext cx="1647824" cy="52546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1" name="Shape 11"/>
          <p:cNvSpPr/>
          <p:nvPr/>
        </p:nvSpPr>
        <p:spPr>
          <a:xfrm rot="5400000">
            <a:off x="8629649" y="66675"/>
            <a:ext cx="228600" cy="4000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60000" y="0"/>
                </a:lnTo>
                <a:lnTo>
                  <a:pt x="120000" y="60000"/>
                </a:lnTo>
                <a:lnTo>
                  <a:pt x="6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4192B5"/>
          </a:solidFill>
          <a:ln>
            <a:noFill/>
          </a:ln>
        </p:spPr>
        <p:txBody>
          <a:bodyPr lIns="38400" tIns="19200" rIns="38400" bIns="19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8543925" y="152400"/>
            <a:ext cx="390524" cy="365125"/>
          </a:xfrm>
          <a:prstGeom prst="rect">
            <a:avLst/>
          </a:prstGeom>
          <a:noFill/>
          <a:ln>
            <a:noFill/>
          </a:ln>
        </p:spPr>
        <p:txBody>
          <a:bodyPr lIns="38400" tIns="19200" rIns="38400" bIns="192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000" b="0" i="0" u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lang="en-US" sz="1000" b="0" i="0" u="none" dirty="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Shape 1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81450" y="6051200"/>
            <a:ext cx="694525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/>
        </p:nvSpPr>
        <p:spPr>
          <a:xfrm>
            <a:off x="0" y="5142600"/>
            <a:ext cx="9144000" cy="1715400"/>
          </a:xfrm>
          <a:prstGeom prst="rect">
            <a:avLst/>
          </a:prstGeom>
          <a:solidFill>
            <a:srgbClr val="0077C0"/>
          </a:solidFill>
          <a:ln>
            <a:noFill/>
          </a:ln>
        </p:spPr>
        <p:txBody>
          <a:bodyPr lIns="38400" tIns="19200" rIns="38400" bIns="19200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GB" sz="3500" b="1" dirty="0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The Status of African and Asian Migrants and Access to Asylum Systems</a:t>
            </a:r>
          </a:p>
          <a:p>
            <a:pPr lvl="0" algn="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en-GB" sz="3500" b="1" dirty="0">
              <a:solidFill>
                <a:srgbClr val="FFFFFF"/>
              </a:solidFill>
              <a:latin typeface="Ubuntu Condensed"/>
              <a:ea typeface="Ubuntu Condensed"/>
              <a:cs typeface="Ubuntu Condensed"/>
              <a:sym typeface="Ubuntu Condensed"/>
            </a:endParaRPr>
          </a:p>
        </p:txBody>
      </p:sp>
      <p:pic>
        <p:nvPicPr>
          <p:cNvPr id="6" name="Shape 2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78795" y="1335045"/>
            <a:ext cx="4208443" cy="2796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/>
        </p:nvSpPr>
        <p:spPr>
          <a:xfrm>
            <a:off x="799281" y="56349"/>
            <a:ext cx="7991400" cy="9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2800" b="1" dirty="0" smtClean="0">
                <a:solidFill>
                  <a:srgbClr val="0077C0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  CONTEXT BEFORE THE CRISIS WITH PERSONS STRANDED AT THE BORDERS </a:t>
            </a:r>
          </a:p>
          <a:p>
            <a:pPr lvl="0" rtl="0">
              <a:spcBef>
                <a:spcPts val="0"/>
              </a:spcBef>
              <a:buNone/>
            </a:pPr>
            <a:endParaRPr lang="en-GB" dirty="0" smtClean="0"/>
          </a:p>
          <a:p>
            <a:pPr lvl="0" rtl="0">
              <a:spcBef>
                <a:spcPts val="0"/>
              </a:spcBef>
              <a:buNone/>
            </a:pPr>
            <a:endParaRPr lang="en-GB" dirty="0" smtClean="0"/>
          </a:p>
          <a:p>
            <a:pPr lvl="0" rtl="0">
              <a:spcBef>
                <a:spcPts val="0"/>
              </a:spcBef>
              <a:buNone/>
            </a:pPr>
            <a:endParaRPr lang="en-GB" dirty="0" smtClean="0"/>
          </a:p>
          <a:p>
            <a:pPr lvl="0" rtl="0">
              <a:spcBef>
                <a:spcPts val="0"/>
              </a:spcBef>
              <a:buNone/>
            </a:pPr>
            <a:endParaRPr lang="en-GB" dirty="0"/>
          </a:p>
        </p:txBody>
      </p:sp>
      <p:pic>
        <p:nvPicPr>
          <p:cNvPr id="246" name="Shape 2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648" y="126714"/>
            <a:ext cx="902971" cy="8852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7" name="Shape 247"/>
          <p:cNvGrpSpPr/>
          <p:nvPr/>
        </p:nvGrpSpPr>
        <p:grpSpPr>
          <a:xfrm>
            <a:off x="12827" y="1244348"/>
            <a:ext cx="9075975" cy="1913497"/>
            <a:chOff x="0" y="0"/>
            <a:chExt cx="2064562862" cy="2147483646"/>
          </a:xfrm>
        </p:grpSpPr>
        <p:sp>
          <p:nvSpPr>
            <p:cNvPr id="248" name="Shape 248"/>
            <p:cNvSpPr/>
            <p:nvPr/>
          </p:nvSpPr>
          <p:spPr>
            <a:xfrm>
              <a:off x="0" y="78102080"/>
              <a:ext cx="2064562862" cy="20693815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83" y="0"/>
                  </a:lnTo>
                  <a:lnTo>
                    <a:pt x="119983" y="119910"/>
                  </a:lnTo>
                  <a:lnTo>
                    <a:pt x="16566" y="119910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sz="2400" b="0" i="0" u="none" dirty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250" name="Shape 250"/>
            <p:cNvSpPr txBox="1"/>
            <p:nvPr/>
          </p:nvSpPr>
          <p:spPr>
            <a:xfrm>
              <a:off x="190248210" y="0"/>
              <a:ext cx="1874314652" cy="195025869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Ubuntu Condensed"/>
                <a:buNone/>
              </a:pPr>
              <a:r>
                <a:rPr lang="en-GB" sz="28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African and Asian nationals have continuously applied for asylum and refugee status in the region.</a:t>
              </a:r>
              <a:endParaRPr lang="en-GB" sz="2800" b="1" dirty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endParaRPr>
            </a:p>
          </p:txBody>
        </p:sp>
      </p:grpSp>
      <p:sp>
        <p:nvSpPr>
          <p:cNvPr id="252" name="Shape 252"/>
          <p:cNvSpPr/>
          <p:nvPr/>
        </p:nvSpPr>
        <p:spPr>
          <a:xfrm>
            <a:off x="1514835" y="3229892"/>
            <a:ext cx="7585569" cy="113661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983" y="119910"/>
                </a:moveTo>
                <a:lnTo>
                  <a:pt x="0" y="119910"/>
                </a:lnTo>
                <a:lnTo>
                  <a:pt x="0" y="0"/>
                </a:lnTo>
                <a:lnTo>
                  <a:pt x="103405" y="0"/>
                </a:lnTo>
                <a:lnTo>
                  <a:pt x="119983" y="119910"/>
                </a:lnTo>
              </a:path>
            </a:pathLst>
          </a:custGeom>
          <a:solidFill>
            <a:srgbClr val="3D72A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/>
            <a:endParaRPr lang="en-GB" sz="2400" b="1" dirty="0" smtClean="0">
              <a:solidFill>
                <a:srgbClr val="FFFFFF"/>
              </a:solidFill>
              <a:latin typeface="Ubuntu Condensed"/>
              <a:ea typeface="Ubuntu Condensed"/>
              <a:cs typeface="Ubuntu Condensed"/>
              <a:sym typeface="Ubuntu Condensed"/>
            </a:endParaRPr>
          </a:p>
          <a:p>
            <a:pPr lvl="0"/>
            <a:r>
              <a:rPr lang="en-GB" sz="24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      </a:t>
            </a:r>
          </a:p>
          <a:p>
            <a:pPr lvl="0"/>
            <a:r>
              <a:rPr lang="en-GB" sz="24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 </a:t>
            </a:r>
          </a:p>
          <a:p>
            <a:pPr lvl="0"/>
            <a:endParaRPr lang="en-GB" sz="2800" b="1" dirty="0" smtClean="0">
              <a:solidFill>
                <a:srgbClr val="FFFFFF"/>
              </a:solidFill>
              <a:latin typeface="Ubuntu Condensed"/>
              <a:ea typeface="Cabin"/>
              <a:cs typeface="Cabin"/>
              <a:sym typeface="Ubuntu Condensed"/>
            </a:endParaRPr>
          </a:p>
          <a:p>
            <a:pPr lvl="0"/>
            <a:r>
              <a:rPr lang="en-GB" sz="28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Cases of persecution for political or </a:t>
            </a:r>
          </a:p>
          <a:p>
            <a:pPr lvl="0"/>
            <a:r>
              <a:rPr lang="en-GB" sz="28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religious reasons or sexual orientation. </a:t>
            </a:r>
          </a:p>
          <a:p>
            <a:pPr lvl="0"/>
            <a:r>
              <a:rPr lang="en-GB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</a:t>
            </a:r>
            <a:endParaRPr lang="en-GB" sz="3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255" name="Shape 255"/>
          <p:cNvGrpSpPr/>
          <p:nvPr/>
        </p:nvGrpSpPr>
        <p:grpSpPr>
          <a:xfrm>
            <a:off x="1289333" y="4435343"/>
            <a:ext cx="7245184" cy="946616"/>
            <a:chOff x="0" y="0"/>
            <a:chExt cx="2147483647" cy="2147483646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2147483647" cy="21474836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84" y="0"/>
                  </a:lnTo>
                  <a:lnTo>
                    <a:pt x="119984" y="119912"/>
                  </a:lnTo>
                  <a:lnTo>
                    <a:pt x="16496" y="119912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sz="2400" b="0" i="0" u="none" dirty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257" name="Shape 257"/>
            <p:cNvSpPr txBox="1"/>
            <p:nvPr/>
          </p:nvSpPr>
          <p:spPr>
            <a:xfrm>
              <a:off x="841276393" y="622307383"/>
              <a:ext cx="1291106650" cy="954605437"/>
            </a:xfrm>
            <a:prstGeom prst="rect">
              <a:avLst/>
            </a:prstGeom>
            <a:solidFill>
              <a:srgbClr val="0077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BEDF3"/>
                </a:buClr>
                <a:buSzPct val="25000"/>
                <a:buFont typeface="Calibri"/>
                <a:buNone/>
              </a:pPr>
              <a:r>
                <a:rPr lang="en-GB" sz="1000" b="0" i="0" u="none" dirty="0" smtClean="0">
                  <a:solidFill>
                    <a:srgbClr val="DBEDF3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lang="en-GB" sz="1000" b="0" i="0" u="none" dirty="0">
                <a:solidFill>
                  <a:srgbClr val="DBEDF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9" name="Shape 259"/>
          <p:cNvGrpSpPr/>
          <p:nvPr/>
        </p:nvGrpSpPr>
        <p:grpSpPr>
          <a:xfrm>
            <a:off x="283861" y="5401939"/>
            <a:ext cx="7850726" cy="1339721"/>
            <a:chOff x="0" y="0"/>
            <a:chExt cx="2147483646" cy="2147483647"/>
          </a:xfrm>
        </p:grpSpPr>
        <p:sp>
          <p:nvSpPr>
            <p:cNvPr id="260" name="Shape 260"/>
            <p:cNvSpPr/>
            <p:nvPr/>
          </p:nvSpPr>
          <p:spPr>
            <a:xfrm>
              <a:off x="0" y="0"/>
              <a:ext cx="2147483646" cy="214748364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83" y="119910"/>
                  </a:moveTo>
                  <a:lnTo>
                    <a:pt x="0" y="119910"/>
                  </a:lnTo>
                  <a:lnTo>
                    <a:pt x="0" y="0"/>
                  </a:lnTo>
                  <a:lnTo>
                    <a:pt x="103405" y="0"/>
                  </a:lnTo>
                  <a:lnTo>
                    <a:pt x="119983" y="119910"/>
                  </a:lnTo>
                </a:path>
              </a:pathLst>
            </a:custGeom>
            <a:solidFill>
              <a:srgbClr val="3D72A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sz="2400" b="0" i="0" u="none" dirty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261" name="Shape 261"/>
            <p:cNvSpPr txBox="1"/>
            <p:nvPr/>
          </p:nvSpPr>
          <p:spPr>
            <a:xfrm>
              <a:off x="112295769" y="557924754"/>
              <a:ext cx="1296441788" cy="976515566"/>
            </a:xfrm>
            <a:prstGeom prst="rect">
              <a:avLst/>
            </a:prstGeom>
            <a:solidFill>
              <a:srgbClr val="3D72A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just" rtl="0">
                <a:spcBef>
                  <a:spcPts val="0"/>
                </a:spcBef>
                <a:buClr>
                  <a:srgbClr val="000000"/>
                </a:buClr>
                <a:buFont typeface="Arial"/>
                <a:buNone/>
              </a:pPr>
              <a:endParaRPr lang="en-GB" sz="17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3" name="Shape 263"/>
          <p:cNvSpPr txBox="1"/>
          <p:nvPr/>
        </p:nvSpPr>
        <p:spPr>
          <a:xfrm>
            <a:off x="3382948" y="4610780"/>
            <a:ext cx="2566159" cy="42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EDF3"/>
              </a:buClr>
              <a:buFont typeface="Calibri"/>
              <a:buNone/>
            </a:pPr>
            <a:endParaRPr lang="en-GB" sz="1600" dirty="0">
              <a:solidFill>
                <a:srgbClr val="DBEDF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89344" y="4296271"/>
            <a:ext cx="549695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 </a:t>
            </a:r>
            <a:r>
              <a:rPr lang="en-GB" sz="30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The same routes as other migrants. </a:t>
            </a:r>
            <a:endParaRPr lang="en-GB" sz="3000" dirty="0"/>
          </a:p>
        </p:txBody>
      </p:sp>
      <p:sp>
        <p:nvSpPr>
          <p:cNvPr id="3" name="Rectangle 2"/>
          <p:cNvSpPr/>
          <p:nvPr/>
        </p:nvSpPr>
        <p:spPr>
          <a:xfrm>
            <a:off x="396607" y="5443436"/>
            <a:ext cx="724631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Various destinations; many stay in the countries of asylum where they have been recognized as refugees.</a:t>
            </a:r>
            <a:endParaRPr lang="en-GB" sz="25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/>
        </p:nvSpPr>
        <p:spPr>
          <a:xfrm>
            <a:off x="292307" y="3540179"/>
            <a:ext cx="3805967" cy="3237614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GB" dirty="0"/>
          </a:p>
        </p:txBody>
      </p:sp>
      <p:sp>
        <p:nvSpPr>
          <p:cNvPr id="225" name="Shape 225"/>
          <p:cNvSpPr/>
          <p:nvPr/>
        </p:nvSpPr>
        <p:spPr>
          <a:xfrm>
            <a:off x="4677043" y="775889"/>
            <a:ext cx="3839475" cy="5498498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GB" dirty="0"/>
          </a:p>
        </p:txBody>
      </p:sp>
      <p:sp>
        <p:nvSpPr>
          <p:cNvPr id="226" name="Shape 226"/>
          <p:cNvSpPr txBox="1"/>
          <p:nvPr/>
        </p:nvSpPr>
        <p:spPr>
          <a:xfrm>
            <a:off x="210599" y="36452"/>
            <a:ext cx="7991400" cy="9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3000" b="1" dirty="0" smtClean="0">
                <a:solidFill>
                  <a:srgbClr val="0077C0"/>
                </a:solidFill>
                <a:latin typeface="Ubuntu Condensed"/>
                <a:sym typeface="Ubuntu Condensed"/>
              </a:rPr>
              <a:t>ORDINARY</a:t>
            </a:r>
            <a:r>
              <a:rPr lang="en-GB" sz="3000" b="1" dirty="0" smtClean="0">
                <a:solidFill>
                  <a:srgbClr val="0077C0"/>
                </a:solidFill>
                <a:latin typeface="Ubuntu Condensed"/>
                <a:sym typeface="Ubuntu Condensed"/>
              </a:rPr>
              <a:t> ACTIONS</a:t>
            </a:r>
            <a:endParaRPr lang="en-GB" dirty="0" smtClean="0"/>
          </a:p>
          <a:p>
            <a:pPr lvl="0" rtl="0">
              <a:spcBef>
                <a:spcPts val="0"/>
              </a:spcBef>
              <a:buNone/>
            </a:pPr>
            <a:endParaRPr lang="en-GB" dirty="0" smtClean="0"/>
          </a:p>
          <a:p>
            <a:pPr lvl="0" rtl="0">
              <a:spcBef>
                <a:spcPts val="0"/>
              </a:spcBef>
              <a:buNone/>
            </a:pPr>
            <a:endParaRPr lang="en-GB" dirty="0"/>
          </a:p>
        </p:txBody>
      </p:sp>
      <p:pic>
        <p:nvPicPr>
          <p:cNvPr id="227" name="Shape 2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788" y="124582"/>
            <a:ext cx="1021726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/>
          <p:nvPr/>
        </p:nvSpPr>
        <p:spPr>
          <a:xfrm>
            <a:off x="389471" y="907237"/>
            <a:ext cx="3378300" cy="247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3822" y="0"/>
                </a:moveTo>
                <a:lnTo>
                  <a:pt x="103822" y="0"/>
                </a:lnTo>
                <a:cubicBezTo>
                  <a:pt x="108873" y="0"/>
                  <a:pt x="110853" y="5379"/>
                  <a:pt x="110853" y="11893"/>
                </a:cubicBezTo>
                <a:cubicBezTo>
                  <a:pt x="110853" y="21591"/>
                  <a:pt x="110853" y="21591"/>
                  <a:pt x="110853" y="21591"/>
                </a:cubicBezTo>
                <a:cubicBezTo>
                  <a:pt x="119965" y="29167"/>
                  <a:pt x="119965" y="29167"/>
                  <a:pt x="119965" y="29167"/>
                </a:cubicBezTo>
                <a:cubicBezTo>
                  <a:pt x="110853" y="38902"/>
                  <a:pt x="110853" y="38902"/>
                  <a:pt x="110853" y="38902"/>
                </a:cubicBezTo>
                <a:cubicBezTo>
                  <a:pt x="110853" y="111326"/>
                  <a:pt x="110853" y="111326"/>
                  <a:pt x="110853" y="111326"/>
                </a:cubicBezTo>
                <a:cubicBezTo>
                  <a:pt x="110853" y="116706"/>
                  <a:pt x="108873" y="119963"/>
                  <a:pt x="103822" y="119963"/>
                </a:cubicBezTo>
                <a:cubicBezTo>
                  <a:pt x="10068" y="119963"/>
                  <a:pt x="10068" y="119963"/>
                  <a:pt x="10068" y="119963"/>
                </a:cubicBezTo>
                <a:cubicBezTo>
                  <a:pt x="5017" y="119963"/>
                  <a:pt x="0" y="116706"/>
                  <a:pt x="0" y="111326"/>
                </a:cubicBezTo>
                <a:cubicBezTo>
                  <a:pt x="0" y="11893"/>
                  <a:pt x="0" y="11893"/>
                  <a:pt x="0" y="11893"/>
                </a:cubicBezTo>
                <a:cubicBezTo>
                  <a:pt x="0" y="5379"/>
                  <a:pt x="5017" y="0"/>
                  <a:pt x="10068" y="0"/>
                </a:cubicBezTo>
                <a:lnTo>
                  <a:pt x="103822" y="0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537392" y="1405457"/>
            <a:ext cx="2752500" cy="17272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Asylum seekers identified at the border or in national territory</a:t>
            </a:r>
            <a:endParaRPr lang="en-GB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4982480" y="906636"/>
            <a:ext cx="3398391" cy="834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n-GB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Appearing before the authorities that determine refugee status;</a:t>
            </a:r>
          </a:p>
          <a:p>
            <a:pPr lvl="0">
              <a:buClr>
                <a:srgbClr val="000000"/>
              </a:buClr>
            </a:pPr>
            <a:endParaRPr lang="en-GB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Guidance regarding the process;</a:t>
            </a:r>
          </a:p>
          <a:p>
            <a:pPr lvl="0">
              <a:buClr>
                <a:srgbClr val="000000"/>
              </a:buClr>
            </a:pPr>
            <a:endParaRPr lang="en-GB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Assigning an interpreter, if necessary;</a:t>
            </a:r>
          </a:p>
          <a:p>
            <a:pPr lvl="0">
              <a:buClr>
                <a:srgbClr val="000000"/>
              </a:buClr>
            </a:pPr>
            <a:endParaRPr lang="en-GB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 individualized interview;</a:t>
            </a:r>
          </a:p>
          <a:p>
            <a:pPr lvl="0">
              <a:buClr>
                <a:srgbClr val="000000"/>
              </a:buClr>
            </a:pPr>
            <a:endParaRPr lang="en-GB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Analysing each case;</a:t>
            </a:r>
          </a:p>
          <a:p>
            <a:pPr lvl="0">
              <a:buClr>
                <a:srgbClr val="000000"/>
              </a:buClr>
            </a:pPr>
            <a:endParaRPr lang="en-GB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decision to recognize or not;</a:t>
            </a:r>
          </a:p>
          <a:p>
            <a:pPr lvl="0">
              <a:buClr>
                <a:srgbClr val="000000"/>
              </a:buClr>
            </a:pPr>
            <a:endParaRPr lang="en-GB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corresponding action in case of rejection.</a:t>
            </a:r>
          </a:p>
          <a:p>
            <a:pPr lvl="0">
              <a:buClr>
                <a:srgbClr val="000000"/>
              </a:buClr>
            </a:pPr>
            <a:endParaRPr lang="en-GB" sz="16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6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en-GB" sz="25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Due process</a:t>
            </a:r>
          </a:p>
          <a:p>
            <a:pPr lvl="0">
              <a:buClr>
                <a:srgbClr val="000000"/>
              </a:buClr>
            </a:pPr>
            <a:endParaRPr lang="en-GB" sz="16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6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GB" sz="16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823208" y="3671188"/>
            <a:ext cx="2723899" cy="20426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en-GB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Non-refoulement to the State of origin where the alleged risk exists;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lang="en-GB" sz="19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en-GB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punishment </a:t>
            </a:r>
            <a:r>
              <a:rPr lang="en-GB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 entering the country of asylum in an irregular manner;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lang="en-GB" sz="19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en-GB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detention as a rule.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lang="en-GB"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0738" y="2522047"/>
            <a:ext cx="693807" cy="81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154059" y="5136952"/>
            <a:ext cx="475360" cy="22034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18270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2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4788" y="124582"/>
            <a:ext cx="1021726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hape 224"/>
          <p:cNvSpPr/>
          <p:nvPr/>
        </p:nvSpPr>
        <p:spPr>
          <a:xfrm>
            <a:off x="499640" y="4318612"/>
            <a:ext cx="3805967" cy="2506337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Ubuntu Condensed" panose="020B0604020202020204" charset="0"/>
              </a:rPr>
              <a:t>Non-refoulement and access to the territory</a:t>
            </a:r>
            <a:endParaRPr lang="en-GB" sz="2800" b="1" dirty="0">
              <a:solidFill>
                <a:schemeClr val="bg1"/>
              </a:solidFill>
              <a:latin typeface="Ubuntu Condensed" panose="020B0604020202020204" charset="0"/>
            </a:endParaRPr>
          </a:p>
        </p:txBody>
      </p:sp>
      <p:sp>
        <p:nvSpPr>
          <p:cNvPr id="5" name="Shape 224"/>
          <p:cNvSpPr/>
          <p:nvPr/>
        </p:nvSpPr>
        <p:spPr>
          <a:xfrm>
            <a:off x="4730269" y="4318612"/>
            <a:ext cx="3805967" cy="2517354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GB" sz="2800" b="1" dirty="0" smtClean="0">
                <a:solidFill>
                  <a:schemeClr val="bg1"/>
                </a:solidFill>
                <a:latin typeface="Ubuntu Condensed" panose="020B0604020202020204" charset="0"/>
              </a:rPr>
              <a:t>Effective access to relevant procedures and to be heard, with due guarantees </a:t>
            </a:r>
            <a:endParaRPr lang="en-GB" sz="2800" b="1" dirty="0">
              <a:solidFill>
                <a:schemeClr val="bg1"/>
              </a:solidFill>
              <a:latin typeface="Ubuntu Condensed" panose="020B0604020202020204" charset="0"/>
            </a:endParaRPr>
          </a:p>
        </p:txBody>
      </p:sp>
      <p:sp>
        <p:nvSpPr>
          <p:cNvPr id="6" name="Shape 224"/>
          <p:cNvSpPr/>
          <p:nvPr/>
        </p:nvSpPr>
        <p:spPr>
          <a:xfrm>
            <a:off x="477545" y="689961"/>
            <a:ext cx="8072689" cy="3527363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Ubuntu Condensed" panose="020B0604020202020204" charset="0"/>
              </a:rPr>
              <a:t>1. Convention on the Status of Refugees (1951)</a:t>
            </a:r>
          </a:p>
          <a:p>
            <a:pPr lvl="0" algn="ctr" rtl="0">
              <a:spcBef>
                <a:spcPts val="0"/>
              </a:spcBef>
              <a:buNone/>
            </a:pPr>
            <a:endParaRPr lang="en-GB" sz="2400" b="1" dirty="0">
              <a:solidFill>
                <a:schemeClr val="bg1"/>
              </a:solidFill>
              <a:latin typeface="Ubuntu Condensed" panose="020B0604020202020204" charset="0"/>
            </a:endParaRPr>
          </a:p>
          <a:p>
            <a:pPr lvl="0" algn="ctr"/>
            <a:r>
              <a:rPr lang="en-GB" sz="2400" b="1" dirty="0" smtClean="0">
                <a:solidFill>
                  <a:schemeClr val="bg1"/>
                </a:solidFill>
                <a:latin typeface="Ubuntu Condensed" panose="020B0604020202020204" charset="0"/>
              </a:rPr>
              <a:t>2. “</a:t>
            </a:r>
            <a:r>
              <a:rPr lang="en-GB" sz="2400" b="1" dirty="0" smtClean="0">
                <a:solidFill>
                  <a:schemeClr val="bg1"/>
                </a:solidFill>
                <a:latin typeface="Ubuntu Condensed" panose="020B0604020202020204" charset="0"/>
              </a:rPr>
              <a:t>Every person has the right to seek and be granted asylum in a foreign territory, </a:t>
            </a:r>
            <a:r>
              <a:rPr lang="en-GB" sz="2400" b="1" dirty="0">
                <a:solidFill>
                  <a:schemeClr val="bg1"/>
                </a:solidFill>
                <a:latin typeface="Ubuntu Condensed" panose="020B0604020202020204" charset="0"/>
              </a:rPr>
              <a:t>in accordance with the legislation of the State and international </a:t>
            </a:r>
            <a:r>
              <a:rPr lang="en-GB" sz="2400" b="1" dirty="0" smtClean="0">
                <a:solidFill>
                  <a:schemeClr val="bg1"/>
                </a:solidFill>
                <a:latin typeface="Ubuntu Condensed" panose="020B0604020202020204" charset="0"/>
              </a:rPr>
              <a:t>conventions, </a:t>
            </a:r>
            <a:r>
              <a:rPr lang="en-GB" sz="2400" b="1" dirty="0" smtClean="0">
                <a:solidFill>
                  <a:schemeClr val="bg1"/>
                </a:solidFill>
                <a:latin typeface="Ubuntu Condensed" panose="020B0604020202020204" charset="0"/>
              </a:rPr>
              <a:t>in the event he is being pursued”</a:t>
            </a:r>
          </a:p>
          <a:p>
            <a:pPr lvl="0" algn="ctr" rtl="0">
              <a:spcBef>
                <a:spcPts val="0"/>
              </a:spcBef>
              <a:buNone/>
            </a:pPr>
            <a:endParaRPr lang="en-GB" sz="2400" b="1" dirty="0">
              <a:solidFill>
                <a:schemeClr val="bg1"/>
              </a:solidFill>
              <a:latin typeface="Ubuntu Condensed" panose="020B0604020202020204" charset="0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Ubuntu Condensed" panose="020B0604020202020204" charset="0"/>
              </a:rPr>
              <a:t>(American Convention, Articles 22 &amp; 14 of the American Declaration) </a:t>
            </a:r>
            <a:endParaRPr lang="en-GB" sz="2400" b="1" dirty="0">
              <a:solidFill>
                <a:schemeClr val="bg1"/>
              </a:solidFill>
              <a:latin typeface="Ubuntu Condense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80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075" y="182920"/>
            <a:ext cx="881578" cy="85266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/>
          <p:nvPr/>
        </p:nvSpPr>
        <p:spPr>
          <a:xfrm>
            <a:off x="319829" y="1612928"/>
            <a:ext cx="2027066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dirty="0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1</a:t>
            </a: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2393435" y="1600469"/>
            <a:ext cx="1980757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4484218" y="1587156"/>
            <a:ext cx="1980882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3" name="Shape 103"/>
          <p:cNvGrpSpPr/>
          <p:nvPr/>
        </p:nvGrpSpPr>
        <p:grpSpPr>
          <a:xfrm>
            <a:off x="478675" y="3334014"/>
            <a:ext cx="8117095" cy="11960907"/>
            <a:chOff x="0" y="31545414"/>
            <a:chExt cx="2122982127" cy="2115938232"/>
          </a:xfrm>
        </p:grpSpPr>
        <p:sp>
          <p:nvSpPr>
            <p:cNvPr id="104" name="Shape 104"/>
            <p:cNvSpPr txBox="1"/>
            <p:nvPr/>
          </p:nvSpPr>
          <p:spPr>
            <a:xfrm>
              <a:off x="482113215" y="31545414"/>
              <a:ext cx="533644557" cy="30240921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b="1" dirty="0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INDIVIDUALS SEEKING ASYLUM UPON THEIR ARRIVAL AT THE BORDER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GB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GB" sz="15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GB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r>
                <a:rPr lang="en-GB" sz="1800" b="1" i="1" dirty="0" smtClean="0">
                  <a:solidFill>
                    <a:schemeClr val="bg2">
                      <a:lumMod val="50000"/>
                    </a:schemeClr>
                  </a:solidFill>
                  <a:latin typeface="Ubuntu"/>
                  <a:ea typeface="Ubuntu"/>
                  <a:cs typeface="Ubuntu"/>
                  <a:sym typeface="Ubuntu"/>
                </a:rPr>
                <a:t>Ordinary asylum</a:t>
              </a:r>
            </a:p>
            <a:p>
              <a:pPr lvl="0" algn="ctr">
                <a:buClr>
                  <a:srgbClr val="4192B5"/>
                </a:buClr>
                <a:buSzPct val="25000"/>
              </a:pPr>
              <a:r>
                <a:rPr lang="en-GB" sz="1800" b="1" i="1" dirty="0" smtClean="0">
                  <a:solidFill>
                    <a:schemeClr val="bg2">
                      <a:lumMod val="50000"/>
                    </a:schemeClr>
                  </a:solidFill>
                  <a:latin typeface="Ubuntu"/>
                  <a:ea typeface="Ubuntu"/>
                  <a:cs typeface="Ubuntu"/>
                  <a:sym typeface="Ubuntu"/>
                </a:rPr>
                <a:t>procedures</a:t>
              </a:r>
              <a:endPara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0" y="1929955022"/>
              <a:ext cx="447077744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Tiempo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y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medios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adecuados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para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la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preparación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de la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defensavi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) 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Derecho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a la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asistencia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letrada</a:t>
              </a:r>
              <a:endParaRPr lang="en-GB" sz="1200" dirty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589203474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Deber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de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fundamentar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las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decisiones</a:t>
              </a:r>
              <a:endParaRPr lang="en-GB" sz="1200" dirty="0" smtClean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lang="en-GB" sz="1200" dirty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1127307536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Derecho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recurrir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las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decisiones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de las autoridades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lang="en-GB" sz="1200" dirty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1693499794" y="1929955022"/>
              <a:ext cx="429482333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Garantías mínimas en casos que puedan conllevar a la expulsión</a:t>
              </a:r>
              <a:r>
                <a:rPr lang="en-GB" sz="1200" i="1" dirty="0" smtClean="0"/>
                <a:t> </a:t>
              </a:r>
              <a:endParaRPr lang="en-GB" sz="1200" i="1" dirty="0"/>
            </a:p>
          </p:txBody>
        </p:sp>
      </p:grpSp>
      <p:sp>
        <p:nvSpPr>
          <p:cNvPr id="112" name="Shape 112"/>
          <p:cNvSpPr txBox="1"/>
          <p:nvPr/>
        </p:nvSpPr>
        <p:spPr>
          <a:xfrm>
            <a:off x="561632" y="388597"/>
            <a:ext cx="8831100" cy="103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rgbClr val="0077C0"/>
                </a:solidFill>
              </a:rPr>
              <a:t>ELEMENTS </a:t>
            </a:r>
            <a:r>
              <a:rPr lang="en-GB" sz="2400" b="1" dirty="0" smtClean="0">
                <a:solidFill>
                  <a:srgbClr val="0077C0"/>
                </a:solidFill>
              </a:rPr>
              <a:t>REQUIRED </a:t>
            </a:r>
            <a:r>
              <a:rPr lang="en-GB" sz="2400" b="1" dirty="0" smtClean="0">
                <a:solidFill>
                  <a:srgbClr val="0077C0"/>
                </a:solidFill>
              </a:rPr>
              <a:t>TO </a:t>
            </a: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rgbClr val="0077C0"/>
                </a:solidFill>
              </a:rPr>
              <a:t>ADEQUATELY ADDRESS THE ISSUE</a:t>
            </a:r>
            <a:endParaRPr lang="en-GB" dirty="0"/>
          </a:p>
        </p:txBody>
      </p:sp>
      <p:sp>
        <p:nvSpPr>
          <p:cNvPr id="22" name="Shape 104"/>
          <p:cNvSpPr txBox="1"/>
          <p:nvPr/>
        </p:nvSpPr>
        <p:spPr>
          <a:xfrm>
            <a:off x="0" y="3626105"/>
            <a:ext cx="2456921" cy="17338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INDIVIDUALS WHO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ARE NOT INTERESTED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IN GAINING ACCESS TO ASYLUM SYSTEMS</a:t>
            </a:r>
            <a:endParaRPr lang="en-GB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Applying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o</a:t>
            </a: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rdinary immigration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regulations</a:t>
            </a:r>
            <a:endParaRPr lang="en-GB" sz="1800" b="1" i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3" name="Shape 104"/>
          <p:cNvSpPr txBox="1"/>
          <p:nvPr/>
        </p:nvSpPr>
        <p:spPr>
          <a:xfrm>
            <a:off x="4369522" y="3330574"/>
            <a:ext cx="2183715" cy="17689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INDIVIDUALS SEEKING ASYLUM LATER ON,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LINKED TO POTENTIAL INTERNATIONAL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PROTECTION NEEDS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lvl="0" algn="ctr">
              <a:buClr>
                <a:srgbClr val="4192B5"/>
              </a:buClr>
              <a:buSzPct val="25000"/>
            </a:pPr>
            <a:endParaRPr lang="en-GB" sz="20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lvl="0" algn="ctr">
              <a:buClr>
                <a:srgbClr val="4192B5"/>
              </a:buClr>
              <a:buSzPct val="25000"/>
            </a:pP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Ordinary</a:t>
            </a:r>
          </a:p>
          <a:p>
            <a:pPr lvl="0" algn="ctr">
              <a:buClr>
                <a:srgbClr val="4192B5"/>
              </a:buClr>
              <a:buSzPct val="25000"/>
            </a:pPr>
            <a:r>
              <a:rPr lang="en-GB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</a:t>
            </a: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sylum</a:t>
            </a:r>
          </a:p>
          <a:p>
            <a:pPr lvl="0" algn="ctr">
              <a:buClr>
                <a:srgbClr val="4192B5"/>
              </a:buClr>
              <a:buSzPct val="25000"/>
            </a:pP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procedures</a:t>
            </a:r>
            <a:endParaRPr lang="en-GB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" name="Shape 96"/>
          <p:cNvSpPr/>
          <p:nvPr/>
        </p:nvSpPr>
        <p:spPr>
          <a:xfrm>
            <a:off x="6575126" y="1571068"/>
            <a:ext cx="1980757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5" name="Shape 104"/>
          <p:cNvSpPr txBox="1"/>
          <p:nvPr/>
        </p:nvSpPr>
        <p:spPr>
          <a:xfrm>
            <a:off x="6298460" y="3114062"/>
            <a:ext cx="2952520" cy="10008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lvl="0" algn="ctr">
              <a:buClr>
                <a:srgbClr val="4192B5"/>
              </a:buClr>
              <a:buSzPct val="25000"/>
            </a:pPr>
            <a:r>
              <a:rPr lang="en-GB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INDIVIDUALS SEEKING ASYLUM LATER </a:t>
            </a:r>
            <a:r>
              <a:rPr lang="en-GB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ON, WITH INDICATORS OF ABUSIVE OR CLEARLY UNFOUNDED APPLICATIONS</a:t>
            </a:r>
            <a:endParaRPr lang="en-GB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2000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2000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lvl="0" algn="ctr">
              <a:buClr>
                <a:srgbClr val="4192B5"/>
              </a:buClr>
              <a:buSzPct val="25000"/>
            </a:pP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Accelerated</a:t>
            </a:r>
          </a:p>
          <a:p>
            <a:pPr lvl="0" algn="ctr">
              <a:buClr>
                <a:srgbClr val="4192B5"/>
              </a:buClr>
              <a:buSzPct val="25000"/>
            </a:pPr>
            <a:r>
              <a:rPr lang="en-GB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</a:t>
            </a:r>
            <a:r>
              <a:rPr lang="en-GB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sylum procedures</a:t>
            </a:r>
            <a:endParaRPr lang="en-GB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390761130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/>
        </p:nvSpPr>
        <p:spPr>
          <a:xfrm>
            <a:off x="4721110" y="927568"/>
            <a:ext cx="3839475" cy="5498498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GB" dirty="0"/>
          </a:p>
        </p:txBody>
      </p:sp>
      <p:sp>
        <p:nvSpPr>
          <p:cNvPr id="226" name="Shape 226"/>
          <p:cNvSpPr txBox="1"/>
          <p:nvPr/>
        </p:nvSpPr>
        <p:spPr>
          <a:xfrm>
            <a:off x="-240225" y="165457"/>
            <a:ext cx="7991400" cy="9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GB" sz="3000" b="1" dirty="0" smtClean="0">
                <a:solidFill>
                  <a:srgbClr val="0077C0"/>
                </a:solidFill>
                <a:latin typeface="Ubuntu Condensed"/>
                <a:sym typeface="Ubuntu Condensed"/>
              </a:rPr>
              <a:t>ACCELERATED PROCEDURES</a:t>
            </a:r>
            <a:endParaRPr lang="en-GB" dirty="0" smtClean="0"/>
          </a:p>
          <a:p>
            <a:pPr lvl="0" rtl="0">
              <a:spcBef>
                <a:spcPts val="0"/>
              </a:spcBef>
              <a:buNone/>
            </a:pPr>
            <a:endParaRPr lang="en-GB" dirty="0" smtClean="0"/>
          </a:p>
          <a:p>
            <a:pPr lvl="0" rtl="0">
              <a:spcBef>
                <a:spcPts val="0"/>
              </a:spcBef>
              <a:buNone/>
            </a:pPr>
            <a:endParaRPr lang="en-GB" dirty="0"/>
          </a:p>
        </p:txBody>
      </p:sp>
      <p:pic>
        <p:nvPicPr>
          <p:cNvPr id="227" name="Shape 2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788" y="124582"/>
            <a:ext cx="1021726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/>
          <p:nvPr/>
        </p:nvSpPr>
        <p:spPr>
          <a:xfrm>
            <a:off x="389471" y="1029032"/>
            <a:ext cx="3378300" cy="247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3822" y="0"/>
                </a:moveTo>
                <a:lnTo>
                  <a:pt x="103822" y="0"/>
                </a:lnTo>
                <a:cubicBezTo>
                  <a:pt x="108873" y="0"/>
                  <a:pt x="110853" y="5379"/>
                  <a:pt x="110853" y="11893"/>
                </a:cubicBezTo>
                <a:cubicBezTo>
                  <a:pt x="110853" y="21591"/>
                  <a:pt x="110853" y="21591"/>
                  <a:pt x="110853" y="21591"/>
                </a:cubicBezTo>
                <a:cubicBezTo>
                  <a:pt x="119965" y="29167"/>
                  <a:pt x="119965" y="29167"/>
                  <a:pt x="119965" y="29167"/>
                </a:cubicBezTo>
                <a:cubicBezTo>
                  <a:pt x="110853" y="38902"/>
                  <a:pt x="110853" y="38902"/>
                  <a:pt x="110853" y="38902"/>
                </a:cubicBezTo>
                <a:cubicBezTo>
                  <a:pt x="110853" y="111326"/>
                  <a:pt x="110853" y="111326"/>
                  <a:pt x="110853" y="111326"/>
                </a:cubicBezTo>
                <a:cubicBezTo>
                  <a:pt x="110853" y="116706"/>
                  <a:pt x="108873" y="119963"/>
                  <a:pt x="103822" y="119963"/>
                </a:cubicBezTo>
                <a:cubicBezTo>
                  <a:pt x="10068" y="119963"/>
                  <a:pt x="10068" y="119963"/>
                  <a:pt x="10068" y="119963"/>
                </a:cubicBezTo>
                <a:cubicBezTo>
                  <a:pt x="5017" y="119963"/>
                  <a:pt x="0" y="116706"/>
                  <a:pt x="0" y="111326"/>
                </a:cubicBezTo>
                <a:cubicBezTo>
                  <a:pt x="0" y="11893"/>
                  <a:pt x="0" y="11893"/>
                  <a:pt x="0" y="11893"/>
                </a:cubicBezTo>
                <a:cubicBezTo>
                  <a:pt x="0" y="5379"/>
                  <a:pt x="5017" y="0"/>
                  <a:pt x="10068" y="0"/>
                </a:cubicBezTo>
                <a:lnTo>
                  <a:pt x="103822" y="0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538854" y="1218687"/>
            <a:ext cx="2752500" cy="17272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Applied for </a:t>
            </a: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clear</a:t>
            </a: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ly unfounded applications</a:t>
            </a:r>
          </a:p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(outside the definition of refugee)</a:t>
            </a:r>
            <a:endParaRPr lang="en-GB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5033423" y="1323812"/>
            <a:ext cx="3398391" cy="834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n-GB" sz="18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Led by competent authorities in charge of determining refugee status;</a:t>
            </a:r>
          </a:p>
          <a:p>
            <a:pPr lvl="0">
              <a:buClr>
                <a:srgbClr val="000000"/>
              </a:buClr>
            </a:pPr>
            <a:endParaRPr lang="en-GB" sz="20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-A personal, individualized interview; </a:t>
            </a:r>
          </a:p>
          <a:p>
            <a:pPr lvl="0">
              <a:buClr>
                <a:srgbClr val="000000"/>
              </a:buClr>
            </a:pPr>
            <a:endParaRPr lang="en-GB" sz="20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-The possibility of requesting a review;</a:t>
            </a:r>
          </a:p>
          <a:p>
            <a:pPr lvl="0">
              <a:buClr>
                <a:srgbClr val="000000"/>
              </a:buClr>
            </a:pPr>
            <a:endParaRPr lang="en-GB" sz="20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-The terms can be shorter.</a:t>
            </a:r>
          </a:p>
          <a:p>
            <a:pPr lvl="0">
              <a:buClr>
                <a:srgbClr val="000000"/>
              </a:buClr>
            </a:pPr>
            <a:endParaRPr lang="en-GB" sz="20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endParaRPr lang="en-GB" sz="16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6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en-GB" sz="25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Due process</a:t>
            </a:r>
          </a:p>
          <a:p>
            <a:pPr lvl="0">
              <a:buClr>
                <a:srgbClr val="000000"/>
              </a:buClr>
            </a:pPr>
            <a:endParaRPr lang="en-GB" sz="16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GB" sz="16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GB" sz="16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687492" y="3884478"/>
            <a:ext cx="2723899" cy="20426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lang="en-GB"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0738" y="2522047"/>
            <a:ext cx="693807" cy="81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7771" y="5217938"/>
            <a:ext cx="694060" cy="59142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28"/>
          <p:cNvSpPr/>
          <p:nvPr/>
        </p:nvSpPr>
        <p:spPr>
          <a:xfrm>
            <a:off x="389471" y="3947766"/>
            <a:ext cx="3378300" cy="247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3822" y="0"/>
                </a:moveTo>
                <a:lnTo>
                  <a:pt x="103822" y="0"/>
                </a:lnTo>
                <a:cubicBezTo>
                  <a:pt x="108873" y="0"/>
                  <a:pt x="110853" y="5379"/>
                  <a:pt x="110853" y="11893"/>
                </a:cubicBezTo>
                <a:cubicBezTo>
                  <a:pt x="110853" y="21591"/>
                  <a:pt x="110853" y="21591"/>
                  <a:pt x="110853" y="21591"/>
                </a:cubicBezTo>
                <a:cubicBezTo>
                  <a:pt x="119965" y="29167"/>
                  <a:pt x="119965" y="29167"/>
                  <a:pt x="119965" y="29167"/>
                </a:cubicBezTo>
                <a:cubicBezTo>
                  <a:pt x="110853" y="38902"/>
                  <a:pt x="110853" y="38902"/>
                  <a:pt x="110853" y="38902"/>
                </a:cubicBezTo>
                <a:cubicBezTo>
                  <a:pt x="110853" y="111326"/>
                  <a:pt x="110853" y="111326"/>
                  <a:pt x="110853" y="111326"/>
                </a:cubicBezTo>
                <a:cubicBezTo>
                  <a:pt x="110853" y="116706"/>
                  <a:pt x="108873" y="119963"/>
                  <a:pt x="103822" y="119963"/>
                </a:cubicBezTo>
                <a:cubicBezTo>
                  <a:pt x="10068" y="119963"/>
                  <a:pt x="10068" y="119963"/>
                  <a:pt x="10068" y="119963"/>
                </a:cubicBezTo>
                <a:cubicBezTo>
                  <a:pt x="5017" y="119963"/>
                  <a:pt x="0" y="116706"/>
                  <a:pt x="0" y="111326"/>
                </a:cubicBezTo>
                <a:cubicBezTo>
                  <a:pt x="0" y="11893"/>
                  <a:pt x="0" y="11893"/>
                  <a:pt x="0" y="11893"/>
                </a:cubicBezTo>
                <a:cubicBezTo>
                  <a:pt x="0" y="5379"/>
                  <a:pt x="5017" y="0"/>
                  <a:pt x="10068" y="0"/>
                </a:cubicBezTo>
                <a:lnTo>
                  <a:pt x="103822" y="0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6" name="Shape 229"/>
          <p:cNvSpPr txBox="1"/>
          <p:nvPr/>
        </p:nvSpPr>
        <p:spPr>
          <a:xfrm>
            <a:off x="538854" y="4127317"/>
            <a:ext cx="2752500" cy="17272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GB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Applied for abusive or fraudulent applications (abuse of asylum systems)</a:t>
            </a:r>
            <a:endParaRPr lang="en-GB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1992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075" y="182920"/>
            <a:ext cx="881578" cy="85266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/>
          <p:nvPr/>
        </p:nvSpPr>
        <p:spPr>
          <a:xfrm>
            <a:off x="319829" y="1612928"/>
            <a:ext cx="1585036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dirty="0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1</a:t>
            </a: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2512215" y="1612927"/>
            <a:ext cx="1497689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4617378" y="1548869"/>
            <a:ext cx="1563795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3" name="Shape 103"/>
          <p:cNvGrpSpPr/>
          <p:nvPr/>
        </p:nvGrpSpPr>
        <p:grpSpPr>
          <a:xfrm>
            <a:off x="478675" y="3680485"/>
            <a:ext cx="8117095" cy="11614436"/>
            <a:chOff x="0" y="92837693"/>
            <a:chExt cx="2122982127" cy="2054645953"/>
          </a:xfrm>
        </p:grpSpPr>
        <p:sp>
          <p:nvSpPr>
            <p:cNvPr id="104" name="Shape 104"/>
            <p:cNvSpPr txBox="1"/>
            <p:nvPr/>
          </p:nvSpPr>
          <p:spPr>
            <a:xfrm>
              <a:off x="461829649" y="92837693"/>
              <a:ext cx="571676276" cy="32802498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800" b="1" dirty="0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COLLABORATION IN INTERVIEWING TECHNIQUES </a:t>
              </a:r>
              <a:r>
                <a:rPr lang="en-GB" sz="1800" b="1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AND </a:t>
              </a:r>
              <a:r>
                <a:rPr lang="en-GB" sz="1800" b="1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THE </a:t>
              </a:r>
              <a:r>
                <a:rPr lang="en-GB" sz="1800" b="1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PROCESSING OF APPLICATIONS</a:t>
              </a:r>
              <a:endParaRPr lang="en-GB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GB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GB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GB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GB" sz="1800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0" y="1929955022"/>
              <a:ext cx="447077744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Tiempo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y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medios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adecuados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para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la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preparación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de la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defensavi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) 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Derecho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a la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asistencia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letrada</a:t>
              </a:r>
              <a:endParaRPr lang="en-GB" sz="1200" dirty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589203474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Deber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de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fundamentar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las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decisiones</a:t>
              </a:r>
              <a:endParaRPr lang="en-GB" sz="1200" dirty="0" smtClean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lang="en-GB" sz="1200" dirty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1127307536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Derecho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a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recurrir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las 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decisiones</a:t>
              </a: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 de las autoridades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lang="en-GB" sz="1200" dirty="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1693499794" y="1929955022"/>
              <a:ext cx="429482333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GB" sz="1200" dirty="0" smtClean="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Garantías mínimas en casos que puedan conllevar a la expulsión</a:t>
              </a:r>
              <a:r>
                <a:rPr lang="en-GB" sz="1200" i="1" dirty="0" smtClean="0"/>
                <a:t> </a:t>
              </a:r>
              <a:endParaRPr lang="en-GB" sz="1200" i="1" dirty="0"/>
            </a:p>
          </p:txBody>
        </p:sp>
      </p:grpSp>
      <p:sp>
        <p:nvSpPr>
          <p:cNvPr id="112" name="Shape 112"/>
          <p:cNvSpPr txBox="1"/>
          <p:nvPr/>
        </p:nvSpPr>
        <p:spPr>
          <a:xfrm>
            <a:off x="561632" y="388597"/>
            <a:ext cx="8831100" cy="103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1" algn="ctr">
              <a:lnSpc>
                <a:spcPct val="115000"/>
              </a:lnSpc>
            </a:pPr>
            <a:r>
              <a:rPr lang="en-GB" sz="2400" b="1" dirty="0" smtClean="0">
                <a:solidFill>
                  <a:srgbClr val="0077C0"/>
                </a:solidFill>
              </a:rPr>
              <a:t>OPPORTUNITIES FOR JOINT WORK</a:t>
            </a:r>
            <a:endParaRPr lang="en-GB" dirty="0"/>
          </a:p>
        </p:txBody>
      </p:sp>
      <p:sp>
        <p:nvSpPr>
          <p:cNvPr id="22" name="Shape 104"/>
          <p:cNvSpPr txBox="1"/>
          <p:nvPr/>
        </p:nvSpPr>
        <p:spPr>
          <a:xfrm>
            <a:off x="-36040" y="3400329"/>
            <a:ext cx="2456921" cy="21700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INFORMATION EXCHANGE, BEST PRACTICES AND SUPPORT FOR THE MANAGEMENT OF ASYLUM SYSTEMS</a:t>
            </a:r>
            <a:endParaRPr lang="en-GB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Seeking homologation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5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3" name="Shape 104"/>
          <p:cNvSpPr txBox="1"/>
          <p:nvPr/>
        </p:nvSpPr>
        <p:spPr>
          <a:xfrm>
            <a:off x="4434711" y="3457499"/>
            <a:ext cx="2222338" cy="29433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COOPERATION IN THE COLLECTION AND ANALYSIS OF DATA FROM COUNTRIES OF ORIGIN/CONTINUOUS TRAINING</a:t>
            </a:r>
            <a:endParaRPr lang="en-GB" sz="18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GB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" name="Shape 96"/>
          <p:cNvSpPr/>
          <p:nvPr/>
        </p:nvSpPr>
        <p:spPr>
          <a:xfrm>
            <a:off x="7008964" y="1587155"/>
            <a:ext cx="1665491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5" name="Shape 104"/>
          <p:cNvSpPr txBox="1"/>
          <p:nvPr/>
        </p:nvSpPr>
        <p:spPr>
          <a:xfrm>
            <a:off x="6442732" y="3793828"/>
            <a:ext cx="2894576" cy="24835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SUPPORT FROM UNHCR, OTHER INTERNATIONAL </a:t>
            </a:r>
            <a:r>
              <a: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ORGANIZATIONS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GB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AND CIVIL SOCIETY ORGANIZATIONS (HUMANITARIAN AID)</a:t>
            </a:r>
            <a:endParaRPr lang="en-GB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41195689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Neuron ">
  <a:themeElements>
    <a:clrScheme name="neuron">
      <a:dk1>
        <a:srgbClr val="4C4C4C"/>
      </a:dk1>
      <a:lt1>
        <a:srgbClr val="FFFFFF"/>
      </a:lt1>
      <a:dk2>
        <a:srgbClr val="4BA4C4"/>
      </a:dk2>
      <a:lt2>
        <a:srgbClr val="808080"/>
      </a:lt2>
      <a:accent1>
        <a:srgbClr val="79C7E2"/>
      </a:accent1>
      <a:accent2>
        <a:srgbClr val="4BA4C4"/>
      </a:accent2>
      <a:accent3>
        <a:srgbClr val="4C97C1"/>
      </a:accent3>
      <a:accent4>
        <a:srgbClr val="3D72A3"/>
      </a:accent4>
      <a:accent5>
        <a:srgbClr val="4192B5"/>
      </a:accent5>
      <a:accent6>
        <a:srgbClr val="65B0BF"/>
      </a:accent6>
      <a:hlink>
        <a:srgbClr val="79C7E2"/>
      </a:hlink>
      <a:folHlink>
        <a:srgbClr val="3D72A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529</Words>
  <Application>Microsoft Macintosh PowerPoint</Application>
  <PresentationFormat>Presentación en pantalla (4:3)</PresentationFormat>
  <Paragraphs>126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Ubuntu Condensed</vt:lpstr>
      <vt:lpstr>Calibri</vt:lpstr>
      <vt:lpstr>Cabin</vt:lpstr>
      <vt:lpstr>Ubuntu</vt:lpstr>
      <vt:lpstr>1_Neuron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Diego Obando</dc:creator>
  <cp:lastModifiedBy>Christiane Lehnhoff</cp:lastModifiedBy>
  <cp:revision>59</cp:revision>
  <dcterms:modified xsi:type="dcterms:W3CDTF">2016-07-13T21:09:19Z</dcterms:modified>
</cp:coreProperties>
</file>