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58" r:id="rId6"/>
    <p:sldId id="263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3603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6793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87245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2910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3095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4935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3671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0881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156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7702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8150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E6F27-970F-A74E-8FD5-FEE0A2313334}" type="datetimeFigureOut">
              <a:rPr lang="es-ES" smtClean="0"/>
              <a:pPr/>
              <a:t>28/08/2013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3C84-DFCC-3B45-A0FD-FE4DFE3EAE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0201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526716"/>
            <a:ext cx="8419945" cy="1143000"/>
          </a:xfrm>
        </p:spPr>
        <p:txBody>
          <a:bodyPr>
            <a:noAutofit/>
          </a:bodyPr>
          <a:lstStyle/>
          <a:p>
            <a:r>
              <a:rPr lang="es-CR" sz="2400" b="1" dirty="0"/>
              <a:t>LINEAMIENTOS REGIONALES PARA LA IDENTIFICACION PRELIMINAR DE PERFILES Y MECANISMOS DE REFERENCIA DE POBLACIONES MIGRANTES EN CONDICION DE </a:t>
            </a:r>
            <a:r>
              <a:rPr lang="es-CR" sz="2400" b="1" dirty="0" smtClean="0"/>
              <a:t>VULNERABILIDAD</a:t>
            </a:r>
            <a:br>
              <a:rPr lang="es-CR" sz="2400" b="1" dirty="0" smtClean="0"/>
            </a:br>
            <a:r>
              <a:rPr lang="es-CR" sz="2400" b="1" i="1" u="sng" dirty="0" smtClean="0"/>
              <a:t>CRM- JUNIO 2013</a:t>
            </a:r>
            <a:r>
              <a:rPr lang="es-ES_tradnl" sz="2400" dirty="0"/>
              <a:t/>
            </a:r>
            <a:br>
              <a:rPr lang="es-ES_tradnl" sz="2400" dirty="0"/>
            </a:b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8843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/>
              <a:t>Las respuestas a </a:t>
            </a:r>
            <a:r>
              <a:rPr lang="es-ES" dirty="0" smtClean="0"/>
              <a:t>los </a:t>
            </a:r>
            <a:r>
              <a:rPr lang="es-ES" dirty="0"/>
              <a:t>flujos </a:t>
            </a:r>
            <a:r>
              <a:rPr lang="es-ES" dirty="0" smtClean="0"/>
              <a:t>migratorios </a:t>
            </a:r>
            <a:r>
              <a:rPr lang="es-ES" dirty="0"/>
              <a:t>deben darse en el contexto de un enfoque global de la gestión migratoria y protección estatal, que además de considerar la autoridad soberana de los Estados, salvaguarde los derechos humanos fundamentales de las personas migrantes y refugiadas incluidas su integridad, seguridad,  dignidad y bienestar. </a:t>
            </a:r>
            <a:endParaRPr lang="es-ES_tradnl" dirty="0"/>
          </a:p>
          <a:p>
            <a:pPr algn="just"/>
            <a:endParaRPr lang="es-ES_tradnl" dirty="0"/>
          </a:p>
          <a:p>
            <a:pPr algn="just"/>
            <a:r>
              <a:rPr lang="es-ES" dirty="0"/>
              <a:t>Para asegurar ambos imperativos, se deben establecer tanto medidas nacionales como regionales encaminadas a que cada Estado provea respuestas normativas y operativas que tomen en cuenta los diferentes perfiles de las personas involucradas en los procesos migratorios.</a:t>
            </a:r>
            <a:endParaRPr lang="es-ES_tradnl" dirty="0"/>
          </a:p>
          <a:p>
            <a:endParaRPr lang="es-ES_tradnl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355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IDENTIFICACIÓN Y PROTECCIÓN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" y="1109579"/>
            <a:ext cx="8996946" cy="5748421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s-ES" sz="5100" dirty="0" smtClean="0"/>
              <a:t>El primer paso hacia una protección efectiva es la identificación de aquellas personas o grupos de personas que, por sus características y/o condiciones, se consideran vulnerables. Una vez identificadas, es posible activar los procedimientos de protección y asistencia. </a:t>
            </a:r>
          </a:p>
          <a:p>
            <a:pPr marL="0" indent="0" algn="just">
              <a:buNone/>
            </a:pPr>
            <a:endParaRPr lang="es-ES" sz="5100" dirty="0" smtClean="0"/>
          </a:p>
          <a:p>
            <a:pPr algn="just"/>
            <a:r>
              <a:rPr lang="es-ES" sz="5100" dirty="0" smtClean="0"/>
              <a:t>Sin embargo,</a:t>
            </a:r>
            <a:r>
              <a:rPr lang="es-CR" sz="5100" dirty="0" smtClean="0"/>
              <a:t> es común que las personas con condiciones especiales de vulnerabilidad no sean identificadas como tales y que - por lo tanto - no reciban un trato diferenciado. Contrariamente, suelen ser re-victimizadas a partir de la aplicación indiscriminada de procedimientos como la detención, el rechazo, la devolución o la deportación.</a:t>
            </a:r>
            <a:endParaRPr lang="es-ES_tradnl" sz="5100" dirty="0" smtClean="0"/>
          </a:p>
          <a:p>
            <a:pPr algn="just"/>
            <a:endParaRPr lang="es-ES_tradnl" sz="5100" dirty="0" smtClean="0"/>
          </a:p>
          <a:p>
            <a:pPr algn="just"/>
            <a:r>
              <a:rPr lang="es-ES" sz="5100" dirty="0" smtClean="0"/>
              <a:t>En este contexto, los mecanismos para identificar los perfiles de las personas facilitaran la atención y la gestión de los movimientos migratorios, especialmente las llegadas a gran escala, así como asegurarán que personas con necesidades específicas sean identificadas rápidamente y sus necesidades atendidas (sean de salud, seguridad, protección, entre otras). </a:t>
            </a:r>
            <a:endParaRPr lang="es-ES_tradnl" sz="5100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3296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Mecanismos de recepción</a:t>
            </a:r>
            <a:endParaRPr lang="es-ES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dirty="0"/>
              <a:t>Los “</a:t>
            </a:r>
            <a:r>
              <a:rPr lang="es-ES" b="1" dirty="0"/>
              <a:t>mecanismos de </a:t>
            </a:r>
            <a:r>
              <a:rPr lang="es-ES" b="1" dirty="0" err="1"/>
              <a:t>recepción</a:t>
            </a:r>
            <a:r>
              <a:rPr lang="es-ES" dirty="0"/>
              <a:t>” consisten en las medidas adoptadas por un </a:t>
            </a:r>
            <a:r>
              <a:rPr lang="es-ES" dirty="0" err="1"/>
              <a:t>país</a:t>
            </a:r>
            <a:r>
              <a:rPr lang="es-ES" dirty="0"/>
              <a:t> de acogida con el fin de satisfacer las </a:t>
            </a:r>
            <a:r>
              <a:rPr lang="es-ES" dirty="0" err="1"/>
              <a:t>nece</a:t>
            </a:r>
            <a:r>
              <a:rPr lang="es-ES" dirty="0"/>
              <a:t>- </a:t>
            </a:r>
            <a:r>
              <a:rPr lang="es-ES" dirty="0" err="1"/>
              <a:t>sidades</a:t>
            </a:r>
            <a:r>
              <a:rPr lang="es-ES" dirty="0"/>
              <a:t> inmediatas de los </a:t>
            </a:r>
            <a:r>
              <a:rPr lang="es-ES" dirty="0" err="1"/>
              <a:t>recién</a:t>
            </a:r>
            <a:r>
              <a:rPr lang="es-ES" dirty="0"/>
              <a:t> llegados. </a:t>
            </a:r>
            <a:endParaRPr lang="es-ES" dirty="0" smtClean="0"/>
          </a:p>
          <a:p>
            <a:pPr marL="0" indent="0"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Estas </a:t>
            </a:r>
            <a:r>
              <a:rPr lang="es-ES" dirty="0"/>
              <a:t>medidas se proporcionan a todas las </a:t>
            </a:r>
            <a:r>
              <a:rPr lang="es-ES" dirty="0" err="1"/>
              <a:t>perso</a:t>
            </a:r>
            <a:r>
              <a:rPr lang="es-ES" dirty="0"/>
              <a:t>- </a:t>
            </a:r>
            <a:r>
              <a:rPr lang="es-ES" dirty="0" err="1"/>
              <a:t>nas</a:t>
            </a:r>
            <a:r>
              <a:rPr lang="es-ES" dirty="0"/>
              <a:t>, independientemente de su estatuto, a fin de garantizar su bienestar hasta su </a:t>
            </a:r>
            <a:r>
              <a:rPr lang="es-ES" dirty="0" err="1"/>
              <a:t>remisión</a:t>
            </a:r>
            <a:r>
              <a:rPr lang="es-ES" dirty="0"/>
              <a:t> a los procesos y procedimientos pertinentes. </a:t>
            </a:r>
          </a:p>
        </p:txBody>
      </p:sp>
    </p:spTree>
    <p:extLst>
      <p:ext uri="{BB962C8B-B14F-4D97-AF65-F5344CB8AC3E}">
        <p14:creationId xmlns:p14="http://schemas.microsoft.com/office/powerpoint/2010/main" xmlns="" val="386001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278" y="274638"/>
            <a:ext cx="8819721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Objetivos de los Mecanismos de Recepción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512208"/>
            <a:ext cx="8229600" cy="508065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sz="5100" dirty="0" smtClean="0"/>
              <a:t>Los mecanismos de </a:t>
            </a:r>
            <a:r>
              <a:rPr lang="es-ES" sz="5100" dirty="0" err="1" smtClean="0"/>
              <a:t>recepción</a:t>
            </a:r>
            <a:r>
              <a:rPr lang="es-ES" sz="5100" dirty="0" smtClean="0"/>
              <a:t> en el </a:t>
            </a:r>
            <a:r>
              <a:rPr lang="es-ES" sz="5100" dirty="0" err="1" smtClean="0"/>
              <a:t>período</a:t>
            </a:r>
            <a:r>
              <a:rPr lang="es-ES" sz="5100" dirty="0" smtClean="0"/>
              <a:t> inmediatamente posterior a la llegada tienen, en general, </a:t>
            </a:r>
            <a:r>
              <a:rPr lang="es-ES" sz="5100" b="1" dirty="0" smtClean="0"/>
              <a:t>dos objetivos importantes</a:t>
            </a:r>
            <a:r>
              <a:rPr lang="es-ES" sz="5100" dirty="0" smtClean="0"/>
              <a:t>: </a:t>
            </a:r>
          </a:p>
          <a:p>
            <a:pPr marL="0" indent="0" algn="just">
              <a:buNone/>
            </a:pPr>
            <a:endParaRPr lang="es-ES" sz="5100" dirty="0" smtClean="0"/>
          </a:p>
          <a:p>
            <a:pPr lvl="1" algn="just"/>
            <a:r>
              <a:rPr lang="es-ES" sz="5100" dirty="0" smtClean="0"/>
              <a:t>Abordar las </a:t>
            </a:r>
            <a:r>
              <a:rPr lang="es-ES" sz="5100" b="1" dirty="0" smtClean="0"/>
              <a:t>necesidades psicosociales y materiales </a:t>
            </a:r>
            <a:r>
              <a:rPr lang="es-ES" sz="5100" dirty="0" err="1" smtClean="0"/>
              <a:t>básicas</a:t>
            </a:r>
            <a:r>
              <a:rPr lang="es-ES" sz="5100" dirty="0" smtClean="0"/>
              <a:t> de todos los </a:t>
            </a:r>
            <a:r>
              <a:rPr lang="es-ES" sz="5100" dirty="0" err="1" smtClean="0"/>
              <a:t>recién</a:t>
            </a:r>
            <a:r>
              <a:rPr lang="es-ES" sz="5100" dirty="0" smtClean="0"/>
              <a:t> llegados (por ejemplo, alojamiento, </a:t>
            </a:r>
            <a:r>
              <a:rPr lang="es-ES" sz="5100" dirty="0" err="1" smtClean="0"/>
              <a:t>alimentación</a:t>
            </a:r>
            <a:r>
              <a:rPr lang="es-ES" sz="5100" dirty="0" smtClean="0"/>
              <a:t>, ropa y servicios </a:t>
            </a:r>
            <a:r>
              <a:rPr lang="es-ES" sz="5100" dirty="0" err="1" smtClean="0"/>
              <a:t>médicos</a:t>
            </a:r>
            <a:r>
              <a:rPr lang="es-ES" sz="5100" dirty="0"/>
              <a:t>)</a:t>
            </a:r>
            <a:r>
              <a:rPr lang="es-ES" sz="5100" dirty="0" smtClean="0"/>
              <a:t>; y</a:t>
            </a:r>
          </a:p>
          <a:p>
            <a:pPr marL="0" indent="0" algn="just">
              <a:buNone/>
            </a:pPr>
            <a:r>
              <a:rPr lang="es-ES" sz="5100" dirty="0" smtClean="0"/>
              <a:t> </a:t>
            </a:r>
          </a:p>
          <a:p>
            <a:pPr lvl="1" algn="just"/>
            <a:r>
              <a:rPr lang="es-ES" sz="5100" b="1" dirty="0" smtClean="0"/>
              <a:t>Distinguir las diferentes </a:t>
            </a:r>
            <a:r>
              <a:rPr lang="es-ES" sz="5100" b="1" dirty="0" err="1" smtClean="0"/>
              <a:t>categorías</a:t>
            </a:r>
            <a:r>
              <a:rPr lang="es-ES" sz="5100" b="1" dirty="0" smtClean="0"/>
              <a:t> de personas</a:t>
            </a:r>
            <a:r>
              <a:rPr lang="es-ES" sz="5100" dirty="0" smtClean="0"/>
              <a:t>, incluyendo los solicitantes de </a:t>
            </a:r>
            <a:r>
              <a:rPr lang="es-ES" sz="5100" dirty="0" err="1" smtClean="0"/>
              <a:t>protección</a:t>
            </a:r>
            <a:r>
              <a:rPr lang="es-ES" sz="5100" dirty="0" smtClean="0"/>
              <a:t> internacional y las personas con necesidades </a:t>
            </a:r>
            <a:r>
              <a:rPr lang="es-ES" sz="5100" dirty="0" err="1" smtClean="0"/>
              <a:t>específicas</a:t>
            </a:r>
            <a:r>
              <a:rPr lang="es-ES" sz="5100" dirty="0" smtClean="0"/>
              <a:t>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584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-226678"/>
            <a:ext cx="8229600" cy="1143000"/>
          </a:xfrm>
        </p:spPr>
        <p:txBody>
          <a:bodyPr>
            <a:normAutofit/>
          </a:bodyPr>
          <a:lstStyle/>
          <a:p>
            <a:r>
              <a:rPr lang="es-ES" sz="3200" dirty="0" smtClean="0"/>
              <a:t>Interrogantes para el análisis</a:t>
            </a:r>
            <a:endParaRPr lang="es-ES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742530"/>
            <a:ext cx="8229600" cy="5855369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es-ES" sz="7400" dirty="0" smtClean="0"/>
              <a:t>Participan todos </a:t>
            </a:r>
            <a:r>
              <a:rPr lang="es-ES" sz="7400" dirty="0"/>
              <a:t>los actores pertinentes en los servicios necesarios </a:t>
            </a:r>
            <a:r>
              <a:rPr lang="es-ES" sz="7400" dirty="0" smtClean="0"/>
              <a:t>apropiados, y de manera coordinada </a:t>
            </a:r>
            <a:r>
              <a:rPr lang="es-ES" sz="7400" dirty="0"/>
              <a:t>como parte de los mecanismos de </a:t>
            </a:r>
            <a:r>
              <a:rPr lang="es-ES" sz="7400" dirty="0" err="1"/>
              <a:t>recepción</a:t>
            </a:r>
            <a:r>
              <a:rPr lang="es-ES" sz="7400" dirty="0"/>
              <a:t> para atender las necesidades inmediatas de todos los </a:t>
            </a:r>
            <a:r>
              <a:rPr lang="es-ES" sz="7400" dirty="0" err="1"/>
              <a:t>recién</a:t>
            </a:r>
            <a:r>
              <a:rPr lang="es-ES" sz="7400" dirty="0"/>
              <a:t> </a:t>
            </a:r>
            <a:r>
              <a:rPr lang="es-ES" sz="7400" dirty="0" smtClean="0"/>
              <a:t>llegados?. </a:t>
            </a:r>
          </a:p>
          <a:p>
            <a:pPr algn="just"/>
            <a:endParaRPr lang="es-ES" sz="7400" dirty="0"/>
          </a:p>
          <a:p>
            <a:pPr algn="just"/>
            <a:r>
              <a:rPr lang="es-ES" sz="7400" dirty="0" smtClean="0"/>
              <a:t>Se ha fomentado </a:t>
            </a:r>
            <a:r>
              <a:rPr lang="es-ES" sz="7400" dirty="0"/>
              <a:t>el desarrollo de centros de acogida abiertos con las debidas </a:t>
            </a:r>
            <a:r>
              <a:rPr lang="es-ES" sz="7400" dirty="0" err="1"/>
              <a:t>garantías</a:t>
            </a:r>
            <a:r>
              <a:rPr lang="es-ES" sz="7400" dirty="0"/>
              <a:t> y con- </a:t>
            </a:r>
            <a:r>
              <a:rPr lang="es-ES" sz="7400" dirty="0" err="1"/>
              <a:t>diciones</a:t>
            </a:r>
            <a:r>
              <a:rPr lang="es-ES" sz="7400" dirty="0"/>
              <a:t> que cumplan con las normas de derechos </a:t>
            </a:r>
            <a:r>
              <a:rPr lang="es-ES" sz="7400" dirty="0" smtClean="0"/>
              <a:t>humanos?</a:t>
            </a:r>
          </a:p>
          <a:p>
            <a:pPr marL="0" indent="0" algn="just">
              <a:buNone/>
            </a:pPr>
            <a:endParaRPr lang="es-ES" sz="7400" dirty="0"/>
          </a:p>
          <a:p>
            <a:pPr algn="just"/>
            <a:r>
              <a:rPr lang="es-ES" sz="7400" dirty="0" smtClean="0"/>
              <a:t>Se proporciona </a:t>
            </a:r>
            <a:r>
              <a:rPr lang="es-ES" sz="7400" dirty="0" err="1"/>
              <a:t>información</a:t>
            </a:r>
            <a:r>
              <a:rPr lang="es-ES" sz="7400" dirty="0"/>
              <a:t> a todos los </a:t>
            </a:r>
            <a:r>
              <a:rPr lang="es-ES" sz="7400" dirty="0" err="1"/>
              <a:t>recién</a:t>
            </a:r>
            <a:r>
              <a:rPr lang="es-ES" sz="7400" dirty="0"/>
              <a:t> llegados, por ejemplo, sobre sus derechos y obligaciones en el </a:t>
            </a:r>
            <a:r>
              <a:rPr lang="es-ES" sz="7400" dirty="0" err="1"/>
              <a:t>país</a:t>
            </a:r>
            <a:r>
              <a:rPr lang="es-ES" sz="7400" dirty="0"/>
              <a:t> de acogida, los mecanismos de </a:t>
            </a:r>
            <a:r>
              <a:rPr lang="es-ES" sz="7400" dirty="0" err="1"/>
              <a:t>recepción</a:t>
            </a:r>
            <a:r>
              <a:rPr lang="es-ES" sz="7400" dirty="0"/>
              <a:t>, servicios </a:t>
            </a:r>
            <a:r>
              <a:rPr lang="es-ES" sz="7400" dirty="0" smtClean="0"/>
              <a:t>disponibles </a:t>
            </a:r>
            <a:r>
              <a:rPr lang="es-ES" sz="7400" dirty="0"/>
              <a:t>y opciones legales (incluyendo los procedimientos de </a:t>
            </a:r>
            <a:r>
              <a:rPr lang="es-ES" sz="7400" dirty="0" smtClean="0"/>
              <a:t>asilo o de protección de víctimas de trata)?. </a:t>
            </a:r>
            <a:endParaRPr lang="es-ES" sz="7400" dirty="0" smtClean="0"/>
          </a:p>
          <a:p>
            <a:pPr algn="just"/>
            <a:endParaRPr lang="es-ES" sz="7400" dirty="0" smtClean="0"/>
          </a:p>
          <a:p>
            <a:pPr algn="just"/>
            <a:r>
              <a:rPr lang="es-ES" sz="7400" dirty="0" smtClean="0"/>
              <a:t>S</a:t>
            </a:r>
            <a:r>
              <a:rPr lang="es-ES" sz="7400" dirty="0" smtClean="0"/>
              <a:t>e respeta que en casos de solicitantes de asilo o personas perseguidas la notificación consular no es la medida adecuada?</a:t>
            </a:r>
          </a:p>
          <a:p>
            <a:pPr algn="just"/>
            <a:endParaRPr lang="es-ES" sz="7400" dirty="0" smtClean="0"/>
          </a:p>
          <a:p>
            <a:pPr algn="just"/>
            <a:endParaRPr lang="es-ES" sz="7400" dirty="0" smtClean="0"/>
          </a:p>
          <a:p>
            <a:pPr algn="just"/>
            <a:endParaRPr lang="es-ES" sz="7400" dirty="0" smtClean="0"/>
          </a:p>
          <a:p>
            <a:pPr marL="0" indent="0" algn="just">
              <a:buNone/>
            </a:pPr>
            <a:endParaRPr lang="es-ES" sz="7400" dirty="0"/>
          </a:p>
          <a:p>
            <a:pPr algn="just"/>
            <a:endParaRPr lang="es-ES" sz="7200" dirty="0" smtClean="0"/>
          </a:p>
          <a:p>
            <a:pPr algn="just"/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155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Interrogantes para el análisis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087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dirty="0" smtClean="0"/>
              <a:t>Se han celebrado acuerdos y/o procedimientos operativos </a:t>
            </a:r>
            <a:r>
              <a:rPr lang="es-ES" dirty="0" err="1" smtClean="0"/>
              <a:t>estándar</a:t>
            </a:r>
            <a:r>
              <a:rPr lang="es-ES" dirty="0" smtClean="0"/>
              <a:t> sobre las funciones y responsabilidades de los diversos organismos gubernamentales, no gubernamentales e internacionales que participan en la </a:t>
            </a:r>
            <a:r>
              <a:rPr lang="es-ES" dirty="0" err="1" smtClean="0"/>
              <a:t>organización</a:t>
            </a:r>
            <a:r>
              <a:rPr lang="es-ES" dirty="0" smtClean="0"/>
              <a:t> de la </a:t>
            </a:r>
            <a:r>
              <a:rPr lang="es-ES" dirty="0" err="1" smtClean="0"/>
              <a:t>recepción</a:t>
            </a:r>
            <a:r>
              <a:rPr lang="es-ES" dirty="0" smtClean="0"/>
              <a:t>?.</a:t>
            </a:r>
          </a:p>
          <a:p>
            <a:pPr marL="0" indent="0" algn="just">
              <a:buNone/>
            </a:pPr>
            <a:r>
              <a:rPr lang="es-ES" dirty="0" smtClean="0"/>
              <a:t> </a:t>
            </a:r>
          </a:p>
          <a:p>
            <a:pPr algn="just"/>
            <a:r>
              <a:rPr lang="es-ES" dirty="0" smtClean="0"/>
              <a:t>Se ha establecido mecanismos de vigilancia o supervisión para garantizar mecanismos de </a:t>
            </a:r>
            <a:r>
              <a:rPr lang="es-ES" dirty="0" err="1" smtClean="0"/>
              <a:t>recepción</a:t>
            </a:r>
            <a:r>
              <a:rPr lang="es-ES" dirty="0" smtClean="0"/>
              <a:t> sensibles a la </a:t>
            </a:r>
            <a:r>
              <a:rPr lang="es-ES" dirty="0" err="1" smtClean="0"/>
              <a:t>protección</a:t>
            </a:r>
            <a:r>
              <a:rPr lang="es-ES" dirty="0" smtClean="0"/>
              <a:t>?. </a:t>
            </a:r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Se garantiza que los servicios prestados aborden las necesidades inmediatas de los </a:t>
            </a:r>
            <a:r>
              <a:rPr lang="es-ES" dirty="0" err="1" smtClean="0"/>
              <a:t>recién</a:t>
            </a:r>
            <a:r>
              <a:rPr lang="es-ES" dirty="0" smtClean="0"/>
              <a:t> llegados?. </a:t>
            </a: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Se privilegia la detención/repatriación/retorno/deportación por sobre la protección en la recepción? 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Se respeta la obligación de no devolución en casos de personas que puedan sufrir un riesgo en caso de regresarlos a su país?</a:t>
            </a:r>
            <a:endParaRPr lang="es-ES" dirty="0" smtClean="0"/>
          </a:p>
          <a:p>
            <a:pPr algn="just"/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41516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649</Words>
  <Application>Microsoft Office PowerPoint</Application>
  <PresentationFormat>Presentación en pantalla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LINEAMIENTOS REGIONALES PARA LA IDENTIFICACION PRELIMINAR DE PERFILES Y MECANISMOS DE REFERENCIA DE POBLACIONES MIGRANTES EN CONDICION DE VULNERABILIDAD CRM- JUNIO 2013 </vt:lpstr>
      <vt:lpstr>IDENTIFICACIÓN Y PROTECCIÓN</vt:lpstr>
      <vt:lpstr>Mecanismos de recepción</vt:lpstr>
      <vt:lpstr>Objetivos de los Mecanismos de Recepción</vt:lpstr>
      <vt:lpstr>Interrogantes para el análisis</vt:lpstr>
      <vt:lpstr>Interrogantes para el análisis</vt:lpstr>
    </vt:vector>
  </TitlesOfParts>
  <Company>Obando y Peralta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Mecanismos de recepción</dc:title>
  <dc:creator>Luis Diego Obando Peralta</dc:creator>
  <cp:lastModifiedBy>IT</cp:lastModifiedBy>
  <cp:revision>10</cp:revision>
  <dcterms:created xsi:type="dcterms:W3CDTF">2013-08-28T13:10:13Z</dcterms:created>
  <dcterms:modified xsi:type="dcterms:W3CDTF">2013-08-28T15:13:33Z</dcterms:modified>
</cp:coreProperties>
</file>