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6" r:id="rId2"/>
    <p:sldId id="266" r:id="rId3"/>
    <p:sldId id="267" r:id="rId4"/>
    <p:sldId id="259" r:id="rId5"/>
    <p:sldId id="257" r:id="rId6"/>
    <p:sldId id="258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A424A-75CB-47B7-B1E3-CCC6CF734F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FF37F-7362-4257-B317-06BEBFC5BE12}">
      <dgm:prSet phldrT="[Text]" custT="1"/>
      <dgm:spPr/>
      <dgm:t>
        <a:bodyPr/>
        <a:lstStyle/>
        <a:p>
          <a:r>
            <a:rPr lang="en-US" sz="1600" b="1" dirty="0" err="1" smtClean="0"/>
            <a:t>Contexto</a:t>
          </a:r>
          <a:endParaRPr lang="en-US" sz="1600" b="1" dirty="0"/>
        </a:p>
      </dgm:t>
    </dgm:pt>
    <dgm:pt modelId="{2F78EBC4-03D2-41EF-A367-755221BDAECB}" type="parTrans" cxnId="{885165F7-A4DC-4E5D-BAEF-1CD34544B2C1}">
      <dgm:prSet/>
      <dgm:spPr/>
      <dgm:t>
        <a:bodyPr/>
        <a:lstStyle/>
        <a:p>
          <a:endParaRPr lang="en-US"/>
        </a:p>
      </dgm:t>
    </dgm:pt>
    <dgm:pt modelId="{8E87E9C4-B247-4320-8FC2-4E7CD085929D}" type="sibTrans" cxnId="{885165F7-A4DC-4E5D-BAEF-1CD34544B2C1}">
      <dgm:prSet/>
      <dgm:spPr/>
      <dgm:t>
        <a:bodyPr/>
        <a:lstStyle/>
        <a:p>
          <a:endParaRPr lang="en-US"/>
        </a:p>
      </dgm:t>
    </dgm:pt>
    <dgm:pt modelId="{CFED4130-99EE-4767-8893-A2EA03B931CE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dirty="0" smtClean="0"/>
            <a:t>Magnitud de las crisis humanitarias </a:t>
          </a:r>
          <a:endParaRPr lang="en-US" sz="1800" dirty="0"/>
        </a:p>
      </dgm:t>
    </dgm:pt>
    <dgm:pt modelId="{A9A0B283-0922-48F4-A47A-6E88BBF8494C}" type="parTrans" cxnId="{AC22F849-4152-40E3-B634-939DB8E57334}">
      <dgm:prSet/>
      <dgm:spPr/>
      <dgm:t>
        <a:bodyPr/>
        <a:lstStyle/>
        <a:p>
          <a:endParaRPr lang="en-US"/>
        </a:p>
      </dgm:t>
    </dgm:pt>
    <dgm:pt modelId="{79F875BE-7084-4A37-9094-803B410535C5}" type="sibTrans" cxnId="{AC22F849-4152-40E3-B634-939DB8E57334}">
      <dgm:prSet/>
      <dgm:spPr/>
      <dgm:t>
        <a:bodyPr/>
        <a:lstStyle/>
        <a:p>
          <a:endParaRPr lang="en-US"/>
        </a:p>
      </dgm:t>
    </dgm:pt>
    <dgm:pt modelId="{7675543C-D026-4268-8C0F-11D56E9452D2}">
      <dgm:prSet phldrT="[Text]" custT="1"/>
      <dgm:spPr/>
      <dgm:t>
        <a:bodyPr/>
        <a:lstStyle/>
        <a:p>
          <a:r>
            <a:rPr lang="en-US" sz="2000" b="1" dirty="0" err="1" smtClean="0"/>
            <a:t>Metas</a:t>
          </a:r>
          <a:endParaRPr lang="en-US" sz="2000" b="1" dirty="0"/>
        </a:p>
      </dgm:t>
    </dgm:pt>
    <dgm:pt modelId="{CE2E14F7-1B56-4D8A-BE2D-583350CE5598}" type="parTrans" cxnId="{BB9B4361-7CCE-425C-ACDD-7C92789CD10A}">
      <dgm:prSet/>
      <dgm:spPr/>
      <dgm:t>
        <a:bodyPr/>
        <a:lstStyle/>
        <a:p>
          <a:endParaRPr lang="en-US"/>
        </a:p>
      </dgm:t>
    </dgm:pt>
    <dgm:pt modelId="{54A0732C-2267-41B8-A62B-B97D1BCE176F}" type="sibTrans" cxnId="{BB9B4361-7CCE-425C-ACDD-7C92789CD10A}">
      <dgm:prSet/>
      <dgm:spPr/>
      <dgm:t>
        <a:bodyPr/>
        <a:lstStyle/>
        <a:p>
          <a:endParaRPr lang="en-US"/>
        </a:p>
      </dgm:t>
    </dgm:pt>
    <dgm:pt modelId="{CEA097B0-37EE-416B-8AA8-8D81E86FDEE3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b="0" dirty="0" smtClean="0"/>
            <a:t>Predictibilidad</a:t>
          </a:r>
          <a:endParaRPr lang="en-US" sz="1800" b="0" dirty="0"/>
        </a:p>
      </dgm:t>
    </dgm:pt>
    <dgm:pt modelId="{F702D5C7-1809-4400-8953-5CC8E3B5F4CE}" type="parTrans" cxnId="{6C12F19C-B201-4E6E-9C1E-5F3150B5164F}">
      <dgm:prSet/>
      <dgm:spPr/>
      <dgm:t>
        <a:bodyPr/>
        <a:lstStyle/>
        <a:p>
          <a:endParaRPr lang="en-US"/>
        </a:p>
      </dgm:t>
    </dgm:pt>
    <dgm:pt modelId="{9743F408-A81C-457C-A60A-C70EEED4D195}" type="sibTrans" cxnId="{6C12F19C-B201-4E6E-9C1E-5F3150B5164F}">
      <dgm:prSet/>
      <dgm:spPr/>
      <dgm:t>
        <a:bodyPr/>
        <a:lstStyle/>
        <a:p>
          <a:endParaRPr lang="en-US"/>
        </a:p>
      </dgm:t>
    </dgm:pt>
    <dgm:pt modelId="{C11101BD-7987-458A-A31C-45C046154D24}">
      <dgm:prSet phldrT="[Text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b="1" i="1" dirty="0" smtClean="0"/>
            <a:t>Proceso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16F967A-01C8-4A44-BC3E-5FBBD80DAF97}" type="parTrans" cxnId="{C6A5D018-ACC0-4C6E-91A6-2579B1DF38A3}">
      <dgm:prSet/>
      <dgm:spPr/>
      <dgm:t>
        <a:bodyPr/>
        <a:lstStyle/>
        <a:p>
          <a:endParaRPr lang="en-US"/>
        </a:p>
      </dgm:t>
    </dgm:pt>
    <dgm:pt modelId="{74556114-4465-4001-8CF0-CD178624F92E}" type="sibTrans" cxnId="{C6A5D018-ACC0-4C6E-91A6-2579B1DF38A3}">
      <dgm:prSet/>
      <dgm:spPr/>
      <dgm:t>
        <a:bodyPr/>
        <a:lstStyle/>
        <a:p>
          <a:endParaRPr lang="en-US"/>
        </a:p>
      </dgm:t>
    </dgm:pt>
    <dgm:pt modelId="{6339E7A2-14DE-4D2E-9C33-8CBD8EA92F27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sz="1800" dirty="0" smtClean="0"/>
            <a:t>Marco de Respuesta Integral para los Refugiados (</a:t>
          </a:r>
          <a:r>
            <a:rPr lang="en-US" sz="1800" dirty="0" smtClean="0"/>
            <a:t>CRRF) &amp; </a:t>
          </a:r>
          <a:r>
            <a:rPr lang="en-US" sz="1800" dirty="0" err="1" smtClean="0"/>
            <a:t>Pacto</a:t>
          </a:r>
          <a:r>
            <a:rPr lang="en-US" sz="1800" dirty="0" smtClean="0"/>
            <a:t> Global </a:t>
          </a:r>
          <a:r>
            <a:rPr lang="en-US" sz="1800" dirty="0" err="1" smtClean="0"/>
            <a:t>sobre</a:t>
          </a:r>
          <a:r>
            <a:rPr lang="en-US" sz="1800" dirty="0" smtClean="0"/>
            <a:t> </a:t>
          </a:r>
          <a:r>
            <a:rPr lang="en-US" sz="1800" dirty="0" err="1" smtClean="0"/>
            <a:t>Refugiados</a:t>
          </a:r>
          <a:endParaRPr lang="en-US" sz="1800" dirty="0"/>
        </a:p>
      </dgm:t>
    </dgm:pt>
    <dgm:pt modelId="{B247B032-7071-45B9-9B2F-36849D8C30E6}" type="parTrans" cxnId="{139C4C8C-AF2F-468D-B048-68849F707AFA}">
      <dgm:prSet/>
      <dgm:spPr/>
      <dgm:t>
        <a:bodyPr/>
        <a:lstStyle/>
        <a:p>
          <a:endParaRPr lang="en-US"/>
        </a:p>
      </dgm:t>
    </dgm:pt>
    <dgm:pt modelId="{A6004526-17D6-479B-B522-D096D65105CA}" type="sibTrans" cxnId="{139C4C8C-AF2F-468D-B048-68849F707AFA}">
      <dgm:prSet/>
      <dgm:spPr/>
      <dgm:t>
        <a:bodyPr/>
        <a:lstStyle/>
        <a:p>
          <a:endParaRPr lang="en-US"/>
        </a:p>
      </dgm:t>
    </dgm:pt>
    <dgm:pt modelId="{883BAA0E-1256-462B-9EE9-BF57AC1172B3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dirty="0" smtClean="0"/>
            <a:t>Seguridad y xenofobia</a:t>
          </a:r>
          <a:endParaRPr lang="en-US" sz="1800" dirty="0"/>
        </a:p>
      </dgm:t>
    </dgm:pt>
    <dgm:pt modelId="{6AEBB23A-8268-4295-98AA-144E2E6E8B96}" type="parTrans" cxnId="{96E023F0-8B38-4647-9BEA-5F88FB39AB41}">
      <dgm:prSet/>
      <dgm:spPr/>
      <dgm:t>
        <a:bodyPr/>
        <a:lstStyle/>
        <a:p>
          <a:endParaRPr lang="en-US"/>
        </a:p>
      </dgm:t>
    </dgm:pt>
    <dgm:pt modelId="{74BAEE6D-CF6B-4D82-80E3-253433498E17}" type="sibTrans" cxnId="{96E023F0-8B38-4647-9BEA-5F88FB39AB41}">
      <dgm:prSet/>
      <dgm:spPr/>
      <dgm:t>
        <a:bodyPr/>
        <a:lstStyle/>
        <a:p>
          <a:endParaRPr lang="en-US"/>
        </a:p>
      </dgm:t>
    </dgm:pt>
    <dgm:pt modelId="{5B7D5D54-EE10-45CD-95D1-CBC1CF5C802D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dirty="0" smtClean="0"/>
            <a:t>Vulnerabilidad y altos riesgos</a:t>
          </a:r>
        </a:p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/>
        </a:p>
      </dgm:t>
    </dgm:pt>
    <dgm:pt modelId="{ADEB617F-6F17-4FBE-9B71-361A9E1B048C}" type="parTrans" cxnId="{84A61303-F6DF-4627-B036-2D45C0189814}">
      <dgm:prSet/>
      <dgm:spPr/>
      <dgm:t>
        <a:bodyPr/>
        <a:lstStyle/>
        <a:p>
          <a:endParaRPr lang="en-US"/>
        </a:p>
      </dgm:t>
    </dgm:pt>
    <dgm:pt modelId="{3784F9C7-F441-4DF7-8FE1-0A9FA5A429EA}" type="sibTrans" cxnId="{84A61303-F6DF-4627-B036-2D45C0189814}">
      <dgm:prSet/>
      <dgm:spPr/>
      <dgm:t>
        <a:bodyPr/>
        <a:lstStyle/>
        <a:p>
          <a:endParaRPr lang="en-US"/>
        </a:p>
      </dgm:t>
    </dgm:pt>
    <dgm:pt modelId="{C52AFD07-B29E-43A5-B6BD-41F1DF0202D0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b="0" dirty="0" smtClean="0"/>
            <a:t>Respuesta integral y sostenible (humanitaria y desarrollo)</a:t>
          </a:r>
          <a:endParaRPr lang="en-US" sz="1800" b="0" dirty="0"/>
        </a:p>
      </dgm:t>
    </dgm:pt>
    <dgm:pt modelId="{D400BD2A-C3A4-410A-99C6-A6EA59B33ED0}" type="parTrans" cxnId="{5225D600-BA5A-4BAB-80BF-CDB5FA5C8791}">
      <dgm:prSet/>
      <dgm:spPr/>
      <dgm:t>
        <a:bodyPr/>
        <a:lstStyle/>
        <a:p>
          <a:endParaRPr lang="en-US"/>
        </a:p>
      </dgm:t>
    </dgm:pt>
    <dgm:pt modelId="{A9731252-0B9C-4A7A-9DF8-3C647C24BA4D}" type="sibTrans" cxnId="{5225D600-BA5A-4BAB-80BF-CDB5FA5C8791}">
      <dgm:prSet/>
      <dgm:spPr/>
      <dgm:t>
        <a:bodyPr/>
        <a:lstStyle/>
        <a:p>
          <a:endParaRPr lang="en-US"/>
        </a:p>
      </dgm:t>
    </dgm:pt>
    <dgm:pt modelId="{DA767261-54C6-46F6-B6DD-A479EBD0C70B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800" b="0" dirty="0" smtClean="0"/>
        </a:p>
      </dgm:t>
    </dgm:pt>
    <dgm:pt modelId="{9122D397-698B-44BC-8722-D284D25C3A1B}" type="parTrans" cxnId="{34C8782E-43B8-4933-B429-9BB869441AF0}">
      <dgm:prSet/>
      <dgm:spPr/>
      <dgm:t>
        <a:bodyPr/>
        <a:lstStyle/>
        <a:p>
          <a:endParaRPr lang="en-US"/>
        </a:p>
      </dgm:t>
    </dgm:pt>
    <dgm:pt modelId="{9DBFB22F-E2B4-4303-A26D-6C21597254CE}" type="sibTrans" cxnId="{34C8782E-43B8-4933-B429-9BB869441AF0}">
      <dgm:prSet/>
      <dgm:spPr/>
      <dgm:t>
        <a:bodyPr/>
        <a:lstStyle/>
        <a:p>
          <a:endParaRPr lang="en-US"/>
        </a:p>
      </dgm:t>
    </dgm:pt>
    <dgm:pt modelId="{8BC95C82-A0B2-451C-B0B8-89059D0E5701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err="1" smtClean="0"/>
            <a:t>Pacto</a:t>
          </a:r>
          <a:r>
            <a:rPr lang="en-US" sz="1800" dirty="0" smtClean="0"/>
            <a:t> </a:t>
          </a:r>
          <a:r>
            <a:rPr lang="en-US" sz="1800" dirty="0" err="1" smtClean="0"/>
            <a:t>mundial</a:t>
          </a:r>
          <a:r>
            <a:rPr lang="en-US" sz="1800" dirty="0" smtClean="0"/>
            <a:t> para la </a:t>
          </a:r>
          <a:r>
            <a:rPr lang="en-US" sz="1800" dirty="0" err="1" smtClean="0"/>
            <a:t>migración</a:t>
          </a:r>
          <a:r>
            <a:rPr lang="en-US" sz="1800" dirty="0" smtClean="0"/>
            <a:t> </a:t>
          </a:r>
          <a:r>
            <a:rPr lang="en-US" sz="1800" dirty="0" err="1" smtClean="0"/>
            <a:t>segura</a:t>
          </a:r>
          <a:r>
            <a:rPr lang="en-US" sz="1800" dirty="0" smtClean="0"/>
            <a:t>, </a:t>
          </a:r>
          <a:r>
            <a:rPr lang="en-US" sz="1800" dirty="0" err="1" smtClean="0"/>
            <a:t>ordenada</a:t>
          </a:r>
          <a:r>
            <a:rPr lang="en-US" sz="1800" dirty="0" smtClean="0"/>
            <a:t> y regular</a:t>
          </a: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/>
        </a:p>
      </dgm:t>
    </dgm:pt>
    <dgm:pt modelId="{4BF52897-E5D2-4784-A559-F8AF678D9F54}" type="parTrans" cxnId="{7FA0AE6D-835F-4106-AA99-E1D13FF2DF7F}">
      <dgm:prSet/>
      <dgm:spPr/>
      <dgm:t>
        <a:bodyPr/>
        <a:lstStyle/>
        <a:p>
          <a:endParaRPr lang="en-US"/>
        </a:p>
      </dgm:t>
    </dgm:pt>
    <dgm:pt modelId="{66C8CC2A-A62F-4FB7-81FF-86CE890E0946}" type="sibTrans" cxnId="{7FA0AE6D-835F-4106-AA99-E1D13FF2DF7F}">
      <dgm:prSet/>
      <dgm:spPr/>
      <dgm:t>
        <a:bodyPr/>
        <a:lstStyle/>
        <a:p>
          <a:endParaRPr lang="en-US"/>
        </a:p>
      </dgm:t>
    </dgm:pt>
    <dgm:pt modelId="{53F58547-60A2-4314-8FA5-BAE81B98A3B4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b="0" dirty="0" smtClean="0"/>
            <a:t>Responsabilidad compartida y cooperación regional</a:t>
          </a:r>
          <a:endParaRPr lang="en-US" sz="1800" b="0" dirty="0"/>
        </a:p>
      </dgm:t>
    </dgm:pt>
    <dgm:pt modelId="{8AA2B020-E0C3-434B-893A-4B4DFCDE2625}" type="parTrans" cxnId="{C1278399-E818-4BC0-8111-10E8138434D2}">
      <dgm:prSet/>
      <dgm:spPr/>
    </dgm:pt>
    <dgm:pt modelId="{83BEFADC-9A5F-4BB0-A970-88F9A967CB22}" type="sibTrans" cxnId="{C1278399-E818-4BC0-8111-10E8138434D2}">
      <dgm:prSet/>
      <dgm:spPr/>
    </dgm:pt>
    <dgm:pt modelId="{118FEA0D-C3AD-4A10-A46A-AC295AB4966A}">
      <dgm:prSet phldrT="[Text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dirty="0"/>
        </a:p>
      </dgm:t>
    </dgm:pt>
    <dgm:pt modelId="{A553F65F-2359-4887-AD1A-F264B966515D}" type="parTrans" cxnId="{0FF841A5-3253-4357-BB13-F17A8C333766}">
      <dgm:prSet/>
      <dgm:spPr/>
    </dgm:pt>
    <dgm:pt modelId="{DD603687-2885-47AF-A475-A963E74527BA}" type="sibTrans" cxnId="{0FF841A5-3253-4357-BB13-F17A8C333766}">
      <dgm:prSet/>
      <dgm:spPr/>
    </dgm:pt>
    <dgm:pt modelId="{B33386F9-39C2-4DAD-8608-9D448B7A9FDB}" type="pres">
      <dgm:prSet presAssocID="{09AA424A-75CB-47B7-B1E3-CCC6CF734F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5FCB2-BB1F-4758-B905-173D68F328BD}" type="pres">
      <dgm:prSet presAssocID="{69FFF37F-7362-4257-B317-06BEBFC5BE12}" presName="composite" presStyleCnt="0"/>
      <dgm:spPr/>
    </dgm:pt>
    <dgm:pt modelId="{EFACE6D4-23CE-41A1-9C69-45D8AF964698}" type="pres">
      <dgm:prSet presAssocID="{69FFF37F-7362-4257-B317-06BEBFC5BE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48C72-37B0-4B74-BE86-59747E687602}" type="pres">
      <dgm:prSet presAssocID="{69FFF37F-7362-4257-B317-06BEBFC5BE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A16F4-E409-4520-833D-4C481AB3EC26}" type="pres">
      <dgm:prSet presAssocID="{8E87E9C4-B247-4320-8FC2-4E7CD085929D}" presName="sp" presStyleCnt="0"/>
      <dgm:spPr/>
    </dgm:pt>
    <dgm:pt modelId="{9238CE02-FC8D-498F-96E5-8A829FF24704}" type="pres">
      <dgm:prSet presAssocID="{7675543C-D026-4268-8C0F-11D56E9452D2}" presName="composite" presStyleCnt="0"/>
      <dgm:spPr/>
    </dgm:pt>
    <dgm:pt modelId="{EDEC458D-45C8-4E75-8829-9C02BD44DD03}" type="pres">
      <dgm:prSet presAssocID="{7675543C-D026-4268-8C0F-11D56E9452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528E5-3BF4-470F-A23A-387A7E0F7576}" type="pres">
      <dgm:prSet presAssocID="{7675543C-D026-4268-8C0F-11D56E9452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5287-05EA-4C1F-8F59-D53B238E9633}" type="pres">
      <dgm:prSet presAssocID="{54A0732C-2267-41B8-A62B-B97D1BCE176F}" presName="sp" presStyleCnt="0"/>
      <dgm:spPr/>
    </dgm:pt>
    <dgm:pt modelId="{EFE2DF21-8240-493B-B93F-482E5214644C}" type="pres">
      <dgm:prSet presAssocID="{C11101BD-7987-458A-A31C-45C046154D24}" presName="composite" presStyleCnt="0"/>
      <dgm:spPr/>
    </dgm:pt>
    <dgm:pt modelId="{7E23CCF2-B2BF-405C-8DCD-20BD6E4493E3}" type="pres">
      <dgm:prSet presAssocID="{C11101BD-7987-458A-A31C-45C046154D2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5B508-2EBC-45F8-A65A-D94CFB0C81CB}" type="pres">
      <dgm:prSet presAssocID="{C11101BD-7987-458A-A31C-45C046154D24}" presName="descendantText" presStyleLbl="alignAcc1" presStyleIdx="2" presStyleCnt="3" custScaleY="106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2F19C-B201-4E6E-9C1E-5F3150B5164F}" srcId="{7675543C-D026-4268-8C0F-11D56E9452D2}" destId="{CEA097B0-37EE-416B-8AA8-8D81E86FDEE3}" srcOrd="1" destOrd="0" parTransId="{F702D5C7-1809-4400-8953-5CC8E3B5F4CE}" sibTransId="{9743F408-A81C-457C-A60A-C70EEED4D195}"/>
    <dgm:cxn modelId="{3778336A-3EE4-4228-8566-56E790B48B1C}" type="presOf" srcId="{C11101BD-7987-458A-A31C-45C046154D24}" destId="{7E23CCF2-B2BF-405C-8DCD-20BD6E4493E3}" srcOrd="0" destOrd="0" presId="urn:microsoft.com/office/officeart/2005/8/layout/chevron2"/>
    <dgm:cxn modelId="{84A61303-F6DF-4627-B036-2D45C0189814}" srcId="{69FFF37F-7362-4257-B317-06BEBFC5BE12}" destId="{5B7D5D54-EE10-45CD-95D1-CBC1CF5C802D}" srcOrd="2" destOrd="0" parTransId="{ADEB617F-6F17-4FBE-9B71-361A9E1B048C}" sibTransId="{3784F9C7-F441-4DF7-8FE1-0A9FA5A429EA}"/>
    <dgm:cxn modelId="{7992E318-63D8-452B-920A-36B7570407EF}" type="presOf" srcId="{8BC95C82-A0B2-451C-B0B8-89059D0E5701}" destId="{23A5B508-2EBC-45F8-A65A-D94CFB0C81CB}" srcOrd="0" destOrd="1" presId="urn:microsoft.com/office/officeart/2005/8/layout/chevron2"/>
    <dgm:cxn modelId="{0FF841A5-3253-4357-BB13-F17A8C333766}" srcId="{7675543C-D026-4268-8C0F-11D56E9452D2}" destId="{118FEA0D-C3AD-4A10-A46A-AC295AB4966A}" srcOrd="0" destOrd="0" parTransId="{A553F65F-2359-4887-AD1A-F264B966515D}" sibTransId="{DD603687-2885-47AF-A475-A963E74527BA}"/>
    <dgm:cxn modelId="{217BDCAE-5D79-42F3-A4DE-29A32649E7D5}" type="presOf" srcId="{53F58547-60A2-4314-8FA5-BAE81B98A3B4}" destId="{E4A528E5-3BF4-470F-A23A-387A7E0F7576}" srcOrd="0" destOrd="3" presId="urn:microsoft.com/office/officeart/2005/8/layout/chevron2"/>
    <dgm:cxn modelId="{40689BF1-8293-43E3-9C86-CAAFDC271447}" type="presOf" srcId="{69FFF37F-7362-4257-B317-06BEBFC5BE12}" destId="{EFACE6D4-23CE-41A1-9C69-45D8AF964698}" srcOrd="0" destOrd="0" presId="urn:microsoft.com/office/officeart/2005/8/layout/chevron2"/>
    <dgm:cxn modelId="{C1278399-E818-4BC0-8111-10E8138434D2}" srcId="{7675543C-D026-4268-8C0F-11D56E9452D2}" destId="{53F58547-60A2-4314-8FA5-BAE81B98A3B4}" srcOrd="3" destOrd="0" parTransId="{8AA2B020-E0C3-434B-893A-4B4DFCDE2625}" sibTransId="{83BEFADC-9A5F-4BB0-A970-88F9A967CB22}"/>
    <dgm:cxn modelId="{5225D600-BA5A-4BAB-80BF-CDB5FA5C8791}" srcId="{7675543C-D026-4268-8C0F-11D56E9452D2}" destId="{C52AFD07-B29E-43A5-B6BD-41F1DF0202D0}" srcOrd="2" destOrd="0" parTransId="{D400BD2A-C3A4-410A-99C6-A6EA59B33ED0}" sibTransId="{A9731252-0B9C-4A7A-9DF8-3C647C24BA4D}"/>
    <dgm:cxn modelId="{C2541312-102E-4612-858D-9FFEDC40D03F}" type="presOf" srcId="{7675543C-D026-4268-8C0F-11D56E9452D2}" destId="{EDEC458D-45C8-4E75-8829-9C02BD44DD03}" srcOrd="0" destOrd="0" presId="urn:microsoft.com/office/officeart/2005/8/layout/chevron2"/>
    <dgm:cxn modelId="{885165F7-A4DC-4E5D-BAEF-1CD34544B2C1}" srcId="{09AA424A-75CB-47B7-B1E3-CCC6CF734F47}" destId="{69FFF37F-7362-4257-B317-06BEBFC5BE12}" srcOrd="0" destOrd="0" parTransId="{2F78EBC4-03D2-41EF-A367-755221BDAECB}" sibTransId="{8E87E9C4-B247-4320-8FC2-4E7CD085929D}"/>
    <dgm:cxn modelId="{101950CA-2449-4E13-8BE7-8658B657A648}" type="presOf" srcId="{DA767261-54C6-46F6-B6DD-A479EBD0C70B}" destId="{E4A528E5-3BF4-470F-A23A-387A7E0F7576}" srcOrd="0" destOrd="4" presId="urn:microsoft.com/office/officeart/2005/8/layout/chevron2"/>
    <dgm:cxn modelId="{B91BF571-4841-4DC1-8421-6B7596D88D26}" type="presOf" srcId="{C52AFD07-B29E-43A5-B6BD-41F1DF0202D0}" destId="{E4A528E5-3BF4-470F-A23A-387A7E0F7576}" srcOrd="0" destOrd="2" presId="urn:microsoft.com/office/officeart/2005/8/layout/chevron2"/>
    <dgm:cxn modelId="{AC22F849-4152-40E3-B634-939DB8E57334}" srcId="{69FFF37F-7362-4257-B317-06BEBFC5BE12}" destId="{CFED4130-99EE-4767-8893-A2EA03B931CE}" srcOrd="0" destOrd="0" parTransId="{A9A0B283-0922-48F4-A47A-6E88BBF8494C}" sibTransId="{79F875BE-7084-4A37-9094-803B410535C5}"/>
    <dgm:cxn modelId="{C6A5D018-ACC0-4C6E-91A6-2579B1DF38A3}" srcId="{09AA424A-75CB-47B7-B1E3-CCC6CF734F47}" destId="{C11101BD-7987-458A-A31C-45C046154D24}" srcOrd="2" destOrd="0" parTransId="{B16F967A-01C8-4A44-BC3E-5FBBD80DAF97}" sibTransId="{74556114-4465-4001-8CF0-CD178624F92E}"/>
    <dgm:cxn modelId="{34C8782E-43B8-4933-B429-9BB869441AF0}" srcId="{7675543C-D026-4268-8C0F-11D56E9452D2}" destId="{DA767261-54C6-46F6-B6DD-A479EBD0C70B}" srcOrd="4" destOrd="0" parTransId="{9122D397-698B-44BC-8722-D284D25C3A1B}" sibTransId="{9DBFB22F-E2B4-4303-A26D-6C21597254CE}"/>
    <dgm:cxn modelId="{99B93B14-2D2D-4E82-9FCE-C5CF124D9CA8}" type="presOf" srcId="{09AA424A-75CB-47B7-B1E3-CCC6CF734F47}" destId="{B33386F9-39C2-4DAD-8608-9D448B7A9FDB}" srcOrd="0" destOrd="0" presId="urn:microsoft.com/office/officeart/2005/8/layout/chevron2"/>
    <dgm:cxn modelId="{6989081C-F952-44BF-A6EE-7522F17E3C22}" type="presOf" srcId="{5B7D5D54-EE10-45CD-95D1-CBC1CF5C802D}" destId="{D7F48C72-37B0-4B74-BE86-59747E687602}" srcOrd="0" destOrd="2" presId="urn:microsoft.com/office/officeart/2005/8/layout/chevron2"/>
    <dgm:cxn modelId="{2C82CF0F-F58D-4ED3-AC1B-E848CC11CB89}" type="presOf" srcId="{CFED4130-99EE-4767-8893-A2EA03B931CE}" destId="{D7F48C72-37B0-4B74-BE86-59747E687602}" srcOrd="0" destOrd="0" presId="urn:microsoft.com/office/officeart/2005/8/layout/chevron2"/>
    <dgm:cxn modelId="{7FA0AE6D-835F-4106-AA99-E1D13FF2DF7F}" srcId="{C11101BD-7987-458A-A31C-45C046154D24}" destId="{8BC95C82-A0B2-451C-B0B8-89059D0E5701}" srcOrd="1" destOrd="0" parTransId="{4BF52897-E5D2-4784-A559-F8AF678D9F54}" sibTransId="{66C8CC2A-A62F-4FB7-81FF-86CE890E0946}"/>
    <dgm:cxn modelId="{139C4C8C-AF2F-468D-B048-68849F707AFA}" srcId="{C11101BD-7987-458A-A31C-45C046154D24}" destId="{6339E7A2-14DE-4D2E-9C33-8CBD8EA92F27}" srcOrd="0" destOrd="0" parTransId="{B247B032-7071-45B9-9B2F-36849D8C30E6}" sibTransId="{A6004526-17D6-479B-B522-D096D65105CA}"/>
    <dgm:cxn modelId="{5EF354C2-F0C6-4D16-8ACE-A2D9C0D544A4}" type="presOf" srcId="{883BAA0E-1256-462B-9EE9-BF57AC1172B3}" destId="{D7F48C72-37B0-4B74-BE86-59747E687602}" srcOrd="0" destOrd="1" presId="urn:microsoft.com/office/officeart/2005/8/layout/chevron2"/>
    <dgm:cxn modelId="{73F6AAB3-F7E5-4E44-823D-9271E42CE795}" type="presOf" srcId="{CEA097B0-37EE-416B-8AA8-8D81E86FDEE3}" destId="{E4A528E5-3BF4-470F-A23A-387A7E0F7576}" srcOrd="0" destOrd="1" presId="urn:microsoft.com/office/officeart/2005/8/layout/chevron2"/>
    <dgm:cxn modelId="{BB9B4361-7CCE-425C-ACDD-7C92789CD10A}" srcId="{09AA424A-75CB-47B7-B1E3-CCC6CF734F47}" destId="{7675543C-D026-4268-8C0F-11D56E9452D2}" srcOrd="1" destOrd="0" parTransId="{CE2E14F7-1B56-4D8A-BE2D-583350CE5598}" sibTransId="{54A0732C-2267-41B8-A62B-B97D1BCE176F}"/>
    <dgm:cxn modelId="{A7D09A1D-BAC8-4F54-98A9-B0FECF2642E6}" type="presOf" srcId="{118FEA0D-C3AD-4A10-A46A-AC295AB4966A}" destId="{E4A528E5-3BF4-470F-A23A-387A7E0F7576}" srcOrd="0" destOrd="0" presId="urn:microsoft.com/office/officeart/2005/8/layout/chevron2"/>
    <dgm:cxn modelId="{9E105B7E-B3B5-4DF0-9D1A-BAEFE77C5168}" type="presOf" srcId="{6339E7A2-14DE-4D2E-9C33-8CBD8EA92F27}" destId="{23A5B508-2EBC-45F8-A65A-D94CFB0C81CB}" srcOrd="0" destOrd="0" presId="urn:microsoft.com/office/officeart/2005/8/layout/chevron2"/>
    <dgm:cxn modelId="{96E023F0-8B38-4647-9BEA-5F88FB39AB41}" srcId="{69FFF37F-7362-4257-B317-06BEBFC5BE12}" destId="{883BAA0E-1256-462B-9EE9-BF57AC1172B3}" srcOrd="1" destOrd="0" parTransId="{6AEBB23A-8268-4295-98AA-144E2E6E8B96}" sibTransId="{74BAEE6D-CF6B-4D82-80E3-253433498E17}"/>
    <dgm:cxn modelId="{0586B101-2382-491D-BD0D-BA6BE081FC51}" type="presParOf" srcId="{B33386F9-39C2-4DAD-8608-9D448B7A9FDB}" destId="{17E5FCB2-BB1F-4758-B905-173D68F328BD}" srcOrd="0" destOrd="0" presId="urn:microsoft.com/office/officeart/2005/8/layout/chevron2"/>
    <dgm:cxn modelId="{6DAC4C0C-7B24-4FA3-9582-DE6D321359A2}" type="presParOf" srcId="{17E5FCB2-BB1F-4758-B905-173D68F328BD}" destId="{EFACE6D4-23CE-41A1-9C69-45D8AF964698}" srcOrd="0" destOrd="0" presId="urn:microsoft.com/office/officeart/2005/8/layout/chevron2"/>
    <dgm:cxn modelId="{261244B5-68EB-4E83-A1C3-50C383A383F9}" type="presParOf" srcId="{17E5FCB2-BB1F-4758-B905-173D68F328BD}" destId="{D7F48C72-37B0-4B74-BE86-59747E687602}" srcOrd="1" destOrd="0" presId="urn:microsoft.com/office/officeart/2005/8/layout/chevron2"/>
    <dgm:cxn modelId="{2612D3F5-1DAC-4606-BC32-72AAC27E3A8B}" type="presParOf" srcId="{B33386F9-39C2-4DAD-8608-9D448B7A9FDB}" destId="{C35A16F4-E409-4520-833D-4C481AB3EC26}" srcOrd="1" destOrd="0" presId="urn:microsoft.com/office/officeart/2005/8/layout/chevron2"/>
    <dgm:cxn modelId="{2C0DB0F9-B91F-432D-867F-635AF072F102}" type="presParOf" srcId="{B33386F9-39C2-4DAD-8608-9D448B7A9FDB}" destId="{9238CE02-FC8D-498F-96E5-8A829FF24704}" srcOrd="2" destOrd="0" presId="urn:microsoft.com/office/officeart/2005/8/layout/chevron2"/>
    <dgm:cxn modelId="{26178720-F5B8-426D-A291-9AB404071B98}" type="presParOf" srcId="{9238CE02-FC8D-498F-96E5-8A829FF24704}" destId="{EDEC458D-45C8-4E75-8829-9C02BD44DD03}" srcOrd="0" destOrd="0" presId="urn:microsoft.com/office/officeart/2005/8/layout/chevron2"/>
    <dgm:cxn modelId="{37258A43-2262-426F-BF7A-5E45B79F8C0C}" type="presParOf" srcId="{9238CE02-FC8D-498F-96E5-8A829FF24704}" destId="{E4A528E5-3BF4-470F-A23A-387A7E0F7576}" srcOrd="1" destOrd="0" presId="urn:microsoft.com/office/officeart/2005/8/layout/chevron2"/>
    <dgm:cxn modelId="{D7887246-46E8-4D2C-BA83-1982CE609F1F}" type="presParOf" srcId="{B33386F9-39C2-4DAD-8608-9D448B7A9FDB}" destId="{6F3C5287-05EA-4C1F-8F59-D53B238E9633}" srcOrd="3" destOrd="0" presId="urn:microsoft.com/office/officeart/2005/8/layout/chevron2"/>
    <dgm:cxn modelId="{0C3D9642-8DAA-4C93-B661-FCD7E0DF4C5F}" type="presParOf" srcId="{B33386F9-39C2-4DAD-8608-9D448B7A9FDB}" destId="{EFE2DF21-8240-493B-B93F-482E5214644C}" srcOrd="4" destOrd="0" presId="urn:microsoft.com/office/officeart/2005/8/layout/chevron2"/>
    <dgm:cxn modelId="{08A5A53A-CA87-4915-A7F7-F256F27F0303}" type="presParOf" srcId="{EFE2DF21-8240-493B-B93F-482E5214644C}" destId="{7E23CCF2-B2BF-405C-8DCD-20BD6E4493E3}" srcOrd="0" destOrd="0" presId="urn:microsoft.com/office/officeart/2005/8/layout/chevron2"/>
    <dgm:cxn modelId="{43369B67-5B5F-4B35-8A09-D6E28C7DEC87}" type="presParOf" srcId="{EFE2DF21-8240-493B-B93F-482E5214644C}" destId="{23A5B508-2EBC-45F8-A65A-D94CFB0C81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585B7-5CBD-4113-9EE2-198627515BD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A17330-BD14-4580-8D15-E60369570333}">
      <dgm:prSet phldrT="[Text]" custT="1"/>
      <dgm:spPr/>
      <dgm:t>
        <a:bodyPr/>
        <a:lstStyle/>
        <a:p>
          <a:r>
            <a:rPr lang="es-PA" sz="1400" b="1" dirty="0" smtClean="0">
              <a:latin typeface="Arial Narrow" panose="020B0606020202030204" pitchFamily="34" charset="0"/>
            </a:rPr>
            <a:t>Sector Privado</a:t>
          </a:r>
          <a:endParaRPr lang="en-GB" sz="900" dirty="0">
            <a:latin typeface="Arial Narrow" panose="020B0606020202030204" pitchFamily="34" charset="0"/>
          </a:endParaRPr>
        </a:p>
      </dgm:t>
    </dgm:pt>
    <dgm:pt modelId="{65FED88B-037D-42BD-864A-87B200F6F508}" type="parTrans" cxnId="{064DC5AB-F05B-4E12-AC62-907C98938CEA}">
      <dgm:prSet/>
      <dgm:spPr/>
      <dgm:t>
        <a:bodyPr/>
        <a:lstStyle/>
        <a:p>
          <a:endParaRPr lang="en-GB"/>
        </a:p>
      </dgm:t>
    </dgm:pt>
    <dgm:pt modelId="{1AE85D8F-6D0D-47D1-A30E-00DBE414D356}" type="sibTrans" cxnId="{064DC5AB-F05B-4E12-AC62-907C98938CEA}">
      <dgm:prSet/>
      <dgm:spPr/>
      <dgm:t>
        <a:bodyPr/>
        <a:lstStyle/>
        <a:p>
          <a:endParaRPr lang="en-GB"/>
        </a:p>
      </dgm:t>
    </dgm:pt>
    <dgm:pt modelId="{5C74B5BA-4F4F-41ED-B2E1-68463F91C190}">
      <dgm:prSet phldrT="[Text]" custT="1"/>
      <dgm:spPr/>
      <dgm:t>
        <a:bodyPr/>
        <a:lstStyle/>
        <a:p>
          <a:r>
            <a:rPr lang="es-PA" sz="1100" dirty="0">
              <a:latin typeface="Arial Narrow" panose="020B0606020202030204" pitchFamily="34" charset="0"/>
            </a:rPr>
            <a:t>SNU y otros organismos multilaterales, incluyendo el BID y BM</a:t>
          </a:r>
          <a:endParaRPr lang="en-GB" sz="1100" dirty="0">
            <a:latin typeface="Arial Narrow" panose="020B0606020202030204" pitchFamily="34" charset="0"/>
          </a:endParaRPr>
        </a:p>
      </dgm:t>
    </dgm:pt>
    <dgm:pt modelId="{1705CB3D-E2E6-4273-BA6A-EE25B5A9F1A4}" type="parTrans" cxnId="{98FE1A66-DDD2-4656-A627-EAD45A6A606D}">
      <dgm:prSet/>
      <dgm:spPr/>
      <dgm:t>
        <a:bodyPr/>
        <a:lstStyle/>
        <a:p>
          <a:endParaRPr lang="en-GB"/>
        </a:p>
      </dgm:t>
    </dgm:pt>
    <dgm:pt modelId="{9CD9855A-89FE-40D1-9285-B1BD91428877}" type="sibTrans" cxnId="{98FE1A66-DDD2-4656-A627-EAD45A6A606D}">
      <dgm:prSet/>
      <dgm:spPr/>
      <dgm:t>
        <a:bodyPr/>
        <a:lstStyle/>
        <a:p>
          <a:endParaRPr lang="en-GB"/>
        </a:p>
      </dgm:t>
    </dgm:pt>
    <dgm:pt modelId="{4F3DA899-D076-4959-AF25-3DCC5C28D1CF}">
      <dgm:prSet phldrT="[Text]" custT="1"/>
      <dgm:spPr/>
      <dgm:t>
        <a:bodyPr/>
        <a:lstStyle/>
        <a:p>
          <a:r>
            <a:rPr lang="es-PA" sz="1100" dirty="0">
              <a:latin typeface="Arial Narrow" panose="020B0606020202030204" pitchFamily="34" charset="0"/>
            </a:rPr>
            <a:t>Universidades y centros de investigación</a:t>
          </a:r>
          <a:endParaRPr lang="en-GB" sz="1100" dirty="0">
            <a:latin typeface="Arial Narrow" panose="020B0606020202030204" pitchFamily="34" charset="0"/>
          </a:endParaRPr>
        </a:p>
      </dgm:t>
    </dgm:pt>
    <dgm:pt modelId="{74FA7F23-4428-4567-8564-468DDC8FD8A5}" type="parTrans" cxnId="{2FD7D602-6EAE-410F-924C-5163EC1A4E15}">
      <dgm:prSet/>
      <dgm:spPr/>
      <dgm:t>
        <a:bodyPr/>
        <a:lstStyle/>
        <a:p>
          <a:endParaRPr lang="en-GB"/>
        </a:p>
      </dgm:t>
    </dgm:pt>
    <dgm:pt modelId="{06ABFF83-F4B2-4EC9-963D-C725675C6DB6}" type="sibTrans" cxnId="{2FD7D602-6EAE-410F-924C-5163EC1A4E15}">
      <dgm:prSet/>
      <dgm:spPr/>
      <dgm:t>
        <a:bodyPr/>
        <a:lstStyle/>
        <a:p>
          <a:endParaRPr lang="en-GB"/>
        </a:p>
      </dgm:t>
    </dgm:pt>
    <dgm:pt modelId="{C0606332-B8F8-40B7-8D5C-DD53FEF21054}">
      <dgm:prSet phldrT="[Text]" custT="1"/>
      <dgm:spPr/>
      <dgm:t>
        <a:bodyPr/>
        <a:lstStyle/>
        <a:p>
          <a:r>
            <a:rPr lang="es-PA" sz="1400" dirty="0" smtClean="0">
              <a:latin typeface="Arial Narrow" panose="020B0606020202030204" pitchFamily="34" charset="0"/>
            </a:rPr>
            <a:t>Sociedad Civil</a:t>
          </a:r>
          <a:endParaRPr lang="en-GB" sz="1400" dirty="0">
            <a:latin typeface="Arial Narrow" panose="020B0606020202030204" pitchFamily="34" charset="0"/>
          </a:endParaRPr>
        </a:p>
      </dgm:t>
    </dgm:pt>
    <dgm:pt modelId="{1BCBED5F-2CF5-4272-878A-35075809DA8D}" type="parTrans" cxnId="{833A00A7-F500-4CFB-B3BC-CACFBAB297B3}">
      <dgm:prSet/>
      <dgm:spPr/>
      <dgm:t>
        <a:bodyPr/>
        <a:lstStyle/>
        <a:p>
          <a:endParaRPr lang="en-GB"/>
        </a:p>
      </dgm:t>
    </dgm:pt>
    <dgm:pt modelId="{63810A08-47F2-455A-9AAA-7E9AF562821F}" type="sibTrans" cxnId="{833A00A7-F500-4CFB-B3BC-CACFBAB297B3}">
      <dgm:prSet/>
      <dgm:spPr/>
      <dgm:t>
        <a:bodyPr/>
        <a:lstStyle/>
        <a:p>
          <a:endParaRPr lang="en-GB"/>
        </a:p>
      </dgm:t>
    </dgm:pt>
    <dgm:pt modelId="{C0E78DBB-2293-426E-A8AF-03295543D2EA}">
      <dgm:prSet phldrT="[Text]" custT="1"/>
      <dgm:spPr/>
      <dgm:t>
        <a:bodyPr/>
        <a:lstStyle/>
        <a:p>
          <a:r>
            <a:rPr lang="es-PA" sz="1100" dirty="0">
              <a:latin typeface="Arial Narrow" panose="020B0606020202030204" pitchFamily="34" charset="0"/>
            </a:rPr>
            <a:t>Población (sectores en riesgo, población desplazada y retornada)</a:t>
          </a:r>
          <a:endParaRPr lang="en-GB" sz="1100" dirty="0">
            <a:latin typeface="Arial Narrow" panose="020B0606020202030204" pitchFamily="34" charset="0"/>
          </a:endParaRPr>
        </a:p>
      </dgm:t>
    </dgm:pt>
    <dgm:pt modelId="{A5602BD8-4CE3-465F-AEEE-470482797EE5}" type="parTrans" cxnId="{7D6BC027-C472-43F8-903E-58C47843262A}">
      <dgm:prSet/>
      <dgm:spPr/>
      <dgm:t>
        <a:bodyPr/>
        <a:lstStyle/>
        <a:p>
          <a:endParaRPr lang="en-GB"/>
        </a:p>
      </dgm:t>
    </dgm:pt>
    <dgm:pt modelId="{E0C81799-12E5-46FE-B336-20526DCFB3CB}" type="sibTrans" cxnId="{7D6BC027-C472-43F8-903E-58C47843262A}">
      <dgm:prSet/>
      <dgm:spPr/>
      <dgm:t>
        <a:bodyPr/>
        <a:lstStyle/>
        <a:p>
          <a:endParaRPr lang="en-GB"/>
        </a:p>
      </dgm:t>
    </dgm:pt>
    <dgm:pt modelId="{F7D9D579-8A8B-4545-9C8F-E5FA91D5A230}" type="pres">
      <dgm:prSet presAssocID="{711585B7-5CBD-4113-9EE2-198627515B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11E179B1-C4A1-4A1B-A7D8-2A4740828F35}" type="pres">
      <dgm:prSet presAssocID="{96A17330-BD14-4580-8D15-E60369570333}" presName="Parent" presStyleLbl="node0" presStyleIdx="0" presStyleCnt="1" custScaleX="83589" custScaleY="85296" custLinFactNeighborX="87312" custLinFactNeighborY="56218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21CBD3E3-80D2-4332-8A5D-D7BA19801FF8}" type="pres">
      <dgm:prSet presAssocID="{5C74B5BA-4F4F-41ED-B2E1-68463F91C190}" presName="Accent1" presStyleCnt="0"/>
      <dgm:spPr/>
    </dgm:pt>
    <dgm:pt modelId="{755A16FD-0E9B-4E58-8E56-857DACD4A36F}" type="pres">
      <dgm:prSet presAssocID="{5C74B5BA-4F4F-41ED-B2E1-68463F91C190}" presName="Accent" presStyleLbl="bgShp" presStyleIdx="0" presStyleCnt="4"/>
      <dgm:spPr/>
    </dgm:pt>
    <dgm:pt modelId="{1FA0849C-9D85-410B-979F-522C38FA5BE0}" type="pres">
      <dgm:prSet presAssocID="{5C74B5BA-4F4F-41ED-B2E1-68463F91C190}" presName="Child1" presStyleLbl="node1" presStyleIdx="0" presStyleCnt="4" custLinFactNeighborX="13599" custLinFactNeighborY="4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309B280-5DA7-4195-85A9-28E5B4B64B74}" type="pres">
      <dgm:prSet presAssocID="{4F3DA899-D076-4959-AF25-3DCC5C28D1CF}" presName="Accent2" presStyleCnt="0"/>
      <dgm:spPr/>
    </dgm:pt>
    <dgm:pt modelId="{2AEA9D8D-FAEA-426F-BAD3-1017C66FE7A3}" type="pres">
      <dgm:prSet presAssocID="{4F3DA899-D076-4959-AF25-3DCC5C28D1CF}" presName="Accent" presStyleLbl="bgShp" presStyleIdx="1" presStyleCnt="4" custLinFactNeighborX="48825" custLinFactNeighborY="29882"/>
      <dgm:spPr/>
    </dgm:pt>
    <dgm:pt modelId="{EE028CA6-1731-4721-895F-F24E98FF5CEC}" type="pres">
      <dgm:prSet presAssocID="{4F3DA899-D076-4959-AF25-3DCC5C28D1CF}" presName="Child2" presStyleLbl="node1" presStyleIdx="1" presStyleCnt="4" custLinFactNeighborX="24620" custLinFactNeighborY="13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B8544DC-F17D-4CC3-902E-3D8C3D44DE2A}" type="pres">
      <dgm:prSet presAssocID="{C0606332-B8F8-40B7-8D5C-DD53FEF21054}" presName="Accent3" presStyleCnt="0"/>
      <dgm:spPr/>
    </dgm:pt>
    <dgm:pt modelId="{D25CEB89-1BBE-4ABB-A2CE-B24F05C02795}" type="pres">
      <dgm:prSet presAssocID="{C0606332-B8F8-40B7-8D5C-DD53FEF21054}" presName="Accent" presStyleLbl="bgShp" presStyleIdx="2" presStyleCnt="4" custLinFactNeighborX="-22499" custLinFactNeighborY="-61707"/>
      <dgm:spPr/>
    </dgm:pt>
    <dgm:pt modelId="{9459D140-6EF7-411A-9593-414BFA8E5AA9}" type="pres">
      <dgm:prSet presAssocID="{C0606332-B8F8-40B7-8D5C-DD53FEF21054}" presName="Child3" presStyleLbl="node1" presStyleIdx="2" presStyleCnt="4" custLinFactNeighborX="-74860" custLinFactNeighborY="61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9EB81D6-AE62-4A3C-A526-60F8639062CC}" type="pres">
      <dgm:prSet presAssocID="{C0E78DBB-2293-426E-A8AF-03295543D2EA}" presName="Accent4" presStyleCnt="0"/>
      <dgm:spPr/>
    </dgm:pt>
    <dgm:pt modelId="{5FBAC455-CAD8-4509-A3B1-959D392211AA}" type="pres">
      <dgm:prSet presAssocID="{C0E78DBB-2293-426E-A8AF-03295543D2EA}" presName="Accent" presStyleLbl="bgShp" presStyleIdx="3" presStyleCnt="4" custLinFactX="-100000" custLinFactY="-100000" custLinFactNeighborX="-122485" custLinFactNeighborY="-172735"/>
      <dgm:spPr/>
    </dgm:pt>
    <dgm:pt modelId="{A3CA51F0-737D-4775-A703-0C90DB5BDEA3}" type="pres">
      <dgm:prSet presAssocID="{C0E78DBB-2293-426E-A8AF-03295543D2EA}" presName="Child4" presStyleLbl="node1" presStyleIdx="3" presStyleCnt="4" custLinFactNeighborX="-66482" custLinFactNeighborY="-49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E56B119C-7290-4A2E-BC85-DBDA79D380BF}" type="presOf" srcId="{711585B7-5CBD-4113-9EE2-198627515BD1}" destId="{F7D9D579-8A8B-4545-9C8F-E5FA91D5A230}" srcOrd="0" destOrd="0" presId="urn:microsoft.com/office/officeart/2011/layout/HexagonRadial"/>
    <dgm:cxn modelId="{2FD7D602-6EAE-410F-924C-5163EC1A4E15}" srcId="{96A17330-BD14-4580-8D15-E60369570333}" destId="{4F3DA899-D076-4959-AF25-3DCC5C28D1CF}" srcOrd="1" destOrd="0" parTransId="{74FA7F23-4428-4567-8564-468DDC8FD8A5}" sibTransId="{06ABFF83-F4B2-4EC9-963D-C725675C6DB6}"/>
    <dgm:cxn modelId="{597DA3FD-E05B-4ECF-B96D-4824A8E3ACCB}" type="presOf" srcId="{5C74B5BA-4F4F-41ED-B2E1-68463F91C190}" destId="{1FA0849C-9D85-410B-979F-522C38FA5BE0}" srcOrd="0" destOrd="0" presId="urn:microsoft.com/office/officeart/2011/layout/HexagonRadial"/>
    <dgm:cxn modelId="{98FE1A66-DDD2-4656-A627-EAD45A6A606D}" srcId="{96A17330-BD14-4580-8D15-E60369570333}" destId="{5C74B5BA-4F4F-41ED-B2E1-68463F91C190}" srcOrd="0" destOrd="0" parTransId="{1705CB3D-E2E6-4273-BA6A-EE25B5A9F1A4}" sibTransId="{9CD9855A-89FE-40D1-9285-B1BD91428877}"/>
    <dgm:cxn modelId="{CB862B25-B995-46C4-93D6-3E1F73058163}" type="presOf" srcId="{96A17330-BD14-4580-8D15-E60369570333}" destId="{11E179B1-C4A1-4A1B-A7D8-2A4740828F35}" srcOrd="0" destOrd="0" presId="urn:microsoft.com/office/officeart/2011/layout/HexagonRadial"/>
    <dgm:cxn modelId="{906B71F7-4D7F-4E80-B548-4B74E2C750CC}" type="presOf" srcId="{C0E78DBB-2293-426E-A8AF-03295543D2EA}" destId="{A3CA51F0-737D-4775-A703-0C90DB5BDEA3}" srcOrd="0" destOrd="0" presId="urn:microsoft.com/office/officeart/2011/layout/HexagonRadial"/>
    <dgm:cxn modelId="{7D6BC027-C472-43F8-903E-58C47843262A}" srcId="{96A17330-BD14-4580-8D15-E60369570333}" destId="{C0E78DBB-2293-426E-A8AF-03295543D2EA}" srcOrd="3" destOrd="0" parTransId="{A5602BD8-4CE3-465F-AEEE-470482797EE5}" sibTransId="{E0C81799-12E5-46FE-B336-20526DCFB3CB}"/>
    <dgm:cxn modelId="{BA814720-F30D-4969-B4F5-2A837FDB1131}" type="presOf" srcId="{C0606332-B8F8-40B7-8D5C-DD53FEF21054}" destId="{9459D140-6EF7-411A-9593-414BFA8E5AA9}" srcOrd="0" destOrd="0" presId="urn:microsoft.com/office/officeart/2011/layout/HexagonRadial"/>
    <dgm:cxn modelId="{064DC5AB-F05B-4E12-AC62-907C98938CEA}" srcId="{711585B7-5CBD-4113-9EE2-198627515BD1}" destId="{96A17330-BD14-4580-8D15-E60369570333}" srcOrd="0" destOrd="0" parTransId="{65FED88B-037D-42BD-864A-87B200F6F508}" sibTransId="{1AE85D8F-6D0D-47D1-A30E-00DBE414D356}"/>
    <dgm:cxn modelId="{833A00A7-F500-4CFB-B3BC-CACFBAB297B3}" srcId="{96A17330-BD14-4580-8D15-E60369570333}" destId="{C0606332-B8F8-40B7-8D5C-DD53FEF21054}" srcOrd="2" destOrd="0" parTransId="{1BCBED5F-2CF5-4272-878A-35075809DA8D}" sibTransId="{63810A08-47F2-455A-9AAA-7E9AF562821F}"/>
    <dgm:cxn modelId="{AE64AE84-45CC-4255-939D-641AC856F6AC}" type="presOf" srcId="{4F3DA899-D076-4959-AF25-3DCC5C28D1CF}" destId="{EE028CA6-1731-4721-895F-F24E98FF5CEC}" srcOrd="0" destOrd="0" presId="urn:microsoft.com/office/officeart/2011/layout/HexagonRadial"/>
    <dgm:cxn modelId="{D0614907-1221-4BB3-9E06-A851C3FFC963}" type="presParOf" srcId="{F7D9D579-8A8B-4545-9C8F-E5FA91D5A230}" destId="{11E179B1-C4A1-4A1B-A7D8-2A4740828F35}" srcOrd="0" destOrd="0" presId="urn:microsoft.com/office/officeart/2011/layout/HexagonRadial"/>
    <dgm:cxn modelId="{9696E88E-2ACE-4907-BAAC-9150D9D2BF79}" type="presParOf" srcId="{F7D9D579-8A8B-4545-9C8F-E5FA91D5A230}" destId="{21CBD3E3-80D2-4332-8A5D-D7BA19801FF8}" srcOrd="1" destOrd="0" presId="urn:microsoft.com/office/officeart/2011/layout/HexagonRadial"/>
    <dgm:cxn modelId="{D60DA5AD-D411-4F0A-9CE4-1CDC0C2AE528}" type="presParOf" srcId="{21CBD3E3-80D2-4332-8A5D-D7BA19801FF8}" destId="{755A16FD-0E9B-4E58-8E56-857DACD4A36F}" srcOrd="0" destOrd="0" presId="urn:microsoft.com/office/officeart/2011/layout/HexagonRadial"/>
    <dgm:cxn modelId="{F5BB65D8-07C5-4A2E-AAE4-7C76782855B0}" type="presParOf" srcId="{F7D9D579-8A8B-4545-9C8F-E5FA91D5A230}" destId="{1FA0849C-9D85-410B-979F-522C38FA5BE0}" srcOrd="2" destOrd="0" presId="urn:microsoft.com/office/officeart/2011/layout/HexagonRadial"/>
    <dgm:cxn modelId="{C4DFC99D-E58A-4088-8063-E26B2EA321FC}" type="presParOf" srcId="{F7D9D579-8A8B-4545-9C8F-E5FA91D5A230}" destId="{A309B280-5DA7-4195-85A9-28E5B4B64B74}" srcOrd="3" destOrd="0" presId="urn:microsoft.com/office/officeart/2011/layout/HexagonRadial"/>
    <dgm:cxn modelId="{1E95B6F5-24A2-4C90-968F-1D2D920E0FD9}" type="presParOf" srcId="{A309B280-5DA7-4195-85A9-28E5B4B64B74}" destId="{2AEA9D8D-FAEA-426F-BAD3-1017C66FE7A3}" srcOrd="0" destOrd="0" presId="urn:microsoft.com/office/officeart/2011/layout/HexagonRadial"/>
    <dgm:cxn modelId="{A03E002A-A9C3-4798-9757-BB2111F206D8}" type="presParOf" srcId="{F7D9D579-8A8B-4545-9C8F-E5FA91D5A230}" destId="{EE028CA6-1731-4721-895F-F24E98FF5CEC}" srcOrd="4" destOrd="0" presId="urn:microsoft.com/office/officeart/2011/layout/HexagonRadial"/>
    <dgm:cxn modelId="{F1B045F3-24C8-48FE-89C5-95A2898B8F96}" type="presParOf" srcId="{F7D9D579-8A8B-4545-9C8F-E5FA91D5A230}" destId="{0B8544DC-F17D-4CC3-902E-3D8C3D44DE2A}" srcOrd="5" destOrd="0" presId="urn:microsoft.com/office/officeart/2011/layout/HexagonRadial"/>
    <dgm:cxn modelId="{B89FD126-F582-4A47-B36D-919194EAB6E3}" type="presParOf" srcId="{0B8544DC-F17D-4CC3-902E-3D8C3D44DE2A}" destId="{D25CEB89-1BBE-4ABB-A2CE-B24F05C02795}" srcOrd="0" destOrd="0" presId="urn:microsoft.com/office/officeart/2011/layout/HexagonRadial"/>
    <dgm:cxn modelId="{4DFE5733-9DB8-4424-B0C0-F7AEC10E02AA}" type="presParOf" srcId="{F7D9D579-8A8B-4545-9C8F-E5FA91D5A230}" destId="{9459D140-6EF7-411A-9593-414BFA8E5AA9}" srcOrd="6" destOrd="0" presId="urn:microsoft.com/office/officeart/2011/layout/HexagonRadial"/>
    <dgm:cxn modelId="{4784FF91-1412-4C94-AC93-CA1C9D237FDD}" type="presParOf" srcId="{F7D9D579-8A8B-4545-9C8F-E5FA91D5A230}" destId="{19EB81D6-AE62-4A3C-A526-60F8639062CC}" srcOrd="7" destOrd="0" presId="urn:microsoft.com/office/officeart/2011/layout/HexagonRadial"/>
    <dgm:cxn modelId="{03661567-AB68-4371-BFB1-EBDED2C77D6C}" type="presParOf" srcId="{19EB81D6-AE62-4A3C-A526-60F8639062CC}" destId="{5FBAC455-CAD8-4509-A3B1-959D392211AA}" srcOrd="0" destOrd="0" presId="urn:microsoft.com/office/officeart/2011/layout/HexagonRadial"/>
    <dgm:cxn modelId="{5193FAB6-C170-4254-9635-02209FF6BD01}" type="presParOf" srcId="{F7D9D579-8A8B-4545-9C8F-E5FA91D5A230}" destId="{A3CA51F0-737D-4775-A703-0C90DB5BDEA3}" srcOrd="8" destOrd="0" presId="urn:microsoft.com/office/officeart/2011/layout/HexagonRadial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585B7-5CBD-4113-9EE2-198627515BD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A17330-BD14-4580-8D15-E60369570333}">
      <dgm:prSet phldrT="[Text]" custT="1"/>
      <dgm:spPr/>
      <dgm:t>
        <a:bodyPr/>
        <a:lstStyle/>
        <a:p>
          <a:r>
            <a:rPr lang="es-PA" sz="1400" b="1" dirty="0" smtClean="0">
              <a:latin typeface="Arial Narrow" panose="020B0606020202030204" pitchFamily="34" charset="0"/>
            </a:rPr>
            <a:t>Sector Privado</a:t>
          </a:r>
          <a:endParaRPr lang="en-GB" sz="900" dirty="0">
            <a:latin typeface="Arial Narrow" panose="020B0606020202030204" pitchFamily="34" charset="0"/>
          </a:endParaRPr>
        </a:p>
      </dgm:t>
    </dgm:pt>
    <dgm:pt modelId="{65FED88B-037D-42BD-864A-87B200F6F508}" type="parTrans" cxnId="{064DC5AB-F05B-4E12-AC62-907C98938CEA}">
      <dgm:prSet/>
      <dgm:spPr/>
      <dgm:t>
        <a:bodyPr/>
        <a:lstStyle/>
        <a:p>
          <a:endParaRPr lang="en-GB"/>
        </a:p>
      </dgm:t>
    </dgm:pt>
    <dgm:pt modelId="{1AE85D8F-6D0D-47D1-A30E-00DBE414D356}" type="sibTrans" cxnId="{064DC5AB-F05B-4E12-AC62-907C98938CEA}">
      <dgm:prSet/>
      <dgm:spPr/>
      <dgm:t>
        <a:bodyPr/>
        <a:lstStyle/>
        <a:p>
          <a:endParaRPr lang="en-GB"/>
        </a:p>
      </dgm:t>
    </dgm:pt>
    <dgm:pt modelId="{5C74B5BA-4F4F-41ED-B2E1-68463F91C190}">
      <dgm:prSet phldrT="[Text]" custT="1"/>
      <dgm:spPr/>
      <dgm:t>
        <a:bodyPr/>
        <a:lstStyle/>
        <a:p>
          <a:r>
            <a:rPr lang="es-PA" sz="1600" b="1" dirty="0" smtClean="0">
              <a:latin typeface="Arial Narrow" panose="020B0606020202030204" pitchFamily="34" charset="0"/>
            </a:rPr>
            <a:t>OEA / CIDH</a:t>
          </a:r>
          <a:endParaRPr lang="en-GB" sz="1600" b="1" dirty="0">
            <a:latin typeface="Arial Narrow" panose="020B0606020202030204" pitchFamily="34" charset="0"/>
          </a:endParaRPr>
        </a:p>
      </dgm:t>
    </dgm:pt>
    <dgm:pt modelId="{1705CB3D-E2E6-4273-BA6A-EE25B5A9F1A4}" type="parTrans" cxnId="{98FE1A66-DDD2-4656-A627-EAD45A6A606D}">
      <dgm:prSet/>
      <dgm:spPr/>
      <dgm:t>
        <a:bodyPr/>
        <a:lstStyle/>
        <a:p>
          <a:endParaRPr lang="en-GB"/>
        </a:p>
      </dgm:t>
    </dgm:pt>
    <dgm:pt modelId="{9CD9855A-89FE-40D1-9285-B1BD91428877}" type="sibTrans" cxnId="{98FE1A66-DDD2-4656-A627-EAD45A6A606D}">
      <dgm:prSet/>
      <dgm:spPr/>
      <dgm:t>
        <a:bodyPr/>
        <a:lstStyle/>
        <a:p>
          <a:endParaRPr lang="en-GB"/>
        </a:p>
      </dgm:t>
    </dgm:pt>
    <dgm:pt modelId="{4F3DA899-D076-4959-AF25-3DCC5C28D1CF}">
      <dgm:prSet phldrT="[Text]" custT="1"/>
      <dgm:spPr/>
      <dgm:t>
        <a:bodyPr/>
        <a:lstStyle/>
        <a:p>
          <a:r>
            <a:rPr lang="es-PA" sz="2000" b="1" dirty="0" smtClean="0">
              <a:latin typeface="Arial Narrow" panose="020B0606020202030204" pitchFamily="34" charset="0"/>
            </a:rPr>
            <a:t>SICA</a:t>
          </a:r>
          <a:endParaRPr lang="en-GB" sz="2000" b="1" dirty="0">
            <a:latin typeface="Arial Narrow" panose="020B0606020202030204" pitchFamily="34" charset="0"/>
          </a:endParaRPr>
        </a:p>
      </dgm:t>
    </dgm:pt>
    <dgm:pt modelId="{74FA7F23-4428-4567-8564-468DDC8FD8A5}" type="parTrans" cxnId="{2FD7D602-6EAE-410F-924C-5163EC1A4E15}">
      <dgm:prSet/>
      <dgm:spPr/>
      <dgm:t>
        <a:bodyPr/>
        <a:lstStyle/>
        <a:p>
          <a:endParaRPr lang="en-GB"/>
        </a:p>
      </dgm:t>
    </dgm:pt>
    <dgm:pt modelId="{06ABFF83-F4B2-4EC9-963D-C725675C6DB6}" type="sibTrans" cxnId="{2FD7D602-6EAE-410F-924C-5163EC1A4E15}">
      <dgm:prSet/>
      <dgm:spPr/>
      <dgm:t>
        <a:bodyPr/>
        <a:lstStyle/>
        <a:p>
          <a:endParaRPr lang="en-GB"/>
        </a:p>
      </dgm:t>
    </dgm:pt>
    <dgm:pt modelId="{C0606332-B8F8-40B7-8D5C-DD53FEF21054}">
      <dgm:prSet phldrT="[Text]" custT="1"/>
      <dgm:spPr/>
      <dgm:t>
        <a:bodyPr/>
        <a:lstStyle/>
        <a:p>
          <a:r>
            <a:rPr lang="es-PA" sz="1400" dirty="0" smtClean="0">
              <a:latin typeface="Arial Narrow" panose="020B0606020202030204" pitchFamily="34" charset="0"/>
            </a:rPr>
            <a:t>Sociedad Civil</a:t>
          </a:r>
          <a:endParaRPr lang="en-GB" sz="1400" dirty="0">
            <a:latin typeface="Arial Narrow" panose="020B0606020202030204" pitchFamily="34" charset="0"/>
          </a:endParaRPr>
        </a:p>
      </dgm:t>
    </dgm:pt>
    <dgm:pt modelId="{1BCBED5F-2CF5-4272-878A-35075809DA8D}" type="parTrans" cxnId="{833A00A7-F500-4CFB-B3BC-CACFBAB297B3}">
      <dgm:prSet/>
      <dgm:spPr/>
      <dgm:t>
        <a:bodyPr/>
        <a:lstStyle/>
        <a:p>
          <a:endParaRPr lang="en-GB"/>
        </a:p>
      </dgm:t>
    </dgm:pt>
    <dgm:pt modelId="{63810A08-47F2-455A-9AAA-7E9AF562821F}" type="sibTrans" cxnId="{833A00A7-F500-4CFB-B3BC-CACFBAB297B3}">
      <dgm:prSet/>
      <dgm:spPr/>
      <dgm:t>
        <a:bodyPr/>
        <a:lstStyle/>
        <a:p>
          <a:endParaRPr lang="en-GB"/>
        </a:p>
      </dgm:t>
    </dgm:pt>
    <dgm:pt modelId="{C0E78DBB-2293-426E-A8AF-03295543D2EA}">
      <dgm:prSet phldrT="[Text]" custT="1"/>
      <dgm:spPr/>
      <dgm:t>
        <a:bodyPr/>
        <a:lstStyle/>
        <a:p>
          <a:r>
            <a:rPr lang="en-GB" sz="1800" dirty="0" smtClean="0">
              <a:latin typeface="Arial Narrow" panose="020B0606020202030204" pitchFamily="34" charset="0"/>
            </a:rPr>
            <a:t>CELAM / SEDAC</a:t>
          </a:r>
          <a:endParaRPr lang="en-GB" sz="1800" dirty="0">
            <a:latin typeface="Arial Narrow" panose="020B0606020202030204" pitchFamily="34" charset="0"/>
          </a:endParaRPr>
        </a:p>
      </dgm:t>
    </dgm:pt>
    <dgm:pt modelId="{A5602BD8-4CE3-465F-AEEE-470482797EE5}" type="parTrans" cxnId="{7D6BC027-C472-43F8-903E-58C47843262A}">
      <dgm:prSet/>
      <dgm:spPr/>
      <dgm:t>
        <a:bodyPr/>
        <a:lstStyle/>
        <a:p>
          <a:endParaRPr lang="en-GB"/>
        </a:p>
      </dgm:t>
    </dgm:pt>
    <dgm:pt modelId="{E0C81799-12E5-46FE-B336-20526DCFB3CB}" type="sibTrans" cxnId="{7D6BC027-C472-43F8-903E-58C47843262A}">
      <dgm:prSet/>
      <dgm:spPr/>
      <dgm:t>
        <a:bodyPr/>
        <a:lstStyle/>
        <a:p>
          <a:endParaRPr lang="en-GB"/>
        </a:p>
      </dgm:t>
    </dgm:pt>
    <dgm:pt modelId="{F47A42B1-D601-6E4A-8AC6-473A19AEB593}">
      <dgm:prSet phldrT="[Text]"/>
      <dgm:spPr/>
      <dgm:t>
        <a:bodyPr/>
        <a:lstStyle/>
        <a:p>
          <a:r>
            <a:rPr lang="es-PA" b="1" dirty="0" smtClean="0">
              <a:solidFill>
                <a:schemeClr val="accent3"/>
              </a:solidFill>
              <a:latin typeface="Arial Narrow" panose="020B0606020202030204" pitchFamily="34" charset="0"/>
            </a:rPr>
            <a:t>Consejo CA DDHH</a:t>
          </a:r>
          <a:endParaRPr lang="en-GB" b="1" dirty="0">
            <a:solidFill>
              <a:schemeClr val="accent3"/>
            </a:solidFill>
            <a:latin typeface="Arial Narrow" panose="020B0606020202030204" pitchFamily="34" charset="0"/>
          </a:endParaRPr>
        </a:p>
      </dgm:t>
    </dgm:pt>
    <dgm:pt modelId="{E73C8102-C91E-274B-90DA-F45DCC75ACAA}" type="parTrans" cxnId="{3F491DBD-4CC8-2649-AE84-D7F50B2B1336}">
      <dgm:prSet/>
      <dgm:spPr/>
      <dgm:t>
        <a:bodyPr/>
        <a:lstStyle/>
        <a:p>
          <a:endParaRPr lang="es-ES"/>
        </a:p>
      </dgm:t>
    </dgm:pt>
    <dgm:pt modelId="{88B37893-3952-FA40-AE4E-D1CBCE4F70CA}" type="sibTrans" cxnId="{3F491DBD-4CC8-2649-AE84-D7F50B2B1336}">
      <dgm:prSet/>
      <dgm:spPr/>
      <dgm:t>
        <a:bodyPr/>
        <a:lstStyle/>
        <a:p>
          <a:endParaRPr lang="es-ES"/>
        </a:p>
      </dgm:t>
    </dgm:pt>
    <dgm:pt modelId="{7B5D9190-CE78-8941-AEBC-CC000D3DDD41}">
      <dgm:prSet phldrT="[Text]"/>
      <dgm:spPr/>
      <dgm:t>
        <a:bodyPr/>
        <a:lstStyle/>
        <a:p>
          <a:r>
            <a:rPr lang="es-PA" b="1" dirty="0">
              <a:latin typeface="Arial Narrow" panose="020B0606020202030204" pitchFamily="34" charset="0"/>
            </a:rPr>
            <a:t>SNU </a:t>
          </a:r>
          <a:r>
            <a:rPr lang="es-PA" b="1" dirty="0" smtClean="0">
              <a:latin typeface="Arial Narrow" panose="020B0606020202030204" pitchFamily="34" charset="0"/>
            </a:rPr>
            <a:t>(UNDG) / BM-BID</a:t>
          </a:r>
          <a:endParaRPr lang="en-GB" b="1" dirty="0">
            <a:latin typeface="Arial Narrow" panose="020B0606020202030204" pitchFamily="34" charset="0"/>
          </a:endParaRPr>
        </a:p>
      </dgm:t>
    </dgm:pt>
    <dgm:pt modelId="{36235EEA-3999-5043-B8AB-B79B52111E01}" type="parTrans" cxnId="{A98692A4-D947-4943-9DE8-ADF93EAEE761}">
      <dgm:prSet/>
      <dgm:spPr/>
      <dgm:t>
        <a:bodyPr/>
        <a:lstStyle/>
        <a:p>
          <a:endParaRPr lang="es-ES"/>
        </a:p>
      </dgm:t>
    </dgm:pt>
    <dgm:pt modelId="{2C5AD347-F340-4849-9CB8-5DC316F9B93A}" type="sibTrans" cxnId="{A98692A4-D947-4943-9DE8-ADF93EAEE761}">
      <dgm:prSet/>
      <dgm:spPr/>
      <dgm:t>
        <a:bodyPr/>
        <a:lstStyle/>
        <a:p>
          <a:endParaRPr lang="es-ES"/>
        </a:p>
      </dgm:t>
    </dgm:pt>
    <dgm:pt modelId="{F7D9D579-8A8B-4545-9C8F-E5FA91D5A230}" type="pres">
      <dgm:prSet presAssocID="{711585B7-5CBD-4113-9EE2-198627515B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11E179B1-C4A1-4A1B-A7D8-2A4740828F35}" type="pres">
      <dgm:prSet presAssocID="{96A17330-BD14-4580-8D15-E60369570333}" presName="Parent" presStyleLbl="node0" presStyleIdx="0" presStyleCnt="1" custScaleX="83589" custScaleY="85296" custLinFactX="100000" custLinFactNeighborX="158457" custLinFactNeighborY="1794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21CBD3E3-80D2-4332-8A5D-D7BA19801FF8}" type="pres">
      <dgm:prSet presAssocID="{5C74B5BA-4F4F-41ED-B2E1-68463F91C190}" presName="Accent1" presStyleCnt="0"/>
      <dgm:spPr/>
    </dgm:pt>
    <dgm:pt modelId="{755A16FD-0E9B-4E58-8E56-857DACD4A36F}" type="pres">
      <dgm:prSet presAssocID="{5C74B5BA-4F4F-41ED-B2E1-68463F91C190}" presName="Accent" presStyleLbl="bgShp" presStyleIdx="0" presStyleCnt="6"/>
      <dgm:spPr/>
    </dgm:pt>
    <dgm:pt modelId="{1FA0849C-9D85-410B-979F-522C38FA5BE0}" type="pres">
      <dgm:prSet presAssocID="{5C74B5BA-4F4F-41ED-B2E1-68463F91C190}" presName="Child1" presStyleLbl="node1" presStyleIdx="0" presStyleCnt="6" custLinFactX="5925" custLinFactY="50236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3DB84E4-51BF-C44C-9FC1-43C0DE80B95E}" type="pres">
      <dgm:prSet presAssocID="{7B5D9190-CE78-8941-AEBC-CC000D3DDD41}" presName="Accent2" presStyleCnt="0"/>
      <dgm:spPr/>
    </dgm:pt>
    <dgm:pt modelId="{2FA8EBFE-4403-F646-9D32-8F43801DC326}" type="pres">
      <dgm:prSet presAssocID="{7B5D9190-CE78-8941-AEBC-CC000D3DDD41}" presName="Accent" presStyleLbl="bgShp" presStyleIdx="1" presStyleCnt="6" custLinFactX="200000" custLinFactY="54141" custLinFactNeighborX="28507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84F76A5-6D49-B34C-842B-45D6ABEF6E27}" type="pres">
      <dgm:prSet presAssocID="{7B5D9190-CE78-8941-AEBC-CC000D3DDD41}" presName="Child2" presStyleLbl="node1" presStyleIdx="1" presStyleCnt="6" custLinFactNeighborX="-92450" custLinFactNeighborY="83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E24D9-3D86-9A4C-815D-DBA229FD9FE5}" type="pres">
      <dgm:prSet presAssocID="{4F3DA899-D076-4959-AF25-3DCC5C28D1CF}" presName="Accent3" presStyleCnt="0"/>
      <dgm:spPr/>
    </dgm:pt>
    <dgm:pt modelId="{2AEA9D8D-FAEA-426F-BAD3-1017C66FE7A3}" type="pres">
      <dgm:prSet presAssocID="{4F3DA899-D076-4959-AF25-3DCC5C28D1CF}" presName="Accent" presStyleLbl="bgShp" presStyleIdx="2" presStyleCnt="6" custLinFactNeighborX="-83960" custLinFactNeighborY="-17304"/>
      <dgm:spPr/>
    </dgm:pt>
    <dgm:pt modelId="{D7A2169A-BE10-4B46-8C28-96B2D9D3B1F0}" type="pres">
      <dgm:prSet presAssocID="{4F3DA899-D076-4959-AF25-3DCC5C28D1CF}" presName="Child3" presStyleLbl="node1" presStyleIdx="2" presStyleCnt="6" custLinFactX="-100000" custLinFactNeighborX="-102118" custLinFactNeighborY="-41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9AE05-DA9C-5E4D-88FB-F6745D97D8F0}" type="pres">
      <dgm:prSet presAssocID="{C0606332-B8F8-40B7-8D5C-DD53FEF21054}" presName="Accent4" presStyleCnt="0"/>
      <dgm:spPr/>
    </dgm:pt>
    <dgm:pt modelId="{D25CEB89-1BBE-4ABB-A2CE-B24F05C02795}" type="pres">
      <dgm:prSet presAssocID="{C0606332-B8F8-40B7-8D5C-DD53FEF21054}" presName="Accent" presStyleLbl="bgShp" presStyleIdx="3" presStyleCnt="6" custLinFactX="-305392" custLinFactY="-100000" custLinFactNeighborX="-400000" custLinFactNeighborY="-163033"/>
      <dgm:spPr/>
    </dgm:pt>
    <dgm:pt modelId="{6A66F90C-0D12-7E46-9031-7557F1FBF572}" type="pres">
      <dgm:prSet presAssocID="{C0606332-B8F8-40B7-8D5C-DD53FEF21054}" presName="Child4" presStyleLbl="node1" presStyleIdx="3" presStyleCnt="6" custLinFactX="100000" custLinFactNeighborX="112099" custLinFactNeighborY="-96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F914D-FDEB-BA44-8A90-862E839F9C15}" type="pres">
      <dgm:prSet presAssocID="{C0E78DBB-2293-426E-A8AF-03295543D2EA}" presName="Accent5" presStyleCnt="0"/>
      <dgm:spPr/>
    </dgm:pt>
    <dgm:pt modelId="{5FBAC455-CAD8-4509-A3B1-959D392211AA}" type="pres">
      <dgm:prSet presAssocID="{C0E78DBB-2293-426E-A8AF-03295543D2EA}" presName="Accent" presStyleLbl="bgShp" presStyleIdx="4" presStyleCnt="6" custLinFactX="-100000" custLinFactY="-100000" custLinFactNeighborX="-182102" custLinFactNeighborY="-166444"/>
      <dgm:spPr/>
    </dgm:pt>
    <dgm:pt modelId="{ADDCE786-98BA-1C4B-A249-14A7E136E50B}" type="pres">
      <dgm:prSet presAssocID="{C0E78DBB-2293-426E-A8AF-03295543D2EA}" presName="Child5" presStyleLbl="node1" presStyleIdx="4" presStyleCnt="6" custLinFactX="-27259" custLinFactNeighborX="-100000" custLinFactNeighborY="-46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53E6E4-6028-D84A-9E17-9D049013B53F}" type="pres">
      <dgm:prSet presAssocID="{F47A42B1-D601-6E4A-8AC6-473A19AEB593}" presName="Accent6" presStyleCnt="0"/>
      <dgm:spPr/>
    </dgm:pt>
    <dgm:pt modelId="{761FE6F8-79A5-7C42-AE09-25107DBB8BA0}" type="pres">
      <dgm:prSet presAssocID="{F47A42B1-D601-6E4A-8AC6-473A19AEB593}" presName="Accent" presStyleLbl="bgShp" presStyleIdx="5" presStyleCnt="6" custLinFactNeighborX="78587" custLinFactNeighborY="-66060"/>
      <dgm:spPr/>
    </dgm:pt>
    <dgm:pt modelId="{CFF40DEA-AC90-6748-AB9D-13BBE3755CF5}" type="pres">
      <dgm:prSet presAssocID="{F47A42B1-D601-6E4A-8AC6-473A19AEB593}" presName="Child6" presStyleLbl="node1" presStyleIdx="5" presStyleCnt="6" custLinFactX="-100000" custLinFactNeighborX="-130814" custLinFactNeighborY="69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63504F-8EE6-4C81-9529-6AF81D1CE1AB}" type="presOf" srcId="{C0E78DBB-2293-426E-A8AF-03295543D2EA}" destId="{ADDCE786-98BA-1C4B-A249-14A7E136E50B}" srcOrd="0" destOrd="0" presId="urn:microsoft.com/office/officeart/2011/layout/HexagonRadial"/>
    <dgm:cxn modelId="{A98692A4-D947-4943-9DE8-ADF93EAEE761}" srcId="{96A17330-BD14-4580-8D15-E60369570333}" destId="{7B5D9190-CE78-8941-AEBC-CC000D3DDD41}" srcOrd="1" destOrd="0" parTransId="{36235EEA-3999-5043-B8AB-B79B52111E01}" sibTransId="{2C5AD347-F340-4849-9CB8-5DC316F9B93A}"/>
    <dgm:cxn modelId="{3F491DBD-4CC8-2649-AE84-D7F50B2B1336}" srcId="{96A17330-BD14-4580-8D15-E60369570333}" destId="{F47A42B1-D601-6E4A-8AC6-473A19AEB593}" srcOrd="5" destOrd="0" parTransId="{E73C8102-C91E-274B-90DA-F45DCC75ACAA}" sibTransId="{88B37893-3952-FA40-AE4E-D1CBCE4F70CA}"/>
    <dgm:cxn modelId="{2FD7D602-6EAE-410F-924C-5163EC1A4E15}" srcId="{96A17330-BD14-4580-8D15-E60369570333}" destId="{4F3DA899-D076-4959-AF25-3DCC5C28D1CF}" srcOrd="2" destOrd="0" parTransId="{74FA7F23-4428-4567-8564-468DDC8FD8A5}" sibTransId="{06ABFF83-F4B2-4EC9-963D-C725675C6DB6}"/>
    <dgm:cxn modelId="{6673640C-FDA0-47E9-B253-EC549813B38D}" type="presOf" srcId="{711585B7-5CBD-4113-9EE2-198627515BD1}" destId="{F7D9D579-8A8B-4545-9C8F-E5FA91D5A230}" srcOrd="0" destOrd="0" presId="urn:microsoft.com/office/officeart/2011/layout/HexagonRadial"/>
    <dgm:cxn modelId="{C882BF12-539A-4D24-AE79-BD7B227E73D4}" type="presOf" srcId="{7B5D9190-CE78-8941-AEBC-CC000D3DDD41}" destId="{E84F76A5-6D49-B34C-842B-45D6ABEF6E27}" srcOrd="0" destOrd="0" presId="urn:microsoft.com/office/officeart/2011/layout/HexagonRadial"/>
    <dgm:cxn modelId="{98FE1A66-DDD2-4656-A627-EAD45A6A606D}" srcId="{96A17330-BD14-4580-8D15-E60369570333}" destId="{5C74B5BA-4F4F-41ED-B2E1-68463F91C190}" srcOrd="0" destOrd="0" parTransId="{1705CB3D-E2E6-4273-BA6A-EE25B5A9F1A4}" sibTransId="{9CD9855A-89FE-40D1-9285-B1BD91428877}"/>
    <dgm:cxn modelId="{78B15438-3FA4-4F12-B3D0-82333F81B0CC}" type="presOf" srcId="{4F3DA899-D076-4959-AF25-3DCC5C28D1CF}" destId="{D7A2169A-BE10-4B46-8C28-96B2D9D3B1F0}" srcOrd="0" destOrd="0" presId="urn:microsoft.com/office/officeart/2011/layout/HexagonRadial"/>
    <dgm:cxn modelId="{7D6BC027-C472-43F8-903E-58C47843262A}" srcId="{96A17330-BD14-4580-8D15-E60369570333}" destId="{C0E78DBB-2293-426E-A8AF-03295543D2EA}" srcOrd="4" destOrd="0" parTransId="{A5602BD8-4CE3-465F-AEEE-470482797EE5}" sibTransId="{E0C81799-12E5-46FE-B336-20526DCFB3CB}"/>
    <dgm:cxn modelId="{12206323-E2E3-4EF0-B57D-08075523C713}" type="presOf" srcId="{5C74B5BA-4F4F-41ED-B2E1-68463F91C190}" destId="{1FA0849C-9D85-410B-979F-522C38FA5BE0}" srcOrd="0" destOrd="0" presId="urn:microsoft.com/office/officeart/2011/layout/HexagonRadial"/>
    <dgm:cxn modelId="{064DC5AB-F05B-4E12-AC62-907C98938CEA}" srcId="{711585B7-5CBD-4113-9EE2-198627515BD1}" destId="{96A17330-BD14-4580-8D15-E60369570333}" srcOrd="0" destOrd="0" parTransId="{65FED88B-037D-42BD-864A-87B200F6F508}" sibTransId="{1AE85D8F-6D0D-47D1-A30E-00DBE414D356}"/>
    <dgm:cxn modelId="{359BC33C-EEC8-4FA0-B6B0-E664D73AC8A7}" type="presOf" srcId="{F47A42B1-D601-6E4A-8AC6-473A19AEB593}" destId="{CFF40DEA-AC90-6748-AB9D-13BBE3755CF5}" srcOrd="0" destOrd="0" presId="urn:microsoft.com/office/officeart/2011/layout/HexagonRadial"/>
    <dgm:cxn modelId="{9EDB7668-383E-49C9-957F-4F062A80AE0B}" type="presOf" srcId="{96A17330-BD14-4580-8D15-E60369570333}" destId="{11E179B1-C4A1-4A1B-A7D8-2A4740828F35}" srcOrd="0" destOrd="0" presId="urn:microsoft.com/office/officeart/2011/layout/HexagonRadial"/>
    <dgm:cxn modelId="{1157389A-93E2-4F6D-98C0-B2970E3EDE2F}" type="presOf" srcId="{C0606332-B8F8-40B7-8D5C-DD53FEF21054}" destId="{6A66F90C-0D12-7E46-9031-7557F1FBF572}" srcOrd="0" destOrd="0" presId="urn:microsoft.com/office/officeart/2011/layout/HexagonRadial"/>
    <dgm:cxn modelId="{833A00A7-F500-4CFB-B3BC-CACFBAB297B3}" srcId="{96A17330-BD14-4580-8D15-E60369570333}" destId="{C0606332-B8F8-40B7-8D5C-DD53FEF21054}" srcOrd="3" destOrd="0" parTransId="{1BCBED5F-2CF5-4272-878A-35075809DA8D}" sibTransId="{63810A08-47F2-455A-9AAA-7E9AF562821F}"/>
    <dgm:cxn modelId="{9A155C15-943F-4075-80FA-DC990F37FF9A}" type="presParOf" srcId="{F7D9D579-8A8B-4545-9C8F-E5FA91D5A230}" destId="{11E179B1-C4A1-4A1B-A7D8-2A4740828F35}" srcOrd="0" destOrd="0" presId="urn:microsoft.com/office/officeart/2011/layout/HexagonRadial"/>
    <dgm:cxn modelId="{667319E1-B0CC-4470-928A-E8B71060644E}" type="presParOf" srcId="{F7D9D579-8A8B-4545-9C8F-E5FA91D5A230}" destId="{21CBD3E3-80D2-4332-8A5D-D7BA19801FF8}" srcOrd="1" destOrd="0" presId="urn:microsoft.com/office/officeart/2011/layout/HexagonRadial"/>
    <dgm:cxn modelId="{64DC94DB-8A01-4BB9-BB34-6F43DF681F15}" type="presParOf" srcId="{21CBD3E3-80D2-4332-8A5D-D7BA19801FF8}" destId="{755A16FD-0E9B-4E58-8E56-857DACD4A36F}" srcOrd="0" destOrd="0" presId="urn:microsoft.com/office/officeart/2011/layout/HexagonRadial"/>
    <dgm:cxn modelId="{C6ED52A9-0253-49A8-BF1E-AFF9FC6C99BD}" type="presParOf" srcId="{F7D9D579-8A8B-4545-9C8F-E5FA91D5A230}" destId="{1FA0849C-9D85-410B-979F-522C38FA5BE0}" srcOrd="2" destOrd="0" presId="urn:microsoft.com/office/officeart/2011/layout/HexagonRadial"/>
    <dgm:cxn modelId="{BBB547D7-B832-4142-8C4A-05381E78A82A}" type="presParOf" srcId="{F7D9D579-8A8B-4545-9C8F-E5FA91D5A230}" destId="{43DB84E4-51BF-C44C-9FC1-43C0DE80B95E}" srcOrd="3" destOrd="0" presId="urn:microsoft.com/office/officeart/2011/layout/HexagonRadial"/>
    <dgm:cxn modelId="{78D014A7-88F4-4495-9B86-DE90B0345A43}" type="presParOf" srcId="{43DB84E4-51BF-C44C-9FC1-43C0DE80B95E}" destId="{2FA8EBFE-4403-F646-9D32-8F43801DC326}" srcOrd="0" destOrd="0" presId="urn:microsoft.com/office/officeart/2011/layout/HexagonRadial"/>
    <dgm:cxn modelId="{52BA2DC3-68FC-4073-B8B6-908FF0998B94}" type="presParOf" srcId="{F7D9D579-8A8B-4545-9C8F-E5FA91D5A230}" destId="{E84F76A5-6D49-B34C-842B-45D6ABEF6E27}" srcOrd="4" destOrd="0" presId="urn:microsoft.com/office/officeart/2011/layout/HexagonRadial"/>
    <dgm:cxn modelId="{458B453E-AFEA-401F-B0E5-F546AC769767}" type="presParOf" srcId="{F7D9D579-8A8B-4545-9C8F-E5FA91D5A230}" destId="{66DE24D9-3D86-9A4C-815D-DBA229FD9FE5}" srcOrd="5" destOrd="0" presId="urn:microsoft.com/office/officeart/2011/layout/HexagonRadial"/>
    <dgm:cxn modelId="{04284EE9-56CE-4152-BD75-62F48D95E83D}" type="presParOf" srcId="{66DE24D9-3D86-9A4C-815D-DBA229FD9FE5}" destId="{2AEA9D8D-FAEA-426F-BAD3-1017C66FE7A3}" srcOrd="0" destOrd="0" presId="urn:microsoft.com/office/officeart/2011/layout/HexagonRadial"/>
    <dgm:cxn modelId="{070DB90A-194F-4509-A66C-33679B2AC0EE}" type="presParOf" srcId="{F7D9D579-8A8B-4545-9C8F-E5FA91D5A230}" destId="{D7A2169A-BE10-4B46-8C28-96B2D9D3B1F0}" srcOrd="6" destOrd="0" presId="urn:microsoft.com/office/officeart/2011/layout/HexagonRadial"/>
    <dgm:cxn modelId="{AB2F8D2D-96C3-4175-A06E-DF708448D720}" type="presParOf" srcId="{F7D9D579-8A8B-4545-9C8F-E5FA91D5A230}" destId="{6959AE05-DA9C-5E4D-88FB-F6745D97D8F0}" srcOrd="7" destOrd="0" presId="urn:microsoft.com/office/officeart/2011/layout/HexagonRadial"/>
    <dgm:cxn modelId="{9BC932A2-B036-4AC5-9623-918252BAEA7A}" type="presParOf" srcId="{6959AE05-DA9C-5E4D-88FB-F6745D97D8F0}" destId="{D25CEB89-1BBE-4ABB-A2CE-B24F05C02795}" srcOrd="0" destOrd="0" presId="urn:microsoft.com/office/officeart/2011/layout/HexagonRadial"/>
    <dgm:cxn modelId="{66CCE71E-4AE7-4896-BB05-3DC606362115}" type="presParOf" srcId="{F7D9D579-8A8B-4545-9C8F-E5FA91D5A230}" destId="{6A66F90C-0D12-7E46-9031-7557F1FBF572}" srcOrd="8" destOrd="0" presId="urn:microsoft.com/office/officeart/2011/layout/HexagonRadial"/>
    <dgm:cxn modelId="{346090B4-FAFF-48BD-8E1A-449927BD3C29}" type="presParOf" srcId="{F7D9D579-8A8B-4545-9C8F-E5FA91D5A230}" destId="{CF7F914D-FDEB-BA44-8A90-862E839F9C15}" srcOrd="9" destOrd="0" presId="urn:microsoft.com/office/officeart/2011/layout/HexagonRadial"/>
    <dgm:cxn modelId="{C2AC09EB-FEE1-4B62-9FA4-049526CC2B0A}" type="presParOf" srcId="{CF7F914D-FDEB-BA44-8A90-862E839F9C15}" destId="{5FBAC455-CAD8-4509-A3B1-959D392211AA}" srcOrd="0" destOrd="0" presId="urn:microsoft.com/office/officeart/2011/layout/HexagonRadial"/>
    <dgm:cxn modelId="{11A24DA8-D659-4192-85F6-F40C12F87CC1}" type="presParOf" srcId="{F7D9D579-8A8B-4545-9C8F-E5FA91D5A230}" destId="{ADDCE786-98BA-1C4B-A249-14A7E136E50B}" srcOrd="10" destOrd="0" presId="urn:microsoft.com/office/officeart/2011/layout/HexagonRadial"/>
    <dgm:cxn modelId="{2084BAB4-F9AB-440F-AE1F-705B109C86B5}" type="presParOf" srcId="{F7D9D579-8A8B-4545-9C8F-E5FA91D5A230}" destId="{D853E6E4-6028-D84A-9E17-9D049013B53F}" srcOrd="11" destOrd="0" presId="urn:microsoft.com/office/officeart/2011/layout/HexagonRadial"/>
    <dgm:cxn modelId="{77BD0EF0-835B-40F5-9670-31C325C6F936}" type="presParOf" srcId="{D853E6E4-6028-D84A-9E17-9D049013B53F}" destId="{761FE6F8-79A5-7C42-AE09-25107DBB8BA0}" srcOrd="0" destOrd="0" presId="urn:microsoft.com/office/officeart/2011/layout/HexagonRadial"/>
    <dgm:cxn modelId="{5D6EA368-E9FF-4AEA-865D-94A657CA7867}" type="presParOf" srcId="{F7D9D579-8A8B-4545-9C8F-E5FA91D5A230}" destId="{CFF40DEA-AC90-6748-AB9D-13BBE3755CF5}" srcOrd="12" destOrd="0" presId="urn:microsoft.com/office/officeart/2011/layout/HexagonRadial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CE6D4-23CE-41A1-9C69-45D8AF964698}">
      <dsp:nvSpPr>
        <dsp:cNvPr id="0" name=""/>
        <dsp:cNvSpPr/>
      </dsp:nvSpPr>
      <dsp:spPr>
        <a:xfrm rot="5400000">
          <a:off x="-220942" y="222961"/>
          <a:ext cx="1472950" cy="103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Contexto</a:t>
          </a:r>
          <a:endParaRPr lang="en-US" sz="1600" b="1" kern="1200" dirty="0"/>
        </a:p>
      </dsp:txBody>
      <dsp:txXfrm rot="-5400000">
        <a:off x="1" y="517552"/>
        <a:ext cx="1031065" cy="441885"/>
      </dsp:txXfrm>
    </dsp:sp>
    <dsp:sp modelId="{D7F48C72-37B0-4B74-BE86-59747E687602}">
      <dsp:nvSpPr>
        <dsp:cNvPr id="0" name=""/>
        <dsp:cNvSpPr/>
      </dsp:nvSpPr>
      <dsp:spPr>
        <a:xfrm rot="5400000">
          <a:off x="3959479" y="-2926394"/>
          <a:ext cx="957418" cy="6814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1800" kern="1200" dirty="0" smtClean="0"/>
            <a:t>Magnitud de las crisis humanitarias </a:t>
          </a:r>
          <a:endParaRPr lang="en-US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1800" kern="1200" dirty="0" smtClean="0"/>
            <a:t>Seguridad y xenofobia</a:t>
          </a:r>
          <a:endParaRPr lang="en-US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1800" kern="1200" dirty="0" smtClean="0"/>
            <a:t>Vulnerabilidad y altos riesgos</a:t>
          </a:r>
        </a:p>
        <a:p>
          <a:pPr marL="285750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1031066" y="48756"/>
        <a:ext cx="6767508" cy="863944"/>
      </dsp:txXfrm>
    </dsp:sp>
    <dsp:sp modelId="{EDEC458D-45C8-4E75-8829-9C02BD44DD03}">
      <dsp:nvSpPr>
        <dsp:cNvPr id="0" name=""/>
        <dsp:cNvSpPr/>
      </dsp:nvSpPr>
      <dsp:spPr>
        <a:xfrm rot="5400000">
          <a:off x="-220942" y="1501761"/>
          <a:ext cx="1472950" cy="103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Metas</a:t>
          </a:r>
          <a:endParaRPr lang="en-US" sz="2000" b="1" kern="1200" dirty="0"/>
        </a:p>
      </dsp:txBody>
      <dsp:txXfrm rot="-5400000">
        <a:off x="1" y="1796352"/>
        <a:ext cx="1031065" cy="441885"/>
      </dsp:txXfrm>
    </dsp:sp>
    <dsp:sp modelId="{E4A528E5-3BF4-470F-A23A-387A7E0F7576}">
      <dsp:nvSpPr>
        <dsp:cNvPr id="0" name=""/>
        <dsp:cNvSpPr/>
      </dsp:nvSpPr>
      <dsp:spPr>
        <a:xfrm rot="5400000">
          <a:off x="3959479" y="-1647595"/>
          <a:ext cx="957418" cy="6814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b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1800" b="0" kern="1200" dirty="0" smtClean="0"/>
            <a:t>Predictibilidad</a:t>
          </a:r>
          <a:endParaRPr lang="en-US" sz="1800" b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1800" b="0" kern="1200" dirty="0" smtClean="0"/>
            <a:t>Respuesta integral y sostenible (humanitaria y desarrollo)</a:t>
          </a:r>
          <a:endParaRPr lang="en-US" sz="1800" b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CO" sz="1800" b="0" kern="1200" dirty="0" smtClean="0"/>
            <a:t>Responsabilidad compartida y cooperación regional</a:t>
          </a:r>
          <a:endParaRPr lang="en-US" sz="1800" b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CO" sz="1800" b="0" kern="1200" dirty="0" smtClean="0"/>
        </a:p>
      </dsp:txBody>
      <dsp:txXfrm rot="-5400000">
        <a:off x="1031066" y="1327555"/>
        <a:ext cx="6767508" cy="863944"/>
      </dsp:txXfrm>
    </dsp:sp>
    <dsp:sp modelId="{7E23CCF2-B2BF-405C-8DCD-20BD6E4493E3}">
      <dsp:nvSpPr>
        <dsp:cNvPr id="0" name=""/>
        <dsp:cNvSpPr/>
      </dsp:nvSpPr>
      <dsp:spPr>
        <a:xfrm rot="5400000">
          <a:off x="-220942" y="2809972"/>
          <a:ext cx="1472950" cy="103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A" sz="1500" b="1" i="1" kern="1200" dirty="0" smtClean="0"/>
            <a:t>Proceso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3104563"/>
        <a:ext cx="1031065" cy="441885"/>
      </dsp:txXfrm>
    </dsp:sp>
    <dsp:sp modelId="{23A5B508-2EBC-45F8-A65A-D94CFB0C81CB}">
      <dsp:nvSpPr>
        <dsp:cNvPr id="0" name=""/>
        <dsp:cNvSpPr/>
      </dsp:nvSpPr>
      <dsp:spPr>
        <a:xfrm rot="5400000">
          <a:off x="3930067" y="-339383"/>
          <a:ext cx="1016241" cy="6814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PA" sz="1800" kern="1200" dirty="0" smtClean="0"/>
            <a:t>Marco de Respuesta Integral para los Refugiados (</a:t>
          </a:r>
          <a:r>
            <a:rPr lang="en-US" sz="1800" kern="1200" dirty="0" smtClean="0"/>
            <a:t>CRRF) &amp; </a:t>
          </a:r>
          <a:r>
            <a:rPr lang="en-US" sz="1800" kern="1200" dirty="0" err="1" smtClean="0"/>
            <a:t>Pacto</a:t>
          </a:r>
          <a:r>
            <a:rPr lang="en-US" sz="1800" kern="1200" dirty="0" smtClean="0"/>
            <a:t> Global </a:t>
          </a:r>
          <a:r>
            <a:rPr lang="en-US" sz="1800" kern="1200" dirty="0" err="1" smtClean="0"/>
            <a:t>sobre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Refugiados</a:t>
          </a:r>
          <a:endParaRPr lang="en-US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err="1" smtClean="0"/>
            <a:t>Pacto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mundial</a:t>
          </a:r>
          <a:r>
            <a:rPr lang="en-US" sz="1800" kern="1200" dirty="0" smtClean="0"/>
            <a:t> para la </a:t>
          </a:r>
          <a:r>
            <a:rPr lang="en-US" sz="1800" kern="1200" dirty="0" err="1" smtClean="0"/>
            <a:t>migración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segura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ordenada</a:t>
          </a:r>
          <a:r>
            <a:rPr lang="en-US" sz="1800" kern="1200" dirty="0" smtClean="0"/>
            <a:t> y regular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800" kern="1200" dirty="0"/>
        </a:p>
      </dsp:txBody>
      <dsp:txXfrm rot="-5400000">
        <a:off x="1031066" y="2609227"/>
        <a:ext cx="6764636" cy="917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179B1-C4A1-4A1B-A7D8-2A4740828F35}">
      <dsp:nvSpPr>
        <dsp:cNvPr id="0" name=""/>
        <dsp:cNvSpPr/>
      </dsp:nvSpPr>
      <dsp:spPr>
        <a:xfrm>
          <a:off x="3368029" y="2711793"/>
          <a:ext cx="1696036" cy="14969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 smtClean="0">
              <a:latin typeface="Arial Narrow" panose="020B0606020202030204" pitchFamily="34" charset="0"/>
            </a:rPr>
            <a:t>Sector Privado</a:t>
          </a:r>
          <a:endParaRPr lang="en-GB" sz="900" kern="1200" dirty="0">
            <a:latin typeface="Arial Narrow" panose="020B0606020202030204" pitchFamily="34" charset="0"/>
          </a:endParaRPr>
        </a:p>
      </dsp:txBody>
      <dsp:txXfrm>
        <a:off x="3652533" y="2962897"/>
        <a:ext cx="1127028" cy="994717"/>
      </dsp:txXfrm>
    </dsp:sp>
    <dsp:sp modelId="{2AEA9D8D-FAEA-426F-BAD3-1017C66FE7A3}">
      <dsp:nvSpPr>
        <dsp:cNvPr id="0" name=""/>
        <dsp:cNvSpPr/>
      </dsp:nvSpPr>
      <dsp:spPr>
        <a:xfrm>
          <a:off x="3074245" y="953599"/>
          <a:ext cx="765648" cy="6595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0849C-9D85-410B-979F-522C38FA5BE0}">
      <dsp:nvSpPr>
        <dsp:cNvPr id="0" name=""/>
        <dsp:cNvSpPr/>
      </dsp:nvSpPr>
      <dsp:spPr>
        <a:xfrm>
          <a:off x="1842993" y="65400"/>
          <a:ext cx="1662559" cy="14383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100" kern="1200" dirty="0">
              <a:latin typeface="Arial Narrow" panose="020B0606020202030204" pitchFamily="34" charset="0"/>
            </a:rPr>
            <a:t>SNU y otros organismos multilaterales, incluyendo el BID y BM</a:t>
          </a:r>
          <a:endParaRPr lang="en-GB" sz="1100" kern="1200" dirty="0">
            <a:latin typeface="Arial Narrow" panose="020B0606020202030204" pitchFamily="34" charset="0"/>
          </a:endParaRPr>
        </a:p>
      </dsp:txBody>
      <dsp:txXfrm>
        <a:off x="2118515" y="303761"/>
        <a:ext cx="1111515" cy="961597"/>
      </dsp:txXfrm>
    </dsp:sp>
    <dsp:sp modelId="{D25CEB89-1BBE-4ABB-A2CE-B24F05C02795}">
      <dsp:nvSpPr>
        <dsp:cNvPr id="0" name=""/>
        <dsp:cNvSpPr/>
      </dsp:nvSpPr>
      <dsp:spPr>
        <a:xfrm>
          <a:off x="3421692" y="1582520"/>
          <a:ext cx="765648" cy="6595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28CA6-1731-4721-895F-F24E98FF5CEC}">
      <dsp:nvSpPr>
        <dsp:cNvPr id="0" name=""/>
        <dsp:cNvSpPr/>
      </dsp:nvSpPr>
      <dsp:spPr>
        <a:xfrm>
          <a:off x="3551109" y="1083064"/>
          <a:ext cx="1662559" cy="14383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100" kern="1200" dirty="0">
              <a:latin typeface="Arial Narrow" panose="020B0606020202030204" pitchFamily="34" charset="0"/>
            </a:rPr>
            <a:t>Universidades y centros de investigación</a:t>
          </a:r>
          <a:endParaRPr lang="en-GB" sz="1100" kern="1200" dirty="0">
            <a:latin typeface="Arial Narrow" panose="020B0606020202030204" pitchFamily="34" charset="0"/>
          </a:endParaRPr>
        </a:p>
      </dsp:txBody>
      <dsp:txXfrm>
        <a:off x="3826631" y="1321425"/>
        <a:ext cx="1111515" cy="961597"/>
      </dsp:txXfrm>
    </dsp:sp>
    <dsp:sp modelId="{5FBAC455-CAD8-4509-A3B1-959D392211AA}">
      <dsp:nvSpPr>
        <dsp:cNvPr id="0" name=""/>
        <dsp:cNvSpPr/>
      </dsp:nvSpPr>
      <dsp:spPr>
        <a:xfrm>
          <a:off x="1269615" y="1582518"/>
          <a:ext cx="765648" cy="6595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9D140-6EF7-411A-9593-414BFA8E5AA9}">
      <dsp:nvSpPr>
        <dsp:cNvPr id="0" name=""/>
        <dsp:cNvSpPr/>
      </dsp:nvSpPr>
      <dsp:spPr>
        <a:xfrm>
          <a:off x="1897195" y="3509460"/>
          <a:ext cx="1662559" cy="14383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 Narrow" panose="020B0606020202030204" pitchFamily="34" charset="0"/>
            </a:rPr>
            <a:t>Sociedad Civil</a:t>
          </a:r>
          <a:endParaRPr lang="en-GB" sz="1400" kern="1200" dirty="0">
            <a:latin typeface="Arial Narrow" panose="020B0606020202030204" pitchFamily="34" charset="0"/>
          </a:endParaRPr>
        </a:p>
      </dsp:txBody>
      <dsp:txXfrm>
        <a:off x="2172717" y="3747821"/>
        <a:ext cx="1111515" cy="961597"/>
      </dsp:txXfrm>
    </dsp:sp>
    <dsp:sp modelId="{A3CA51F0-737D-4775-A703-0C90DB5BDEA3}">
      <dsp:nvSpPr>
        <dsp:cNvPr id="0" name=""/>
        <dsp:cNvSpPr/>
      </dsp:nvSpPr>
      <dsp:spPr>
        <a:xfrm>
          <a:off x="511599" y="2796959"/>
          <a:ext cx="1662559" cy="143831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100" kern="1200" dirty="0">
              <a:latin typeface="Arial Narrow" panose="020B0606020202030204" pitchFamily="34" charset="0"/>
            </a:rPr>
            <a:t>Población (sectores en riesgo, población desplazada y retornada)</a:t>
          </a:r>
          <a:endParaRPr lang="en-GB" sz="1100" kern="1200" dirty="0">
            <a:latin typeface="Arial Narrow" panose="020B0606020202030204" pitchFamily="34" charset="0"/>
          </a:endParaRPr>
        </a:p>
      </dsp:txBody>
      <dsp:txXfrm>
        <a:off x="787121" y="3035320"/>
        <a:ext cx="1111515" cy="961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179B1-C4A1-4A1B-A7D8-2A4740828F35}">
      <dsp:nvSpPr>
        <dsp:cNvPr id="0" name=""/>
        <dsp:cNvSpPr/>
      </dsp:nvSpPr>
      <dsp:spPr>
        <a:xfrm>
          <a:off x="7264258" y="1372454"/>
          <a:ext cx="1140888" cy="10070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 smtClean="0">
              <a:latin typeface="Arial Narrow" panose="020B0606020202030204" pitchFamily="34" charset="0"/>
            </a:rPr>
            <a:t>Sector Privado</a:t>
          </a:r>
          <a:endParaRPr lang="en-GB" sz="900" kern="1200" dirty="0">
            <a:latin typeface="Arial Narrow" panose="020B0606020202030204" pitchFamily="34" charset="0"/>
          </a:endParaRPr>
        </a:p>
      </dsp:txBody>
      <dsp:txXfrm>
        <a:off x="7455655" y="1541401"/>
        <a:ext cx="758094" cy="669175"/>
      </dsp:txXfrm>
    </dsp:sp>
    <dsp:sp modelId="{2FA8EBFE-4403-F646-9D32-8F43801DC326}">
      <dsp:nvSpPr>
        <dsp:cNvPr id="0" name=""/>
        <dsp:cNvSpPr/>
      </dsp:nvSpPr>
      <dsp:spPr>
        <a:xfrm>
          <a:off x="6977253" y="1192891"/>
          <a:ext cx="514964" cy="443710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0849C-9D85-410B-979F-522C38FA5BE0}">
      <dsp:nvSpPr>
        <dsp:cNvPr id="0" name=""/>
        <dsp:cNvSpPr/>
      </dsp:nvSpPr>
      <dsp:spPr>
        <a:xfrm>
          <a:off x="4935142" y="1453745"/>
          <a:ext cx="1118508" cy="9676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smtClean="0">
              <a:latin typeface="Arial Narrow" panose="020B0606020202030204" pitchFamily="34" charset="0"/>
            </a:rPr>
            <a:t>OEA / CIDH</a:t>
          </a:r>
          <a:endParaRPr lang="en-GB" sz="1600" b="1" kern="1200" dirty="0">
            <a:latin typeface="Arial Narrow" panose="020B0606020202030204" pitchFamily="34" charset="0"/>
          </a:endParaRPr>
        </a:p>
      </dsp:txBody>
      <dsp:txXfrm>
        <a:off x="5120503" y="1614104"/>
        <a:ext cx="747786" cy="646923"/>
      </dsp:txXfrm>
    </dsp:sp>
    <dsp:sp modelId="{2AEA9D8D-FAEA-426F-BAD3-1017C66FE7A3}">
      <dsp:nvSpPr>
        <dsp:cNvPr id="0" name=""/>
        <dsp:cNvSpPr/>
      </dsp:nvSpPr>
      <dsp:spPr>
        <a:xfrm>
          <a:off x="4647953" y="1261674"/>
          <a:ext cx="514964" cy="443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F76A5-6D49-B34C-842B-45D6ABEF6E27}">
      <dsp:nvSpPr>
        <dsp:cNvPr id="0" name=""/>
        <dsp:cNvSpPr/>
      </dsp:nvSpPr>
      <dsp:spPr>
        <a:xfrm>
          <a:off x="3742103" y="1406851"/>
          <a:ext cx="1118508" cy="9676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>
              <a:latin typeface="Arial Narrow" panose="020B0606020202030204" pitchFamily="34" charset="0"/>
            </a:rPr>
            <a:t>SNU </a:t>
          </a:r>
          <a:r>
            <a:rPr lang="es-PA" sz="1500" b="1" kern="1200" dirty="0" smtClean="0">
              <a:latin typeface="Arial Narrow" panose="020B0606020202030204" pitchFamily="34" charset="0"/>
            </a:rPr>
            <a:t>(UNDG) / BM-BID</a:t>
          </a:r>
          <a:endParaRPr lang="en-GB" sz="1500" b="1" kern="1200" dirty="0">
            <a:latin typeface="Arial Narrow" panose="020B0606020202030204" pitchFamily="34" charset="0"/>
          </a:endParaRPr>
        </a:p>
      </dsp:txBody>
      <dsp:txXfrm>
        <a:off x="3927464" y="1567210"/>
        <a:ext cx="747786" cy="646923"/>
      </dsp:txXfrm>
    </dsp:sp>
    <dsp:sp modelId="{D25CEB89-1BBE-4ABB-A2CE-B24F05C02795}">
      <dsp:nvSpPr>
        <dsp:cNvPr id="0" name=""/>
        <dsp:cNvSpPr/>
      </dsp:nvSpPr>
      <dsp:spPr>
        <a:xfrm>
          <a:off x="1030300" y="1107701"/>
          <a:ext cx="514964" cy="443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169A-BE10-4B46-8C28-96B2D9D3B1F0}">
      <dsp:nvSpPr>
        <dsp:cNvPr id="0" name=""/>
        <dsp:cNvSpPr/>
      </dsp:nvSpPr>
      <dsp:spPr>
        <a:xfrm>
          <a:off x="2515457" y="1360404"/>
          <a:ext cx="1118508" cy="9676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 Narrow" panose="020B0606020202030204" pitchFamily="34" charset="0"/>
            </a:rPr>
            <a:t>SICA</a:t>
          </a:r>
          <a:endParaRPr lang="en-GB" sz="2000" b="1" kern="1200" dirty="0">
            <a:latin typeface="Arial Narrow" panose="020B0606020202030204" pitchFamily="34" charset="0"/>
          </a:endParaRPr>
        </a:p>
      </dsp:txBody>
      <dsp:txXfrm>
        <a:off x="2700818" y="1520763"/>
        <a:ext cx="747786" cy="646923"/>
      </dsp:txXfrm>
    </dsp:sp>
    <dsp:sp modelId="{5FBAC455-CAD8-4509-A3B1-959D392211AA}">
      <dsp:nvSpPr>
        <dsp:cNvPr id="0" name=""/>
        <dsp:cNvSpPr/>
      </dsp:nvSpPr>
      <dsp:spPr>
        <a:xfrm>
          <a:off x="2174450" y="1189763"/>
          <a:ext cx="514964" cy="443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6F90C-0D12-7E46-9031-7557F1FBF572}">
      <dsp:nvSpPr>
        <dsp:cNvPr id="0" name=""/>
        <dsp:cNvSpPr/>
      </dsp:nvSpPr>
      <dsp:spPr>
        <a:xfrm>
          <a:off x="6122708" y="1425841"/>
          <a:ext cx="1118508" cy="9676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latin typeface="Arial Narrow" panose="020B0606020202030204" pitchFamily="34" charset="0"/>
            </a:rPr>
            <a:t>Sociedad Civil</a:t>
          </a:r>
          <a:endParaRPr lang="en-GB" sz="1400" kern="1200" dirty="0">
            <a:latin typeface="Arial Narrow" panose="020B0606020202030204" pitchFamily="34" charset="0"/>
          </a:endParaRPr>
        </a:p>
      </dsp:txBody>
      <dsp:txXfrm>
        <a:off x="6308069" y="1586200"/>
        <a:ext cx="747786" cy="646923"/>
      </dsp:txXfrm>
    </dsp:sp>
    <dsp:sp modelId="{761FE6F8-79A5-7C42-AE09-25107DBB8BA0}">
      <dsp:nvSpPr>
        <dsp:cNvPr id="0" name=""/>
        <dsp:cNvSpPr/>
      </dsp:nvSpPr>
      <dsp:spPr>
        <a:xfrm>
          <a:off x="3421026" y="1249718"/>
          <a:ext cx="514964" cy="4437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CE786-98BA-1C4B-A249-14A7E136E50B}">
      <dsp:nvSpPr>
        <dsp:cNvPr id="0" name=""/>
        <dsp:cNvSpPr/>
      </dsp:nvSpPr>
      <dsp:spPr>
        <a:xfrm>
          <a:off x="1296394" y="1319200"/>
          <a:ext cx="1118508" cy="9676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 Narrow" panose="020B0606020202030204" pitchFamily="34" charset="0"/>
            </a:rPr>
            <a:t>CELAM / SEDAC</a:t>
          </a:r>
          <a:endParaRPr lang="en-GB" sz="1800" kern="1200" dirty="0">
            <a:latin typeface="Arial Narrow" panose="020B0606020202030204" pitchFamily="34" charset="0"/>
          </a:endParaRPr>
        </a:p>
      </dsp:txBody>
      <dsp:txXfrm>
        <a:off x="1481755" y="1479559"/>
        <a:ext cx="747786" cy="646923"/>
      </dsp:txXfrm>
    </dsp:sp>
    <dsp:sp modelId="{CFF40DEA-AC90-6748-AB9D-13BBE3755CF5}">
      <dsp:nvSpPr>
        <dsp:cNvPr id="0" name=""/>
        <dsp:cNvSpPr/>
      </dsp:nvSpPr>
      <dsp:spPr>
        <a:xfrm>
          <a:off x="138122" y="1263818"/>
          <a:ext cx="1118508" cy="96764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solidFill>
                <a:schemeClr val="accent3"/>
              </a:solidFill>
              <a:latin typeface="Arial Narrow" panose="020B0606020202030204" pitchFamily="34" charset="0"/>
            </a:rPr>
            <a:t>Consejo CA DDHH</a:t>
          </a:r>
          <a:endParaRPr lang="en-GB" sz="1500" b="1" kern="1200" dirty="0">
            <a:solidFill>
              <a:schemeClr val="accent3"/>
            </a:solidFill>
            <a:latin typeface="Arial Narrow" panose="020B0606020202030204" pitchFamily="34" charset="0"/>
          </a:endParaRPr>
        </a:p>
      </dsp:txBody>
      <dsp:txXfrm>
        <a:off x="323483" y="1424177"/>
        <a:ext cx="747786" cy="64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Drag background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58" r:id="rId4"/>
    <p:sldLayoutId id="2147493459" r:id="rId5"/>
    <p:sldLayoutId id="2147493460" r:id="rId6"/>
    <p:sldLayoutId id="2147493468" r:id="rId7"/>
    <p:sldLayoutId id="2147493469" r:id="rId8"/>
    <p:sldLayoutId id="2147493461" r:id="rId9"/>
    <p:sldLayoutId id="2147493462" r:id="rId10"/>
    <p:sldLayoutId id="2147493463" r:id="rId11"/>
    <p:sldLayoutId id="2147493464" r:id="rId12"/>
    <p:sldLayoutId id="2147493465" r:id="rId13"/>
    <p:sldLayoutId id="2147493466" r:id="rId1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94"/>
          <a:stretch/>
        </p:blipFill>
        <p:spPr>
          <a:xfrm>
            <a:off x="-24880" y="0"/>
            <a:ext cx="9168880" cy="24989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Integral de Protección Regional y Soluciones para Centroamérica y México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9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9"/>
            <a:ext cx="8754312" cy="47367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Actores</a:t>
            </a:r>
            <a:r>
              <a:rPr lang="en-GB" dirty="0" smtClean="0"/>
              <a:t> Claves 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743200" y="1"/>
          <a:ext cx="6400800" cy="494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795150">
            <a:off x="1828800" y="1166618"/>
            <a:ext cx="2023110" cy="1417320"/>
          </a:xfrm>
          <a:prstGeom prst="rightArrow">
            <a:avLst>
              <a:gd name="adj1" fmla="val 50000"/>
              <a:gd name="adj2" fmla="val 35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ACNUR, OEA, CR</a:t>
            </a:r>
            <a:endParaRPr lang="en-GB" dirty="0">
              <a:latin typeface="Arial Narrow" panose="020B0606020202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1492" y="1538710"/>
            <a:ext cx="2149816" cy="1873576"/>
            <a:chOff x="1158012" y="1278898"/>
            <a:chExt cx="2149816" cy="1873576"/>
          </a:xfrm>
        </p:grpSpPr>
        <p:sp>
          <p:nvSpPr>
            <p:cNvPr id="8" name="Hexagon 7"/>
            <p:cNvSpPr/>
            <p:nvPr/>
          </p:nvSpPr>
          <p:spPr>
            <a:xfrm>
              <a:off x="1158012" y="1278898"/>
              <a:ext cx="2149816" cy="1873576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1515590" y="1590529"/>
              <a:ext cx="1434660" cy="12503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Arial Narrow" panose="020B0606020202030204" pitchFamily="34" charset="0"/>
                </a:rPr>
                <a:t>Estado: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A" sz="900" kern="1200" dirty="0" smtClean="0">
                  <a:latin typeface="Arial Narrow" panose="020B0606020202030204" pitchFamily="34" charset="0"/>
                </a:rPr>
                <a:t>Gobierno</a:t>
              </a:r>
              <a:endParaRPr lang="en-GB" sz="900" kern="1200" dirty="0">
                <a:latin typeface="Arial Narrow" panose="020B060602020203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kern="1200" dirty="0" err="1" smtClean="0">
                  <a:latin typeface="Arial Narrow" panose="020B0606020202030204" pitchFamily="34" charset="0"/>
                </a:rPr>
                <a:t>Municipalidades</a:t>
              </a:r>
              <a:endParaRPr lang="en-GB" sz="900" kern="1200" dirty="0">
                <a:latin typeface="Arial Narrow" panose="020B060602020203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A" sz="900" kern="1200" dirty="0" smtClean="0">
                  <a:latin typeface="Arial Narrow" panose="020B0606020202030204" pitchFamily="34" charset="0"/>
                </a:rPr>
                <a:t>Institución Derechos Humanos</a:t>
              </a:r>
              <a:r>
                <a:rPr lang="es-PA" sz="900" kern="1200" dirty="0">
                  <a:latin typeface="Arial Narrow" panose="020B0606020202030204" pitchFamily="34" charset="0"/>
                </a:rPr>
                <a:t>, </a:t>
              </a:r>
              <a:endParaRPr lang="es-PA" sz="900" kern="1200" dirty="0" smtClean="0">
                <a:latin typeface="Arial Narrow" panose="020B060602020203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A" sz="900" kern="1200" dirty="0" smtClean="0">
                  <a:latin typeface="Arial Narrow" panose="020B0606020202030204" pitchFamily="34" charset="0"/>
                </a:rPr>
                <a:t>Procuraduría Nacional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A" sz="900" kern="1200" dirty="0" smtClean="0">
                  <a:latin typeface="Arial Narrow" panose="020B0606020202030204" pitchFamily="34" charset="0"/>
                </a:rPr>
                <a:t>Entidades </a:t>
              </a:r>
              <a:r>
                <a:rPr lang="es-PA" sz="900" kern="1200" dirty="0">
                  <a:latin typeface="Arial Narrow" panose="020B0606020202030204" pitchFamily="34" charset="0"/>
                </a:rPr>
                <a:t>encargadas </a:t>
              </a:r>
              <a:r>
                <a:rPr lang="es-PA" sz="900" kern="1200" dirty="0" smtClean="0">
                  <a:latin typeface="Arial Narrow" panose="020B0606020202030204" pitchFamily="34" charset="0"/>
                </a:rPr>
                <a:t>de la protección y  </a:t>
              </a:r>
              <a:r>
                <a:rPr lang="es-PA" sz="900" kern="1200" dirty="0">
                  <a:latin typeface="Arial Narrow" panose="020B0606020202030204" pitchFamily="34" charset="0"/>
                </a:rPr>
                <a:t>bienestar </a:t>
              </a:r>
              <a:r>
                <a:rPr lang="es-PA" sz="900" kern="1200" dirty="0" smtClean="0">
                  <a:latin typeface="Arial Narrow" panose="020B0606020202030204" pitchFamily="34" charset="0"/>
                </a:rPr>
                <a:t>de las mujeres, de la niñez</a:t>
              </a:r>
              <a:r>
                <a:rPr lang="es-PA" sz="900" kern="1200" smtClean="0">
                  <a:latin typeface="Arial Narrow" panose="020B0606020202030204" pitchFamily="34" charset="0"/>
                </a:rPr>
                <a:t>, otras</a:t>
              </a:r>
              <a:endParaRPr lang="en-GB" sz="90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565673"/>
          </a:xfrm>
        </p:spPr>
        <p:txBody>
          <a:bodyPr>
            <a:normAutofit/>
          </a:bodyPr>
          <a:lstStyle/>
          <a:p>
            <a:r>
              <a:rPr lang="es-PA" dirty="0" smtClean="0"/>
              <a:t>Proceso Consultas Regionales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902062"/>
            <a:ext cx="8754312" cy="1395970"/>
          </a:xfrm>
        </p:spPr>
        <p:txBody>
          <a:bodyPr/>
          <a:lstStyle/>
          <a:p>
            <a:pPr marL="0" indent="0">
              <a:buNone/>
            </a:pPr>
            <a:r>
              <a:rPr lang="es-PA" sz="2400" dirty="0"/>
              <a:t>El objetivo de las </a:t>
            </a:r>
            <a:r>
              <a:rPr lang="es-PA" sz="2400" b="1" dirty="0"/>
              <a:t>consultas </a:t>
            </a:r>
            <a:r>
              <a:rPr lang="es-PA" sz="2400" b="1" dirty="0" smtClean="0"/>
              <a:t>regionales </a:t>
            </a:r>
            <a:r>
              <a:rPr lang="es-PA" sz="2400" dirty="0"/>
              <a:t>es desarrollar el capítulo </a:t>
            </a:r>
            <a:r>
              <a:rPr lang="es-PA" sz="2400" b="1" dirty="0" smtClean="0"/>
              <a:t>cooperación y responsabilidad compartida</a:t>
            </a:r>
            <a:r>
              <a:rPr lang="es-PA" sz="2400" dirty="0" smtClean="0"/>
              <a:t>: </a:t>
            </a:r>
            <a:endParaRPr lang="en-GB" sz="2400" dirty="0"/>
          </a:p>
          <a:p>
            <a:endParaRPr lang="en-GB" dirty="0"/>
          </a:p>
        </p:txBody>
      </p:sp>
      <p:graphicFrame>
        <p:nvGraphicFramePr>
          <p:cNvPr id="5" name="Diagram 3"/>
          <p:cNvGraphicFramePr/>
          <p:nvPr>
            <p:extLst/>
          </p:nvPr>
        </p:nvGraphicFramePr>
        <p:xfrm>
          <a:off x="348874" y="1814840"/>
          <a:ext cx="8614471" cy="332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exágono 5"/>
          <p:cNvSpPr/>
          <p:nvPr/>
        </p:nvSpPr>
        <p:spPr>
          <a:xfrm>
            <a:off x="6156575" y="3047792"/>
            <a:ext cx="514964" cy="443710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851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Diálogos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Protección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ACNUR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18 de mayo de 2017 Guatemala acogió el primer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Diálogo Regional de Protección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autoridades de Guatemala, Honduras y El Salvador para discutir sobre los principales avances y desafíos en la protección de refugiados, solicitantes de asilo, personas desplazadas, deportados y personas en movimiento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necesidades específicas. </a:t>
            </a:r>
            <a:endParaRPr lang="es-PA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tres delegaciones destacaron la importancia del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Pacto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sobre los Refugiados y la necesidad de desarrollar mecanismos concretos de reparto de responsabilidades. Guatemala y Honduras también compartieron su iniciativa de consultas nacionales para desarrollar su parte en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MIPSR.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diálogo fue facilitado por el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Asistente de Protección del Alto Comisionado ACNUR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(Protección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</a:t>
            </a:r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primer diálogo sobre la protección en la región se llevó a cabo en México (marzo de 2017)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discutir el sistema de asilo y la cooperación con Centroamérica y México en temas relacionados con la protección.</a:t>
            </a:r>
          </a:p>
        </p:txBody>
      </p:sp>
    </p:spTree>
    <p:extLst>
      <p:ext uri="{BB962C8B-B14F-4D97-AF65-F5344CB8AC3E}">
        <p14:creationId xmlns:p14="http://schemas.microsoft.com/office/powerpoint/2010/main" val="18817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Mesa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Redonda </a:t>
            </a:r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Alto </a:t>
            </a:r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ivel </a:t>
            </a:r>
            <a:r>
              <a:rPr lang="es-PA" sz="2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(Honduras, Octubre de 2017)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Mesa Redonda se celebrará en San Pedro Sula a finales de octubre (fecha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confirmar)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se espera que obtenga apoyo para los siguientes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resultados:</a:t>
            </a:r>
          </a:p>
          <a:p>
            <a:pPr marL="0" indent="0" algn="just">
              <a:buNone/>
            </a:pPr>
            <a:endParaRPr lang="es-PA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Acordar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principales elementos del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Integral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de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y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Soluciones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Acordar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el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Integral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y Soluciones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presentará formalmente como una contribución concreta a un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Pacto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sobre los Refugiados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2018.</a:t>
            </a:r>
            <a:endParaRPr lang="es-PA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buFont typeface="+mj-lt"/>
              <a:buAutoNum type="arabicPeriod"/>
            </a:pPr>
            <a:endParaRPr lang="es-PA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buNone/>
            </a:pPr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Consultas Finales </a:t>
            </a:r>
            <a:r>
              <a:rPr lang="es-PA" b="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(diciembre </a:t>
            </a:r>
            <a:r>
              <a:rPr lang="es-PA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2017 - 2018)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finales de diciembre, el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Diálogo del Alto Comisionado sobre los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Desafíos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dedicará a evaluar los progresos realizados e identificar las lecciones aprendidas en 2017. Basándose en este inventario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MIPSR,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iniciará un proceso de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consultas formales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los Estados miembros y otras partes interesadas. </a:t>
            </a:r>
            <a:endParaRPr lang="es-PA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Como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 anunció la Declaración de Nueva York, el Alto Comisionado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incluirá el Pacto </a:t>
            </a:r>
            <a:r>
              <a:rPr lang="es-PA" sz="1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</a:t>
            </a:r>
            <a:r>
              <a:rPr lang="es-PA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sobre los Refugiados en su informe anual a la Asamblea General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que pueda ser considerado por la Asamblea General en su 73ª reunión conjuntamente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s-PA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 resolución anual sobre el </a:t>
            </a:r>
            <a:r>
              <a:rPr lang="es-PA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ACNUR. </a:t>
            </a:r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209551" y="0"/>
            <a:ext cx="8753475" cy="627062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Declaración </a:t>
            </a:r>
            <a:r>
              <a:rPr lang="es-CO" sz="3200" dirty="0"/>
              <a:t>de NY </a:t>
            </a:r>
            <a:r>
              <a:rPr lang="es-CO" sz="3200" dirty="0" smtClean="0"/>
              <a:t>para Refugiados y Migrantes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47127" y="826303"/>
          <a:ext cx="78453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7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591443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Anexo</a:t>
            </a:r>
            <a:r>
              <a:rPr lang="en-US" sz="2800" dirty="0" smtClean="0"/>
              <a:t> I: </a:t>
            </a:r>
            <a:r>
              <a:rPr lang="es-PA" sz="2800" dirty="0" smtClean="0"/>
              <a:t>Marco </a:t>
            </a:r>
            <a:r>
              <a:rPr lang="es-PA" sz="2800" dirty="0"/>
              <a:t>de Respuesta </a:t>
            </a:r>
            <a:r>
              <a:rPr lang="es-PA" sz="2800" dirty="0" smtClean="0"/>
              <a:t/>
            </a:r>
            <a:br>
              <a:rPr lang="es-PA" sz="2800" dirty="0" smtClean="0"/>
            </a:br>
            <a:r>
              <a:rPr lang="es-PA" sz="2800" dirty="0" smtClean="0"/>
              <a:t>Integral para </a:t>
            </a:r>
            <a:r>
              <a:rPr lang="es-PA" sz="2800" dirty="0"/>
              <a:t>los </a:t>
            </a:r>
            <a:r>
              <a:rPr lang="es-PA" sz="2800" dirty="0" smtClean="0"/>
              <a:t>Refugiados (</a:t>
            </a:r>
            <a:r>
              <a:rPr lang="en-US" sz="2800" dirty="0" smtClean="0"/>
              <a:t>CRRF)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45" y="795791"/>
            <a:ext cx="8754312" cy="9366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2400" dirty="0" smtClean="0"/>
              <a:t>El </a:t>
            </a:r>
            <a:r>
              <a:rPr lang="es-ES" sz="2400" dirty="0"/>
              <a:t>CRRF es un conjunto integral de compromisos que se </a:t>
            </a:r>
            <a:r>
              <a:rPr lang="es-ES" sz="2400" dirty="0" smtClean="0"/>
              <a:t>implementan cuando ocurren grandes movimientos de refugiados, a través de respuestas en 4 ejes: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endParaRPr lang="es-PA" dirty="0" smtClean="0"/>
          </a:p>
          <a:p>
            <a:pPr algn="just"/>
            <a:endParaRPr lang="es-E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56" y="1684030"/>
            <a:ext cx="6523285" cy="282717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9034" y="4327410"/>
            <a:ext cx="8754312" cy="97578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s-ES" dirty="0" smtClean="0"/>
          </a:p>
          <a:p>
            <a:pPr algn="just"/>
            <a:endParaRPr lang="es-PA" dirty="0" smtClean="0"/>
          </a:p>
          <a:p>
            <a:pPr algn="just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91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CRRF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marco se basa en la participación de una </a:t>
            </a:r>
            <a:r>
              <a:rPr lang="es-PA" sz="1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amplia gama de partes interesadas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incluidos no sólo los Estados, sino también el sistema de las Naciones Unidas, los asociados nacionales, las instituciones financieras, el sector privado y los agentes de la sociedad civil.</a:t>
            </a:r>
          </a:p>
          <a:p>
            <a:pPr marL="0" indent="0" algn="just">
              <a:buNone/>
            </a:pPr>
            <a:endParaRPr lang="es-PA" sz="1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Declaración de Nueva York establece que en 2018 se adoptará un </a:t>
            </a:r>
            <a:r>
              <a:rPr lang="es-PA" sz="1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Pacto Global para los Refugiados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basado en la experiencia práctica en la aplicación de los </a:t>
            </a:r>
            <a:r>
              <a:rPr lang="es-PA" sz="1800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MIRRs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todo el mundo.</a:t>
            </a:r>
          </a:p>
          <a:p>
            <a:pPr marL="0" indent="0" algn="just">
              <a:buNone/>
            </a:pPr>
            <a:endParaRPr lang="es-PA" sz="1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Integral Regional de </a:t>
            </a:r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Soluciones (MIRPS)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4" y="1299104"/>
            <a:ext cx="8754312" cy="16866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PA" sz="1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apoyo 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 del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Pacto </a:t>
            </a:r>
            <a:r>
              <a:rPr lang="es-PA" sz="1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Global para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Refugiados de 2018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propone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</a:t>
            </a:r>
            <a:r>
              <a:rPr lang="es-PA" sz="1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Integral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de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</a:t>
            </a:r>
            <a:r>
              <a:rPr lang="es-PA" sz="1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Soluciones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Centroamérica y México.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Aprovechando la cooperación regional existente y el reparto de responsabilidades, incluyendo el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 de Acción de Brasil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la </a:t>
            </a:r>
            <a:r>
              <a:rPr lang="es-P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Declaración de Acción de San José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el 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MIRPS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apoyará a los estados en el cumplimiento de sus compromisos existentes, añadiendo 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sostenibilidad </a:t>
            </a:r>
            <a:r>
              <a:rPr lang="es-PA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sus intervenciones</a:t>
            </a:r>
            <a:r>
              <a:rPr lang="es-PA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/>
            <a:r>
              <a:rPr lang="es-PA" sz="1800" dirty="0" smtClean="0"/>
              <a:t>El </a:t>
            </a:r>
            <a:r>
              <a:rPr lang="es-PA" sz="1800" b="1" dirty="0" smtClean="0"/>
              <a:t>MIRPS</a:t>
            </a:r>
            <a:r>
              <a:rPr lang="es-PA" sz="1800" dirty="0" smtClean="0"/>
              <a:t> será </a:t>
            </a:r>
            <a:r>
              <a:rPr lang="es-PA" sz="1800" dirty="0"/>
              <a:t>formalmente presentado como una contribución concreta al Pacto Global sobre Refugiados en 2018.</a:t>
            </a:r>
          </a:p>
          <a:p>
            <a:pPr marL="0" indent="0" algn="just">
              <a:buNone/>
            </a:pP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 MIRPS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AR" sz="1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turbulencia</a:t>
            </a:r>
            <a:r>
              <a:rPr lang="en-US" sz="1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HN" sz="12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socioecon</a:t>
            </a:r>
            <a:r>
              <a:rPr lang="es-PA" sz="1200" b="1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ómica</a:t>
            </a:r>
            <a:r>
              <a:rPr lang="es-PA" sz="1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A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los </a:t>
            </a:r>
            <a:r>
              <a:rPr lang="es-PA" sz="1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altos niveles de violencia</a:t>
            </a:r>
            <a:r>
              <a:rPr lang="es-PA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los países del norte de Centroamérica</a:t>
            </a:r>
            <a:r>
              <a:rPr lang="es-PA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A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resultaron en un gran movimiento multicausal de desplazados internos, refugiados y migrantes. </a:t>
            </a:r>
          </a:p>
          <a:p>
            <a:pPr algn="just">
              <a:lnSpc>
                <a:spcPct val="110000"/>
              </a:lnSpc>
            </a:pPr>
            <a:r>
              <a:rPr lang="es-PA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Estados Unidos, Belice, Canadá, Costa Rica, Guatemala, Honduras, México Nicaragua, Panamá y El Salvador han sido afectados ya sea como países de origen, de tránsito o de destino, o una combinación de estos. </a:t>
            </a:r>
          </a:p>
          <a:p>
            <a:pPr algn="just">
              <a:lnSpc>
                <a:spcPct val="110000"/>
              </a:lnSpc>
            </a:pPr>
            <a:r>
              <a:rPr lang="es-PA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pesar de los esfuerzos por abordar las causas </a:t>
            </a:r>
            <a:r>
              <a:rPr lang="es-PA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</a:t>
            </a:r>
            <a:r>
              <a:rPr lang="es-PA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desplazamiento, todas las indicaciones apuntan al hecho de que el </a:t>
            </a:r>
            <a:r>
              <a:rPr lang="es-PA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desplazamiento forzado desde y hacia los países del NCA </a:t>
            </a:r>
            <a:r>
              <a:rPr lang="es-PA" sz="12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continuará</a:t>
            </a:r>
            <a:r>
              <a:rPr lang="es-PA" sz="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s-P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32785" y="1299600"/>
            <a:ext cx="3451118" cy="3087195"/>
            <a:chOff x="0" y="0"/>
            <a:chExt cx="3195955" cy="285432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195955" cy="2854325"/>
            </a:xfrm>
            <a:prstGeom prst="rect">
              <a:avLst/>
            </a:prstGeom>
            <a:blipFill dpi="0" rotWithShape="1">
              <a:blip r:embed="rId2">
                <a:alphaModFix amt="29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A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27220" y="437321"/>
              <a:ext cx="3012247" cy="232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s-PA" sz="900" dirty="0" smtClean="0"/>
                <a:t>175.000 </a:t>
              </a:r>
              <a:r>
                <a:rPr lang="es-PA" sz="900" dirty="0"/>
                <a:t>Refugiados y solicitantes de asilo del Norte de América Central (NCA) a finales de 2016. Casi </a:t>
              </a:r>
              <a:r>
                <a:rPr lang="es-PA" sz="900" dirty="0" smtClean="0"/>
                <a:t>diez </a:t>
              </a:r>
              <a:r>
                <a:rPr lang="es-PA" sz="900" dirty="0"/>
                <a:t>veces más en los últimos cinco años </a:t>
              </a:r>
              <a:endParaRPr lang="es-PA" sz="900" dirty="0" smtClean="0"/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s-PA" sz="900" dirty="0" smtClean="0"/>
                <a:t>93.000 </a:t>
              </a:r>
              <a:r>
                <a:rPr lang="es-PA" sz="900" dirty="0"/>
                <a:t>Nuevos solicitantes de asilo de la NCA en América del Norte y Central </a:t>
              </a:r>
              <a:endParaRPr lang="es-PA" sz="900" dirty="0" smtClean="0"/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s-PA" sz="900" dirty="0" smtClean="0"/>
                <a:t>174.000 </a:t>
              </a:r>
              <a:r>
                <a:rPr lang="es-PA" sz="900" dirty="0"/>
                <a:t>desplazados internos en Honduras (cifra basada en el ejercicio de perfiles de 2014 realizado en 21 municipios, de un total de 298 en el país) </a:t>
              </a:r>
              <a:endParaRPr lang="es-PA" sz="900" dirty="0" smtClean="0"/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s-PA" sz="900" dirty="0" smtClean="0"/>
                <a:t>216.900 </a:t>
              </a:r>
              <a:r>
                <a:rPr lang="es-PA" sz="900" dirty="0"/>
                <a:t>Deportaciones de ciudadanos de la NCA de Estados Unidos y México en 2016. </a:t>
              </a:r>
              <a:endParaRPr lang="es-PA" sz="900" dirty="0" smtClean="0"/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s-PA" sz="900" dirty="0" smtClean="0"/>
                <a:t>Un </a:t>
              </a:r>
              <a:r>
                <a:rPr lang="es-PA" sz="900" dirty="0"/>
                <a:t>número significativo de niños y mujeres tienen necesidades de protección.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P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Proxima Nova Rg" panose="02000506030000020004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PA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Resultado de imagen de silueta persona 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376" y="47707"/>
              <a:ext cx="272415" cy="397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Resultado de imagen de silueta persona 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573" y="47707"/>
              <a:ext cx="236220" cy="3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Resultado de imagen de silueta persona 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405" y="47707"/>
              <a:ext cx="213360" cy="397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Resultado de imagen de silueta persona 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723" y="47707"/>
              <a:ext cx="405130" cy="405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Resultado de imagen de silueta persona 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773" y="7951"/>
              <a:ext cx="222250" cy="44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Resultado de imagen de silueta niño 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704" y="111318"/>
              <a:ext cx="334010" cy="3340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88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</a:t>
            </a:r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MIRPS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</a:t>
            </a:r>
            <a:r>
              <a:rPr lang="es-PA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Marco Integral </a:t>
            </a:r>
            <a:r>
              <a:rPr lang="es-PA" sz="16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</a:t>
            </a:r>
            <a:r>
              <a:rPr lang="es-PA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A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y Soluciones </a:t>
            </a:r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</a:t>
            </a:r>
            <a:r>
              <a:rPr lang="es-P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basará en </a:t>
            </a:r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compromisos existentes y </a:t>
            </a:r>
            <a:r>
              <a:rPr lang="es-P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desarrollará </a:t>
            </a:r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estrategias</a:t>
            </a:r>
            <a:r>
              <a:rPr lang="es-P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programas y acciones </a:t>
            </a:r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necesarios </a:t>
            </a:r>
            <a:r>
              <a:rPr lang="es-P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fortalecer la protección, así como para mejorar las condiciones en los países de origen y promover soluciones sostenibles</a:t>
            </a:r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/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</a:t>
            </a:r>
            <a:r>
              <a:rPr lang="es-P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MIRPS </a:t>
            </a:r>
            <a:r>
              <a:rPr lang="es-P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incluirá:</a:t>
            </a:r>
          </a:p>
          <a:p>
            <a:pPr lvl="0"/>
            <a:r>
              <a:rPr lang="es-PA" sz="1600" dirty="0" smtClean="0"/>
              <a:t>A </a:t>
            </a:r>
            <a:r>
              <a:rPr lang="es-PA" sz="1600" dirty="0"/>
              <a:t>nivel de cada estado, un </a:t>
            </a:r>
            <a:r>
              <a:rPr lang="es-PA" sz="1600" b="1" dirty="0"/>
              <a:t>plan operativo</a:t>
            </a:r>
            <a:r>
              <a:rPr lang="es-PA" sz="1600" dirty="0"/>
              <a:t> que claramente establezca las estrategias, programas y acciones necesarias para fortalecer la protección y promover medidas concretas de prevención así como soluciones al desplazamiento;</a:t>
            </a:r>
          </a:p>
          <a:p>
            <a:pPr lvl="0"/>
            <a:r>
              <a:rPr lang="es-PA" sz="1600" dirty="0"/>
              <a:t>A nivel regional, una serie de </a:t>
            </a:r>
            <a:r>
              <a:rPr lang="es-PA" sz="1600" b="1" dirty="0"/>
              <a:t>mecanismos responsabilidad compartida</a:t>
            </a:r>
            <a:r>
              <a:rPr lang="es-PA" sz="1600" dirty="0"/>
              <a:t> concretos y cuantificables entre las distintas partes interesadas para apoyar el plan operativo y fortalecer la cooperación </a:t>
            </a:r>
            <a:r>
              <a:rPr lang="es-PA" sz="1600" dirty="0" smtClean="0"/>
              <a:t>regional</a:t>
            </a:r>
            <a:r>
              <a:rPr lang="es-PA" sz="1600" dirty="0"/>
              <a:t>.</a:t>
            </a:r>
            <a:endParaRPr lang="es-PA" sz="1600" dirty="0"/>
          </a:p>
          <a:p>
            <a:pPr algn="just"/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Proceso (Línea de tiempo)</a:t>
            </a:r>
            <a:endParaRPr lang="es-PA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Consultas Nacionales y Regionales </a:t>
            </a:r>
            <a:r>
              <a:rPr lang="es-PA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(Mayo-Sep. 2017)</a:t>
            </a:r>
          </a:p>
          <a:p>
            <a:pPr marL="0" indent="0" algn="just">
              <a:buNone/>
            </a:pPr>
            <a:endParaRPr lang="es-PA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21" y="2196539"/>
            <a:ext cx="4276725" cy="212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8824" y="2195804"/>
            <a:ext cx="1884522" cy="261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800" b="1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Participación en el MIPSR</a:t>
            </a:r>
            <a:r>
              <a:rPr lang="es-PA" sz="8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(junio 2017)</a:t>
            </a:r>
            <a:endParaRPr lang="es-PA" sz="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034" y="2149284"/>
            <a:ext cx="424853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Este proceso </a:t>
            </a:r>
            <a:r>
              <a:rPr lang="es-PA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será llevado </a:t>
            </a:r>
            <a:r>
              <a:rPr lang="es-PA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cabo por los Estados a través de una serie de consultas en las que participan las principales instituciones nacionales, junto con otros </a:t>
            </a:r>
            <a:r>
              <a:rPr lang="es-PA" sz="1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actores interesados ​. </a:t>
            </a:r>
          </a:p>
          <a:p>
            <a:pPr algn="just"/>
            <a:endParaRPr lang="es-PA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s-PA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Estas consultas servirán de base para un plan de acción nacional elaborado por cada Estado. </a:t>
            </a:r>
            <a:r>
              <a:rPr lang="es-PA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objetivo de las consultas </a:t>
            </a:r>
            <a:r>
              <a:rPr lang="es-PA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 desarrollar un plan operacional nacional que detalle las acciones necesarias para implementar todos los compromisos asumidos, así como compromisos adicionales para abordar las lagunas y nuevos desafíos.</a:t>
            </a:r>
          </a:p>
        </p:txBody>
      </p:sp>
    </p:spTree>
    <p:extLst>
      <p:ext uri="{BB962C8B-B14F-4D97-AF65-F5344CB8AC3E}">
        <p14:creationId xmlns:p14="http://schemas.microsoft.com/office/powerpoint/2010/main" val="30061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5293" y="124408"/>
            <a:ext cx="2665445" cy="1312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1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Otros países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Expansión </a:t>
            </a:r>
            <a:r>
              <a:rPr lang="es-PA" sz="9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reasentamiento, vías de admisión, evacuación </a:t>
            </a: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Asistencia técnica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Cooperación financiera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A" sz="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A" sz="9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A" sz="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9281" y="124408"/>
            <a:ext cx="2665445" cy="13125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1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Países de Asilo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Mejorar el sistema de asilo.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Apoyar las necesidades inmediatas.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Mejorar la autosuficiencia de los refugiados</a:t>
            </a:r>
            <a:endParaRPr lang="es-PA" sz="9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Apoyar a las comunidades de acogida.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Incorporar a los refugiados en los planes nacionales.</a:t>
            </a:r>
          </a:p>
          <a:p>
            <a:endParaRPr lang="es-PA" sz="900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269" y="124408"/>
            <a:ext cx="2665445" cy="13125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1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Países de Origen </a:t>
            </a:r>
          </a:p>
          <a:p>
            <a:pPr algn="ctr"/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(Reestablecer condiciones)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Protección nacional (Legal, institucional, política).</a:t>
            </a:r>
            <a:endParaRPr lang="es-PA" sz="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Apoyar las necesidades inmediatas de protección y </a:t>
            </a: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asistencia.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Atender las causas de raíz. </a:t>
            </a:r>
            <a:endParaRPr lang="es-PA" sz="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9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Nacionales de protección en el </a:t>
            </a:r>
            <a:r>
              <a:rPr lang="es-PA" sz="9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extranjero.</a:t>
            </a:r>
            <a:endParaRPr lang="es-PA" sz="9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029" y="1754158"/>
            <a:ext cx="867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CONSULTAS NACIONALES </a:t>
            </a:r>
            <a:endParaRPr lang="es-PA" sz="40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s-P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411" y="3091543"/>
            <a:ext cx="4214327" cy="11010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SNU/</a:t>
            </a:r>
            <a:r>
              <a:rPr lang="es-PA" sz="1200" b="1" u="sng" dirty="0" err="1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</a:t>
            </a:r>
            <a:r>
              <a:rPr lang="es-PA" sz="12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s-PA" sz="1200" b="1" u="sng" dirty="0" err="1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</a:t>
            </a:r>
            <a:r>
              <a:rPr lang="es-PA" sz="12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./ BDM</a:t>
            </a:r>
            <a:endParaRPr lang="es-PA" b="1" u="sng" dirty="0" smtClean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Enfoque común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Apoyo </a:t>
            </a: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los planes nacionales (protección, prevención, soluciones)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Desarrollo de iniciativas regionales (diagnóstico, visibilidad, abogacía, financiamiento, diálogo regional).</a:t>
            </a:r>
            <a:endParaRPr lang="es-PA" sz="1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269" y="3085323"/>
            <a:ext cx="4214327" cy="1101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 u="sng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Sistemas / mecanismos regionales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Enfoque común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Expansión de la protección regional / redes humanitarias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Visibilidad y abogacía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0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Movilización de recursos</a:t>
            </a:r>
          </a:p>
        </p:txBody>
      </p:sp>
    </p:spTree>
    <p:extLst>
      <p:ext uri="{BB962C8B-B14F-4D97-AF65-F5344CB8AC3E}">
        <p14:creationId xmlns:p14="http://schemas.microsoft.com/office/powerpoint/2010/main" val="5902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 [Read-Only]" id="{55D48B73-CC59-443B-B01C-E25E67E1E135}" vid="{701F0886-AF24-4EDB-8CC2-9AFD7BF3CB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UNHCR 2016 ppt template</Template>
  <TotalTime>2006</TotalTime>
  <Words>1283</Words>
  <Application>Microsoft Office PowerPoint</Application>
  <PresentationFormat>On-screen Show (16:9)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Lato</vt:lpstr>
      <vt:lpstr>Proxima Nova Rg</vt:lpstr>
      <vt:lpstr>Times New Roman</vt:lpstr>
      <vt:lpstr>UNHCR2016</vt:lpstr>
      <vt:lpstr>PowerPoint Presentation</vt:lpstr>
      <vt:lpstr>Declaración de NY para Refugiados y Migrantes</vt:lpstr>
      <vt:lpstr>Anexo I: Marco de Respuesta  Integral para los Refugiados (CRRF)</vt:lpstr>
      <vt:lpstr>El CRRF</vt:lpstr>
      <vt:lpstr>Marco Integral Regional de Protección y Soluciones (MIRPS)</vt:lpstr>
      <vt:lpstr>Porque un MIRPS</vt:lpstr>
      <vt:lpstr>El MIRPS</vt:lpstr>
      <vt:lpstr>El Proceso (Línea de tiempo)</vt:lpstr>
      <vt:lpstr>PowerPoint Presentation</vt:lpstr>
      <vt:lpstr>Actores Claves </vt:lpstr>
      <vt:lpstr>Proceso Consultas Regionales</vt:lpstr>
      <vt:lpstr>Diálogos de Protección con ACNUR</vt:lpstr>
      <vt:lpstr> Mesa Redonda de Alto Nivel (Honduras, Octubre de 2017)</vt:lpstr>
      <vt:lpstr> Consultas Finales (diciembre de 2017 - 2018)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Del Pilar Castillo</dc:creator>
  <cp:lastModifiedBy>Giovanni Bassu</cp:lastModifiedBy>
  <cp:revision>19</cp:revision>
  <dcterms:created xsi:type="dcterms:W3CDTF">2017-06-20T14:33:08Z</dcterms:created>
  <dcterms:modified xsi:type="dcterms:W3CDTF">2017-06-22T00:01:59Z</dcterms:modified>
</cp:coreProperties>
</file>