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8" r:id="rId3"/>
    <p:sldId id="258" r:id="rId4"/>
    <p:sldId id="269" r:id="rId5"/>
    <p:sldId id="273" r:id="rId6"/>
    <p:sldId id="259" r:id="rId7"/>
    <p:sldId id="275" r:id="rId8"/>
    <p:sldId id="276" r:id="rId9"/>
    <p:sldId id="277" r:id="rId10"/>
    <p:sldId id="261" r:id="rId11"/>
    <p:sldId id="281" r:id="rId12"/>
    <p:sldId id="279" r:id="rId13"/>
    <p:sldId id="286" r:id="rId14"/>
    <p:sldId id="285" r:id="rId15"/>
    <p:sldId id="280" r:id="rId16"/>
    <p:sldId id="282" r:id="rId17"/>
    <p:sldId id="262" r:id="rId18"/>
    <p:sldId id="271" r:id="rId19"/>
    <p:sldId id="264" r:id="rId20"/>
    <p:sldId id="274" r:id="rId21"/>
    <p:sldId id="283" r:id="rId22"/>
    <p:sldId id="270" r:id="rId23"/>
    <p:sldId id="26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76" autoAdjust="0"/>
  </p:normalViewPr>
  <p:slideViewPr>
    <p:cSldViewPr>
      <p:cViewPr>
        <p:scale>
          <a:sx n="70" d="100"/>
          <a:sy n="70" d="100"/>
        </p:scale>
        <p:origin x="-5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B8E52-0E12-4A56-9275-8DD1EDD263F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S"/>
        </a:p>
      </dgm:t>
    </dgm:pt>
    <dgm:pt modelId="{E011EB85-1E49-469F-9D2A-1773403D4CA6}">
      <dgm:prSet phldrT="[Text]"/>
      <dgm:spPr/>
      <dgm:t>
        <a:bodyPr/>
        <a:lstStyle/>
        <a:p>
          <a:r>
            <a:rPr lang="en-GB" noProof="0" dirty="0" smtClean="0">
              <a:solidFill>
                <a:schemeClr val="tx1"/>
              </a:solidFill>
            </a:rPr>
            <a:t>3</a:t>
          </a:r>
          <a:endParaRPr lang="en-GB" noProof="0" dirty="0">
            <a:solidFill>
              <a:schemeClr val="tx1"/>
            </a:solidFill>
          </a:endParaRPr>
        </a:p>
      </dgm:t>
    </dgm:pt>
    <dgm:pt modelId="{35EAF3E8-7D3D-4A32-8C2A-D9C9EBFF5A1E}" type="parTrans" cxnId="{0F1298B6-BD0E-484F-8B63-656C1350ACBD}">
      <dgm:prSet/>
      <dgm:spPr/>
      <dgm:t>
        <a:bodyPr/>
        <a:lstStyle/>
        <a:p>
          <a:endParaRPr lang="es-ES"/>
        </a:p>
      </dgm:t>
    </dgm:pt>
    <dgm:pt modelId="{6B70E5A3-5225-45D7-B76D-9B727E4936B2}" type="sibTrans" cxnId="{0F1298B6-BD0E-484F-8B63-656C1350ACBD}">
      <dgm:prSet/>
      <dgm:spPr/>
      <dgm:t>
        <a:bodyPr/>
        <a:lstStyle/>
        <a:p>
          <a:endParaRPr lang="es-ES"/>
        </a:p>
      </dgm:t>
    </dgm:pt>
    <dgm:pt modelId="{0142F3EA-A2EA-4393-9C71-1625103CC9B5}">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1800" b="1" noProof="0" dirty="0" smtClean="0"/>
            <a:t>Persecution</a:t>
          </a:r>
        </a:p>
        <a:p>
          <a:pPr marL="0" marR="0" indent="0" algn="l"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l"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n-GB" sz="1800" noProof="0" dirty="0" smtClean="0"/>
            <a:t>___</a:t>
          </a:r>
        </a:p>
        <a:p>
          <a:pPr marL="0" marR="0" indent="0" algn="l"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ctr" defTabSz="914400" eaLnBrk="1" fontAlgn="auto" latinLnBrk="0" hangingPunct="1">
            <a:lnSpc>
              <a:spcPct val="100000"/>
            </a:lnSpc>
            <a:spcBef>
              <a:spcPts val="0"/>
            </a:spcBef>
            <a:spcAft>
              <a:spcPts val="0"/>
            </a:spcAft>
            <a:buClrTx/>
            <a:buSzTx/>
            <a:buFontTx/>
            <a:buNone/>
            <a:tabLst/>
            <a:defRPr/>
          </a:pPr>
          <a:endParaRPr lang="en-GB" noProof="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n-GB" noProof="0" dirty="0" smtClean="0"/>
            <a:t>Serious human rights violations</a:t>
          </a:r>
        </a:p>
        <a:p>
          <a:pPr algn="l" defTabSz="800100">
            <a:lnSpc>
              <a:spcPct val="90000"/>
            </a:lnSpc>
            <a:spcBef>
              <a:spcPct val="0"/>
            </a:spcBef>
            <a:spcAft>
              <a:spcPct val="35000"/>
            </a:spcAft>
          </a:pPr>
          <a:endParaRPr lang="en-GB" sz="1800" noProof="0" dirty="0"/>
        </a:p>
      </dgm:t>
    </dgm:pt>
    <dgm:pt modelId="{C8F4BB98-F753-4867-B774-2E3FE611F730}" type="parTrans" cxnId="{623FE14A-40E5-4D9A-B249-C2BB47C3C1DD}">
      <dgm:prSet/>
      <dgm:spPr/>
      <dgm:t>
        <a:bodyPr/>
        <a:lstStyle/>
        <a:p>
          <a:endParaRPr lang="es-ES"/>
        </a:p>
      </dgm:t>
    </dgm:pt>
    <dgm:pt modelId="{79B4C3DC-1CD1-481D-B7B1-74F6CADBFF0F}" type="sibTrans" cxnId="{623FE14A-40E5-4D9A-B249-C2BB47C3C1DD}">
      <dgm:prSet/>
      <dgm:spPr/>
      <dgm:t>
        <a:bodyPr/>
        <a:lstStyle/>
        <a:p>
          <a:endParaRPr lang="es-ES"/>
        </a:p>
      </dgm:t>
    </dgm:pt>
    <dgm:pt modelId="{99F79420-6200-4559-B443-E2F341308AA5}">
      <dgm:prSet phldrT="[Text]"/>
      <dgm:spPr/>
      <dgm:t>
        <a:bodyPr/>
        <a:lstStyle/>
        <a:p>
          <a:r>
            <a:rPr lang="en-GB" noProof="0" dirty="0" smtClean="0">
              <a:solidFill>
                <a:schemeClr val="tx1"/>
              </a:solidFill>
            </a:rPr>
            <a:t>4</a:t>
          </a:r>
          <a:endParaRPr lang="en-GB" noProof="0" dirty="0">
            <a:solidFill>
              <a:schemeClr val="tx1"/>
            </a:solidFill>
          </a:endParaRPr>
        </a:p>
      </dgm:t>
    </dgm:pt>
    <dgm:pt modelId="{2A3FAF89-CA59-47EB-86A4-32F98EF8D751}" type="parTrans" cxnId="{CC681562-0AB1-47F2-A480-1776BEEC2C1E}">
      <dgm:prSet/>
      <dgm:spPr/>
      <dgm:t>
        <a:bodyPr/>
        <a:lstStyle/>
        <a:p>
          <a:endParaRPr lang="es-ES"/>
        </a:p>
      </dgm:t>
    </dgm:pt>
    <dgm:pt modelId="{7FD42899-0A08-4E95-930E-795EAD207680}" type="sibTrans" cxnId="{CC681562-0AB1-47F2-A480-1776BEEC2C1E}">
      <dgm:prSet/>
      <dgm:spPr/>
      <dgm:t>
        <a:bodyPr/>
        <a:lstStyle/>
        <a:p>
          <a:endParaRPr lang="es-ES"/>
        </a:p>
      </dgm:t>
    </dgm:pt>
    <dgm:pt modelId="{469316A0-8D04-48AA-B761-F4C0D72CB464}">
      <dgm:prSet phldrT="[Text]" custT="1"/>
      <dgm:spPr/>
      <dgm:t>
        <a:bodyPr/>
        <a:lstStyle/>
        <a:p>
          <a:pPr algn="l"/>
          <a:endParaRPr lang="en-GB" sz="1800" noProof="0" dirty="0" smtClean="0"/>
        </a:p>
        <a:p>
          <a:pPr algn="ctr"/>
          <a:r>
            <a:rPr lang="en-GB" sz="1800" b="1" noProof="0" dirty="0" smtClean="0"/>
            <a:t>Link to the motives established in the 1951 Convention</a:t>
          </a:r>
        </a:p>
        <a:p>
          <a:pPr algn="ctr"/>
          <a:r>
            <a:rPr lang="en-GB" sz="1800" noProof="0" dirty="0" smtClean="0"/>
            <a:t>___</a:t>
          </a:r>
        </a:p>
        <a:p>
          <a:pPr algn="ctr"/>
          <a:r>
            <a:rPr lang="en-GB" sz="1800" noProof="0" dirty="0" smtClean="0"/>
            <a:t>Race, religion, nationality, membership of a particular social group or political opinion </a:t>
          </a:r>
          <a:endParaRPr lang="en-GB" sz="1800" noProof="0" dirty="0"/>
        </a:p>
      </dgm:t>
    </dgm:pt>
    <dgm:pt modelId="{635A59EB-BDBD-4B15-BA90-459C9D75EB2B}" type="parTrans" cxnId="{6CD589D4-BA12-4A5A-BA03-610156CD28FD}">
      <dgm:prSet/>
      <dgm:spPr/>
      <dgm:t>
        <a:bodyPr/>
        <a:lstStyle/>
        <a:p>
          <a:endParaRPr lang="es-ES"/>
        </a:p>
      </dgm:t>
    </dgm:pt>
    <dgm:pt modelId="{F291BA60-1A0D-415A-A104-100D9FA79339}" type="sibTrans" cxnId="{6CD589D4-BA12-4A5A-BA03-610156CD28FD}">
      <dgm:prSet/>
      <dgm:spPr/>
      <dgm:t>
        <a:bodyPr/>
        <a:lstStyle/>
        <a:p>
          <a:endParaRPr lang="es-ES"/>
        </a:p>
      </dgm:t>
    </dgm:pt>
    <dgm:pt modelId="{2C722CA5-D804-45F5-98F5-5C0E24E9D7FE}">
      <dgm:prSet/>
      <dgm:spPr/>
      <dgm:t>
        <a:bodyPr/>
        <a:lstStyle/>
        <a:p>
          <a:r>
            <a:rPr lang="en-GB" noProof="0" dirty="0" smtClean="0">
              <a:solidFill>
                <a:schemeClr val="tx1"/>
              </a:solidFill>
            </a:rPr>
            <a:t>1</a:t>
          </a:r>
          <a:endParaRPr lang="en-GB" noProof="0" dirty="0">
            <a:solidFill>
              <a:schemeClr val="tx1"/>
            </a:solidFill>
          </a:endParaRPr>
        </a:p>
      </dgm:t>
    </dgm:pt>
    <dgm:pt modelId="{A4403EF1-117C-4B9B-998C-54F9788763AC}" type="parTrans" cxnId="{3FF6FC92-54D1-476B-B560-5CF43472F942}">
      <dgm:prSet/>
      <dgm:spPr/>
      <dgm:t>
        <a:bodyPr/>
        <a:lstStyle/>
        <a:p>
          <a:endParaRPr lang="es-ES"/>
        </a:p>
      </dgm:t>
    </dgm:pt>
    <dgm:pt modelId="{E20BCF96-27BC-48CD-9190-0AD0013ACBA5}" type="sibTrans" cxnId="{3FF6FC92-54D1-476B-B560-5CF43472F942}">
      <dgm:prSet/>
      <dgm:spPr/>
      <dgm:t>
        <a:bodyPr/>
        <a:lstStyle/>
        <a:p>
          <a:endParaRPr lang="es-ES"/>
        </a:p>
      </dgm:t>
    </dgm:pt>
    <dgm:pt modelId="{EAD4ED72-06FC-4346-8E15-F8AD8E01B36F}">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l" defTabSz="914400" eaLnBrk="1" fontAlgn="auto" latinLnBrk="0" hangingPunct="1">
            <a:lnSpc>
              <a:spcPct val="100000"/>
            </a:lnSpc>
            <a:spcBef>
              <a:spcPts val="0"/>
            </a:spcBef>
            <a:spcAft>
              <a:spcPts val="0"/>
            </a:spcAft>
            <a:buClrTx/>
            <a:buSzTx/>
            <a:buFontTx/>
            <a:buNone/>
            <a:tabLst/>
            <a:defRPr/>
          </a:pPr>
          <a:r>
            <a:rPr lang="en-GB" sz="1800" b="1" noProof="0" dirty="0" smtClean="0"/>
            <a:t>To be outside the country of nationality</a:t>
          </a:r>
        </a:p>
        <a:p>
          <a:pPr marL="0" marR="0" indent="0" algn="l"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n-GB" sz="1800" noProof="0" dirty="0" smtClean="0"/>
            <a:t>___</a:t>
          </a:r>
        </a:p>
        <a:p>
          <a:pPr marL="0" marR="0" indent="0" algn="ctr"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n-GB" sz="1800" noProof="0" dirty="0" smtClean="0"/>
            <a:t>The primary difference with internally displaced persons</a:t>
          </a:r>
        </a:p>
        <a:p>
          <a:pPr algn="l" defTabSz="800100">
            <a:lnSpc>
              <a:spcPct val="90000"/>
            </a:lnSpc>
            <a:spcBef>
              <a:spcPct val="0"/>
            </a:spcBef>
            <a:spcAft>
              <a:spcPct val="35000"/>
            </a:spcAft>
          </a:pPr>
          <a:endParaRPr lang="en-GB" sz="1800" noProof="0" dirty="0"/>
        </a:p>
      </dgm:t>
    </dgm:pt>
    <dgm:pt modelId="{C8B6BBE6-8E5C-46ED-80AF-7DE8141539F8}" type="parTrans" cxnId="{803A3371-6568-4576-AB85-FD1338414B60}">
      <dgm:prSet/>
      <dgm:spPr/>
      <dgm:t>
        <a:bodyPr/>
        <a:lstStyle/>
        <a:p>
          <a:endParaRPr lang="es-ES"/>
        </a:p>
      </dgm:t>
    </dgm:pt>
    <dgm:pt modelId="{3B8BEBA6-5E18-47F2-94EC-07B4589907FC}" type="sibTrans" cxnId="{803A3371-6568-4576-AB85-FD1338414B60}">
      <dgm:prSet/>
      <dgm:spPr/>
      <dgm:t>
        <a:bodyPr/>
        <a:lstStyle/>
        <a:p>
          <a:endParaRPr lang="es-ES"/>
        </a:p>
      </dgm:t>
    </dgm:pt>
    <dgm:pt modelId="{31D21F78-EA10-4EC1-B36F-031E6160ED22}">
      <dgm:prSet/>
      <dgm:spPr/>
      <dgm:t>
        <a:bodyPr/>
        <a:lstStyle/>
        <a:p>
          <a:r>
            <a:rPr lang="en-GB" noProof="0" dirty="0" smtClean="0">
              <a:solidFill>
                <a:schemeClr val="tx1"/>
              </a:solidFill>
            </a:rPr>
            <a:t>2</a:t>
          </a:r>
          <a:endParaRPr lang="en-GB" noProof="0" dirty="0">
            <a:solidFill>
              <a:schemeClr val="tx1"/>
            </a:solidFill>
          </a:endParaRPr>
        </a:p>
      </dgm:t>
    </dgm:pt>
    <dgm:pt modelId="{63A91391-B20C-4FB7-AF11-4C9DB138A811}" type="parTrans" cxnId="{AE627F9A-78F2-443B-B8A1-5D417BF08165}">
      <dgm:prSet/>
      <dgm:spPr/>
      <dgm:t>
        <a:bodyPr/>
        <a:lstStyle/>
        <a:p>
          <a:endParaRPr lang="es-ES"/>
        </a:p>
      </dgm:t>
    </dgm:pt>
    <dgm:pt modelId="{E62B26EF-CC86-4CD1-AB64-6F2B65C24D7C}" type="sibTrans" cxnId="{AE627F9A-78F2-443B-B8A1-5D417BF08165}">
      <dgm:prSet/>
      <dgm:spPr/>
      <dgm:t>
        <a:bodyPr/>
        <a:lstStyle/>
        <a:p>
          <a:endParaRPr lang="es-ES"/>
        </a:p>
      </dgm:t>
    </dgm:pt>
    <dgm:pt modelId="{A928B2F2-52B7-40D1-987A-F008A809FF54}">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n-GB" sz="1800" b="1" noProof="0" dirty="0" smtClean="0"/>
            <a:t>To have a well-founded fear</a:t>
          </a:r>
        </a:p>
        <a:p>
          <a:pPr marL="0" marR="0" indent="0" algn="l"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n-GB" sz="1800" noProof="0" dirty="0" smtClean="0"/>
            <a:t>___</a:t>
          </a:r>
        </a:p>
        <a:p>
          <a:pPr marL="0" marR="0" indent="0" algn="ctr" defTabSz="914400" eaLnBrk="1" fontAlgn="auto" latinLnBrk="0" hangingPunct="1">
            <a:lnSpc>
              <a:spcPct val="100000"/>
            </a:lnSpc>
            <a:spcBef>
              <a:spcPts val="0"/>
            </a:spcBef>
            <a:spcAft>
              <a:spcPts val="0"/>
            </a:spcAft>
            <a:buClrTx/>
            <a:buSzTx/>
            <a:buFontTx/>
            <a:buNone/>
            <a:tabLst/>
            <a:defRPr/>
          </a:pPr>
          <a:endParaRPr lang="en-GB" sz="1800" noProof="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n-GB" noProof="0" dirty="0" smtClean="0"/>
            <a:t>Analysing the future, including an analysis of national protection</a:t>
          </a:r>
        </a:p>
        <a:p>
          <a:pPr algn="l" defTabSz="800100">
            <a:lnSpc>
              <a:spcPct val="90000"/>
            </a:lnSpc>
            <a:spcBef>
              <a:spcPct val="0"/>
            </a:spcBef>
            <a:spcAft>
              <a:spcPct val="35000"/>
            </a:spcAft>
          </a:pPr>
          <a:endParaRPr lang="en-GB" sz="1800" noProof="0" dirty="0"/>
        </a:p>
      </dgm:t>
    </dgm:pt>
    <dgm:pt modelId="{E410FD6D-7B35-4F3B-86A4-CEE915872298}" type="parTrans" cxnId="{C143C0C0-D78A-4787-A26C-28BCAC1A67B3}">
      <dgm:prSet/>
      <dgm:spPr/>
      <dgm:t>
        <a:bodyPr/>
        <a:lstStyle/>
        <a:p>
          <a:endParaRPr lang="es-ES"/>
        </a:p>
      </dgm:t>
    </dgm:pt>
    <dgm:pt modelId="{F9C67485-2331-4335-A02E-018434405251}" type="sibTrans" cxnId="{C143C0C0-D78A-4787-A26C-28BCAC1A67B3}">
      <dgm:prSet/>
      <dgm:spPr/>
      <dgm:t>
        <a:bodyPr/>
        <a:lstStyle/>
        <a:p>
          <a:endParaRPr lang="es-ES"/>
        </a:p>
      </dgm:t>
    </dgm:pt>
    <dgm:pt modelId="{D5A1EA39-FED0-49C8-A215-0D6EE36470E5}" type="pres">
      <dgm:prSet presAssocID="{5A5B8E52-0E12-4A56-9275-8DD1EDD263F3}" presName="list" presStyleCnt="0">
        <dgm:presLayoutVars>
          <dgm:dir/>
          <dgm:animLvl val="lvl"/>
        </dgm:presLayoutVars>
      </dgm:prSet>
      <dgm:spPr/>
      <dgm:t>
        <a:bodyPr/>
        <a:lstStyle/>
        <a:p>
          <a:endParaRPr lang="es-ES"/>
        </a:p>
      </dgm:t>
    </dgm:pt>
    <dgm:pt modelId="{E16184B4-0DCA-465A-AAED-5B5194DBE42E}" type="pres">
      <dgm:prSet presAssocID="{2C722CA5-D804-45F5-98F5-5C0E24E9D7FE}" presName="posSpace" presStyleCnt="0"/>
      <dgm:spPr/>
    </dgm:pt>
    <dgm:pt modelId="{6BA93289-2499-4E27-8663-7342ADEC49E5}" type="pres">
      <dgm:prSet presAssocID="{2C722CA5-D804-45F5-98F5-5C0E24E9D7FE}" presName="vertFlow" presStyleCnt="0"/>
      <dgm:spPr/>
    </dgm:pt>
    <dgm:pt modelId="{45C4A8D5-F33C-467C-BAB4-1914A7D26545}" type="pres">
      <dgm:prSet presAssocID="{2C722CA5-D804-45F5-98F5-5C0E24E9D7FE}" presName="topSpace" presStyleCnt="0"/>
      <dgm:spPr/>
    </dgm:pt>
    <dgm:pt modelId="{04C22128-F4EF-4E19-A149-83BB91976D30}" type="pres">
      <dgm:prSet presAssocID="{2C722CA5-D804-45F5-98F5-5C0E24E9D7FE}" presName="firstComp" presStyleCnt="0"/>
      <dgm:spPr/>
    </dgm:pt>
    <dgm:pt modelId="{A8D5423B-AA59-4696-B6DE-6856C134E2CF}" type="pres">
      <dgm:prSet presAssocID="{2C722CA5-D804-45F5-98F5-5C0E24E9D7FE}" presName="firstChild" presStyleLbl="bgAccFollowNode1" presStyleIdx="0" presStyleCnt="4" custScaleX="123885" custScaleY="464451" custLinFactNeighborX="37658" custLinFactNeighborY="5494"/>
      <dgm:spPr/>
      <dgm:t>
        <a:bodyPr/>
        <a:lstStyle/>
        <a:p>
          <a:endParaRPr lang="es-ES"/>
        </a:p>
      </dgm:t>
    </dgm:pt>
    <dgm:pt modelId="{D5F7E8DE-E6D6-42D4-94D8-8076F7B790E9}" type="pres">
      <dgm:prSet presAssocID="{2C722CA5-D804-45F5-98F5-5C0E24E9D7FE}" presName="firstChildTx" presStyleLbl="bgAccFollowNode1" presStyleIdx="0" presStyleCnt="4">
        <dgm:presLayoutVars>
          <dgm:bulletEnabled val="1"/>
        </dgm:presLayoutVars>
      </dgm:prSet>
      <dgm:spPr/>
      <dgm:t>
        <a:bodyPr/>
        <a:lstStyle/>
        <a:p>
          <a:endParaRPr lang="es-ES"/>
        </a:p>
      </dgm:t>
    </dgm:pt>
    <dgm:pt modelId="{6D9A41C3-A9CD-4986-BA16-1CE5C367DC7E}" type="pres">
      <dgm:prSet presAssocID="{2C722CA5-D804-45F5-98F5-5C0E24E9D7FE}" presName="negSpace" presStyleCnt="0"/>
      <dgm:spPr/>
    </dgm:pt>
    <dgm:pt modelId="{639C47A8-033C-4DF9-AA09-7991125906AE}" type="pres">
      <dgm:prSet presAssocID="{2C722CA5-D804-45F5-98F5-5C0E24E9D7FE}" presName="circle" presStyleLbl="node1" presStyleIdx="0" presStyleCnt="4" custLinFactNeighborX="34845" custLinFactNeighborY="-16445"/>
      <dgm:spPr/>
      <dgm:t>
        <a:bodyPr/>
        <a:lstStyle/>
        <a:p>
          <a:endParaRPr lang="es-ES"/>
        </a:p>
      </dgm:t>
    </dgm:pt>
    <dgm:pt modelId="{19188172-47A0-402E-AF4D-0644C4124B0F}" type="pres">
      <dgm:prSet presAssocID="{E20BCF96-27BC-48CD-9190-0AD0013ACBA5}" presName="transSpace" presStyleCnt="0"/>
      <dgm:spPr/>
    </dgm:pt>
    <dgm:pt modelId="{474421E1-7B85-48AB-997B-314FCFCC779F}" type="pres">
      <dgm:prSet presAssocID="{31D21F78-EA10-4EC1-B36F-031E6160ED22}" presName="posSpace" presStyleCnt="0"/>
      <dgm:spPr/>
    </dgm:pt>
    <dgm:pt modelId="{9AEC072F-8EDD-4E2E-96DD-82B41D59F2DD}" type="pres">
      <dgm:prSet presAssocID="{31D21F78-EA10-4EC1-B36F-031E6160ED22}" presName="vertFlow" presStyleCnt="0"/>
      <dgm:spPr/>
    </dgm:pt>
    <dgm:pt modelId="{A7C29317-9CDA-43A2-976D-778752798CD5}" type="pres">
      <dgm:prSet presAssocID="{31D21F78-EA10-4EC1-B36F-031E6160ED22}" presName="topSpace" presStyleCnt="0"/>
      <dgm:spPr/>
    </dgm:pt>
    <dgm:pt modelId="{4DD6204C-113E-42E8-B168-F55F358A6EC6}" type="pres">
      <dgm:prSet presAssocID="{31D21F78-EA10-4EC1-B36F-031E6160ED22}" presName="firstComp" presStyleCnt="0"/>
      <dgm:spPr/>
    </dgm:pt>
    <dgm:pt modelId="{3A09DC1B-3C8A-45E4-BEB6-D5A622C9E968}" type="pres">
      <dgm:prSet presAssocID="{31D21F78-EA10-4EC1-B36F-031E6160ED22}" presName="firstChild" presStyleLbl="bgAccFollowNode1" presStyleIdx="1" presStyleCnt="4" custScaleX="123936" custScaleY="465188" custLinFactNeighborX="12904"/>
      <dgm:spPr/>
      <dgm:t>
        <a:bodyPr/>
        <a:lstStyle/>
        <a:p>
          <a:endParaRPr lang="es-ES"/>
        </a:p>
      </dgm:t>
    </dgm:pt>
    <dgm:pt modelId="{4AB06239-9F1F-4EF9-BABC-541AEA86A55D}" type="pres">
      <dgm:prSet presAssocID="{31D21F78-EA10-4EC1-B36F-031E6160ED22}" presName="firstChildTx" presStyleLbl="bgAccFollowNode1" presStyleIdx="1" presStyleCnt="4">
        <dgm:presLayoutVars>
          <dgm:bulletEnabled val="1"/>
        </dgm:presLayoutVars>
      </dgm:prSet>
      <dgm:spPr/>
      <dgm:t>
        <a:bodyPr/>
        <a:lstStyle/>
        <a:p>
          <a:endParaRPr lang="es-ES"/>
        </a:p>
      </dgm:t>
    </dgm:pt>
    <dgm:pt modelId="{C4359229-9846-44C2-A98A-687372C85456}" type="pres">
      <dgm:prSet presAssocID="{31D21F78-EA10-4EC1-B36F-031E6160ED22}" presName="negSpace" presStyleCnt="0"/>
      <dgm:spPr/>
    </dgm:pt>
    <dgm:pt modelId="{83519486-5C84-41C7-9896-1DD902DF776A}" type="pres">
      <dgm:prSet presAssocID="{31D21F78-EA10-4EC1-B36F-031E6160ED22}" presName="circle" presStyleLbl="node1" presStyleIdx="1" presStyleCnt="4" custLinFactNeighborX="-13552" custLinFactNeighborY="-16445"/>
      <dgm:spPr/>
      <dgm:t>
        <a:bodyPr/>
        <a:lstStyle/>
        <a:p>
          <a:endParaRPr lang="es-ES"/>
        </a:p>
      </dgm:t>
    </dgm:pt>
    <dgm:pt modelId="{EBA9E01E-E6BC-4B92-B6AA-217F6B098342}" type="pres">
      <dgm:prSet presAssocID="{E62B26EF-CC86-4CD1-AB64-6F2B65C24D7C}" presName="transSpace" presStyleCnt="0"/>
      <dgm:spPr/>
    </dgm:pt>
    <dgm:pt modelId="{546CFD9F-EE45-4CC5-AA5F-1BFB7DD70662}" type="pres">
      <dgm:prSet presAssocID="{E011EB85-1E49-469F-9D2A-1773403D4CA6}" presName="posSpace" presStyleCnt="0"/>
      <dgm:spPr/>
    </dgm:pt>
    <dgm:pt modelId="{385FAE33-44CE-4C90-9E79-EB29850CCD8A}" type="pres">
      <dgm:prSet presAssocID="{E011EB85-1E49-469F-9D2A-1773403D4CA6}" presName="vertFlow" presStyleCnt="0"/>
      <dgm:spPr/>
    </dgm:pt>
    <dgm:pt modelId="{DF135B49-0D37-497C-A7C3-3DB828F857B2}" type="pres">
      <dgm:prSet presAssocID="{E011EB85-1E49-469F-9D2A-1773403D4CA6}" presName="topSpace" presStyleCnt="0"/>
      <dgm:spPr/>
    </dgm:pt>
    <dgm:pt modelId="{190AD104-48AF-486E-8E4A-3D92986F9262}" type="pres">
      <dgm:prSet presAssocID="{E011EB85-1E49-469F-9D2A-1773403D4CA6}" presName="firstComp" presStyleCnt="0"/>
      <dgm:spPr/>
    </dgm:pt>
    <dgm:pt modelId="{1B178FE4-7C4F-409A-83E9-2FE57701CC12}" type="pres">
      <dgm:prSet presAssocID="{E011EB85-1E49-469F-9D2A-1773403D4CA6}" presName="firstChild" presStyleLbl="bgAccFollowNode1" presStyleIdx="2" presStyleCnt="4" custScaleX="123254" custScaleY="452826" custLinFactNeighborX="-8052" custLinFactNeighborY="12591"/>
      <dgm:spPr/>
      <dgm:t>
        <a:bodyPr/>
        <a:lstStyle/>
        <a:p>
          <a:endParaRPr lang="es-ES"/>
        </a:p>
      </dgm:t>
    </dgm:pt>
    <dgm:pt modelId="{ABE70388-ADF5-4832-88EA-8E0EB8BF48C1}" type="pres">
      <dgm:prSet presAssocID="{E011EB85-1E49-469F-9D2A-1773403D4CA6}" presName="firstChildTx" presStyleLbl="bgAccFollowNode1" presStyleIdx="2" presStyleCnt="4">
        <dgm:presLayoutVars>
          <dgm:bulletEnabled val="1"/>
        </dgm:presLayoutVars>
      </dgm:prSet>
      <dgm:spPr/>
      <dgm:t>
        <a:bodyPr/>
        <a:lstStyle/>
        <a:p>
          <a:endParaRPr lang="es-ES"/>
        </a:p>
      </dgm:t>
    </dgm:pt>
    <dgm:pt modelId="{0844B3F0-1860-4411-925E-529E2BCB9438}" type="pres">
      <dgm:prSet presAssocID="{E011EB85-1E49-469F-9D2A-1773403D4CA6}" presName="negSpace" presStyleCnt="0"/>
      <dgm:spPr/>
    </dgm:pt>
    <dgm:pt modelId="{22DC15F9-2D00-417C-ADC6-6B31D8CB18AA}" type="pres">
      <dgm:prSet presAssocID="{E011EB85-1E49-469F-9D2A-1773403D4CA6}" presName="circle" presStyleLbl="node1" presStyleIdx="2" presStyleCnt="4" custLinFactNeighborX="-33978" custLinFactNeighborY="-10870"/>
      <dgm:spPr/>
      <dgm:t>
        <a:bodyPr/>
        <a:lstStyle/>
        <a:p>
          <a:endParaRPr lang="es-ES"/>
        </a:p>
      </dgm:t>
    </dgm:pt>
    <dgm:pt modelId="{1EFA2F9C-3585-4B4B-ABB8-2192882DEA09}" type="pres">
      <dgm:prSet presAssocID="{6B70E5A3-5225-45D7-B76D-9B727E4936B2}" presName="transSpace" presStyleCnt="0"/>
      <dgm:spPr/>
    </dgm:pt>
    <dgm:pt modelId="{4597A6CB-AFA9-4F66-8C50-7396B771BB18}" type="pres">
      <dgm:prSet presAssocID="{99F79420-6200-4559-B443-E2F341308AA5}" presName="posSpace" presStyleCnt="0"/>
      <dgm:spPr/>
    </dgm:pt>
    <dgm:pt modelId="{50349157-65BC-4768-B81D-2842D0B6FBB5}" type="pres">
      <dgm:prSet presAssocID="{99F79420-6200-4559-B443-E2F341308AA5}" presName="vertFlow" presStyleCnt="0"/>
      <dgm:spPr/>
    </dgm:pt>
    <dgm:pt modelId="{A7CBDC79-9EAA-4929-A617-330F744B09AF}" type="pres">
      <dgm:prSet presAssocID="{99F79420-6200-4559-B443-E2F341308AA5}" presName="topSpace" presStyleCnt="0"/>
      <dgm:spPr/>
    </dgm:pt>
    <dgm:pt modelId="{A9C0B040-304E-4E54-B3ED-707DA640F8E5}" type="pres">
      <dgm:prSet presAssocID="{99F79420-6200-4559-B443-E2F341308AA5}" presName="firstComp" presStyleCnt="0"/>
      <dgm:spPr/>
    </dgm:pt>
    <dgm:pt modelId="{0BFEDA0D-D446-4F2E-AD34-A34A282866E1}" type="pres">
      <dgm:prSet presAssocID="{99F79420-6200-4559-B443-E2F341308AA5}" presName="firstChild" presStyleLbl="bgAccFollowNode1" presStyleIdx="3" presStyleCnt="4" custScaleX="130673" custScaleY="458666" custLinFactNeighborX="-34944" custLinFactNeighborY="5767"/>
      <dgm:spPr/>
      <dgm:t>
        <a:bodyPr/>
        <a:lstStyle/>
        <a:p>
          <a:endParaRPr lang="es-ES"/>
        </a:p>
      </dgm:t>
    </dgm:pt>
    <dgm:pt modelId="{4FDA5632-8F29-4477-823F-B4F8E4E8BB64}" type="pres">
      <dgm:prSet presAssocID="{99F79420-6200-4559-B443-E2F341308AA5}" presName="firstChildTx" presStyleLbl="bgAccFollowNode1" presStyleIdx="3" presStyleCnt="4">
        <dgm:presLayoutVars>
          <dgm:bulletEnabled val="1"/>
        </dgm:presLayoutVars>
      </dgm:prSet>
      <dgm:spPr/>
      <dgm:t>
        <a:bodyPr/>
        <a:lstStyle/>
        <a:p>
          <a:endParaRPr lang="es-ES"/>
        </a:p>
      </dgm:t>
    </dgm:pt>
    <dgm:pt modelId="{144BD4C4-1F0E-4912-BF9D-624A4B35E354}" type="pres">
      <dgm:prSet presAssocID="{99F79420-6200-4559-B443-E2F341308AA5}" presName="negSpace" presStyleCnt="0"/>
      <dgm:spPr/>
    </dgm:pt>
    <dgm:pt modelId="{311EE21E-130D-4370-8A4C-B5CBC4B34508}" type="pres">
      <dgm:prSet presAssocID="{99F79420-6200-4559-B443-E2F341308AA5}" presName="circle" presStyleLbl="node1" presStyleIdx="3" presStyleCnt="4" custLinFactNeighborX="-47351" custLinFactNeighborY="-10937"/>
      <dgm:spPr/>
      <dgm:t>
        <a:bodyPr/>
        <a:lstStyle/>
        <a:p>
          <a:endParaRPr lang="es-ES"/>
        </a:p>
      </dgm:t>
    </dgm:pt>
  </dgm:ptLst>
  <dgm:cxnLst>
    <dgm:cxn modelId="{623FE14A-40E5-4D9A-B249-C2BB47C3C1DD}" srcId="{E011EB85-1E49-469F-9D2A-1773403D4CA6}" destId="{0142F3EA-A2EA-4393-9C71-1625103CC9B5}" srcOrd="0" destOrd="0" parTransId="{C8F4BB98-F753-4867-B774-2E3FE611F730}" sibTransId="{79B4C3DC-1CD1-481D-B7B1-74F6CADBFF0F}"/>
    <dgm:cxn modelId="{5463C541-D008-46E7-B3E9-B8A12CBAEDD0}" type="presOf" srcId="{99F79420-6200-4559-B443-E2F341308AA5}" destId="{311EE21E-130D-4370-8A4C-B5CBC4B34508}" srcOrd="0" destOrd="0" presId="urn:microsoft.com/office/officeart/2005/8/layout/hList9"/>
    <dgm:cxn modelId="{7D6020B4-73AB-4170-B912-047EB0FDDCB3}" type="presOf" srcId="{A928B2F2-52B7-40D1-987A-F008A809FF54}" destId="{3A09DC1B-3C8A-45E4-BEB6-D5A622C9E968}" srcOrd="0" destOrd="0" presId="urn:microsoft.com/office/officeart/2005/8/layout/hList9"/>
    <dgm:cxn modelId="{CC681562-0AB1-47F2-A480-1776BEEC2C1E}" srcId="{5A5B8E52-0E12-4A56-9275-8DD1EDD263F3}" destId="{99F79420-6200-4559-B443-E2F341308AA5}" srcOrd="3" destOrd="0" parTransId="{2A3FAF89-CA59-47EB-86A4-32F98EF8D751}" sibTransId="{7FD42899-0A08-4E95-930E-795EAD207680}"/>
    <dgm:cxn modelId="{ED984298-3B17-4FCE-9986-74B8649B5DED}" type="presOf" srcId="{469316A0-8D04-48AA-B761-F4C0D72CB464}" destId="{0BFEDA0D-D446-4F2E-AD34-A34A282866E1}" srcOrd="0" destOrd="0" presId="urn:microsoft.com/office/officeart/2005/8/layout/hList9"/>
    <dgm:cxn modelId="{6CD589D4-BA12-4A5A-BA03-610156CD28FD}" srcId="{99F79420-6200-4559-B443-E2F341308AA5}" destId="{469316A0-8D04-48AA-B761-F4C0D72CB464}" srcOrd="0" destOrd="0" parTransId="{635A59EB-BDBD-4B15-BA90-459C9D75EB2B}" sibTransId="{F291BA60-1A0D-415A-A104-100D9FA79339}"/>
    <dgm:cxn modelId="{7CC48930-948D-412D-99CD-150006A4A676}" type="presOf" srcId="{E011EB85-1E49-469F-9D2A-1773403D4CA6}" destId="{22DC15F9-2D00-417C-ADC6-6B31D8CB18AA}" srcOrd="0" destOrd="0" presId="urn:microsoft.com/office/officeart/2005/8/layout/hList9"/>
    <dgm:cxn modelId="{2CA6A566-E4D1-45C6-B3CA-D770A659FCF1}" type="presOf" srcId="{2C722CA5-D804-45F5-98F5-5C0E24E9D7FE}" destId="{639C47A8-033C-4DF9-AA09-7991125906AE}" srcOrd="0" destOrd="0" presId="urn:microsoft.com/office/officeart/2005/8/layout/hList9"/>
    <dgm:cxn modelId="{7A99B40D-7FAA-4AA6-809C-A9265DE9C09C}" type="presOf" srcId="{0142F3EA-A2EA-4393-9C71-1625103CC9B5}" destId="{ABE70388-ADF5-4832-88EA-8E0EB8BF48C1}" srcOrd="1" destOrd="0" presId="urn:microsoft.com/office/officeart/2005/8/layout/hList9"/>
    <dgm:cxn modelId="{AE627F9A-78F2-443B-B8A1-5D417BF08165}" srcId="{5A5B8E52-0E12-4A56-9275-8DD1EDD263F3}" destId="{31D21F78-EA10-4EC1-B36F-031E6160ED22}" srcOrd="1" destOrd="0" parTransId="{63A91391-B20C-4FB7-AF11-4C9DB138A811}" sibTransId="{E62B26EF-CC86-4CD1-AB64-6F2B65C24D7C}"/>
    <dgm:cxn modelId="{6947F705-AE0C-42CA-B18E-C6E763567771}" type="presOf" srcId="{5A5B8E52-0E12-4A56-9275-8DD1EDD263F3}" destId="{D5A1EA39-FED0-49C8-A215-0D6EE36470E5}" srcOrd="0" destOrd="0" presId="urn:microsoft.com/office/officeart/2005/8/layout/hList9"/>
    <dgm:cxn modelId="{C143C0C0-D78A-4787-A26C-28BCAC1A67B3}" srcId="{31D21F78-EA10-4EC1-B36F-031E6160ED22}" destId="{A928B2F2-52B7-40D1-987A-F008A809FF54}" srcOrd="0" destOrd="0" parTransId="{E410FD6D-7B35-4F3B-86A4-CEE915872298}" sibTransId="{F9C67485-2331-4335-A02E-018434405251}"/>
    <dgm:cxn modelId="{803A3371-6568-4576-AB85-FD1338414B60}" srcId="{2C722CA5-D804-45F5-98F5-5C0E24E9D7FE}" destId="{EAD4ED72-06FC-4346-8E15-F8AD8E01B36F}" srcOrd="0" destOrd="0" parTransId="{C8B6BBE6-8E5C-46ED-80AF-7DE8141539F8}" sibTransId="{3B8BEBA6-5E18-47F2-94EC-07B4589907FC}"/>
    <dgm:cxn modelId="{3FF6FC92-54D1-476B-B560-5CF43472F942}" srcId="{5A5B8E52-0E12-4A56-9275-8DD1EDD263F3}" destId="{2C722CA5-D804-45F5-98F5-5C0E24E9D7FE}" srcOrd="0" destOrd="0" parTransId="{A4403EF1-117C-4B9B-998C-54F9788763AC}" sibTransId="{E20BCF96-27BC-48CD-9190-0AD0013ACBA5}"/>
    <dgm:cxn modelId="{0F1298B6-BD0E-484F-8B63-656C1350ACBD}" srcId="{5A5B8E52-0E12-4A56-9275-8DD1EDD263F3}" destId="{E011EB85-1E49-469F-9D2A-1773403D4CA6}" srcOrd="2" destOrd="0" parTransId="{35EAF3E8-7D3D-4A32-8C2A-D9C9EBFF5A1E}" sibTransId="{6B70E5A3-5225-45D7-B76D-9B727E4936B2}"/>
    <dgm:cxn modelId="{98A551F7-80FC-4781-9EAB-9C1633CA9EA1}" type="presOf" srcId="{EAD4ED72-06FC-4346-8E15-F8AD8E01B36F}" destId="{D5F7E8DE-E6D6-42D4-94D8-8076F7B790E9}" srcOrd="1" destOrd="0" presId="urn:microsoft.com/office/officeart/2005/8/layout/hList9"/>
    <dgm:cxn modelId="{32443EB7-7927-4117-8C4B-721C1A38EEBA}" type="presOf" srcId="{469316A0-8D04-48AA-B761-F4C0D72CB464}" destId="{4FDA5632-8F29-4477-823F-B4F8E4E8BB64}" srcOrd="1" destOrd="0" presId="urn:microsoft.com/office/officeart/2005/8/layout/hList9"/>
    <dgm:cxn modelId="{D03E9BAD-12EE-4B12-A6D8-365F59F3EB92}" type="presOf" srcId="{EAD4ED72-06FC-4346-8E15-F8AD8E01B36F}" destId="{A8D5423B-AA59-4696-B6DE-6856C134E2CF}" srcOrd="0" destOrd="0" presId="urn:microsoft.com/office/officeart/2005/8/layout/hList9"/>
    <dgm:cxn modelId="{3FDEDF46-96BC-4271-87E7-92B67E4D4B91}" type="presOf" srcId="{A928B2F2-52B7-40D1-987A-F008A809FF54}" destId="{4AB06239-9F1F-4EF9-BABC-541AEA86A55D}" srcOrd="1" destOrd="0" presId="urn:microsoft.com/office/officeart/2005/8/layout/hList9"/>
    <dgm:cxn modelId="{AEAABE6E-4A3E-49F8-811F-58101BD4EEDE}" type="presOf" srcId="{0142F3EA-A2EA-4393-9C71-1625103CC9B5}" destId="{1B178FE4-7C4F-409A-83E9-2FE57701CC12}" srcOrd="0" destOrd="0" presId="urn:microsoft.com/office/officeart/2005/8/layout/hList9"/>
    <dgm:cxn modelId="{A4DD7463-4789-40F6-ADDE-34C31E5E9DCE}" type="presOf" srcId="{31D21F78-EA10-4EC1-B36F-031E6160ED22}" destId="{83519486-5C84-41C7-9896-1DD902DF776A}" srcOrd="0" destOrd="0" presId="urn:microsoft.com/office/officeart/2005/8/layout/hList9"/>
    <dgm:cxn modelId="{F390DDE6-F7B0-4647-A601-D65C11AB903F}" type="presParOf" srcId="{D5A1EA39-FED0-49C8-A215-0D6EE36470E5}" destId="{E16184B4-0DCA-465A-AAED-5B5194DBE42E}" srcOrd="0" destOrd="0" presId="urn:microsoft.com/office/officeart/2005/8/layout/hList9"/>
    <dgm:cxn modelId="{E191AB93-21D5-4844-AA40-9729EF349A42}" type="presParOf" srcId="{D5A1EA39-FED0-49C8-A215-0D6EE36470E5}" destId="{6BA93289-2499-4E27-8663-7342ADEC49E5}" srcOrd="1" destOrd="0" presId="urn:microsoft.com/office/officeart/2005/8/layout/hList9"/>
    <dgm:cxn modelId="{ED82014B-933E-48FA-93D5-CCAD81B41206}" type="presParOf" srcId="{6BA93289-2499-4E27-8663-7342ADEC49E5}" destId="{45C4A8D5-F33C-467C-BAB4-1914A7D26545}" srcOrd="0" destOrd="0" presId="urn:microsoft.com/office/officeart/2005/8/layout/hList9"/>
    <dgm:cxn modelId="{B0A093AA-60F2-4098-9DD2-05ABE25FEB47}" type="presParOf" srcId="{6BA93289-2499-4E27-8663-7342ADEC49E5}" destId="{04C22128-F4EF-4E19-A149-83BB91976D30}" srcOrd="1" destOrd="0" presId="urn:microsoft.com/office/officeart/2005/8/layout/hList9"/>
    <dgm:cxn modelId="{591694E3-C8BC-4CB3-887E-80E30FEB977A}" type="presParOf" srcId="{04C22128-F4EF-4E19-A149-83BB91976D30}" destId="{A8D5423B-AA59-4696-B6DE-6856C134E2CF}" srcOrd="0" destOrd="0" presId="urn:microsoft.com/office/officeart/2005/8/layout/hList9"/>
    <dgm:cxn modelId="{1148E7B8-2E48-41F7-B0A9-1EB14622B8E5}" type="presParOf" srcId="{04C22128-F4EF-4E19-A149-83BB91976D30}" destId="{D5F7E8DE-E6D6-42D4-94D8-8076F7B790E9}" srcOrd="1" destOrd="0" presId="urn:microsoft.com/office/officeart/2005/8/layout/hList9"/>
    <dgm:cxn modelId="{6BC140D5-C631-4171-9A22-4ED2B8CA96C5}" type="presParOf" srcId="{D5A1EA39-FED0-49C8-A215-0D6EE36470E5}" destId="{6D9A41C3-A9CD-4986-BA16-1CE5C367DC7E}" srcOrd="2" destOrd="0" presId="urn:microsoft.com/office/officeart/2005/8/layout/hList9"/>
    <dgm:cxn modelId="{2A0CF9B7-8935-4D57-BA00-9326A1A34551}" type="presParOf" srcId="{D5A1EA39-FED0-49C8-A215-0D6EE36470E5}" destId="{639C47A8-033C-4DF9-AA09-7991125906AE}" srcOrd="3" destOrd="0" presId="urn:microsoft.com/office/officeart/2005/8/layout/hList9"/>
    <dgm:cxn modelId="{56A2C6F0-7C27-4236-8A22-124BABE7822D}" type="presParOf" srcId="{D5A1EA39-FED0-49C8-A215-0D6EE36470E5}" destId="{19188172-47A0-402E-AF4D-0644C4124B0F}" srcOrd="4" destOrd="0" presId="urn:microsoft.com/office/officeart/2005/8/layout/hList9"/>
    <dgm:cxn modelId="{66BE24A4-0756-448A-BC78-F141601FF2B9}" type="presParOf" srcId="{D5A1EA39-FED0-49C8-A215-0D6EE36470E5}" destId="{474421E1-7B85-48AB-997B-314FCFCC779F}" srcOrd="5" destOrd="0" presId="urn:microsoft.com/office/officeart/2005/8/layout/hList9"/>
    <dgm:cxn modelId="{6982F617-C429-4149-9069-2A23B40DF821}" type="presParOf" srcId="{D5A1EA39-FED0-49C8-A215-0D6EE36470E5}" destId="{9AEC072F-8EDD-4E2E-96DD-82B41D59F2DD}" srcOrd="6" destOrd="0" presId="urn:microsoft.com/office/officeart/2005/8/layout/hList9"/>
    <dgm:cxn modelId="{EBAF91E6-0433-4B1D-AA31-5AE2139490D0}" type="presParOf" srcId="{9AEC072F-8EDD-4E2E-96DD-82B41D59F2DD}" destId="{A7C29317-9CDA-43A2-976D-778752798CD5}" srcOrd="0" destOrd="0" presId="urn:microsoft.com/office/officeart/2005/8/layout/hList9"/>
    <dgm:cxn modelId="{242676CB-A8F2-4511-9836-B980C83E5249}" type="presParOf" srcId="{9AEC072F-8EDD-4E2E-96DD-82B41D59F2DD}" destId="{4DD6204C-113E-42E8-B168-F55F358A6EC6}" srcOrd="1" destOrd="0" presId="urn:microsoft.com/office/officeart/2005/8/layout/hList9"/>
    <dgm:cxn modelId="{62676C22-736C-4660-B992-327350A5ABE5}" type="presParOf" srcId="{4DD6204C-113E-42E8-B168-F55F358A6EC6}" destId="{3A09DC1B-3C8A-45E4-BEB6-D5A622C9E968}" srcOrd="0" destOrd="0" presId="urn:microsoft.com/office/officeart/2005/8/layout/hList9"/>
    <dgm:cxn modelId="{75A2FB77-83F8-4773-9CE3-1D59B1F1B0F1}" type="presParOf" srcId="{4DD6204C-113E-42E8-B168-F55F358A6EC6}" destId="{4AB06239-9F1F-4EF9-BABC-541AEA86A55D}" srcOrd="1" destOrd="0" presId="urn:microsoft.com/office/officeart/2005/8/layout/hList9"/>
    <dgm:cxn modelId="{8CB6D686-D93D-4D80-9992-B62335D6C364}" type="presParOf" srcId="{D5A1EA39-FED0-49C8-A215-0D6EE36470E5}" destId="{C4359229-9846-44C2-A98A-687372C85456}" srcOrd="7" destOrd="0" presId="urn:microsoft.com/office/officeart/2005/8/layout/hList9"/>
    <dgm:cxn modelId="{FE28D9D3-C63D-4884-AADA-B06999111EFB}" type="presParOf" srcId="{D5A1EA39-FED0-49C8-A215-0D6EE36470E5}" destId="{83519486-5C84-41C7-9896-1DD902DF776A}" srcOrd="8" destOrd="0" presId="urn:microsoft.com/office/officeart/2005/8/layout/hList9"/>
    <dgm:cxn modelId="{5F8F77B8-399F-4BCE-97C9-A0A09A3740F1}" type="presParOf" srcId="{D5A1EA39-FED0-49C8-A215-0D6EE36470E5}" destId="{EBA9E01E-E6BC-4B92-B6AA-217F6B098342}" srcOrd="9" destOrd="0" presId="urn:microsoft.com/office/officeart/2005/8/layout/hList9"/>
    <dgm:cxn modelId="{6DB21676-A1E8-4254-97E8-EF70D46E1150}" type="presParOf" srcId="{D5A1EA39-FED0-49C8-A215-0D6EE36470E5}" destId="{546CFD9F-EE45-4CC5-AA5F-1BFB7DD70662}" srcOrd="10" destOrd="0" presId="urn:microsoft.com/office/officeart/2005/8/layout/hList9"/>
    <dgm:cxn modelId="{443DA98F-F07D-4481-986C-2C9398BDA143}" type="presParOf" srcId="{D5A1EA39-FED0-49C8-A215-0D6EE36470E5}" destId="{385FAE33-44CE-4C90-9E79-EB29850CCD8A}" srcOrd="11" destOrd="0" presId="urn:microsoft.com/office/officeart/2005/8/layout/hList9"/>
    <dgm:cxn modelId="{7FC25263-EFCD-4A11-B53A-F3C614175543}" type="presParOf" srcId="{385FAE33-44CE-4C90-9E79-EB29850CCD8A}" destId="{DF135B49-0D37-497C-A7C3-3DB828F857B2}" srcOrd="0" destOrd="0" presId="urn:microsoft.com/office/officeart/2005/8/layout/hList9"/>
    <dgm:cxn modelId="{669ACBEB-BFA4-4723-8996-0A918F74EF4A}" type="presParOf" srcId="{385FAE33-44CE-4C90-9E79-EB29850CCD8A}" destId="{190AD104-48AF-486E-8E4A-3D92986F9262}" srcOrd="1" destOrd="0" presId="urn:microsoft.com/office/officeart/2005/8/layout/hList9"/>
    <dgm:cxn modelId="{4AA333CC-E97F-42F7-BAFE-57F0B97081BB}" type="presParOf" srcId="{190AD104-48AF-486E-8E4A-3D92986F9262}" destId="{1B178FE4-7C4F-409A-83E9-2FE57701CC12}" srcOrd="0" destOrd="0" presId="urn:microsoft.com/office/officeart/2005/8/layout/hList9"/>
    <dgm:cxn modelId="{01886E85-0940-4863-9387-F755091E2365}" type="presParOf" srcId="{190AD104-48AF-486E-8E4A-3D92986F9262}" destId="{ABE70388-ADF5-4832-88EA-8E0EB8BF48C1}" srcOrd="1" destOrd="0" presId="urn:microsoft.com/office/officeart/2005/8/layout/hList9"/>
    <dgm:cxn modelId="{F8ABD2B2-45A1-4869-9963-733376E65A46}" type="presParOf" srcId="{D5A1EA39-FED0-49C8-A215-0D6EE36470E5}" destId="{0844B3F0-1860-4411-925E-529E2BCB9438}" srcOrd="12" destOrd="0" presId="urn:microsoft.com/office/officeart/2005/8/layout/hList9"/>
    <dgm:cxn modelId="{B3C487D5-4AAC-4FB0-86C9-D10C342B85CE}" type="presParOf" srcId="{D5A1EA39-FED0-49C8-A215-0D6EE36470E5}" destId="{22DC15F9-2D00-417C-ADC6-6B31D8CB18AA}" srcOrd="13" destOrd="0" presId="urn:microsoft.com/office/officeart/2005/8/layout/hList9"/>
    <dgm:cxn modelId="{C0578C7B-F390-4741-B93F-06D5ADABBC86}" type="presParOf" srcId="{D5A1EA39-FED0-49C8-A215-0D6EE36470E5}" destId="{1EFA2F9C-3585-4B4B-ABB8-2192882DEA09}" srcOrd="14" destOrd="0" presId="urn:microsoft.com/office/officeart/2005/8/layout/hList9"/>
    <dgm:cxn modelId="{CEB0BFCE-CF26-40EA-9CD5-7E7C969E301B}" type="presParOf" srcId="{D5A1EA39-FED0-49C8-A215-0D6EE36470E5}" destId="{4597A6CB-AFA9-4F66-8C50-7396B771BB18}" srcOrd="15" destOrd="0" presId="urn:microsoft.com/office/officeart/2005/8/layout/hList9"/>
    <dgm:cxn modelId="{4F304FE6-BB92-46AD-B46B-0047218B0BC9}" type="presParOf" srcId="{D5A1EA39-FED0-49C8-A215-0D6EE36470E5}" destId="{50349157-65BC-4768-B81D-2842D0B6FBB5}" srcOrd="16" destOrd="0" presId="urn:microsoft.com/office/officeart/2005/8/layout/hList9"/>
    <dgm:cxn modelId="{7D3C3181-CB73-4B70-A9F4-F4BA52C7457A}" type="presParOf" srcId="{50349157-65BC-4768-B81D-2842D0B6FBB5}" destId="{A7CBDC79-9EAA-4929-A617-330F744B09AF}" srcOrd="0" destOrd="0" presId="urn:microsoft.com/office/officeart/2005/8/layout/hList9"/>
    <dgm:cxn modelId="{BD8D65E0-3BB4-40B9-96D6-48CCE1D104B7}" type="presParOf" srcId="{50349157-65BC-4768-B81D-2842D0B6FBB5}" destId="{A9C0B040-304E-4E54-B3ED-707DA640F8E5}" srcOrd="1" destOrd="0" presId="urn:microsoft.com/office/officeart/2005/8/layout/hList9"/>
    <dgm:cxn modelId="{9869EF9D-80D2-4A26-B0C6-7E80AC24F0E3}" type="presParOf" srcId="{A9C0B040-304E-4E54-B3ED-707DA640F8E5}" destId="{0BFEDA0D-D446-4F2E-AD34-A34A282866E1}" srcOrd="0" destOrd="0" presId="urn:microsoft.com/office/officeart/2005/8/layout/hList9"/>
    <dgm:cxn modelId="{A06A870B-0312-4D17-A044-CA6871D743C4}" type="presParOf" srcId="{A9C0B040-304E-4E54-B3ED-707DA640F8E5}" destId="{4FDA5632-8F29-4477-823F-B4F8E4E8BB64}" srcOrd="1" destOrd="0" presId="urn:microsoft.com/office/officeart/2005/8/layout/hList9"/>
    <dgm:cxn modelId="{58F7B4D5-919E-4D4D-85E8-8C1403D6FFB4}" type="presParOf" srcId="{D5A1EA39-FED0-49C8-A215-0D6EE36470E5}" destId="{144BD4C4-1F0E-4912-BF9D-624A4B35E354}" srcOrd="17" destOrd="0" presId="urn:microsoft.com/office/officeart/2005/8/layout/hList9"/>
    <dgm:cxn modelId="{26462198-76F2-4CFC-8CA7-FD68F850653A}" type="presParOf" srcId="{D5A1EA39-FED0-49C8-A215-0D6EE36470E5}" destId="{311EE21E-130D-4370-8A4C-B5CBC4B34508}" srcOrd="1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5423B-AA59-4696-B6DE-6856C134E2CF}">
      <dsp:nvSpPr>
        <dsp:cNvPr id="0" name=""/>
        <dsp:cNvSpPr/>
      </dsp:nvSpPr>
      <dsp:spPr>
        <a:xfrm>
          <a:off x="431393" y="772407"/>
          <a:ext cx="1832405" cy="36987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noProof="0" dirty="0" smtClean="0"/>
            <a:t>To be outside the country of nationality</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noProof="0" dirty="0" smtClean="0"/>
            <a:t>___</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noProof="0" dirty="0" smtClean="0"/>
            <a:t>The primary difference with internally displaced persons</a:t>
          </a:r>
        </a:p>
        <a:p>
          <a:pPr lvl="0" algn="l" defTabSz="800100">
            <a:lnSpc>
              <a:spcPct val="90000"/>
            </a:lnSpc>
            <a:spcBef>
              <a:spcPct val="0"/>
            </a:spcBef>
            <a:spcAft>
              <a:spcPct val="35000"/>
            </a:spcAft>
          </a:pPr>
          <a:endParaRPr lang="en-GB" sz="1800" kern="1200" noProof="0" dirty="0"/>
        </a:p>
      </dsp:txBody>
      <dsp:txXfrm>
        <a:off x="724578" y="772407"/>
        <a:ext cx="1539220" cy="3698706"/>
      </dsp:txXfrm>
    </dsp:sp>
    <dsp:sp modelId="{639C47A8-033C-4DF9-AA09-7991125906AE}">
      <dsp:nvSpPr>
        <dsp:cNvPr id="0" name=""/>
        <dsp:cNvSpPr/>
      </dsp:nvSpPr>
      <dsp:spPr>
        <a:xfrm>
          <a:off x="292108" y="279374"/>
          <a:ext cx="795962" cy="7959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GB" sz="4000" kern="1200" noProof="0" dirty="0" smtClean="0">
              <a:solidFill>
                <a:schemeClr val="tx1"/>
              </a:solidFill>
            </a:rPr>
            <a:t>1</a:t>
          </a:r>
          <a:endParaRPr lang="en-GB" sz="4000" kern="1200" noProof="0" dirty="0">
            <a:solidFill>
              <a:schemeClr val="tx1"/>
            </a:solidFill>
          </a:endParaRPr>
        </a:p>
      </dsp:txBody>
      <dsp:txXfrm>
        <a:off x="408674" y="395940"/>
        <a:ext cx="562830" cy="562830"/>
      </dsp:txXfrm>
    </dsp:sp>
    <dsp:sp modelId="{3A09DC1B-3C8A-45E4-BEB6-D5A622C9E968}">
      <dsp:nvSpPr>
        <dsp:cNvPr id="0" name=""/>
        <dsp:cNvSpPr/>
      </dsp:nvSpPr>
      <dsp:spPr>
        <a:xfrm>
          <a:off x="2693699" y="728655"/>
          <a:ext cx="1833914" cy="3704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GB" sz="1800" b="1" kern="1200" noProof="0" dirty="0" smtClean="0"/>
            <a:t>To have a well-founded fear</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noProof="0" dirty="0" smtClean="0"/>
            <a:t>___</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GB" kern="1200" noProof="0" dirty="0" smtClean="0"/>
            <a:t>Analysing the future, including an analysis of national protection</a:t>
          </a:r>
        </a:p>
        <a:p>
          <a:pPr lvl="0" algn="l" defTabSz="800100">
            <a:lnSpc>
              <a:spcPct val="90000"/>
            </a:lnSpc>
            <a:spcBef>
              <a:spcPct val="0"/>
            </a:spcBef>
            <a:spcAft>
              <a:spcPct val="35000"/>
            </a:spcAft>
          </a:pPr>
          <a:endParaRPr lang="en-GB" sz="1800" kern="1200" noProof="0" dirty="0"/>
        </a:p>
      </dsp:txBody>
      <dsp:txXfrm>
        <a:off x="2987125" y="728655"/>
        <a:ext cx="1540488" cy="3704575"/>
      </dsp:txXfrm>
    </dsp:sp>
    <dsp:sp modelId="{83519486-5C84-41C7-9896-1DD902DF776A}">
      <dsp:nvSpPr>
        <dsp:cNvPr id="0" name=""/>
        <dsp:cNvSpPr/>
      </dsp:nvSpPr>
      <dsp:spPr>
        <a:xfrm>
          <a:off x="2344151" y="279374"/>
          <a:ext cx="795962" cy="7959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GB" sz="4000" kern="1200" noProof="0" dirty="0" smtClean="0">
              <a:solidFill>
                <a:schemeClr val="tx1"/>
              </a:solidFill>
            </a:rPr>
            <a:t>2</a:t>
          </a:r>
          <a:endParaRPr lang="en-GB" sz="4000" kern="1200" noProof="0" dirty="0">
            <a:solidFill>
              <a:schemeClr val="tx1"/>
            </a:solidFill>
          </a:endParaRPr>
        </a:p>
      </dsp:txBody>
      <dsp:txXfrm>
        <a:off x="2460717" y="395940"/>
        <a:ext cx="562830" cy="562830"/>
      </dsp:txXfrm>
    </dsp:sp>
    <dsp:sp modelId="{1B178FE4-7C4F-409A-83E9-2FE57701CC12}">
      <dsp:nvSpPr>
        <dsp:cNvPr id="0" name=""/>
        <dsp:cNvSpPr/>
      </dsp:nvSpPr>
      <dsp:spPr>
        <a:xfrm>
          <a:off x="5014140" y="828925"/>
          <a:ext cx="1813786" cy="3606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noProof="0" dirty="0" smtClean="0"/>
            <a:t>Persecution</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noProof="0" dirty="0" smtClean="0"/>
            <a:t>___</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kern="1200" noProof="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GB" kern="1200" noProof="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GB" kern="1200" noProof="0" dirty="0" smtClean="0"/>
            <a:t>Serious human rights violations</a:t>
          </a:r>
        </a:p>
        <a:p>
          <a:pPr lvl="0" algn="l" defTabSz="800100">
            <a:lnSpc>
              <a:spcPct val="90000"/>
            </a:lnSpc>
            <a:spcBef>
              <a:spcPct val="0"/>
            </a:spcBef>
            <a:spcAft>
              <a:spcPct val="35000"/>
            </a:spcAft>
          </a:pPr>
          <a:endParaRPr lang="en-GB" sz="1800" kern="1200" noProof="0" dirty="0"/>
        </a:p>
      </dsp:txBody>
      <dsp:txXfrm>
        <a:off x="5304346" y="828925"/>
        <a:ext cx="1523580" cy="3606129"/>
      </dsp:txXfrm>
    </dsp:sp>
    <dsp:sp modelId="{22DC15F9-2D00-417C-ADC6-6B31D8CB18AA}">
      <dsp:nvSpPr>
        <dsp:cNvPr id="0" name=""/>
        <dsp:cNvSpPr/>
      </dsp:nvSpPr>
      <dsp:spPr>
        <a:xfrm>
          <a:off x="4710026" y="323749"/>
          <a:ext cx="795962" cy="7959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GB" sz="4000" kern="1200" noProof="0" dirty="0" smtClean="0">
              <a:solidFill>
                <a:schemeClr val="tx1"/>
              </a:solidFill>
            </a:rPr>
            <a:t>3</a:t>
          </a:r>
          <a:endParaRPr lang="en-GB" sz="4000" kern="1200" noProof="0" dirty="0">
            <a:solidFill>
              <a:schemeClr val="tx1"/>
            </a:solidFill>
          </a:endParaRPr>
        </a:p>
      </dsp:txBody>
      <dsp:txXfrm>
        <a:off x="4826592" y="440315"/>
        <a:ext cx="562830" cy="562830"/>
      </dsp:txXfrm>
    </dsp:sp>
    <dsp:sp modelId="{0BFEDA0D-D446-4F2E-AD34-A34A282866E1}">
      <dsp:nvSpPr>
        <dsp:cNvPr id="0" name=""/>
        <dsp:cNvSpPr/>
      </dsp:nvSpPr>
      <dsp:spPr>
        <a:xfrm>
          <a:off x="7197198" y="774581"/>
          <a:ext cx="2038711" cy="36526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en-GB" sz="1800" kern="1200" noProof="0" dirty="0" smtClean="0"/>
        </a:p>
        <a:p>
          <a:pPr lvl="0" algn="ctr" defTabSz="800100">
            <a:lnSpc>
              <a:spcPct val="90000"/>
            </a:lnSpc>
            <a:spcBef>
              <a:spcPct val="0"/>
            </a:spcBef>
            <a:spcAft>
              <a:spcPct val="35000"/>
            </a:spcAft>
          </a:pPr>
          <a:r>
            <a:rPr lang="en-GB" sz="1800" b="1" kern="1200" noProof="0" dirty="0" smtClean="0"/>
            <a:t>Link to the motives established in the 1951 Convention</a:t>
          </a:r>
        </a:p>
        <a:p>
          <a:pPr lvl="0" algn="ctr" defTabSz="800100">
            <a:lnSpc>
              <a:spcPct val="90000"/>
            </a:lnSpc>
            <a:spcBef>
              <a:spcPct val="0"/>
            </a:spcBef>
            <a:spcAft>
              <a:spcPct val="35000"/>
            </a:spcAft>
          </a:pPr>
          <a:r>
            <a:rPr lang="en-GB" sz="1800" kern="1200" noProof="0" dirty="0" smtClean="0"/>
            <a:t>___</a:t>
          </a:r>
        </a:p>
        <a:p>
          <a:pPr lvl="0" algn="ctr" defTabSz="800100">
            <a:lnSpc>
              <a:spcPct val="90000"/>
            </a:lnSpc>
            <a:spcBef>
              <a:spcPct val="0"/>
            </a:spcBef>
            <a:spcAft>
              <a:spcPct val="35000"/>
            </a:spcAft>
          </a:pPr>
          <a:r>
            <a:rPr lang="en-GB" sz="1800" kern="1200" noProof="0" dirty="0" smtClean="0"/>
            <a:t>Race, religion, nationality, membership of a particular social group or political opinion </a:t>
          </a:r>
          <a:endParaRPr lang="en-GB" sz="1800" kern="1200" noProof="0" dirty="0"/>
        </a:p>
      </dsp:txBody>
      <dsp:txXfrm>
        <a:off x="7523392" y="774581"/>
        <a:ext cx="1712517" cy="3652636"/>
      </dsp:txXfrm>
    </dsp:sp>
    <dsp:sp modelId="{311EE21E-130D-4370-8A4C-B5CBC4B34508}">
      <dsp:nvSpPr>
        <dsp:cNvPr id="0" name=""/>
        <dsp:cNvSpPr/>
      </dsp:nvSpPr>
      <dsp:spPr>
        <a:xfrm>
          <a:off x="7083517" y="323215"/>
          <a:ext cx="795962" cy="7959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GB" sz="4000" kern="1200" noProof="0" dirty="0" smtClean="0">
              <a:solidFill>
                <a:schemeClr val="tx1"/>
              </a:solidFill>
            </a:rPr>
            <a:t>4</a:t>
          </a:r>
          <a:endParaRPr lang="en-GB" sz="4000" kern="1200" noProof="0" dirty="0">
            <a:solidFill>
              <a:schemeClr val="tx1"/>
            </a:solidFill>
          </a:endParaRPr>
        </a:p>
      </dsp:txBody>
      <dsp:txXfrm>
        <a:off x="7200083" y="439781"/>
        <a:ext cx="562830" cy="56283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786FFF-6201-4F7E-BE3D-0D44FD7DEA7C}" type="datetimeFigureOut">
              <a:rPr lang="en-GB"/>
              <a:pPr>
                <a:defRPr/>
              </a:pPr>
              <a:t>31/08/2012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9725A97-F53F-468A-8FCA-76DC8C3C162D}" type="slidenum">
              <a:rPr lang="en-GB"/>
              <a:pPr>
                <a:defRPr/>
              </a:pPr>
              <a:t>‹Nº›</a:t>
            </a:fld>
            <a:endParaRPr lang="en-GB" dirty="0"/>
          </a:p>
        </p:txBody>
      </p:sp>
    </p:spTree>
    <p:extLst>
      <p:ext uri="{BB962C8B-B14F-4D97-AF65-F5344CB8AC3E}">
        <p14:creationId xmlns:p14="http://schemas.microsoft.com/office/powerpoint/2010/main" val="2200129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7A8F93C-C029-4BDF-9CA3-2F1753A3B76F}" type="slidenum">
              <a:rPr lang="en-US" smtClean="0">
                <a:latin typeface="Arial" charset="0"/>
              </a:rPr>
              <a:pPr eaLnBrk="1" fontAlgn="base" hangingPunct="1">
                <a:spcBef>
                  <a:spcPct val="0"/>
                </a:spcBef>
                <a:spcAft>
                  <a:spcPct val="0"/>
                </a:spcAft>
              </a:pPr>
              <a:t>3</a:t>
            </a:fld>
            <a:endParaRPr lang="en-US" dirty="0" smtClean="0">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latin typeface="Arial" charset="0"/>
            </a:endParaRPr>
          </a:p>
          <a:p>
            <a:pPr eaLnBrk="1" hangingPunct="1">
              <a:spcBef>
                <a:spcPct val="0"/>
              </a:spcBef>
            </a:pPr>
            <a:endParaRPr lang="fr-FR"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AC35ED5-0AB3-4F89-B0EA-BFEFE72268DD}" type="slidenum">
              <a:rPr lang="en-US" smtClean="0">
                <a:latin typeface="Arial" charset="0"/>
              </a:rPr>
              <a:pPr eaLnBrk="1" fontAlgn="base" hangingPunct="1">
                <a:spcBef>
                  <a:spcPct val="0"/>
                </a:spcBef>
                <a:spcAft>
                  <a:spcPct val="0"/>
                </a:spcAft>
              </a:pPr>
              <a:t>5</a:t>
            </a:fld>
            <a:endParaRPr lang="en-US" dirty="0" smtClean="0">
              <a:latin typeface="Arial" charset="0"/>
            </a:endParaRPr>
          </a:p>
        </p:txBody>
      </p:sp>
      <p:sp>
        <p:nvSpPr>
          <p:cNvPr id="2765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R" sz="1100"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51A06D6-947D-4E7D-935F-25AC5E2FB799}" type="slidenum">
              <a:rPr lang="en-US" smtClean="0">
                <a:latin typeface="Arial" charset="0"/>
              </a:rPr>
              <a:pPr eaLnBrk="1" fontAlgn="base" hangingPunct="1">
                <a:spcBef>
                  <a:spcPct val="0"/>
                </a:spcBef>
                <a:spcAft>
                  <a:spcPct val="0"/>
                </a:spcAft>
              </a:pPr>
              <a:t>6</a:t>
            </a:fld>
            <a:endParaRPr lang="en-US" dirty="0" smtClean="0">
              <a:latin typeface="Arial" charset="0"/>
            </a:endParaRPr>
          </a:p>
        </p:txBody>
      </p:sp>
      <p:sp>
        <p:nvSpPr>
          <p:cNvPr id="2867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R" sz="1100"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dirty="0" smtClean="0">
                <a:latin typeface="Arial" charset="0"/>
              </a:rPr>
              <a:t>3. Quién es el agente de persecución y qué tan organizado es? Esto para analizar la protección nacional existente en el país y que tanto la persona puede esperar ser protegida por las autoridades nacionales en caso de retornar. </a:t>
            </a:r>
            <a:endParaRPr lang="es-CR" dirty="0" smtClean="0">
              <a:latin typeface="Arial" charset="0"/>
            </a:endParaRPr>
          </a:p>
          <a:p>
            <a:pPr eaLnBrk="1" hangingPunct="1">
              <a:spcBef>
                <a:spcPct val="0"/>
              </a:spcBef>
            </a:pPr>
            <a:endParaRPr lang="es-CR" dirty="0" smtClean="0">
              <a:latin typeface="Arial" charset="0"/>
            </a:endParaRPr>
          </a:p>
          <a:p>
            <a:pPr eaLnBrk="1" hangingPunct="1">
              <a:spcBef>
                <a:spcPct val="0"/>
              </a:spcBef>
            </a:pPr>
            <a:r>
              <a:rPr lang="es-CR" dirty="0" smtClean="0">
                <a:latin typeface="Arial" charset="0"/>
              </a:rPr>
              <a:t>4. Punto de partida es que la trata es una violación severa de derechos humanos. Pueden existir situaciones en las cuales las víctimas de trata enfrentan además riesgos de violaciones a sus derechos humanos en caso de regresar a su país de origen (retaliación por parte del tratante; riesgo de ser revictimizada; discriminación y ostracismo). Por ello, la repatriación no debe ser la medida automática. </a:t>
            </a:r>
          </a:p>
          <a:p>
            <a:pPr eaLnBrk="1" hangingPunct="1">
              <a:spcBef>
                <a:spcPct val="0"/>
              </a:spcBef>
            </a:pPr>
            <a:r>
              <a:rPr lang="es-CR" dirty="0" smtClean="0">
                <a:latin typeface="Arial" charset="0"/>
              </a:rPr>
              <a:t>Personas de determinadas nacionalidades; personas de sexo y edad determinadas, y con cierta apariencia o cualidades física; personas que residen en zonas particulares y con determinados niveles de educación y oportunidades, etc. </a:t>
            </a:r>
            <a:endParaRPr lang="es-ES" dirty="0" smtClean="0">
              <a:latin typeface="Arial" charset="0"/>
            </a:endParaRPr>
          </a:p>
        </p:txBody>
      </p:sp>
      <p:sp>
        <p:nvSpPr>
          <p:cNvPr id="297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s-CO" dirty="0" smtClean="0">
                <a:latin typeface="Arial" charset="0"/>
              </a:rPr>
              <a:t>ACNUR- COLBO julio  2005</a:t>
            </a:r>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3FAABFB-9661-4197-A45B-6C4CA7D93538}" type="slidenum">
              <a:rPr lang="es-CO" smtClean="0">
                <a:latin typeface="Arial" charset="0"/>
              </a:rPr>
              <a:pPr eaLnBrk="1" fontAlgn="base" hangingPunct="1">
                <a:spcBef>
                  <a:spcPct val="0"/>
                </a:spcBef>
                <a:spcAft>
                  <a:spcPct val="0"/>
                </a:spcAft>
              </a:pPr>
              <a:t>10</a:t>
            </a:fld>
            <a:endParaRPr lang="es-CO"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E6E9F8E-523F-4AFC-868A-6A9E0B715602}" type="slidenum">
              <a:rPr lang="en-US" smtClean="0">
                <a:latin typeface="Arial" charset="0"/>
              </a:rPr>
              <a:pPr eaLnBrk="1" fontAlgn="base" hangingPunct="1">
                <a:spcBef>
                  <a:spcPct val="0"/>
                </a:spcBef>
                <a:spcAft>
                  <a:spcPct val="0"/>
                </a:spcAft>
              </a:pPr>
              <a:t>13</a:t>
            </a:fld>
            <a:endParaRPr lang="en-US" dirty="0" smtClean="0">
              <a:latin typeface="Arial" charset="0"/>
            </a:endParaRPr>
          </a:p>
        </p:txBody>
      </p:sp>
      <p:sp>
        <p:nvSpPr>
          <p:cNvPr id="30723"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s-ES" dirty="0" smtClean="0">
              <a:latin typeface="Arial" charset="0"/>
            </a:endParaRPr>
          </a:p>
        </p:txBody>
      </p:sp>
      <p:sp>
        <p:nvSpPr>
          <p:cNvPr id="307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BDA05024-B630-476D-A1ED-C765C8100C48}" type="slidenum">
              <a:rPr lang="es-ES" sz="1200">
                <a:latin typeface="Arial" charset="0"/>
              </a:rPr>
              <a:pPr algn="r" eaLnBrk="1" hangingPunct="1"/>
              <a:t>13</a:t>
            </a:fld>
            <a:endParaRPr lang="es-ES" sz="1200"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9A3BAC6-C41A-44ED-923A-492D610EAA88}" type="slidenum">
              <a:rPr lang="en-US" smtClean="0">
                <a:latin typeface="Arial" charset="0"/>
              </a:rPr>
              <a:pPr eaLnBrk="1" fontAlgn="base" hangingPunct="1">
                <a:spcBef>
                  <a:spcPct val="0"/>
                </a:spcBef>
                <a:spcAft>
                  <a:spcPct val="0"/>
                </a:spcAft>
              </a:pPr>
              <a:t>17</a:t>
            </a:fld>
            <a:endParaRPr lang="en-US" dirty="0" smtClean="0">
              <a:latin typeface="Arial" charset="0"/>
            </a:endParaRPr>
          </a:p>
        </p:txBody>
      </p:sp>
      <p:sp>
        <p:nvSpPr>
          <p:cNvPr id="3174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2400" indent="-152400" eaLnBrk="1" hangingPunct="1">
              <a:lnSpc>
                <a:spcPct val="80000"/>
              </a:lnSpc>
              <a:spcBef>
                <a:spcPct val="0"/>
              </a:spcBef>
            </a:pPr>
            <a:endParaRPr lang="es-ES" i="1"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6E31449-DBB6-4F33-B448-CFB27AF5197F}" type="slidenum">
              <a:rPr lang="en-US" smtClean="0">
                <a:latin typeface="Arial" charset="0"/>
              </a:rPr>
              <a:pPr eaLnBrk="1" fontAlgn="base" hangingPunct="1">
                <a:spcBef>
                  <a:spcPct val="0"/>
                </a:spcBef>
                <a:spcAft>
                  <a:spcPct val="0"/>
                </a:spcAft>
              </a:pPr>
              <a:t>19</a:t>
            </a:fld>
            <a:endParaRPr lang="en-US" dirty="0" smtClean="0">
              <a:latin typeface="Arial" charset="0"/>
            </a:endParaRPr>
          </a:p>
        </p:txBody>
      </p:sp>
      <p:sp>
        <p:nvSpPr>
          <p:cNvPr id="327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2400" indent="-152400" eaLnBrk="1" hangingPunct="1">
              <a:spcBef>
                <a:spcPct val="0"/>
              </a:spcBef>
            </a:pPr>
            <a:endParaRPr lang="es-ES" i="1"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R" dirty="0" smtClean="0">
              <a:latin typeface="Arial"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fld id="{D4D7D09F-20B7-47F9-9137-8870AF1E9E6B}" type="slidenum">
              <a:rPr lang="en-US" smtClean="0">
                <a:latin typeface="Tahoma" pitchFamily="34" charset="0"/>
                <a:cs typeface="Arial" charset="0"/>
              </a:rPr>
              <a:pPr fontAlgn="base">
                <a:spcBef>
                  <a:spcPct val="0"/>
                </a:spcBef>
                <a:spcAft>
                  <a:spcPct val="0"/>
                </a:spcAft>
              </a:pPr>
              <a:t>23</a:t>
            </a:fld>
            <a:endParaRPr lang="en-US" dirty="0" smtClean="0">
              <a:latin typeface="Tahoma"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07C8C58-71C0-4B73-96BB-30F543373A08}" type="datetimeFigureOut">
              <a:rPr lang="en-GB"/>
              <a:pPr>
                <a:defRPr/>
              </a:pPr>
              <a:t>31/08/2012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75FFC3C-1533-43E6-8A6C-F71205C568AF}" type="slidenum">
              <a:rPr lang="en-GB"/>
              <a:pPr>
                <a:defRPr/>
              </a:pPr>
              <a:t>‹Nº›</a:t>
            </a:fld>
            <a:endParaRPr lang="en-GB" dirty="0"/>
          </a:p>
        </p:txBody>
      </p:sp>
    </p:spTree>
    <p:extLst>
      <p:ext uri="{BB962C8B-B14F-4D97-AF65-F5344CB8AC3E}">
        <p14:creationId xmlns:p14="http://schemas.microsoft.com/office/powerpoint/2010/main" val="365332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854BAA8-C718-488D-B1C1-0D79CA6DEDAC}" type="datetimeFigureOut">
              <a:rPr lang="en-GB"/>
              <a:pPr>
                <a:defRPr/>
              </a:pPr>
              <a:t>31/08/2012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A1BB183-A650-4E93-BC7C-A5531FBFDB1E}" type="slidenum">
              <a:rPr lang="en-GB"/>
              <a:pPr>
                <a:defRPr/>
              </a:pPr>
              <a:t>‹Nº›</a:t>
            </a:fld>
            <a:endParaRPr lang="en-GB" dirty="0"/>
          </a:p>
        </p:txBody>
      </p:sp>
    </p:spTree>
    <p:extLst>
      <p:ext uri="{BB962C8B-B14F-4D97-AF65-F5344CB8AC3E}">
        <p14:creationId xmlns:p14="http://schemas.microsoft.com/office/powerpoint/2010/main" val="361194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F387567-A3FC-4B88-A3B9-B719F94C424E}" type="datetimeFigureOut">
              <a:rPr lang="en-GB"/>
              <a:pPr>
                <a:defRPr/>
              </a:pPr>
              <a:t>31/08/2012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7A3AC99-D103-411C-AC7F-4BDCFF0CA541}" type="slidenum">
              <a:rPr lang="en-GB"/>
              <a:pPr>
                <a:defRPr/>
              </a:pPr>
              <a:t>‹Nº›</a:t>
            </a:fld>
            <a:endParaRPr lang="en-GB" dirty="0"/>
          </a:p>
        </p:txBody>
      </p:sp>
    </p:spTree>
    <p:extLst>
      <p:ext uri="{BB962C8B-B14F-4D97-AF65-F5344CB8AC3E}">
        <p14:creationId xmlns:p14="http://schemas.microsoft.com/office/powerpoint/2010/main" val="9093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20B7224-7074-43D0-B464-642667E5E378}" type="datetimeFigureOut">
              <a:rPr lang="en-GB"/>
              <a:pPr>
                <a:defRPr/>
              </a:pPr>
              <a:t>31/08/2012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4289F2A-D590-4E1A-80D3-26FE3E174DB7}" type="slidenum">
              <a:rPr lang="en-GB"/>
              <a:pPr>
                <a:defRPr/>
              </a:pPr>
              <a:t>‹Nº›</a:t>
            </a:fld>
            <a:endParaRPr lang="en-GB" dirty="0"/>
          </a:p>
        </p:txBody>
      </p:sp>
    </p:spTree>
    <p:extLst>
      <p:ext uri="{BB962C8B-B14F-4D97-AF65-F5344CB8AC3E}">
        <p14:creationId xmlns:p14="http://schemas.microsoft.com/office/powerpoint/2010/main" val="328957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3EF964-FA23-4DB3-9EA4-35E4DB39F850}" type="datetimeFigureOut">
              <a:rPr lang="en-GB"/>
              <a:pPr>
                <a:defRPr/>
              </a:pPr>
              <a:t>31/08/2012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2C6AD57-34CE-4B0B-AC04-DC953143E37E}" type="slidenum">
              <a:rPr lang="en-GB"/>
              <a:pPr>
                <a:defRPr/>
              </a:pPr>
              <a:t>‹Nº›</a:t>
            </a:fld>
            <a:endParaRPr lang="en-GB" dirty="0"/>
          </a:p>
        </p:txBody>
      </p:sp>
    </p:spTree>
    <p:extLst>
      <p:ext uri="{BB962C8B-B14F-4D97-AF65-F5344CB8AC3E}">
        <p14:creationId xmlns:p14="http://schemas.microsoft.com/office/powerpoint/2010/main" val="207482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952EAED-7DFE-4C15-8CBC-C6C2AF0BDAE4}" type="datetimeFigureOut">
              <a:rPr lang="en-GB"/>
              <a:pPr>
                <a:defRPr/>
              </a:pPr>
              <a:t>31/08/2012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CF47B652-5D7B-4A88-AF3C-D64456E3B0D2}" type="slidenum">
              <a:rPr lang="en-GB"/>
              <a:pPr>
                <a:defRPr/>
              </a:pPr>
              <a:t>‹Nº›</a:t>
            </a:fld>
            <a:endParaRPr lang="en-GB" dirty="0"/>
          </a:p>
        </p:txBody>
      </p:sp>
    </p:spTree>
    <p:extLst>
      <p:ext uri="{BB962C8B-B14F-4D97-AF65-F5344CB8AC3E}">
        <p14:creationId xmlns:p14="http://schemas.microsoft.com/office/powerpoint/2010/main" val="50232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82F83F3-9130-466F-B9A6-C6A528688033}" type="datetimeFigureOut">
              <a:rPr lang="en-GB"/>
              <a:pPr>
                <a:defRPr/>
              </a:pPr>
              <a:t>31/08/2012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54646EFD-65A8-4E17-BF44-E62C21C88E17}" type="slidenum">
              <a:rPr lang="en-GB"/>
              <a:pPr>
                <a:defRPr/>
              </a:pPr>
              <a:t>‹Nº›</a:t>
            </a:fld>
            <a:endParaRPr lang="en-GB" dirty="0"/>
          </a:p>
        </p:txBody>
      </p:sp>
    </p:spTree>
    <p:extLst>
      <p:ext uri="{BB962C8B-B14F-4D97-AF65-F5344CB8AC3E}">
        <p14:creationId xmlns:p14="http://schemas.microsoft.com/office/powerpoint/2010/main" val="330358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01AE0B2-3BA5-40D3-8459-31858CC56686}" type="datetimeFigureOut">
              <a:rPr lang="en-GB"/>
              <a:pPr>
                <a:defRPr/>
              </a:pPr>
              <a:t>31/08/2012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63F6E62-51FD-4164-BD9E-0009B3D24BA5}" type="slidenum">
              <a:rPr lang="en-GB"/>
              <a:pPr>
                <a:defRPr/>
              </a:pPr>
              <a:t>‹Nº›</a:t>
            </a:fld>
            <a:endParaRPr lang="en-GB" dirty="0"/>
          </a:p>
        </p:txBody>
      </p:sp>
    </p:spTree>
    <p:extLst>
      <p:ext uri="{BB962C8B-B14F-4D97-AF65-F5344CB8AC3E}">
        <p14:creationId xmlns:p14="http://schemas.microsoft.com/office/powerpoint/2010/main" val="78924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5C0653-27BD-4803-AD33-0B96FCFFEB70}" type="datetimeFigureOut">
              <a:rPr lang="en-GB"/>
              <a:pPr>
                <a:defRPr/>
              </a:pPr>
              <a:t>31/08/2012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43832301-52E6-4949-9DE3-CBE74581992B}" type="slidenum">
              <a:rPr lang="en-GB"/>
              <a:pPr>
                <a:defRPr/>
              </a:pPr>
              <a:t>‹Nº›</a:t>
            </a:fld>
            <a:endParaRPr lang="en-GB" dirty="0"/>
          </a:p>
        </p:txBody>
      </p:sp>
    </p:spTree>
    <p:extLst>
      <p:ext uri="{BB962C8B-B14F-4D97-AF65-F5344CB8AC3E}">
        <p14:creationId xmlns:p14="http://schemas.microsoft.com/office/powerpoint/2010/main" val="67537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125D2A-D430-45AE-B511-9D085386CC7D}" type="datetimeFigureOut">
              <a:rPr lang="en-GB"/>
              <a:pPr>
                <a:defRPr/>
              </a:pPr>
              <a:t>31/08/2012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FA7E892-D151-49B2-8253-A88F00DA4376}" type="slidenum">
              <a:rPr lang="en-GB"/>
              <a:pPr>
                <a:defRPr/>
              </a:pPr>
              <a:t>‹Nº›</a:t>
            </a:fld>
            <a:endParaRPr lang="en-GB" dirty="0"/>
          </a:p>
        </p:txBody>
      </p:sp>
    </p:spTree>
    <p:extLst>
      <p:ext uri="{BB962C8B-B14F-4D97-AF65-F5344CB8AC3E}">
        <p14:creationId xmlns:p14="http://schemas.microsoft.com/office/powerpoint/2010/main" val="19188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2D03FE-7191-4239-AB64-53A4AFBF5E7C}" type="datetimeFigureOut">
              <a:rPr lang="en-GB"/>
              <a:pPr>
                <a:defRPr/>
              </a:pPr>
              <a:t>31/08/2012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615EE4E-A31B-4BD1-A03E-F8FEEDA29CCE}" type="slidenum">
              <a:rPr lang="en-GB"/>
              <a:pPr>
                <a:defRPr/>
              </a:pPr>
              <a:t>‹Nº›</a:t>
            </a:fld>
            <a:endParaRPr lang="en-GB" dirty="0"/>
          </a:p>
        </p:txBody>
      </p:sp>
    </p:spTree>
    <p:extLst>
      <p:ext uri="{BB962C8B-B14F-4D97-AF65-F5344CB8AC3E}">
        <p14:creationId xmlns:p14="http://schemas.microsoft.com/office/powerpoint/2010/main" val="402816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F80421F-C702-4BA3-A460-9D8F16ADCD42}" type="datetimeFigureOut">
              <a:rPr lang="en-GB"/>
              <a:pPr>
                <a:defRPr/>
              </a:pPr>
              <a:t>31/08/2012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08EC0C-76A0-41C3-83D6-4D9987752550}" type="slidenum">
              <a:rPr lang="en-GB"/>
              <a:pPr>
                <a:defRPr/>
              </a:pPr>
              <a:t>‹Nº›</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png"/><Relationship Id="rId4" Type="http://schemas.openxmlformats.org/officeDocument/2006/relationships/diagramData" Target="../diagrams/data1.xml"/><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png"/><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png"/><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png"/><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png"/><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08400" y="1484784"/>
            <a:ext cx="5111750" cy="2952750"/>
          </a:xfrm>
        </p:spPr>
        <p:txBody>
          <a:bodyPr rtlCol="0">
            <a:noAutofit/>
          </a:bodyPr>
          <a:lstStyle/>
          <a:p>
            <a:pPr algn="r" eaLnBrk="1" fontAlgn="auto" hangingPunct="1">
              <a:spcAft>
                <a:spcPts val="0"/>
              </a:spcAft>
              <a:defRPr/>
            </a:pPr>
            <a:r>
              <a:rPr lang="en-GB" sz="2800" cap="small" dirty="0" smtClean="0">
                <a:latin typeface="Batang" pitchFamily="18" charset="-127"/>
                <a:ea typeface="Batang" pitchFamily="18" charset="-127"/>
              </a:rPr>
              <a:t>The Link between Asylum and Migration</a:t>
            </a:r>
            <a:r>
              <a:rPr lang="en-GB" sz="2800" dirty="0" smtClean="0">
                <a:latin typeface="Batang" pitchFamily="18" charset="-127"/>
                <a:ea typeface="Batang" pitchFamily="18" charset="-127"/>
              </a:rPr>
              <a:t>: </a:t>
            </a:r>
            <a:r>
              <a:rPr lang="en-GB" sz="2800" cap="none" dirty="0" smtClean="0">
                <a:latin typeface="Batang" pitchFamily="18" charset="-127"/>
                <a:ea typeface="Batang" pitchFamily="18" charset="-127"/>
              </a:rPr>
              <a:t> When should Refugee Status be Granted to a Victim of Trafficking?</a:t>
            </a:r>
            <a:br>
              <a:rPr lang="en-GB" sz="2800" cap="none" dirty="0" smtClean="0">
                <a:latin typeface="Batang" pitchFamily="18" charset="-127"/>
                <a:ea typeface="Batang" pitchFamily="18" charset="-127"/>
              </a:rPr>
            </a:br>
            <a:r>
              <a:rPr lang="en-GB" sz="2800" cap="none" dirty="0" smtClean="0">
                <a:latin typeface="Batang" pitchFamily="18" charset="-127"/>
                <a:ea typeface="Batang" pitchFamily="18" charset="-127"/>
              </a:rPr>
              <a:t/>
            </a:r>
            <a:br>
              <a:rPr lang="en-GB" sz="2800" cap="none" dirty="0" smtClean="0">
                <a:latin typeface="Batang" pitchFamily="18" charset="-127"/>
                <a:ea typeface="Batang" pitchFamily="18" charset="-127"/>
              </a:rPr>
            </a:br>
            <a:r>
              <a:rPr lang="en-GB" sz="1600" cap="none" dirty="0" smtClean="0">
                <a:latin typeface="Batang" pitchFamily="18" charset="-127"/>
                <a:ea typeface="Batang" pitchFamily="18" charset="-127"/>
              </a:rPr>
              <a:t>September 4, 2012</a:t>
            </a:r>
            <a:r>
              <a:rPr lang="en-GB" sz="2800" cap="none" dirty="0" smtClean="0">
                <a:latin typeface="Batang" pitchFamily="18" charset="-127"/>
                <a:ea typeface="Batang" pitchFamily="18" charset="-127"/>
              </a:rPr>
              <a:t> </a:t>
            </a:r>
            <a:endParaRPr lang="en-GB" sz="2800" dirty="0" smtClean="0">
              <a:latin typeface="Batang" pitchFamily="18" charset="-127"/>
              <a:ea typeface="Batang" pitchFamily="18" charset="-127"/>
            </a:endParaRPr>
          </a:p>
        </p:txBody>
      </p:sp>
      <p:sp>
        <p:nvSpPr>
          <p:cNvPr id="2" name="Rectangle 1"/>
          <p:cNvSpPr/>
          <p:nvPr/>
        </p:nvSpPr>
        <p:spPr>
          <a:xfrm>
            <a:off x="0" y="0"/>
            <a:ext cx="9144000" cy="1125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aphicFrame>
        <p:nvGraphicFramePr>
          <p:cNvPr id="2052" name="Object 2"/>
          <p:cNvGraphicFramePr>
            <a:graphicFrameLocks noChangeAspect="1"/>
          </p:cNvGraphicFramePr>
          <p:nvPr>
            <p:extLst>
              <p:ext uri="{D42A27DB-BD31-4B8C-83A1-F6EECF244321}">
                <p14:modId xmlns:p14="http://schemas.microsoft.com/office/powerpoint/2010/main" val="4042488097"/>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2150" name="Photo Editor Photo" r:id="rId3" imgW="1600000" imgH="2057143" progId="MSPhotoEd.3">
                  <p:embed/>
                </p:oleObj>
              </mc:Choice>
              <mc:Fallback>
                <p:oleObj name="Photo Editor Photo" r:id="rId3" imgW="1600000" imgH="2057143"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TextBox 3"/>
          <p:cNvSpPr txBox="1">
            <a:spLocks noChangeArrowheads="1"/>
          </p:cNvSpPr>
          <p:nvPr/>
        </p:nvSpPr>
        <p:spPr bwMode="auto">
          <a:xfrm>
            <a:off x="179388" y="101600"/>
            <a:ext cx="77771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b="1" dirty="0" smtClean="0">
                <a:solidFill>
                  <a:schemeClr val="bg1"/>
                </a:solidFill>
                <a:latin typeface="Batang" pitchFamily="18" charset="-127"/>
                <a:ea typeface="Batang" pitchFamily="18" charset="-127"/>
              </a:rPr>
              <a:t>Seminar: </a:t>
            </a:r>
          </a:p>
          <a:p>
            <a:pPr eaLnBrk="1" hangingPunct="1"/>
            <a:r>
              <a:rPr lang="en-GB" b="1" dirty="0" smtClean="0">
                <a:solidFill>
                  <a:schemeClr val="bg1"/>
                </a:solidFill>
                <a:latin typeface="Batang" pitchFamily="18" charset="-127"/>
                <a:ea typeface="Batang" pitchFamily="18" charset="-127"/>
              </a:rPr>
              <a:t>Challenges Relating to Migration:  Combating Migrant Smuggling and Trafficking, Migration Security, and Human Rights</a:t>
            </a:r>
            <a:endParaRPr lang="en-GB" dirty="0">
              <a:solidFill>
                <a:schemeClr val="bg1"/>
              </a:solidFill>
              <a:latin typeface="Batang" pitchFamily="18" charset="-127"/>
              <a:ea typeface="Batang" pitchFamily="18" charset="-127"/>
            </a:endParaRPr>
          </a:p>
        </p:txBody>
      </p:sp>
      <p:pic>
        <p:nvPicPr>
          <p:cNvPr id="2054"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650" y="3284538"/>
            <a:ext cx="4608513"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358775" y="239713"/>
            <a:ext cx="8785225" cy="193992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GB" sz="2800" b="1" dirty="0" smtClean="0">
                <a:solidFill>
                  <a:schemeClr val="accent1"/>
                </a:solidFill>
                <a:effectLst>
                  <a:outerShdw blurRad="38100" dist="38100" dir="2700000" algn="tl">
                    <a:srgbClr val="000000">
                      <a:alpha val="43137"/>
                    </a:srgbClr>
                  </a:outerShdw>
                </a:effectLst>
                <a:latin typeface="Batang" pitchFamily="18" charset="-127"/>
                <a:ea typeface="Batang" pitchFamily="18" charset="-127"/>
              </a:rPr>
              <a:t>Elements of the Definition of Refugee</a:t>
            </a:r>
          </a:p>
          <a:p>
            <a:pPr algn="ctr" fontAlgn="auto">
              <a:spcBef>
                <a:spcPts val="0"/>
              </a:spcBef>
              <a:spcAft>
                <a:spcPts val="0"/>
              </a:spcAft>
              <a:defRPr/>
            </a:pPr>
            <a:r>
              <a:rPr lang="en-GB" sz="2400" b="1" dirty="0" smtClean="0">
                <a:solidFill>
                  <a:schemeClr val="accent1"/>
                </a:solidFill>
                <a:effectLst>
                  <a:outerShdw blurRad="38100" dist="38100" dir="2700000" algn="tl">
                    <a:srgbClr val="000000">
                      <a:alpha val="43137"/>
                    </a:srgbClr>
                  </a:outerShdw>
                </a:effectLst>
                <a:latin typeface="Batang" pitchFamily="18" charset="-127"/>
                <a:ea typeface="Batang" pitchFamily="18" charset="-127"/>
              </a:rPr>
              <a:t> (1951 Convention)*</a:t>
            </a:r>
          </a:p>
          <a:p>
            <a:pPr algn="ctr" fontAlgn="auto">
              <a:spcBef>
                <a:spcPts val="0"/>
              </a:spcBef>
              <a:spcAft>
                <a:spcPts val="0"/>
              </a:spcAft>
              <a:defRPr/>
            </a:pPr>
            <a:endParaRPr lang="en-GB" sz="3200" b="1" dirty="0" smtClean="0">
              <a:solidFill>
                <a:schemeClr val="accent1"/>
              </a:solidFill>
              <a:latin typeface="Batang" pitchFamily="18" charset="-127"/>
              <a:ea typeface="Batang" pitchFamily="18" charset="-127"/>
            </a:endParaRPr>
          </a:p>
          <a:p>
            <a:pPr fontAlgn="auto">
              <a:spcBef>
                <a:spcPts val="0"/>
              </a:spcBef>
              <a:spcAft>
                <a:spcPts val="0"/>
              </a:spcAft>
              <a:defRPr/>
            </a:pPr>
            <a:endParaRPr lang="en-GB" sz="1200" b="1" dirty="0" smtClean="0">
              <a:solidFill>
                <a:schemeClr val="accent1"/>
              </a:solidFill>
              <a:latin typeface="Batang" pitchFamily="18" charset="-127"/>
              <a:ea typeface="Batang" pitchFamily="18" charset="-127"/>
            </a:endParaRPr>
          </a:p>
          <a:p>
            <a:pPr fontAlgn="auto">
              <a:spcBef>
                <a:spcPts val="0"/>
              </a:spcBef>
              <a:spcAft>
                <a:spcPts val="0"/>
              </a:spcAft>
              <a:defRPr/>
            </a:pPr>
            <a:r>
              <a:rPr lang="en-GB" sz="2400" b="1" dirty="0" smtClean="0">
                <a:solidFill>
                  <a:schemeClr val="accent1"/>
                </a:solidFill>
                <a:latin typeface="Batang" pitchFamily="18" charset="-127"/>
                <a:ea typeface="Batang" pitchFamily="18" charset="-127"/>
              </a:rPr>
              <a:t>				</a:t>
            </a:r>
            <a:endParaRPr lang="en-GB" sz="2400" b="1" dirty="0">
              <a:solidFill>
                <a:schemeClr val="accent1"/>
              </a:solidFill>
              <a:latin typeface="Batang" pitchFamily="18" charset="-127"/>
              <a:ea typeface="Batang" pitchFamily="18" charset="-127"/>
            </a:endParaRPr>
          </a:p>
        </p:txBody>
      </p:sp>
      <p:graphicFrame>
        <p:nvGraphicFramePr>
          <p:cNvPr id="16" name="Diagram 15"/>
          <p:cNvGraphicFramePr/>
          <p:nvPr>
            <p:extLst>
              <p:ext uri="{D42A27DB-BD31-4B8C-83A1-F6EECF244321}">
                <p14:modId xmlns:p14="http://schemas.microsoft.com/office/powerpoint/2010/main" val="2746960978"/>
              </p:ext>
            </p:extLst>
          </p:nvPr>
        </p:nvGraphicFramePr>
        <p:xfrm>
          <a:off x="-247716" y="1396999"/>
          <a:ext cx="9018711" cy="4843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68" name="Rectangle 4"/>
          <p:cNvSpPr>
            <a:spLocks noChangeArrowheads="1"/>
          </p:cNvSpPr>
          <p:nvPr/>
        </p:nvSpPr>
        <p:spPr bwMode="auto">
          <a:xfrm>
            <a:off x="179388" y="5913438"/>
            <a:ext cx="70929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dirty="0" smtClean="0">
                <a:latin typeface="Batang" pitchFamily="18" charset="-127"/>
                <a:ea typeface="Batang" pitchFamily="18" charset="-127"/>
              </a:rPr>
              <a:t>* </a:t>
            </a:r>
            <a:r>
              <a:rPr lang="en-GB" dirty="0" smtClean="0">
                <a:latin typeface="Batang" pitchFamily="18" charset="-127"/>
                <a:ea typeface="Batang" pitchFamily="18" charset="-127"/>
              </a:rPr>
              <a:t>2006 UNHCR guidelines for applying the definition of refugee to victims of trafficking </a:t>
            </a:r>
            <a:endParaRPr lang="en-GB" dirty="0">
              <a:latin typeface="Batang" pitchFamily="18" charset="-127"/>
              <a:ea typeface="Batang" pitchFamily="18" charset="-127"/>
            </a:endParaRPr>
          </a:p>
        </p:txBody>
      </p:sp>
      <p:graphicFrame>
        <p:nvGraphicFramePr>
          <p:cNvPr id="11269" name="Object 1"/>
          <p:cNvGraphicFramePr>
            <a:graphicFrameLocks noChangeAspect="1"/>
          </p:cNvGraphicFramePr>
          <p:nvPr>
            <p:extLst>
              <p:ext uri="{D42A27DB-BD31-4B8C-83A1-F6EECF244321}">
                <p14:modId xmlns:p14="http://schemas.microsoft.com/office/powerpoint/2010/main" val="171873979"/>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1365" name="Photo Editor Photo" r:id="rId9" imgW="1600000" imgH="2057143" progId="MSPhotoEd.3">
                  <p:embed/>
                </p:oleObj>
              </mc:Choice>
              <mc:Fallback>
                <p:oleObj name="Photo Editor Photo" r:id="rId9" imgW="1600000" imgH="2057143" progId="MSPhotoEd.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6075" y="404813"/>
            <a:ext cx="8229600" cy="1143000"/>
          </a:xfrm>
        </p:spPr>
        <p:txBody>
          <a:bodyPr/>
          <a:lstStyle/>
          <a:p>
            <a:pPr eaLnBrk="1" hangingPunct="1"/>
            <a:r>
              <a:rPr lang="en-GB" sz="3600" b="1" dirty="0" smtClean="0">
                <a:solidFill>
                  <a:schemeClr val="accent1"/>
                </a:solidFill>
                <a:latin typeface="Batang" pitchFamily="18" charset="-127"/>
                <a:ea typeface="Batang" pitchFamily="18" charset="-127"/>
              </a:rPr>
              <a:t>1951 Convention</a:t>
            </a:r>
          </a:p>
        </p:txBody>
      </p:sp>
      <p:sp>
        <p:nvSpPr>
          <p:cNvPr id="12291" name="Rectangle 3"/>
          <p:cNvSpPr>
            <a:spLocks noGrp="1" noChangeArrowheads="1"/>
          </p:cNvSpPr>
          <p:nvPr>
            <p:ph type="body" idx="1"/>
          </p:nvPr>
        </p:nvSpPr>
        <p:spPr>
          <a:xfrm>
            <a:off x="22225" y="1557338"/>
            <a:ext cx="9144000" cy="4508500"/>
          </a:xfrm>
        </p:spPr>
        <p:txBody>
          <a:bodyPr/>
          <a:lstStyle/>
          <a:p>
            <a:pPr lvl="1" eaLnBrk="1" hangingPunct="1">
              <a:lnSpc>
                <a:spcPct val="80000"/>
              </a:lnSpc>
              <a:buFontTx/>
              <a:buNone/>
            </a:pPr>
            <a:endParaRPr lang="en-GB" sz="2000" b="1" dirty="0" smtClean="0">
              <a:latin typeface="Batang" pitchFamily="18" charset="-127"/>
              <a:ea typeface="Batang" pitchFamily="18" charset="-127"/>
            </a:endParaRPr>
          </a:p>
          <a:p>
            <a:pPr eaLnBrk="1" hangingPunct="1">
              <a:lnSpc>
                <a:spcPct val="80000"/>
              </a:lnSpc>
            </a:pPr>
            <a:r>
              <a:rPr lang="en-GB" sz="2800" b="1" dirty="0" smtClean="0">
                <a:latin typeface="Batang" pitchFamily="18" charset="-127"/>
                <a:ea typeface="Batang" pitchFamily="18" charset="-127"/>
              </a:rPr>
              <a:t>1:  Outside the country of nationality or usual residence:</a:t>
            </a:r>
          </a:p>
          <a:p>
            <a:pPr eaLnBrk="1" hangingPunct="1">
              <a:lnSpc>
                <a:spcPct val="80000"/>
              </a:lnSpc>
            </a:pPr>
            <a:endParaRPr lang="en-GB" sz="2800" b="1" dirty="0" smtClean="0">
              <a:latin typeface="Batang" pitchFamily="18" charset="-127"/>
              <a:ea typeface="Batang" pitchFamily="18" charset="-127"/>
            </a:endParaRPr>
          </a:p>
          <a:p>
            <a:pPr lvl="1" eaLnBrk="1" hangingPunct="1">
              <a:lnSpc>
                <a:spcPct val="80000"/>
              </a:lnSpc>
            </a:pPr>
            <a:r>
              <a:rPr lang="en-GB" sz="2400" b="1" dirty="0">
                <a:latin typeface="Batang" pitchFamily="18" charset="-127"/>
                <a:ea typeface="Batang" pitchFamily="18" charset="-127"/>
              </a:rPr>
              <a:t>R</a:t>
            </a:r>
            <a:r>
              <a:rPr lang="en-GB" sz="2400" b="1" dirty="0" smtClean="0">
                <a:latin typeface="Batang" pitchFamily="18" charset="-127"/>
                <a:ea typeface="Batang" pitchFamily="18" charset="-127"/>
              </a:rPr>
              <a:t>efugee status requires having left the country of nationality or usual residence;</a:t>
            </a:r>
          </a:p>
          <a:p>
            <a:pPr lvl="1" eaLnBrk="1" hangingPunct="1">
              <a:lnSpc>
                <a:spcPct val="80000"/>
              </a:lnSpc>
            </a:pPr>
            <a:endParaRPr lang="en-GB" sz="2400" b="1" dirty="0" smtClean="0">
              <a:latin typeface="Batang" pitchFamily="18" charset="-127"/>
              <a:ea typeface="Batang" pitchFamily="18" charset="-127"/>
            </a:endParaRPr>
          </a:p>
          <a:p>
            <a:pPr lvl="1" eaLnBrk="1" hangingPunct="1">
              <a:lnSpc>
                <a:spcPct val="80000"/>
              </a:lnSpc>
            </a:pPr>
            <a:r>
              <a:rPr lang="en-GB" sz="2400" b="1" dirty="0" smtClean="0">
                <a:latin typeface="Batang" pitchFamily="18" charset="-127"/>
                <a:ea typeface="Batang" pitchFamily="18" charset="-127"/>
              </a:rPr>
              <a:t>The reason for leaving does not necessarily have to be </a:t>
            </a:r>
            <a:r>
              <a:rPr lang="en-GB" sz="2400" b="1" dirty="0" smtClean="0">
                <a:latin typeface="Batang" pitchFamily="18" charset="-127"/>
                <a:ea typeface="Batang" pitchFamily="18" charset="-127"/>
              </a:rPr>
              <a:t>a well-founded </a:t>
            </a:r>
            <a:r>
              <a:rPr lang="en-GB" sz="2400" b="1" dirty="0" smtClean="0">
                <a:latin typeface="Batang" pitchFamily="18" charset="-127"/>
                <a:ea typeface="Batang" pitchFamily="18" charset="-127"/>
              </a:rPr>
              <a:t>fear of persecution;</a:t>
            </a:r>
          </a:p>
          <a:p>
            <a:pPr lvl="1" eaLnBrk="1" hangingPunct="1">
              <a:lnSpc>
                <a:spcPct val="80000"/>
              </a:lnSpc>
            </a:pPr>
            <a:endParaRPr lang="en-GB" sz="2400" b="1" dirty="0" smtClean="0">
              <a:latin typeface="Batang" pitchFamily="18" charset="-127"/>
              <a:ea typeface="Batang" pitchFamily="18" charset="-127"/>
            </a:endParaRPr>
          </a:p>
          <a:p>
            <a:pPr lvl="1" eaLnBrk="1" hangingPunct="1">
              <a:lnSpc>
                <a:spcPct val="80000"/>
              </a:lnSpc>
            </a:pPr>
            <a:r>
              <a:rPr lang="en-GB" sz="2400" b="1" dirty="0" smtClean="0">
                <a:latin typeface="Batang" pitchFamily="18" charset="-127"/>
                <a:ea typeface="Batang" pitchFamily="18" charset="-127"/>
              </a:rPr>
              <a:t>Considering the threats faced by the person upon returning to the country of nationality or usual residence.</a:t>
            </a:r>
          </a:p>
        </p:txBody>
      </p:sp>
      <p:graphicFrame>
        <p:nvGraphicFramePr>
          <p:cNvPr id="12292" name="Object 1"/>
          <p:cNvGraphicFramePr>
            <a:graphicFrameLocks noChangeAspect="1"/>
          </p:cNvGraphicFramePr>
          <p:nvPr>
            <p:extLst>
              <p:ext uri="{D42A27DB-BD31-4B8C-83A1-F6EECF244321}">
                <p14:modId xmlns:p14="http://schemas.microsoft.com/office/powerpoint/2010/main" val="4098495931"/>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2388"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333375"/>
            <a:ext cx="8229600" cy="1143000"/>
          </a:xfrm>
        </p:spPr>
        <p:txBody>
          <a:bodyPr/>
          <a:lstStyle/>
          <a:p>
            <a:pPr eaLnBrk="1" hangingPunct="1"/>
            <a:r>
              <a:rPr lang="en-GB" sz="3600" b="1" dirty="0" smtClean="0">
                <a:solidFill>
                  <a:schemeClr val="accent1"/>
                </a:solidFill>
                <a:latin typeface="Batang" pitchFamily="18" charset="-127"/>
                <a:ea typeface="Batang" pitchFamily="18" charset="-127"/>
              </a:rPr>
              <a:t>1951 Convention</a:t>
            </a:r>
          </a:p>
        </p:txBody>
      </p:sp>
      <p:sp>
        <p:nvSpPr>
          <p:cNvPr id="13315" name="Rectangle 3"/>
          <p:cNvSpPr>
            <a:spLocks noGrp="1" noChangeArrowheads="1"/>
          </p:cNvSpPr>
          <p:nvPr>
            <p:ph type="body" idx="1"/>
          </p:nvPr>
        </p:nvSpPr>
        <p:spPr>
          <a:xfrm>
            <a:off x="539750" y="1628775"/>
            <a:ext cx="8280400" cy="4032250"/>
          </a:xfrm>
        </p:spPr>
        <p:txBody>
          <a:bodyPr/>
          <a:lstStyle/>
          <a:p>
            <a:pPr eaLnBrk="1" hangingPunct="1">
              <a:lnSpc>
                <a:spcPct val="80000"/>
              </a:lnSpc>
            </a:pPr>
            <a:r>
              <a:rPr lang="en-GB" sz="2800" b="1" dirty="0" smtClean="0">
                <a:latin typeface="Batang" pitchFamily="18" charset="-127"/>
                <a:ea typeface="Batang" pitchFamily="18" charset="-127"/>
              </a:rPr>
              <a:t>2.  A </a:t>
            </a:r>
            <a:r>
              <a:rPr lang="en-GB" sz="2800" b="1" dirty="0">
                <a:latin typeface="Batang" pitchFamily="18" charset="-127"/>
                <a:ea typeface="Batang" pitchFamily="18" charset="-127"/>
              </a:rPr>
              <a:t>w</a:t>
            </a:r>
            <a:r>
              <a:rPr lang="en-GB" sz="2800" b="1" dirty="0" smtClean="0">
                <a:latin typeface="Batang" pitchFamily="18" charset="-127"/>
                <a:ea typeface="Batang" pitchFamily="18" charset="-127"/>
              </a:rPr>
              <a:t>ell-founded fear of persecution:</a:t>
            </a:r>
          </a:p>
          <a:p>
            <a:pPr eaLnBrk="1" hangingPunct="1">
              <a:lnSpc>
                <a:spcPct val="80000"/>
              </a:lnSpc>
            </a:pPr>
            <a:endParaRPr lang="en-GB" sz="2800" b="1" dirty="0" smtClean="0">
              <a:latin typeface="Batang" pitchFamily="18" charset="-127"/>
              <a:ea typeface="Batang" pitchFamily="18" charset="-127"/>
            </a:endParaRPr>
          </a:p>
          <a:p>
            <a:pPr lvl="1" eaLnBrk="1" hangingPunct="1">
              <a:lnSpc>
                <a:spcPct val="80000"/>
              </a:lnSpc>
            </a:pPr>
            <a:r>
              <a:rPr lang="en-GB" sz="2400" b="1" dirty="0" smtClean="0">
                <a:latin typeface="Batang" pitchFamily="18" charset="-127"/>
                <a:ea typeface="Batang" pitchFamily="18" charset="-127"/>
              </a:rPr>
              <a:t>Threats to the right to life, freedom, integrity, etc.;</a:t>
            </a:r>
          </a:p>
          <a:p>
            <a:pPr lvl="1" eaLnBrk="1" hangingPunct="1">
              <a:lnSpc>
                <a:spcPct val="80000"/>
              </a:lnSpc>
            </a:pPr>
            <a:endParaRPr lang="en-GB" sz="2400" b="1" dirty="0" smtClean="0">
              <a:latin typeface="Batang" pitchFamily="18" charset="-127"/>
              <a:ea typeface="Batang" pitchFamily="18" charset="-127"/>
            </a:endParaRPr>
          </a:p>
          <a:p>
            <a:pPr lvl="1" eaLnBrk="1" hangingPunct="1">
              <a:lnSpc>
                <a:spcPct val="80000"/>
              </a:lnSpc>
            </a:pPr>
            <a:r>
              <a:rPr lang="en-GB" sz="2400" b="1" dirty="0" smtClean="0">
                <a:latin typeface="Batang" pitchFamily="18" charset="-127"/>
                <a:ea typeface="Batang" pitchFamily="18" charset="-127"/>
              </a:rPr>
              <a:t>The consequences of escaping from traffickers and attempting to return to the country of origin; </a:t>
            </a:r>
          </a:p>
          <a:p>
            <a:pPr lvl="1" eaLnBrk="1" hangingPunct="1">
              <a:lnSpc>
                <a:spcPct val="80000"/>
              </a:lnSpc>
            </a:pPr>
            <a:endParaRPr lang="en-GB" sz="2400" b="1" dirty="0" smtClean="0">
              <a:latin typeface="Batang" pitchFamily="18" charset="-127"/>
              <a:ea typeface="Batang" pitchFamily="18" charset="-127"/>
            </a:endParaRPr>
          </a:p>
          <a:p>
            <a:pPr lvl="1" eaLnBrk="1" hangingPunct="1">
              <a:lnSpc>
                <a:spcPct val="80000"/>
              </a:lnSpc>
            </a:pPr>
            <a:r>
              <a:rPr lang="en-GB" sz="2400" b="1" dirty="0" smtClean="0">
                <a:latin typeface="Batang" pitchFamily="18" charset="-127"/>
                <a:ea typeface="Batang" pitchFamily="18" charset="-127"/>
              </a:rPr>
              <a:t>Persecuting agents:  Traffickers, society.</a:t>
            </a:r>
          </a:p>
          <a:p>
            <a:pPr lvl="1" eaLnBrk="1" hangingPunct="1">
              <a:lnSpc>
                <a:spcPct val="80000"/>
              </a:lnSpc>
            </a:pPr>
            <a:endParaRPr lang="en-GB" sz="2400" b="1" dirty="0" smtClean="0">
              <a:latin typeface="Batang" pitchFamily="18" charset="-127"/>
              <a:ea typeface="Batang" pitchFamily="18" charset="-127"/>
            </a:endParaRPr>
          </a:p>
        </p:txBody>
      </p:sp>
      <p:graphicFrame>
        <p:nvGraphicFramePr>
          <p:cNvPr id="13316" name="Object 1"/>
          <p:cNvGraphicFramePr>
            <a:graphicFrameLocks noChangeAspect="1"/>
          </p:cNvGraphicFramePr>
          <p:nvPr>
            <p:extLst>
              <p:ext uri="{D42A27DB-BD31-4B8C-83A1-F6EECF244321}">
                <p14:modId xmlns:p14="http://schemas.microsoft.com/office/powerpoint/2010/main" val="2066582625"/>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3412"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3"/>
          <p:cNvSpPr>
            <a:spLocks noChangeArrowheads="1"/>
          </p:cNvSpPr>
          <p:nvPr/>
        </p:nvSpPr>
        <p:spPr bwMode="auto">
          <a:xfrm>
            <a:off x="2786063" y="2143125"/>
            <a:ext cx="3429000" cy="2714625"/>
          </a:xfrm>
          <a:prstGeom prst="ellipse">
            <a:avLst/>
          </a:prstGeom>
          <a:solidFill>
            <a:srgbClr val="33549D"/>
          </a:solidFill>
          <a:ln w="9525" algn="ctr">
            <a:solidFill>
              <a:srgbClr val="33549D"/>
            </a:solidFill>
            <a:round/>
            <a:headEnd/>
            <a:tailEnd/>
          </a:ln>
          <a:effectLst>
            <a:outerShdw dist="23000" dir="5400000" rotWithShape="0">
              <a:srgbClr val="000000">
                <a:alpha val="34998"/>
              </a:srgbClr>
            </a:outerShdw>
          </a:effectLst>
        </p:spPr>
        <p:txBody>
          <a:bodyPr anchor="ctr"/>
          <a:lstStyle/>
          <a:p>
            <a:pPr algn="ctr"/>
            <a:r>
              <a:rPr lang="en-GB" sz="3200" b="1" dirty="0" smtClean="0">
                <a:solidFill>
                  <a:schemeClr val="bg1"/>
                </a:solidFill>
                <a:latin typeface="Book Antiqua" pitchFamily="18" charset="0"/>
              </a:rPr>
              <a:t>Risks </a:t>
            </a:r>
            <a:r>
              <a:rPr lang="en-GB" sz="3200" b="1" dirty="0" smtClean="0">
                <a:solidFill>
                  <a:schemeClr val="bg1"/>
                </a:solidFill>
                <a:latin typeface="Book Antiqua" pitchFamily="18" charset="0"/>
              </a:rPr>
              <a:t>Requiring </a:t>
            </a:r>
            <a:r>
              <a:rPr lang="en-GB" sz="3200" b="1" dirty="0" smtClean="0">
                <a:solidFill>
                  <a:schemeClr val="bg1"/>
                </a:solidFill>
                <a:latin typeface="Book Antiqua" pitchFamily="18" charset="0"/>
              </a:rPr>
              <a:t>Protection</a:t>
            </a:r>
            <a:endParaRPr lang="en-GB" sz="3200" b="1" dirty="0">
              <a:solidFill>
                <a:schemeClr val="bg1"/>
              </a:solidFill>
              <a:latin typeface="Book Antiqua" pitchFamily="18" charset="0"/>
            </a:endParaRPr>
          </a:p>
        </p:txBody>
      </p:sp>
      <p:sp>
        <p:nvSpPr>
          <p:cNvPr id="14339" name="TextBox 4"/>
          <p:cNvSpPr txBox="1">
            <a:spLocks noChangeArrowheads="1"/>
          </p:cNvSpPr>
          <p:nvPr/>
        </p:nvSpPr>
        <p:spPr bwMode="auto">
          <a:xfrm>
            <a:off x="5964238" y="4911725"/>
            <a:ext cx="300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dirty="0" smtClean="0">
                <a:latin typeface="Book Antiqua" pitchFamily="18" charset="0"/>
              </a:rPr>
              <a:t>Re-victimization</a:t>
            </a:r>
            <a:endParaRPr lang="en-GB" sz="2400" b="1" dirty="0">
              <a:latin typeface="Book Antiqua" pitchFamily="18" charset="0"/>
            </a:endParaRPr>
          </a:p>
        </p:txBody>
      </p:sp>
      <p:sp>
        <p:nvSpPr>
          <p:cNvPr id="14340" name="TextBox 10"/>
          <p:cNvSpPr txBox="1">
            <a:spLocks noChangeArrowheads="1"/>
          </p:cNvSpPr>
          <p:nvPr/>
        </p:nvSpPr>
        <p:spPr bwMode="auto">
          <a:xfrm>
            <a:off x="5791200" y="1365250"/>
            <a:ext cx="3214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dirty="0" smtClean="0">
                <a:latin typeface="Book Antiqua" pitchFamily="18" charset="0"/>
              </a:rPr>
              <a:t>Reprisal against family members of the victim</a:t>
            </a:r>
            <a:endParaRPr lang="en-GB" sz="2400" b="1" dirty="0">
              <a:latin typeface="Book Antiqua" pitchFamily="18" charset="0"/>
            </a:endParaRPr>
          </a:p>
        </p:txBody>
      </p:sp>
      <p:sp>
        <p:nvSpPr>
          <p:cNvPr id="14341" name="TextBox 39"/>
          <p:cNvSpPr txBox="1">
            <a:spLocks noChangeArrowheads="1"/>
          </p:cNvSpPr>
          <p:nvPr/>
        </p:nvSpPr>
        <p:spPr bwMode="auto">
          <a:xfrm>
            <a:off x="215900" y="1127125"/>
            <a:ext cx="4787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dirty="0" smtClean="0">
                <a:latin typeface="Book Antiqua" pitchFamily="18" charset="0"/>
              </a:rPr>
              <a:t>Reprisal against victims</a:t>
            </a:r>
          </a:p>
          <a:p>
            <a:pPr algn="ctr" eaLnBrk="1" hangingPunct="1"/>
            <a:r>
              <a:rPr lang="en-GB" sz="2000" b="1" dirty="0" smtClean="0">
                <a:latin typeface="Book Antiqua" pitchFamily="18" charset="0"/>
              </a:rPr>
              <a:t>(for having escaped and contacted relevant authorities)</a:t>
            </a:r>
            <a:endParaRPr lang="en-GB" sz="2000" b="1" dirty="0">
              <a:latin typeface="Book Antiqua" pitchFamily="18" charset="0"/>
            </a:endParaRPr>
          </a:p>
        </p:txBody>
      </p:sp>
      <p:sp>
        <p:nvSpPr>
          <p:cNvPr id="14342" name="TextBox 9"/>
          <p:cNvSpPr txBox="1">
            <a:spLocks noChangeArrowheads="1"/>
          </p:cNvSpPr>
          <p:nvPr/>
        </p:nvSpPr>
        <p:spPr bwMode="auto">
          <a:xfrm>
            <a:off x="107950" y="4508500"/>
            <a:ext cx="29479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dirty="0" smtClean="0">
                <a:latin typeface="Book Antiqua" pitchFamily="18" charset="0"/>
              </a:rPr>
              <a:t>Ostracism, discrimination by the family or community</a:t>
            </a:r>
            <a:endParaRPr lang="en-GB" sz="2400" b="1" dirty="0">
              <a:latin typeface="Book Antiqua" pitchFamily="18" charset="0"/>
            </a:endParaRPr>
          </a:p>
        </p:txBody>
      </p:sp>
      <p:cxnSp>
        <p:nvCxnSpPr>
          <p:cNvPr id="31" name="Straight Arrow Connector 30"/>
          <p:cNvCxnSpPr/>
          <p:nvPr/>
        </p:nvCxnSpPr>
        <p:spPr>
          <a:xfrm rot="10800000" flipV="1">
            <a:off x="2771775" y="4545013"/>
            <a:ext cx="323850" cy="252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72188" y="4429125"/>
            <a:ext cx="357187"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2571750" y="2357438"/>
            <a:ext cx="2857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084888" y="2528888"/>
            <a:ext cx="357187"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7" name="TextBox 4"/>
          <p:cNvSpPr txBox="1">
            <a:spLocks noChangeArrowheads="1"/>
          </p:cNvSpPr>
          <p:nvPr/>
        </p:nvSpPr>
        <p:spPr bwMode="auto">
          <a:xfrm>
            <a:off x="3384550" y="5553075"/>
            <a:ext cx="3000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dirty="0" smtClean="0">
                <a:latin typeface="Book Antiqua" pitchFamily="18" charset="0"/>
              </a:rPr>
              <a:t>Absence of national protection</a:t>
            </a:r>
            <a:endParaRPr lang="en-GB" sz="2400" b="1" dirty="0">
              <a:latin typeface="Book Antiqua" pitchFamily="18" charset="0"/>
            </a:endParaRPr>
          </a:p>
        </p:txBody>
      </p:sp>
      <p:cxnSp>
        <p:nvCxnSpPr>
          <p:cNvPr id="30" name="Straight Arrow Connector 29"/>
          <p:cNvCxnSpPr/>
          <p:nvPr/>
        </p:nvCxnSpPr>
        <p:spPr>
          <a:xfrm rot="5400000">
            <a:off x="4590256" y="5247482"/>
            <a:ext cx="396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349" name="Object 1"/>
          <p:cNvGraphicFramePr>
            <a:graphicFrameLocks noChangeAspect="1"/>
          </p:cNvGraphicFramePr>
          <p:nvPr>
            <p:extLst>
              <p:ext uri="{D42A27DB-BD31-4B8C-83A1-F6EECF244321}">
                <p14:modId xmlns:p14="http://schemas.microsoft.com/office/powerpoint/2010/main" val="581797628"/>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4445" name="Photo Editor Photo" r:id="rId4" imgW="1600000" imgH="2057143" progId="MSPhotoEd.3">
                  <p:embed/>
                </p:oleObj>
              </mc:Choice>
              <mc:Fallback>
                <p:oleObj name="Photo Editor Photo" r:id="rId4" imgW="1600000" imgH="2057143"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en-GB" sz="2800" b="1" dirty="0" smtClean="0">
                <a:solidFill>
                  <a:schemeClr val="accent1"/>
                </a:solidFill>
                <a:latin typeface="Batang" pitchFamily="18" charset="-127"/>
                <a:ea typeface="Batang" pitchFamily="18" charset="-127"/>
              </a:rPr>
              <a:t>How to we link the concept of trafficking to the concept of persecution?</a:t>
            </a:r>
          </a:p>
        </p:txBody>
      </p:sp>
      <p:sp>
        <p:nvSpPr>
          <p:cNvPr id="15363" name="Rectangle 3"/>
          <p:cNvSpPr>
            <a:spLocks noGrp="1" noRot="1" noChangeArrowheads="1"/>
          </p:cNvSpPr>
          <p:nvPr>
            <p:ph type="body" idx="1"/>
          </p:nvPr>
        </p:nvSpPr>
        <p:spPr/>
        <p:txBody>
          <a:bodyPr/>
          <a:lstStyle/>
          <a:p>
            <a:pPr eaLnBrk="1" hangingPunct="1">
              <a:lnSpc>
                <a:spcPct val="90000"/>
              </a:lnSpc>
            </a:pPr>
            <a:r>
              <a:rPr lang="en-GB" sz="2800" dirty="0" smtClean="0">
                <a:latin typeface="Batang" pitchFamily="18" charset="-127"/>
                <a:ea typeface="Batang" pitchFamily="18" charset="-127"/>
              </a:rPr>
              <a:t>The absolute prohibition of any form of slavery, anywhere, at all times, and under any circumstance is an international common law norm.  This is an important indicator of the persecutory nature of trafficking in persons.</a:t>
            </a:r>
          </a:p>
          <a:p>
            <a:pPr eaLnBrk="1" hangingPunct="1">
              <a:lnSpc>
                <a:spcPct val="90000"/>
              </a:lnSpc>
            </a:pPr>
            <a:endParaRPr lang="en-GB" sz="2800" dirty="0" smtClean="0">
              <a:latin typeface="Batang" pitchFamily="18" charset="-127"/>
              <a:ea typeface="Batang" pitchFamily="18" charset="-127"/>
            </a:endParaRPr>
          </a:p>
          <a:p>
            <a:pPr eaLnBrk="1" hangingPunct="1">
              <a:lnSpc>
                <a:spcPct val="90000"/>
              </a:lnSpc>
            </a:pPr>
            <a:r>
              <a:rPr lang="en-GB" sz="2800" dirty="0" smtClean="0">
                <a:latin typeface="Batang" pitchFamily="18" charset="-127"/>
                <a:ea typeface="Batang" pitchFamily="18" charset="-127"/>
              </a:rPr>
              <a:t>Persecution initiates </a:t>
            </a:r>
            <a:r>
              <a:rPr lang="en-GB" sz="2800" dirty="0" smtClean="0">
                <a:latin typeface="Batang" pitchFamily="18" charset="-127"/>
                <a:ea typeface="Batang" pitchFamily="18" charset="-127"/>
              </a:rPr>
              <a:t>during the first stage of </a:t>
            </a:r>
            <a:r>
              <a:rPr lang="en-GB" sz="2800" dirty="0" smtClean="0">
                <a:latin typeface="Batang" pitchFamily="18" charset="-127"/>
                <a:ea typeface="Batang" pitchFamily="18" charset="-127"/>
              </a:rPr>
              <a:t>the trafficking process, usually in the country of origin, and not only once the act of physical violence has been perpetrated.</a:t>
            </a:r>
          </a:p>
        </p:txBody>
      </p:sp>
      <p:graphicFrame>
        <p:nvGraphicFramePr>
          <p:cNvPr id="15364" name="Object 1"/>
          <p:cNvGraphicFramePr>
            <a:graphicFrameLocks noChangeAspect="1"/>
          </p:cNvGraphicFramePr>
          <p:nvPr>
            <p:extLst>
              <p:ext uri="{D42A27DB-BD31-4B8C-83A1-F6EECF244321}">
                <p14:modId xmlns:p14="http://schemas.microsoft.com/office/powerpoint/2010/main" val="2135771288"/>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5460"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333375"/>
            <a:ext cx="8229600" cy="1143000"/>
          </a:xfrm>
        </p:spPr>
        <p:txBody>
          <a:bodyPr/>
          <a:lstStyle/>
          <a:p>
            <a:pPr eaLnBrk="1" hangingPunct="1"/>
            <a:r>
              <a:rPr lang="en-GB" sz="3600" b="1" dirty="0" smtClean="0">
                <a:solidFill>
                  <a:schemeClr val="accent1"/>
                </a:solidFill>
                <a:latin typeface="Batang" pitchFamily="18" charset="-127"/>
                <a:ea typeface="Batang" pitchFamily="18" charset="-127"/>
              </a:rPr>
              <a:t>1951 Convention</a:t>
            </a:r>
          </a:p>
        </p:txBody>
      </p:sp>
      <p:sp>
        <p:nvSpPr>
          <p:cNvPr id="16387" name="Rectangle 3"/>
          <p:cNvSpPr>
            <a:spLocks noGrp="1" noChangeArrowheads="1"/>
          </p:cNvSpPr>
          <p:nvPr>
            <p:ph type="body" idx="1"/>
          </p:nvPr>
        </p:nvSpPr>
        <p:spPr>
          <a:xfrm>
            <a:off x="468313" y="1557338"/>
            <a:ext cx="8208962" cy="3960812"/>
          </a:xfrm>
        </p:spPr>
        <p:txBody>
          <a:bodyPr/>
          <a:lstStyle/>
          <a:p>
            <a:pPr lvl="1" eaLnBrk="1" hangingPunct="1">
              <a:lnSpc>
                <a:spcPct val="90000"/>
              </a:lnSpc>
              <a:buFontTx/>
              <a:buNone/>
            </a:pPr>
            <a:endParaRPr lang="en-GB" b="1" dirty="0" smtClean="0">
              <a:latin typeface="Batang" pitchFamily="18" charset="-127"/>
              <a:ea typeface="Batang" pitchFamily="18" charset="-127"/>
            </a:endParaRPr>
          </a:p>
          <a:p>
            <a:pPr eaLnBrk="1" hangingPunct="1">
              <a:lnSpc>
                <a:spcPct val="90000"/>
              </a:lnSpc>
            </a:pPr>
            <a:r>
              <a:rPr lang="en-GB" sz="2800" b="1" dirty="0" smtClean="0">
                <a:latin typeface="Batang" pitchFamily="18" charset="-127"/>
                <a:ea typeface="Batang" pitchFamily="18" charset="-127"/>
              </a:rPr>
              <a:t>3:  Absence of effective </a:t>
            </a:r>
            <a:r>
              <a:rPr lang="en-GB" sz="2800" b="1" dirty="0">
                <a:latin typeface="Batang" pitchFamily="18" charset="-127"/>
                <a:ea typeface="Batang" pitchFamily="18" charset="-127"/>
              </a:rPr>
              <a:t>n</a:t>
            </a:r>
            <a:r>
              <a:rPr lang="en-GB" sz="2800" b="1" dirty="0" smtClean="0">
                <a:latin typeface="Batang" pitchFamily="18" charset="-127"/>
                <a:ea typeface="Batang" pitchFamily="18" charset="-127"/>
              </a:rPr>
              <a:t>ational </a:t>
            </a:r>
            <a:r>
              <a:rPr lang="en-GB" sz="2800" b="1" dirty="0">
                <a:latin typeface="Batang" pitchFamily="18" charset="-127"/>
                <a:ea typeface="Batang" pitchFamily="18" charset="-127"/>
              </a:rPr>
              <a:t>p</a:t>
            </a:r>
            <a:r>
              <a:rPr lang="en-GB" sz="2800" b="1" dirty="0" smtClean="0">
                <a:latin typeface="Batang" pitchFamily="18" charset="-127"/>
                <a:ea typeface="Batang" pitchFamily="18" charset="-127"/>
              </a:rPr>
              <a:t>rotection:</a:t>
            </a:r>
          </a:p>
          <a:p>
            <a:pPr eaLnBrk="1" hangingPunct="1">
              <a:lnSpc>
                <a:spcPct val="90000"/>
              </a:lnSpc>
            </a:pPr>
            <a:endParaRPr lang="en-GB" b="1" dirty="0" smtClean="0">
              <a:latin typeface="Batang" pitchFamily="18" charset="-127"/>
              <a:ea typeface="Batang" pitchFamily="18" charset="-127"/>
            </a:endParaRPr>
          </a:p>
          <a:p>
            <a:pPr lvl="1" eaLnBrk="1" hangingPunct="1">
              <a:lnSpc>
                <a:spcPct val="90000"/>
              </a:lnSpc>
            </a:pPr>
            <a:r>
              <a:rPr lang="en-GB" sz="2400" b="1" dirty="0" smtClean="0">
                <a:latin typeface="Batang" pitchFamily="18" charset="-127"/>
                <a:ea typeface="Batang" pitchFamily="18" charset="-127"/>
              </a:rPr>
              <a:t>Incompliance with the obligation of prevention by the State:  </a:t>
            </a:r>
            <a:r>
              <a:rPr lang="en-GB" sz="2400" b="1" dirty="0">
                <a:latin typeface="Batang" pitchFamily="18" charset="-127"/>
                <a:ea typeface="Batang" pitchFamily="18" charset="-127"/>
              </a:rPr>
              <a:t>A</a:t>
            </a:r>
            <a:r>
              <a:rPr lang="en-GB" sz="2400" b="1" dirty="0" smtClean="0">
                <a:latin typeface="Batang" pitchFamily="18" charset="-127"/>
                <a:ea typeface="Batang" pitchFamily="18" charset="-127"/>
              </a:rPr>
              <a:t> situation that is tolerated or the inability of implementing relevant actions;</a:t>
            </a:r>
          </a:p>
          <a:p>
            <a:pPr lvl="1" eaLnBrk="1" hangingPunct="1">
              <a:lnSpc>
                <a:spcPct val="90000"/>
              </a:lnSpc>
            </a:pPr>
            <a:endParaRPr lang="en-GB" sz="2400" b="1" i="1" dirty="0" smtClean="0">
              <a:latin typeface="Batang" pitchFamily="18" charset="-127"/>
              <a:ea typeface="Batang" pitchFamily="18" charset="-127"/>
            </a:endParaRPr>
          </a:p>
          <a:p>
            <a:pPr lvl="1" eaLnBrk="1" hangingPunct="1">
              <a:lnSpc>
                <a:spcPct val="90000"/>
              </a:lnSpc>
            </a:pPr>
            <a:r>
              <a:rPr lang="en-GB" sz="2400" b="1" dirty="0" smtClean="0">
                <a:latin typeface="Batang" pitchFamily="18" charset="-127"/>
                <a:ea typeface="Batang" pitchFamily="18" charset="-127"/>
              </a:rPr>
              <a:t>The State does not implement </a:t>
            </a:r>
            <a:r>
              <a:rPr lang="en-GB" sz="2400" b="1" u="sng" dirty="0" smtClean="0">
                <a:latin typeface="Batang" pitchFamily="18" charset="-127"/>
                <a:ea typeface="Batang" pitchFamily="18" charset="-127"/>
              </a:rPr>
              <a:t>effective actions </a:t>
            </a:r>
            <a:r>
              <a:rPr lang="en-GB" sz="2400" b="1" dirty="0" smtClean="0">
                <a:latin typeface="Batang" pitchFamily="18" charset="-127"/>
                <a:ea typeface="Batang" pitchFamily="18" charset="-127"/>
              </a:rPr>
              <a:t>to protect the victim (the existence of relevant legislation is not sufficient).</a:t>
            </a:r>
          </a:p>
          <a:p>
            <a:pPr eaLnBrk="1" hangingPunct="1">
              <a:lnSpc>
                <a:spcPct val="90000"/>
              </a:lnSpc>
              <a:buFontTx/>
              <a:buNone/>
            </a:pPr>
            <a:endParaRPr lang="en-GB" sz="2400" b="1" dirty="0" smtClean="0">
              <a:latin typeface="Batang" pitchFamily="18" charset="-127"/>
              <a:ea typeface="Batang" pitchFamily="18" charset="-127"/>
            </a:endParaRPr>
          </a:p>
        </p:txBody>
      </p:sp>
      <p:graphicFrame>
        <p:nvGraphicFramePr>
          <p:cNvPr id="16388" name="Object 1"/>
          <p:cNvGraphicFramePr>
            <a:graphicFrameLocks noChangeAspect="1"/>
          </p:cNvGraphicFramePr>
          <p:nvPr>
            <p:extLst>
              <p:ext uri="{D42A27DB-BD31-4B8C-83A1-F6EECF244321}">
                <p14:modId xmlns:p14="http://schemas.microsoft.com/office/powerpoint/2010/main" val="3707336351"/>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6484"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04813"/>
            <a:ext cx="8229600" cy="1143000"/>
          </a:xfrm>
        </p:spPr>
        <p:txBody>
          <a:bodyPr/>
          <a:lstStyle/>
          <a:p>
            <a:pPr eaLnBrk="1" hangingPunct="1"/>
            <a:r>
              <a:rPr lang="en-GB" sz="3600" b="1" dirty="0" smtClean="0">
                <a:solidFill>
                  <a:schemeClr val="accent1"/>
                </a:solidFill>
                <a:latin typeface="Batang" pitchFamily="18" charset="-127"/>
                <a:ea typeface="Batang" pitchFamily="18" charset="-127"/>
              </a:rPr>
              <a:t>1951 Convention</a:t>
            </a:r>
          </a:p>
        </p:txBody>
      </p:sp>
      <p:sp>
        <p:nvSpPr>
          <p:cNvPr id="17411" name="Rectangle 3"/>
          <p:cNvSpPr>
            <a:spLocks noGrp="1" noChangeArrowheads="1"/>
          </p:cNvSpPr>
          <p:nvPr>
            <p:ph type="body" idx="1"/>
          </p:nvPr>
        </p:nvSpPr>
        <p:spPr>
          <a:xfrm>
            <a:off x="250825" y="1557338"/>
            <a:ext cx="8640763" cy="4175125"/>
          </a:xfrm>
        </p:spPr>
        <p:txBody>
          <a:bodyPr/>
          <a:lstStyle/>
          <a:p>
            <a:pPr lvl="1" eaLnBrk="1" hangingPunct="1">
              <a:lnSpc>
                <a:spcPct val="80000"/>
              </a:lnSpc>
              <a:buFontTx/>
              <a:buNone/>
            </a:pPr>
            <a:endParaRPr lang="en-GB" sz="2000" b="1" dirty="0" smtClean="0">
              <a:latin typeface="Batang" pitchFamily="18" charset="-127"/>
              <a:ea typeface="Batang" pitchFamily="18" charset="-127"/>
            </a:endParaRPr>
          </a:p>
          <a:p>
            <a:pPr eaLnBrk="1" hangingPunct="1">
              <a:lnSpc>
                <a:spcPct val="80000"/>
              </a:lnSpc>
            </a:pPr>
            <a:r>
              <a:rPr lang="en-GB" sz="2800" b="1" dirty="0" smtClean="0">
                <a:latin typeface="Batang" pitchFamily="18" charset="-127"/>
                <a:ea typeface="Batang" pitchFamily="18" charset="-127"/>
              </a:rPr>
              <a:t>4.  Motives established in the 1951 Convention:</a:t>
            </a:r>
          </a:p>
          <a:p>
            <a:pPr eaLnBrk="1" hangingPunct="1">
              <a:lnSpc>
                <a:spcPct val="80000"/>
              </a:lnSpc>
            </a:pPr>
            <a:endParaRPr lang="en-GB" sz="2800" b="1" dirty="0" smtClean="0">
              <a:latin typeface="Batang" pitchFamily="18" charset="-127"/>
              <a:ea typeface="Batang" pitchFamily="18" charset="-127"/>
            </a:endParaRPr>
          </a:p>
          <a:p>
            <a:pPr lvl="1" eaLnBrk="1" hangingPunct="1">
              <a:lnSpc>
                <a:spcPct val="80000"/>
              </a:lnSpc>
            </a:pPr>
            <a:r>
              <a:rPr lang="en-GB" sz="2400" b="1" dirty="0" smtClean="0">
                <a:latin typeface="Batang" pitchFamily="18" charset="-127"/>
                <a:ea typeface="Batang" pitchFamily="18" charset="-127"/>
              </a:rPr>
              <a:t>A causal relationship with persecution or absence of State protection;</a:t>
            </a:r>
          </a:p>
          <a:p>
            <a:pPr lvl="1" eaLnBrk="1" hangingPunct="1">
              <a:lnSpc>
                <a:spcPct val="80000"/>
              </a:lnSpc>
            </a:pPr>
            <a:endParaRPr lang="en-GB" sz="2400" b="1" dirty="0" smtClean="0">
              <a:latin typeface="Batang" pitchFamily="18" charset="-127"/>
              <a:ea typeface="Batang" pitchFamily="18" charset="-127"/>
            </a:endParaRPr>
          </a:p>
          <a:p>
            <a:pPr lvl="1" eaLnBrk="1" hangingPunct="1">
              <a:lnSpc>
                <a:spcPct val="80000"/>
              </a:lnSpc>
            </a:pPr>
            <a:r>
              <a:rPr lang="en-GB" sz="2400" b="1" dirty="0" smtClean="0">
                <a:latin typeface="Batang" pitchFamily="18" charset="-127"/>
                <a:ea typeface="Batang" pitchFamily="18" charset="-127"/>
              </a:rPr>
              <a:t>The existence of especially vulnerable groups.</a:t>
            </a:r>
          </a:p>
          <a:p>
            <a:pPr eaLnBrk="1" hangingPunct="1">
              <a:lnSpc>
                <a:spcPct val="80000"/>
              </a:lnSpc>
            </a:pPr>
            <a:endParaRPr lang="en-GB" sz="2400" b="1" dirty="0" smtClean="0">
              <a:latin typeface="Batang" pitchFamily="18" charset="-127"/>
              <a:ea typeface="Batang" pitchFamily="18" charset="-127"/>
            </a:endParaRPr>
          </a:p>
          <a:p>
            <a:pPr eaLnBrk="1" hangingPunct="1">
              <a:lnSpc>
                <a:spcPct val="80000"/>
              </a:lnSpc>
            </a:pPr>
            <a:endParaRPr lang="en-GB" sz="2400" b="1" dirty="0" smtClean="0">
              <a:latin typeface="Batang" pitchFamily="18" charset="-127"/>
              <a:ea typeface="Batang" pitchFamily="18" charset="-127"/>
            </a:endParaRPr>
          </a:p>
        </p:txBody>
      </p:sp>
      <p:graphicFrame>
        <p:nvGraphicFramePr>
          <p:cNvPr id="17412" name="Object 1"/>
          <p:cNvGraphicFramePr>
            <a:graphicFrameLocks noChangeAspect="1"/>
          </p:cNvGraphicFramePr>
          <p:nvPr>
            <p:extLst>
              <p:ext uri="{D42A27DB-BD31-4B8C-83A1-F6EECF244321}">
                <p14:modId xmlns:p14="http://schemas.microsoft.com/office/powerpoint/2010/main" val="2047237425"/>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7508"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850" y="260350"/>
            <a:ext cx="8686800" cy="838200"/>
          </a:xfrm>
        </p:spPr>
        <p:txBody>
          <a:bodyPr rtlCol="0">
            <a:normAutofit fontScale="90000"/>
          </a:bodyPr>
          <a:lstStyle/>
          <a:p>
            <a:pPr eaLnBrk="1" fontAlgn="auto" hangingPunct="1">
              <a:spcBef>
                <a:spcPts val="0"/>
              </a:spcBef>
              <a:spcAft>
                <a:spcPts val="0"/>
              </a:spcAft>
              <a:buSzPts val="1800"/>
              <a:defRPr/>
            </a:pPr>
            <a:r>
              <a:rPr lang="en-GB" sz="3600" b="1" dirty="0" smtClean="0">
                <a:solidFill>
                  <a:schemeClr val="accent1"/>
                </a:solidFill>
                <a:latin typeface="Batang" pitchFamily="18" charset="-127"/>
                <a:ea typeface="Batang" pitchFamily="18" charset="-127"/>
              </a:rPr>
              <a:t>4. Motives Established in the 1951 Convention</a:t>
            </a:r>
            <a:br>
              <a:rPr lang="en-GB" sz="3600" b="1" dirty="0" smtClean="0">
                <a:solidFill>
                  <a:schemeClr val="accent1"/>
                </a:solidFill>
                <a:latin typeface="Batang" pitchFamily="18" charset="-127"/>
                <a:ea typeface="Batang" pitchFamily="18" charset="-127"/>
              </a:rPr>
            </a:br>
            <a:endParaRPr lang="en-GB" sz="3600" dirty="0" smtClean="0">
              <a:solidFill>
                <a:schemeClr val="accent1"/>
              </a:solidFill>
              <a:latin typeface="Batang" pitchFamily="18" charset="-127"/>
              <a:ea typeface="Batang" pitchFamily="18" charset="-127"/>
            </a:endParaRPr>
          </a:p>
        </p:txBody>
      </p:sp>
      <p:sp>
        <p:nvSpPr>
          <p:cNvPr id="25603" name="Rectangle 3"/>
          <p:cNvSpPr>
            <a:spLocks noGrp="1" noChangeArrowheads="1"/>
          </p:cNvSpPr>
          <p:nvPr>
            <p:ph idx="1"/>
          </p:nvPr>
        </p:nvSpPr>
        <p:spPr>
          <a:xfrm>
            <a:off x="468313" y="1052513"/>
            <a:ext cx="8229600" cy="4968875"/>
          </a:xfrm>
        </p:spPr>
        <p:txBody>
          <a:bodyPr rtlCol="0">
            <a:normAutofit fontScale="92500" lnSpcReduction="10000"/>
          </a:bodyPr>
          <a:lstStyle/>
          <a:p>
            <a:pPr eaLnBrk="1" fontAlgn="auto" hangingPunct="1">
              <a:lnSpc>
                <a:spcPct val="90000"/>
              </a:lnSpc>
              <a:spcAft>
                <a:spcPts val="0"/>
              </a:spcAft>
              <a:buFontTx/>
              <a:buNone/>
              <a:defRPr/>
            </a:pPr>
            <a:endParaRPr lang="en-GB" sz="2800" b="1" dirty="0" smtClean="0">
              <a:latin typeface="Batang" pitchFamily="18" charset="-127"/>
              <a:ea typeface="Batang" pitchFamily="18" charset="-127"/>
            </a:endParaRPr>
          </a:p>
          <a:p>
            <a:pPr eaLnBrk="1" fontAlgn="auto" hangingPunct="1">
              <a:lnSpc>
                <a:spcPct val="90000"/>
              </a:lnSpc>
              <a:spcAft>
                <a:spcPts val="0"/>
              </a:spcAft>
              <a:buFont typeface="Arial" pitchFamily="34" charset="0"/>
              <a:buChar char="•"/>
              <a:defRPr/>
            </a:pPr>
            <a:r>
              <a:rPr lang="en-GB" sz="2800" dirty="0" smtClean="0">
                <a:latin typeface="Batang" pitchFamily="18" charset="-127"/>
                <a:ea typeface="Batang" pitchFamily="18" charset="-127"/>
              </a:rPr>
              <a:t>While any of the five motives could lead to a situation of trafficking, most cases where refugee status has been granted were based on the motive “</a:t>
            </a:r>
            <a:r>
              <a:rPr lang="en-GB" sz="2800" i="1" dirty="0" smtClean="0">
                <a:latin typeface="Batang" pitchFamily="18" charset="-127"/>
                <a:ea typeface="Batang" pitchFamily="18" charset="-127"/>
              </a:rPr>
              <a:t>membership of a particular social group</a:t>
            </a:r>
            <a:r>
              <a:rPr lang="en-GB" sz="2800" dirty="0" smtClean="0">
                <a:latin typeface="Batang" pitchFamily="18" charset="-127"/>
                <a:ea typeface="Batang" pitchFamily="18" charset="-127"/>
              </a:rPr>
              <a:t>”.</a:t>
            </a:r>
          </a:p>
          <a:p>
            <a:pPr eaLnBrk="1" fontAlgn="auto" hangingPunct="1">
              <a:lnSpc>
                <a:spcPct val="90000"/>
              </a:lnSpc>
              <a:spcAft>
                <a:spcPts val="0"/>
              </a:spcAft>
              <a:buFont typeface="Arial" pitchFamily="34" charset="0"/>
              <a:buChar char="•"/>
              <a:defRPr/>
            </a:pPr>
            <a:endParaRPr lang="en-GB" sz="2800" b="1" dirty="0" smtClean="0">
              <a:latin typeface="Batang" pitchFamily="18" charset="-127"/>
              <a:ea typeface="Batang" pitchFamily="18" charset="-127"/>
            </a:endParaRPr>
          </a:p>
          <a:p>
            <a:pPr eaLnBrk="1" fontAlgn="auto" hangingPunct="1">
              <a:lnSpc>
                <a:spcPct val="90000"/>
              </a:lnSpc>
              <a:spcAft>
                <a:spcPts val="0"/>
              </a:spcAft>
              <a:buFont typeface="Arial" pitchFamily="34" charset="0"/>
              <a:buChar char="•"/>
              <a:defRPr/>
            </a:pPr>
            <a:r>
              <a:rPr lang="en-GB" sz="2800" b="1" dirty="0" smtClean="0">
                <a:latin typeface="Batang" pitchFamily="18" charset="-127"/>
                <a:ea typeface="Batang" pitchFamily="18" charset="-127"/>
              </a:rPr>
              <a:t>Social group:  </a:t>
            </a:r>
            <a:r>
              <a:rPr lang="en-GB" sz="2800" dirty="0" smtClean="0">
                <a:latin typeface="Batang" pitchFamily="18" charset="-127"/>
                <a:ea typeface="Batang" pitchFamily="18" charset="-127"/>
              </a:rPr>
              <a:t>The experience of having been a victim of trafficking could be a </a:t>
            </a:r>
          </a:p>
          <a:p>
            <a:pPr lvl="1" eaLnBrk="1" fontAlgn="auto" hangingPunct="1">
              <a:lnSpc>
                <a:spcPct val="90000"/>
              </a:lnSpc>
              <a:spcAft>
                <a:spcPts val="0"/>
              </a:spcAft>
              <a:buFont typeface="Arial" pitchFamily="34" charset="0"/>
              <a:buChar char="–"/>
              <a:defRPr/>
            </a:pPr>
            <a:r>
              <a:rPr lang="en-GB" sz="2400" dirty="0">
                <a:latin typeface="Batang" pitchFamily="18" charset="-127"/>
                <a:ea typeface="Batang" pitchFamily="18" charset="-127"/>
              </a:rPr>
              <a:t>C</a:t>
            </a:r>
            <a:r>
              <a:rPr lang="en-GB" sz="2400" dirty="0" smtClean="0">
                <a:latin typeface="Batang" pitchFamily="18" charset="-127"/>
                <a:ea typeface="Batang" pitchFamily="18" charset="-127"/>
              </a:rPr>
              <a:t>ommon, </a:t>
            </a:r>
          </a:p>
          <a:p>
            <a:pPr lvl="1" eaLnBrk="1" fontAlgn="auto" hangingPunct="1">
              <a:lnSpc>
                <a:spcPct val="90000"/>
              </a:lnSpc>
              <a:spcAft>
                <a:spcPts val="0"/>
              </a:spcAft>
              <a:buFont typeface="Arial" pitchFamily="34" charset="0"/>
              <a:buChar char="–"/>
              <a:defRPr/>
            </a:pPr>
            <a:r>
              <a:rPr lang="en-GB" sz="2400" dirty="0" smtClean="0">
                <a:latin typeface="Batang" pitchFamily="18" charset="-127"/>
                <a:ea typeface="Batang" pitchFamily="18" charset="-127"/>
              </a:rPr>
              <a:t>Historical, and </a:t>
            </a:r>
          </a:p>
          <a:p>
            <a:pPr lvl="1" eaLnBrk="1" fontAlgn="auto" hangingPunct="1">
              <a:lnSpc>
                <a:spcPct val="90000"/>
              </a:lnSpc>
              <a:spcAft>
                <a:spcPts val="0"/>
              </a:spcAft>
              <a:buFont typeface="Arial" pitchFamily="34" charset="0"/>
              <a:buChar char="–"/>
              <a:defRPr/>
            </a:pPr>
            <a:r>
              <a:rPr lang="en-GB" sz="2400" dirty="0" smtClean="0">
                <a:latin typeface="Batang" pitchFamily="18" charset="-127"/>
                <a:ea typeface="Batang" pitchFamily="18" charset="-127"/>
              </a:rPr>
              <a:t>Unchanging </a:t>
            </a:r>
            <a:endParaRPr lang="en-GB" sz="2400" dirty="0" smtClean="0">
              <a:latin typeface="Batang" pitchFamily="18" charset="-127"/>
              <a:ea typeface="Batang" pitchFamily="18" charset="-127"/>
            </a:endParaRPr>
          </a:p>
          <a:p>
            <a:pPr marL="457200" lvl="1" indent="0" eaLnBrk="1" fontAlgn="auto" hangingPunct="1">
              <a:lnSpc>
                <a:spcPct val="90000"/>
              </a:lnSpc>
              <a:spcAft>
                <a:spcPts val="0"/>
              </a:spcAft>
              <a:buNone/>
              <a:defRPr/>
            </a:pPr>
            <a:endParaRPr lang="en-GB" sz="2400" dirty="0">
              <a:latin typeface="Batang" pitchFamily="18" charset="-127"/>
              <a:ea typeface="Batang" pitchFamily="18" charset="-127"/>
            </a:endParaRPr>
          </a:p>
          <a:p>
            <a:pPr marL="457200" lvl="1" indent="0" eaLnBrk="1" fontAlgn="auto" hangingPunct="1">
              <a:lnSpc>
                <a:spcPct val="90000"/>
              </a:lnSpc>
              <a:spcAft>
                <a:spcPts val="0"/>
              </a:spcAft>
              <a:buNone/>
              <a:defRPr/>
            </a:pPr>
            <a:r>
              <a:rPr lang="en-GB" dirty="0" smtClean="0">
                <a:latin typeface="Batang" pitchFamily="18" charset="-127"/>
                <a:ea typeface="Batang" pitchFamily="18" charset="-127"/>
              </a:rPr>
              <a:t>characteristic </a:t>
            </a:r>
            <a:r>
              <a:rPr lang="en-GB" dirty="0" smtClean="0">
                <a:latin typeface="Batang" pitchFamily="18" charset="-127"/>
                <a:ea typeface="Batang" pitchFamily="18" charset="-127"/>
              </a:rPr>
              <a:t>of the group</a:t>
            </a:r>
            <a:r>
              <a:rPr lang="en-GB" sz="2400" dirty="0" smtClean="0">
                <a:latin typeface="Batang" pitchFamily="18" charset="-127"/>
                <a:ea typeface="Batang" pitchFamily="18" charset="-127"/>
              </a:rPr>
              <a:t>.</a:t>
            </a:r>
          </a:p>
          <a:p>
            <a:pPr eaLnBrk="1" fontAlgn="auto" hangingPunct="1">
              <a:lnSpc>
                <a:spcPct val="90000"/>
              </a:lnSpc>
              <a:spcAft>
                <a:spcPts val="0"/>
              </a:spcAft>
              <a:buFont typeface="Arial" pitchFamily="34" charset="0"/>
              <a:buChar char="•"/>
              <a:defRPr/>
            </a:pPr>
            <a:endParaRPr lang="en-GB" sz="2800" b="1" dirty="0" smtClean="0">
              <a:latin typeface="Batang" pitchFamily="18" charset="-127"/>
              <a:ea typeface="Batang" pitchFamily="18" charset="-127"/>
            </a:endParaRPr>
          </a:p>
          <a:p>
            <a:pPr eaLnBrk="1" fontAlgn="auto" hangingPunct="1">
              <a:lnSpc>
                <a:spcPct val="90000"/>
              </a:lnSpc>
              <a:spcAft>
                <a:spcPts val="0"/>
              </a:spcAft>
              <a:buFont typeface="Arial" pitchFamily="34" charset="0"/>
              <a:buChar char="•"/>
              <a:defRPr/>
            </a:pPr>
            <a:endParaRPr lang="en-GB" sz="2800" b="1" dirty="0" smtClean="0">
              <a:latin typeface="Batang" pitchFamily="18" charset="-127"/>
              <a:ea typeface="Batang" pitchFamily="18" charset="-127"/>
            </a:endParaRPr>
          </a:p>
        </p:txBody>
      </p:sp>
      <p:graphicFrame>
        <p:nvGraphicFramePr>
          <p:cNvPr id="18436" name="Object 1"/>
          <p:cNvGraphicFramePr>
            <a:graphicFrameLocks noChangeAspect="1"/>
          </p:cNvGraphicFramePr>
          <p:nvPr>
            <p:extLst>
              <p:ext uri="{D42A27DB-BD31-4B8C-83A1-F6EECF244321}">
                <p14:modId xmlns:p14="http://schemas.microsoft.com/office/powerpoint/2010/main" val="18625944"/>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8532" name="Photo Editor Photo" r:id="rId4" imgW="1600000" imgH="2057143" progId="MSPhotoEd.3">
                  <p:embed/>
                </p:oleObj>
              </mc:Choice>
              <mc:Fallback>
                <p:oleObj name="Photo Editor Photo" r:id="rId4" imgW="1600000" imgH="2057143"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98438"/>
            <a:ext cx="8229600" cy="1143000"/>
          </a:xfrm>
        </p:spPr>
        <p:txBody>
          <a:bodyPr/>
          <a:lstStyle/>
          <a:p>
            <a:pPr eaLnBrk="1" hangingPunct="1"/>
            <a:r>
              <a:rPr lang="en-GB" sz="2800" b="1" dirty="0" smtClean="0">
                <a:solidFill>
                  <a:schemeClr val="accent1"/>
                </a:solidFill>
                <a:latin typeface="Batang" pitchFamily="18" charset="-127"/>
                <a:ea typeface="Batang" pitchFamily="18" charset="-127"/>
              </a:rPr>
              <a:t>State Decisions relating to the Motives </a:t>
            </a:r>
            <a:br>
              <a:rPr lang="en-GB" sz="2800" b="1" dirty="0" smtClean="0">
                <a:solidFill>
                  <a:schemeClr val="accent1"/>
                </a:solidFill>
                <a:latin typeface="Batang" pitchFamily="18" charset="-127"/>
                <a:ea typeface="Batang" pitchFamily="18" charset="-127"/>
              </a:rPr>
            </a:br>
            <a:r>
              <a:rPr lang="en-GB" sz="2800" b="1" dirty="0" smtClean="0">
                <a:solidFill>
                  <a:schemeClr val="accent1"/>
                </a:solidFill>
                <a:latin typeface="Batang" pitchFamily="18" charset="-127"/>
                <a:ea typeface="Batang" pitchFamily="18" charset="-127"/>
              </a:rPr>
              <a:t>Established in the 1951 Convention in Cases of Trafficking in Persons</a:t>
            </a:r>
            <a:endParaRPr lang="en-GB" sz="2800" dirty="0" smtClean="0">
              <a:latin typeface="Batang" pitchFamily="18" charset="-127"/>
              <a:ea typeface="Batang" pitchFamily="18" charset="-127"/>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4538752"/>
              </p:ext>
            </p:extLst>
          </p:nvPr>
        </p:nvGraphicFramePr>
        <p:xfrm>
          <a:off x="250825" y="1515897"/>
          <a:ext cx="8229600" cy="4937251"/>
        </p:xfrm>
        <a:graphic>
          <a:graphicData uri="http://schemas.openxmlformats.org/drawingml/2006/table">
            <a:tbl>
              <a:tblPr firstRow="1" bandRow="1">
                <a:tableStyleId>{5C22544A-7EE6-4342-B048-85BDC9FD1C3A}</a:tableStyleId>
              </a:tblPr>
              <a:tblGrid>
                <a:gridCol w="4114800"/>
                <a:gridCol w="4114800"/>
              </a:tblGrid>
              <a:tr h="1188560">
                <a:tc>
                  <a:txBody>
                    <a:bodyPr/>
                    <a:lstStyle/>
                    <a:p>
                      <a:r>
                        <a:rPr lang="en-GB" sz="1800" b="1" noProof="0" dirty="0" smtClean="0">
                          <a:solidFill>
                            <a:schemeClr val="tx1"/>
                          </a:solidFill>
                          <a:latin typeface="Book Antiqua" pitchFamily="18" charset="0"/>
                        </a:rPr>
                        <a:t>Race:</a:t>
                      </a:r>
                      <a:endParaRPr lang="en-GB" sz="1800" noProof="0" dirty="0"/>
                    </a:p>
                  </a:txBody>
                  <a:tcPr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solidFill>
                            <a:schemeClr val="tx1"/>
                          </a:solidFill>
                          <a:latin typeface="Book Antiqua" pitchFamily="18" charset="0"/>
                        </a:rPr>
                        <a:t>A woman selected for</a:t>
                      </a:r>
                      <a:r>
                        <a:rPr lang="en-GB" sz="1800" baseline="0" noProof="0" dirty="0" smtClean="0">
                          <a:solidFill>
                            <a:schemeClr val="tx1"/>
                          </a:solidFill>
                          <a:latin typeface="Book Antiqua" pitchFamily="18" charset="0"/>
                        </a:rPr>
                        <a:t> prostitution due to race or “genotype” </a:t>
                      </a:r>
                      <a:r>
                        <a:rPr lang="en-GB" sz="1800" noProof="0" dirty="0" smtClean="0">
                          <a:solidFill>
                            <a:schemeClr val="tx1"/>
                          </a:solidFill>
                          <a:latin typeface="Book Antiqua" pitchFamily="18" charset="0"/>
                        </a:rPr>
                        <a:t>(</a:t>
                      </a:r>
                      <a:r>
                        <a:rPr lang="en-GB" sz="1800" u="sng" noProof="0" dirty="0" smtClean="0">
                          <a:solidFill>
                            <a:schemeClr val="tx1"/>
                          </a:solidFill>
                          <a:latin typeface="Book Antiqua" pitchFamily="18" charset="0"/>
                        </a:rPr>
                        <a:t>Australia/</a:t>
                      </a:r>
                      <a:r>
                        <a:rPr lang="en-GB" sz="1800" noProof="0" dirty="0" smtClean="0">
                          <a:solidFill>
                            <a:schemeClr val="tx1"/>
                          </a:solidFill>
                          <a:latin typeface="Book Antiqua" pitchFamily="18" charset="0"/>
                        </a:rPr>
                        <a:t>2003</a:t>
                      </a:r>
                      <a:r>
                        <a:rPr lang="en-GB" sz="1800" i="1" noProof="0" dirty="0" smtClean="0">
                          <a:solidFill>
                            <a:schemeClr val="tx1"/>
                          </a:solidFill>
                          <a:latin typeface="Book Antiqua" pitchFamily="18" charset="0"/>
                        </a:rPr>
                        <a:t>). </a:t>
                      </a:r>
                    </a:p>
                    <a:p>
                      <a:endParaRPr lang="en-GB" sz="1800" noProof="0" dirty="0"/>
                    </a:p>
                  </a:txBody>
                  <a:tcPr marT="45703" marB="45703"/>
                </a:tc>
              </a:tr>
              <a:tr h="1737138">
                <a:tc>
                  <a:txBody>
                    <a:bodyPr/>
                    <a:lstStyle/>
                    <a:p>
                      <a:r>
                        <a:rPr lang="en-GB" sz="1800" b="1" noProof="0" dirty="0" smtClean="0">
                          <a:solidFill>
                            <a:schemeClr val="tx1"/>
                          </a:solidFill>
                          <a:latin typeface="Book Antiqua" pitchFamily="18" charset="0"/>
                        </a:rPr>
                        <a:t>Religion</a:t>
                      </a:r>
                      <a:r>
                        <a:rPr lang="en-GB" sz="1800" noProof="0" dirty="0" smtClean="0">
                          <a:solidFill>
                            <a:schemeClr val="tx1"/>
                          </a:solidFill>
                          <a:latin typeface="Book Antiqua" pitchFamily="18" charset="0"/>
                        </a:rPr>
                        <a:t>:</a:t>
                      </a:r>
                      <a:endParaRPr lang="en-GB" sz="1800" noProof="0" dirty="0"/>
                    </a:p>
                  </a:txBody>
                  <a:tcPr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solidFill>
                            <a:schemeClr val="tx1"/>
                          </a:solidFill>
                          <a:latin typeface="Book Antiqua" pitchFamily="18" charset="0"/>
                        </a:rPr>
                        <a:t>A Hindu woman belonging</a:t>
                      </a:r>
                      <a:r>
                        <a:rPr lang="en-GB" sz="1800" baseline="0" noProof="0" dirty="0" smtClean="0">
                          <a:solidFill>
                            <a:schemeClr val="tx1"/>
                          </a:solidFill>
                          <a:latin typeface="Book Antiqua" pitchFamily="18" charset="0"/>
                        </a:rPr>
                        <a:t> to an inferior caste that </a:t>
                      </a:r>
                      <a:r>
                        <a:rPr lang="en-GB" sz="1800" noProof="0" dirty="0" smtClean="0">
                          <a:solidFill>
                            <a:schemeClr val="tx1"/>
                          </a:solidFill>
                          <a:latin typeface="Book Antiqua" pitchFamily="18" charset="0"/>
                        </a:rPr>
                        <a:t>was sold by her parents to</a:t>
                      </a:r>
                      <a:r>
                        <a:rPr lang="en-GB" sz="1800" baseline="0" noProof="0" dirty="0" smtClean="0">
                          <a:solidFill>
                            <a:schemeClr val="tx1"/>
                          </a:solidFill>
                          <a:latin typeface="Book Antiqua" pitchFamily="18" charset="0"/>
                        </a:rPr>
                        <a:t> become a prostitute </a:t>
                      </a:r>
                      <a:r>
                        <a:rPr lang="en-GB" sz="1800" baseline="0" noProof="0" dirty="0" smtClean="0">
                          <a:solidFill>
                            <a:schemeClr val="tx1"/>
                          </a:solidFill>
                          <a:latin typeface="Book Antiqua" pitchFamily="18" charset="0"/>
                        </a:rPr>
                        <a:t>for life</a:t>
                      </a:r>
                      <a:r>
                        <a:rPr lang="en-GB" sz="1800" noProof="0" dirty="0" smtClean="0">
                          <a:solidFill>
                            <a:schemeClr val="tx1"/>
                          </a:solidFill>
                          <a:latin typeface="Book Antiqua" pitchFamily="18" charset="0"/>
                        </a:rPr>
                        <a:t> </a:t>
                      </a:r>
                      <a:r>
                        <a:rPr lang="en-GB" sz="1800" noProof="0" dirty="0" smtClean="0">
                          <a:solidFill>
                            <a:schemeClr val="tx1"/>
                          </a:solidFill>
                          <a:latin typeface="Book Antiqua" pitchFamily="18" charset="0"/>
                        </a:rPr>
                        <a:t>(</a:t>
                      </a:r>
                      <a:r>
                        <a:rPr lang="en-GB" sz="1800" u="sng" noProof="0" dirty="0" smtClean="0">
                          <a:solidFill>
                            <a:schemeClr val="tx1"/>
                          </a:solidFill>
                          <a:latin typeface="Book Antiqua" pitchFamily="18" charset="0"/>
                        </a:rPr>
                        <a:t>USA:</a:t>
                      </a:r>
                      <a:r>
                        <a:rPr lang="en-GB" sz="1800" i="1" noProof="0" dirty="0" smtClean="0">
                          <a:solidFill>
                            <a:schemeClr val="tx1"/>
                          </a:solidFill>
                          <a:latin typeface="Book Antiqua" pitchFamily="18" charset="0"/>
                        </a:rPr>
                        <a:t> </a:t>
                      </a:r>
                      <a:r>
                        <a:rPr lang="en-GB" sz="1800" i="1" baseline="0" noProof="0" dirty="0" smtClean="0">
                          <a:solidFill>
                            <a:schemeClr val="tx1"/>
                          </a:solidFill>
                          <a:latin typeface="Book Antiqua" pitchFamily="18" charset="0"/>
                        </a:rPr>
                        <a:t> An unpublished case</a:t>
                      </a:r>
                      <a:r>
                        <a:rPr lang="en-GB" sz="1800" i="1" noProof="0" dirty="0" smtClean="0">
                          <a:solidFill>
                            <a:schemeClr val="tx1"/>
                          </a:solidFill>
                          <a:latin typeface="Book Antiqua" pitchFamily="18" charset="0"/>
                        </a:rPr>
                        <a:t>).</a:t>
                      </a:r>
                    </a:p>
                    <a:p>
                      <a:endParaRPr lang="en-GB" sz="1800" noProof="0" dirty="0"/>
                    </a:p>
                  </a:txBody>
                  <a:tcPr marT="45703" marB="45703"/>
                </a:tc>
              </a:tr>
              <a:tr h="2011427">
                <a:tc>
                  <a:txBody>
                    <a:bodyPr/>
                    <a:lstStyle/>
                    <a:p>
                      <a:r>
                        <a:rPr lang="en-GB" sz="1800" b="1" noProof="0" dirty="0" smtClean="0">
                          <a:solidFill>
                            <a:schemeClr val="tx1"/>
                          </a:solidFill>
                          <a:latin typeface="Book Antiqua" pitchFamily="18" charset="0"/>
                        </a:rPr>
                        <a:t>Political</a:t>
                      </a:r>
                      <a:r>
                        <a:rPr lang="en-GB" sz="1800" b="1" baseline="0" noProof="0" dirty="0" smtClean="0">
                          <a:solidFill>
                            <a:schemeClr val="tx1"/>
                          </a:solidFill>
                          <a:latin typeface="Book Antiqua" pitchFamily="18" charset="0"/>
                        </a:rPr>
                        <a:t> opinion</a:t>
                      </a:r>
                      <a:r>
                        <a:rPr lang="en-GB" sz="1800" noProof="0" dirty="0" smtClean="0">
                          <a:solidFill>
                            <a:schemeClr val="tx1"/>
                          </a:solidFill>
                          <a:latin typeface="Book Antiqua" pitchFamily="18" charset="0"/>
                        </a:rPr>
                        <a:t>:</a:t>
                      </a:r>
                      <a:r>
                        <a:rPr lang="en-GB" sz="1200" noProof="0" dirty="0" smtClean="0">
                          <a:solidFill>
                            <a:schemeClr val="tx1"/>
                          </a:solidFill>
                          <a:latin typeface="Book Antiqua" pitchFamily="18" charset="0"/>
                        </a:rPr>
                        <a:t> </a:t>
                      </a:r>
                      <a:endParaRPr lang="en-GB" sz="1800" noProof="0" dirty="0"/>
                    </a:p>
                  </a:txBody>
                  <a:tcPr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solidFill>
                            <a:schemeClr val="tx1"/>
                          </a:solidFill>
                          <a:latin typeface="Book Antiqua" pitchFamily="18" charset="0"/>
                        </a:rPr>
                        <a:t>A woman who was subjected to reprisal (abduction</a:t>
                      </a:r>
                      <a:r>
                        <a:rPr lang="en-GB" sz="1800" baseline="0" noProof="0" dirty="0" smtClean="0">
                          <a:solidFill>
                            <a:schemeClr val="tx1"/>
                          </a:solidFill>
                          <a:latin typeface="Book Antiqua" pitchFamily="18" charset="0"/>
                        </a:rPr>
                        <a:t> and forced prostitution) in Country Y due to her membership in the democratic party in Country X (</a:t>
                      </a:r>
                      <a:r>
                        <a:rPr lang="en-GB" sz="1800" u="sng" baseline="0" noProof="0" dirty="0" smtClean="0">
                          <a:solidFill>
                            <a:schemeClr val="tx1"/>
                          </a:solidFill>
                          <a:latin typeface="Book Antiqua" pitchFamily="18" charset="0"/>
                        </a:rPr>
                        <a:t>USA</a:t>
                      </a:r>
                      <a:r>
                        <a:rPr lang="en-GB" sz="1800" baseline="0" noProof="0" dirty="0" smtClean="0">
                          <a:solidFill>
                            <a:schemeClr val="tx1"/>
                          </a:solidFill>
                          <a:latin typeface="Book Antiqua" pitchFamily="18" charset="0"/>
                        </a:rPr>
                        <a:t>/2005). </a:t>
                      </a:r>
                      <a:endParaRPr lang="en-GB" sz="1800" noProof="0" dirty="0" smtClean="0">
                        <a:solidFill>
                          <a:schemeClr val="tx1"/>
                        </a:solidFill>
                        <a:latin typeface="Book Antiqua" pitchFamily="18" charset="0"/>
                      </a:endParaRPr>
                    </a:p>
                    <a:p>
                      <a:endParaRPr lang="en-GB" sz="1800" noProof="0" dirty="0"/>
                    </a:p>
                  </a:txBody>
                  <a:tcPr marT="45703" marB="45703"/>
                </a:tc>
              </a:tr>
            </a:tbl>
          </a:graphicData>
        </a:graphic>
      </p:graphicFrame>
      <p:graphicFrame>
        <p:nvGraphicFramePr>
          <p:cNvPr id="19473" name="Object 1"/>
          <p:cNvGraphicFramePr>
            <a:graphicFrameLocks noChangeAspect="1"/>
          </p:cNvGraphicFramePr>
          <p:nvPr>
            <p:extLst>
              <p:ext uri="{D42A27DB-BD31-4B8C-83A1-F6EECF244321}">
                <p14:modId xmlns:p14="http://schemas.microsoft.com/office/powerpoint/2010/main" val="144315615"/>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9569"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213" y="260350"/>
            <a:ext cx="7931150" cy="1008410"/>
          </a:xfrm>
        </p:spPr>
        <p:txBody>
          <a:bodyPr/>
          <a:lstStyle/>
          <a:p>
            <a:pPr eaLnBrk="1" hangingPunct="1"/>
            <a:r>
              <a:rPr lang="en-GB" sz="2800" b="1" dirty="0" smtClean="0">
                <a:solidFill>
                  <a:schemeClr val="accent1"/>
                </a:solidFill>
                <a:latin typeface="Batang" pitchFamily="18" charset="-127"/>
                <a:ea typeface="Batang" pitchFamily="18" charset="-127"/>
              </a:rPr>
              <a:t>State Decisions relating to the Motives </a:t>
            </a:r>
            <a:br>
              <a:rPr lang="en-GB" sz="2800" b="1" dirty="0" smtClean="0">
                <a:solidFill>
                  <a:schemeClr val="accent1"/>
                </a:solidFill>
                <a:latin typeface="Batang" pitchFamily="18" charset="-127"/>
                <a:ea typeface="Batang" pitchFamily="18" charset="-127"/>
              </a:rPr>
            </a:br>
            <a:r>
              <a:rPr lang="en-GB" sz="2800" b="1" dirty="0" smtClean="0">
                <a:solidFill>
                  <a:schemeClr val="accent1"/>
                </a:solidFill>
                <a:latin typeface="Batang" pitchFamily="18" charset="-127"/>
                <a:ea typeface="Batang" pitchFamily="18" charset="-127"/>
              </a:rPr>
              <a:t>Established in the 1951 Convention in Cases of Trafficking in Persons</a:t>
            </a:r>
          </a:p>
        </p:txBody>
      </p:sp>
      <p:sp>
        <p:nvSpPr>
          <p:cNvPr id="20483" name="Rectangle 3"/>
          <p:cNvSpPr>
            <a:spLocks noGrp="1" noChangeArrowheads="1"/>
          </p:cNvSpPr>
          <p:nvPr>
            <p:ph idx="1"/>
          </p:nvPr>
        </p:nvSpPr>
        <p:spPr>
          <a:xfrm>
            <a:off x="395288" y="1340693"/>
            <a:ext cx="8229600" cy="5400675"/>
          </a:xfrm>
        </p:spPr>
        <p:txBody>
          <a:bodyPr/>
          <a:lstStyle/>
          <a:p>
            <a:pPr eaLnBrk="1" hangingPunct="1">
              <a:lnSpc>
                <a:spcPct val="80000"/>
              </a:lnSpc>
              <a:buFontTx/>
              <a:buNone/>
            </a:pPr>
            <a:endParaRPr lang="en-GB" sz="700" dirty="0" smtClean="0">
              <a:latin typeface="Batang" pitchFamily="18" charset="-127"/>
              <a:ea typeface="Batang" pitchFamily="18" charset="-127"/>
            </a:endParaRPr>
          </a:p>
          <a:p>
            <a:pPr eaLnBrk="1" hangingPunct="1">
              <a:lnSpc>
                <a:spcPct val="80000"/>
              </a:lnSpc>
              <a:buFontTx/>
              <a:buNone/>
            </a:pPr>
            <a:r>
              <a:rPr lang="en-GB" sz="2800" b="1" dirty="0" smtClean="0">
                <a:latin typeface="Batang" pitchFamily="18" charset="-127"/>
                <a:ea typeface="Batang" pitchFamily="18" charset="-127"/>
              </a:rPr>
              <a:t>Membership of a particular social group:</a:t>
            </a:r>
          </a:p>
          <a:p>
            <a:pPr eaLnBrk="1" hangingPunct="1">
              <a:lnSpc>
                <a:spcPct val="80000"/>
              </a:lnSpc>
              <a:buFontTx/>
              <a:buNone/>
            </a:pPr>
            <a:endParaRPr lang="en-GB" sz="2800" dirty="0" smtClean="0">
              <a:latin typeface="Batang" pitchFamily="18" charset="-127"/>
              <a:ea typeface="Batang" pitchFamily="18" charset="-127"/>
            </a:endParaRPr>
          </a:p>
          <a:p>
            <a:pPr eaLnBrk="1" hangingPunct="1">
              <a:lnSpc>
                <a:spcPct val="80000"/>
              </a:lnSpc>
            </a:pPr>
            <a:r>
              <a:rPr lang="en-GB" sz="1800" b="1" u="sng" dirty="0" smtClean="0">
                <a:latin typeface="Batang" pitchFamily="18" charset="-127"/>
                <a:ea typeface="Batang" pitchFamily="18" charset="-127"/>
              </a:rPr>
              <a:t>Low-income women in </a:t>
            </a:r>
            <a:r>
              <a:rPr lang="en-GB" sz="1800" b="1" u="sng" dirty="0" smtClean="0">
                <a:latin typeface="Batang" pitchFamily="18" charset="-127"/>
                <a:ea typeface="Batang" pitchFamily="18" charset="-127"/>
              </a:rPr>
              <a:t>Country </a:t>
            </a:r>
            <a:r>
              <a:rPr lang="en-GB" sz="1800" b="1" u="sng" dirty="0" smtClean="0">
                <a:latin typeface="Batang" pitchFamily="18" charset="-127"/>
                <a:ea typeface="Batang" pitchFamily="18" charset="-127"/>
              </a:rPr>
              <a:t>X </a:t>
            </a:r>
            <a:r>
              <a:rPr lang="en-GB" sz="1800" dirty="0" smtClean="0">
                <a:latin typeface="Batang" pitchFamily="18" charset="-127"/>
                <a:ea typeface="Batang" pitchFamily="18" charset="-127"/>
              </a:rPr>
              <a:t>recruited </a:t>
            </a:r>
            <a:r>
              <a:rPr lang="en-GB" sz="1800" dirty="0" smtClean="0">
                <a:latin typeface="Batang" pitchFamily="18" charset="-127"/>
                <a:ea typeface="Batang" pitchFamily="18" charset="-127"/>
              </a:rPr>
              <a:t>to be exploited in </a:t>
            </a:r>
            <a:r>
              <a:rPr lang="en-GB" sz="1800" dirty="0" smtClean="0">
                <a:latin typeface="Batang" pitchFamily="18" charset="-127"/>
                <a:ea typeface="Batang" pitchFamily="18" charset="-127"/>
              </a:rPr>
              <a:t>the international commercial sex industry (Canada /</a:t>
            </a:r>
            <a:r>
              <a:rPr lang="en-GB" sz="1800" i="1" dirty="0" smtClean="0">
                <a:latin typeface="Batang" pitchFamily="18" charset="-127"/>
                <a:ea typeface="Batang" pitchFamily="18" charset="-127"/>
              </a:rPr>
              <a:t>1997);</a:t>
            </a:r>
          </a:p>
          <a:p>
            <a:pPr eaLnBrk="1" hangingPunct="1">
              <a:lnSpc>
                <a:spcPct val="80000"/>
              </a:lnSpc>
            </a:pPr>
            <a:endParaRPr lang="en-GB" sz="1800" dirty="0" smtClean="0">
              <a:latin typeface="Batang" pitchFamily="18" charset="-127"/>
              <a:ea typeface="Batang" pitchFamily="18" charset="-127"/>
            </a:endParaRPr>
          </a:p>
          <a:p>
            <a:pPr eaLnBrk="1" hangingPunct="1">
              <a:lnSpc>
                <a:spcPct val="80000"/>
              </a:lnSpc>
            </a:pPr>
            <a:r>
              <a:rPr lang="en-GB" sz="1800" dirty="0" smtClean="0">
                <a:latin typeface="Batang" pitchFamily="18" charset="-127"/>
                <a:ea typeface="Batang" pitchFamily="18" charset="-127"/>
              </a:rPr>
              <a:t>Persons in Country X (especially </a:t>
            </a:r>
            <a:r>
              <a:rPr lang="en-GB" sz="1800" b="1" u="sng" dirty="0" smtClean="0">
                <a:latin typeface="Batang" pitchFamily="18" charset="-127"/>
                <a:ea typeface="Batang" pitchFamily="18" charset="-127"/>
              </a:rPr>
              <a:t>girls) travelling unaccompanied as a result of exploitation agreements </a:t>
            </a:r>
            <a:r>
              <a:rPr lang="en-GB" sz="1800" dirty="0" smtClean="0">
                <a:latin typeface="Batang" pitchFamily="18" charset="-127"/>
                <a:ea typeface="Batang" pitchFamily="18" charset="-127"/>
              </a:rPr>
              <a:t>between their parents or other family members and migrant smugglers of Country Y </a:t>
            </a:r>
            <a:r>
              <a:rPr lang="en-GB" sz="1800" dirty="0" smtClean="0">
                <a:latin typeface="Batang" pitchFamily="18" charset="-127"/>
                <a:ea typeface="Batang" pitchFamily="18" charset="-127"/>
              </a:rPr>
              <a:t>(Canada</a:t>
            </a:r>
            <a:r>
              <a:rPr lang="en-GB" sz="1800" i="1" dirty="0" smtClean="0">
                <a:latin typeface="Batang" pitchFamily="18" charset="-127"/>
                <a:ea typeface="Batang" pitchFamily="18" charset="-127"/>
              </a:rPr>
              <a:t> </a:t>
            </a:r>
            <a:r>
              <a:rPr lang="en-GB" sz="1800" i="1" dirty="0" smtClean="0">
                <a:latin typeface="Batang" pitchFamily="18" charset="-127"/>
                <a:ea typeface="Batang" pitchFamily="18" charset="-127"/>
              </a:rPr>
              <a:t>/ 2003);</a:t>
            </a:r>
            <a:endParaRPr lang="en-GB" sz="1800" dirty="0" smtClean="0">
              <a:latin typeface="Batang" pitchFamily="18" charset="-127"/>
              <a:ea typeface="Batang" pitchFamily="18" charset="-127"/>
            </a:endParaRPr>
          </a:p>
          <a:p>
            <a:pPr eaLnBrk="1" hangingPunct="1">
              <a:lnSpc>
                <a:spcPct val="80000"/>
              </a:lnSpc>
            </a:pPr>
            <a:endParaRPr lang="en-GB" sz="1800" dirty="0" smtClean="0">
              <a:latin typeface="Batang" pitchFamily="18" charset="-127"/>
              <a:ea typeface="Batang" pitchFamily="18" charset="-127"/>
            </a:endParaRPr>
          </a:p>
          <a:p>
            <a:pPr eaLnBrk="1" hangingPunct="1">
              <a:lnSpc>
                <a:spcPct val="80000"/>
              </a:lnSpc>
            </a:pPr>
            <a:r>
              <a:rPr lang="en-GB" sz="1800" b="1" u="sng" dirty="0" smtClean="0">
                <a:latin typeface="Batang" pitchFamily="18" charset="-127"/>
                <a:ea typeface="Batang" pitchFamily="18" charset="-127"/>
              </a:rPr>
              <a:t>Abused and unwanted children that have been sold by their parents to work</a:t>
            </a:r>
            <a:r>
              <a:rPr lang="en-GB" sz="1800" dirty="0" smtClean="0">
                <a:latin typeface="Batang" pitchFamily="18" charset="-127"/>
                <a:ea typeface="Batang" pitchFamily="18" charset="-127"/>
              </a:rPr>
              <a:t> (USA /</a:t>
            </a:r>
            <a:r>
              <a:rPr lang="en-GB" sz="1800" i="1" dirty="0" smtClean="0">
                <a:latin typeface="Batang" pitchFamily="18" charset="-127"/>
                <a:ea typeface="Batang" pitchFamily="18" charset="-127"/>
              </a:rPr>
              <a:t> 1998);</a:t>
            </a:r>
          </a:p>
          <a:p>
            <a:pPr eaLnBrk="1" hangingPunct="1">
              <a:lnSpc>
                <a:spcPct val="80000"/>
              </a:lnSpc>
              <a:buFontTx/>
              <a:buNone/>
            </a:pPr>
            <a:endParaRPr lang="en-GB" sz="1800" i="1" dirty="0" smtClean="0">
              <a:latin typeface="Batang" pitchFamily="18" charset="-127"/>
              <a:ea typeface="Batang" pitchFamily="18" charset="-127"/>
            </a:endParaRPr>
          </a:p>
          <a:p>
            <a:pPr eaLnBrk="1" hangingPunct="1">
              <a:lnSpc>
                <a:spcPct val="80000"/>
              </a:lnSpc>
            </a:pPr>
            <a:r>
              <a:rPr lang="en-GB" sz="1800" dirty="0" smtClean="0">
                <a:latin typeface="Batang" pitchFamily="18" charset="-127"/>
                <a:ea typeface="Batang" pitchFamily="18" charset="-127"/>
              </a:rPr>
              <a:t>Women of Country X </a:t>
            </a:r>
            <a:r>
              <a:rPr lang="en-GB" sz="1800" b="1" u="sng" dirty="0" smtClean="0">
                <a:latin typeface="Batang" pitchFamily="18" charset="-127"/>
                <a:ea typeface="Batang" pitchFamily="18" charset="-127"/>
              </a:rPr>
              <a:t>refusing coerced participation in prostitution tolerated by the government</a:t>
            </a:r>
            <a:r>
              <a:rPr lang="en-GB" sz="1800" dirty="0" smtClean="0">
                <a:latin typeface="Batang" pitchFamily="18" charset="-127"/>
                <a:ea typeface="Batang" pitchFamily="18" charset="-127"/>
              </a:rPr>
              <a:t> </a:t>
            </a:r>
            <a:r>
              <a:rPr lang="en-GB" sz="1800" dirty="0" smtClean="0">
                <a:latin typeface="Batang" pitchFamily="18" charset="-127"/>
                <a:ea typeface="Batang" pitchFamily="18" charset="-127"/>
              </a:rPr>
              <a:t>(USA </a:t>
            </a:r>
            <a:r>
              <a:rPr lang="en-GB" sz="1800" dirty="0" smtClean="0">
                <a:latin typeface="Batang" pitchFamily="18" charset="-127"/>
                <a:ea typeface="Batang" pitchFamily="18" charset="-127"/>
              </a:rPr>
              <a:t>/</a:t>
            </a:r>
            <a:r>
              <a:rPr lang="en-GB" sz="1800" i="1" dirty="0" smtClean="0">
                <a:latin typeface="Batang" pitchFamily="18" charset="-127"/>
                <a:ea typeface="Batang" pitchFamily="18" charset="-127"/>
              </a:rPr>
              <a:t> 2000);</a:t>
            </a:r>
            <a:endParaRPr lang="en-GB" sz="1800" dirty="0" smtClean="0">
              <a:latin typeface="Batang" pitchFamily="18" charset="-127"/>
              <a:ea typeface="Batang" pitchFamily="18" charset="-127"/>
            </a:endParaRPr>
          </a:p>
          <a:p>
            <a:pPr eaLnBrk="1" hangingPunct="1">
              <a:lnSpc>
                <a:spcPct val="80000"/>
              </a:lnSpc>
            </a:pPr>
            <a:endParaRPr lang="en-GB" sz="1800" dirty="0" smtClean="0">
              <a:latin typeface="Batang" pitchFamily="18" charset="-127"/>
              <a:ea typeface="Batang" pitchFamily="18" charset="-127"/>
            </a:endParaRPr>
          </a:p>
          <a:p>
            <a:pPr eaLnBrk="1" hangingPunct="1">
              <a:lnSpc>
                <a:spcPct val="80000"/>
              </a:lnSpc>
            </a:pPr>
            <a:r>
              <a:rPr lang="en-GB" sz="1800" dirty="0" smtClean="0">
                <a:latin typeface="Batang" pitchFamily="18" charset="-127"/>
                <a:ea typeface="Batang" pitchFamily="18" charset="-127"/>
              </a:rPr>
              <a:t>Men from a </a:t>
            </a:r>
            <a:r>
              <a:rPr lang="en-GB" sz="1800" b="1" u="sng" dirty="0" smtClean="0">
                <a:latin typeface="Batang" pitchFamily="18" charset="-127"/>
                <a:ea typeface="Batang" pitchFamily="18" charset="-127"/>
              </a:rPr>
              <a:t>certain province </a:t>
            </a:r>
            <a:r>
              <a:rPr lang="en-GB" sz="1800" dirty="0" smtClean="0">
                <a:latin typeface="Batang" pitchFamily="18" charset="-127"/>
                <a:ea typeface="Batang" pitchFamily="18" charset="-127"/>
              </a:rPr>
              <a:t>in Country X that are </a:t>
            </a:r>
            <a:r>
              <a:rPr lang="en-GB" sz="1800" b="1" u="sng" dirty="0" smtClean="0">
                <a:latin typeface="Batang" pitchFamily="18" charset="-127"/>
                <a:ea typeface="Batang" pitchFamily="18" charset="-127"/>
              </a:rPr>
              <a:t>recruited for forced agricultural labour</a:t>
            </a:r>
            <a:r>
              <a:rPr lang="en-GB" sz="1800" dirty="0" smtClean="0">
                <a:latin typeface="Batang" pitchFamily="18" charset="-127"/>
                <a:ea typeface="Batang" pitchFamily="18" charset="-127"/>
              </a:rPr>
              <a:t> in Country Y (Canada / 2003).</a:t>
            </a:r>
          </a:p>
        </p:txBody>
      </p:sp>
      <p:graphicFrame>
        <p:nvGraphicFramePr>
          <p:cNvPr id="20484" name="Object 1"/>
          <p:cNvGraphicFramePr>
            <a:graphicFrameLocks noChangeAspect="1"/>
          </p:cNvGraphicFramePr>
          <p:nvPr>
            <p:extLst>
              <p:ext uri="{D42A27DB-BD31-4B8C-83A1-F6EECF244321}">
                <p14:modId xmlns:p14="http://schemas.microsoft.com/office/powerpoint/2010/main" val="3046238653"/>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20580" name="Photo Editor Photo" r:id="rId4" imgW="1600000" imgH="2057143" progId="MSPhotoEd.3">
                  <p:embed/>
                </p:oleObj>
              </mc:Choice>
              <mc:Fallback>
                <p:oleObj name="Photo Editor Photo" r:id="rId4" imgW="1600000" imgH="2057143"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7772400" cy="606425"/>
          </a:xfrm>
        </p:spPr>
        <p:txBody>
          <a:bodyPr rtlCol="0">
            <a:normAutofit fontScale="90000"/>
          </a:bodyPr>
          <a:lstStyle/>
          <a:p>
            <a:pPr algn="ctr" eaLnBrk="1" fontAlgn="auto" hangingPunct="1">
              <a:spcAft>
                <a:spcPts val="0"/>
              </a:spcAft>
              <a:defRPr/>
            </a:pPr>
            <a:r>
              <a:rPr lang="en-GB" dirty="0" smtClean="0">
                <a:solidFill>
                  <a:schemeClr val="accent1"/>
                </a:solidFill>
                <a:latin typeface="Batang" pitchFamily="18" charset="-127"/>
                <a:ea typeface="Batang" pitchFamily="18" charset="-127"/>
              </a:rPr>
              <a:t>OBJECTIVES</a:t>
            </a:r>
          </a:p>
        </p:txBody>
      </p:sp>
      <p:sp>
        <p:nvSpPr>
          <p:cNvPr id="3075" name="Text Placeholder 2"/>
          <p:cNvSpPr>
            <a:spLocks noGrp="1"/>
          </p:cNvSpPr>
          <p:nvPr>
            <p:ph type="body" idx="1"/>
          </p:nvPr>
        </p:nvSpPr>
        <p:spPr>
          <a:xfrm>
            <a:off x="250825" y="981075"/>
            <a:ext cx="8569325" cy="5400675"/>
          </a:xfrm>
        </p:spPr>
        <p:txBody>
          <a:bodyPr/>
          <a:lstStyle/>
          <a:p>
            <a:pPr eaLnBrk="1" hangingPunct="1">
              <a:defRPr/>
            </a:pPr>
            <a:r>
              <a:rPr lang="en-GB" dirty="0" smtClean="0">
                <a:solidFill>
                  <a:schemeClr val="tx1"/>
                </a:solidFill>
                <a:latin typeface="Batang" pitchFamily="18" charset="-127"/>
                <a:ea typeface="Batang" pitchFamily="18" charset="-127"/>
              </a:rPr>
              <a:t>-    The interest of UNHCR in the topic of trafficking in persons </a:t>
            </a:r>
          </a:p>
          <a:p>
            <a:pPr marL="342900" indent="-342900" eaLnBrk="1" hangingPunct="1">
              <a:buFontTx/>
              <a:buChar char="-"/>
              <a:defRPr/>
            </a:pPr>
            <a:endParaRPr lang="en-GB" dirty="0" smtClean="0">
              <a:solidFill>
                <a:schemeClr val="tx1"/>
              </a:solidFill>
              <a:latin typeface="Batang" pitchFamily="18" charset="-127"/>
              <a:ea typeface="Batang" pitchFamily="18" charset="-127"/>
            </a:endParaRPr>
          </a:p>
          <a:p>
            <a:pPr marL="342900" indent="-342900" eaLnBrk="1" hangingPunct="1">
              <a:buFontTx/>
              <a:buChar char="-"/>
              <a:defRPr/>
            </a:pPr>
            <a:r>
              <a:rPr lang="en-GB" dirty="0" smtClean="0">
                <a:solidFill>
                  <a:schemeClr val="tx1"/>
                </a:solidFill>
                <a:latin typeface="Batang" pitchFamily="18" charset="-127"/>
                <a:ea typeface="Batang" pitchFamily="18" charset="-127"/>
              </a:rPr>
              <a:t>Illustrating scenarios where refugee status should be granted to a victim of trafficking</a:t>
            </a:r>
          </a:p>
          <a:p>
            <a:pPr marL="342900" indent="-342900" eaLnBrk="1" hangingPunct="1">
              <a:buFontTx/>
              <a:buChar char="-"/>
              <a:defRPr/>
            </a:pPr>
            <a:endParaRPr lang="en-GB" dirty="0" smtClean="0">
              <a:solidFill>
                <a:schemeClr val="tx1"/>
              </a:solidFill>
              <a:latin typeface="Batang" pitchFamily="18" charset="-127"/>
              <a:ea typeface="Batang" pitchFamily="18" charset="-127"/>
            </a:endParaRPr>
          </a:p>
          <a:p>
            <a:pPr marL="342900" indent="-342900" eaLnBrk="1" hangingPunct="1">
              <a:buFontTx/>
              <a:buChar char="-"/>
              <a:defRPr/>
            </a:pPr>
            <a:r>
              <a:rPr lang="en-GB" dirty="0" smtClean="0">
                <a:solidFill>
                  <a:schemeClr val="tx1"/>
                </a:solidFill>
                <a:latin typeface="Batang" pitchFamily="18" charset="-127"/>
                <a:ea typeface="Batang" pitchFamily="18" charset="-127"/>
              </a:rPr>
              <a:t>Identifying the origin of the international obligation to </a:t>
            </a:r>
            <a:r>
              <a:rPr lang="en-GB" dirty="0" smtClean="0">
                <a:solidFill>
                  <a:schemeClr val="tx1"/>
                </a:solidFill>
                <a:latin typeface="Batang" pitchFamily="18" charset="-127"/>
                <a:ea typeface="Batang" pitchFamily="18" charset="-127"/>
              </a:rPr>
              <a:t>grant refugee status to certain victims of trafficking</a:t>
            </a:r>
          </a:p>
          <a:p>
            <a:pPr marL="342900" indent="-342900" eaLnBrk="1" hangingPunct="1">
              <a:buFontTx/>
              <a:buChar char="-"/>
              <a:defRPr/>
            </a:pPr>
            <a:endParaRPr lang="en-GB" dirty="0" smtClean="0">
              <a:solidFill>
                <a:schemeClr val="tx1"/>
              </a:solidFill>
              <a:latin typeface="Batang" pitchFamily="18" charset="-127"/>
              <a:ea typeface="Batang" pitchFamily="18" charset="-127"/>
            </a:endParaRPr>
          </a:p>
          <a:p>
            <a:pPr marL="342900" indent="-342900" eaLnBrk="1" hangingPunct="1">
              <a:buFontTx/>
              <a:buChar char="-"/>
              <a:defRPr/>
            </a:pPr>
            <a:r>
              <a:rPr lang="en-GB" dirty="0" smtClean="0">
                <a:solidFill>
                  <a:schemeClr val="tx1"/>
                </a:solidFill>
                <a:latin typeface="Batang" pitchFamily="18" charset="-127"/>
                <a:ea typeface="Batang" pitchFamily="18" charset="-127"/>
              </a:rPr>
              <a:t>Discussing the definition of refugee and how it applies to cases of trafficking in persons</a:t>
            </a:r>
          </a:p>
          <a:p>
            <a:pPr marL="342900" indent="-342900" eaLnBrk="1" hangingPunct="1">
              <a:buFontTx/>
              <a:buChar char="-"/>
              <a:defRPr/>
            </a:pPr>
            <a:endParaRPr lang="en-GB" dirty="0" smtClean="0">
              <a:solidFill>
                <a:schemeClr val="tx1"/>
              </a:solidFill>
              <a:latin typeface="Batang" pitchFamily="18" charset="-127"/>
              <a:ea typeface="Batang" pitchFamily="18" charset="-127"/>
            </a:endParaRPr>
          </a:p>
          <a:p>
            <a:pPr marL="342900" indent="-342900" eaLnBrk="1" hangingPunct="1">
              <a:buFontTx/>
              <a:buChar char="-"/>
              <a:defRPr/>
            </a:pPr>
            <a:r>
              <a:rPr lang="en-GB" dirty="0" smtClean="0">
                <a:solidFill>
                  <a:schemeClr val="tx1"/>
                </a:solidFill>
                <a:latin typeface="Batang" pitchFamily="18" charset="-127"/>
                <a:ea typeface="Batang" pitchFamily="18" charset="-127"/>
              </a:rPr>
              <a:t>Reviewing relevant protection actions required in such cases </a:t>
            </a:r>
          </a:p>
          <a:p>
            <a:pPr marL="342900" indent="-342900" eaLnBrk="1" hangingPunct="1">
              <a:buFontTx/>
              <a:buChar char="-"/>
              <a:defRPr/>
            </a:pPr>
            <a:endParaRPr lang="en-GB" dirty="0" smtClean="0">
              <a:solidFill>
                <a:schemeClr val="tx1"/>
              </a:solidFill>
              <a:latin typeface="Batang" pitchFamily="18" charset="-127"/>
              <a:ea typeface="Batang" pitchFamily="18" charset="-127"/>
            </a:endParaRPr>
          </a:p>
          <a:p>
            <a:pPr marL="342900" indent="-342900" eaLnBrk="1" hangingPunct="1">
              <a:buFontTx/>
              <a:buChar char="-"/>
              <a:defRPr/>
            </a:pPr>
            <a:r>
              <a:rPr lang="en-GB" dirty="0" smtClean="0">
                <a:solidFill>
                  <a:schemeClr val="tx1"/>
                </a:solidFill>
                <a:latin typeface="Batang" pitchFamily="18" charset="-127"/>
                <a:ea typeface="Batang" pitchFamily="18" charset="-127"/>
              </a:rPr>
              <a:t>Illustrate with a case analysis</a:t>
            </a:r>
          </a:p>
        </p:txBody>
      </p:sp>
      <p:graphicFrame>
        <p:nvGraphicFramePr>
          <p:cNvPr id="3076" name="Object 2"/>
          <p:cNvGraphicFramePr>
            <a:graphicFrameLocks noChangeAspect="1"/>
          </p:cNvGraphicFramePr>
          <p:nvPr>
            <p:extLst>
              <p:ext uri="{D42A27DB-BD31-4B8C-83A1-F6EECF244321}">
                <p14:modId xmlns:p14="http://schemas.microsoft.com/office/powerpoint/2010/main" val="469061318"/>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3172" name="Photo Editor Photo" r:id="rId3" imgW="1600000" imgH="2057143" progId="MSPhotoEd.3">
                  <p:embed/>
                </p:oleObj>
              </mc:Choice>
              <mc:Fallback>
                <p:oleObj name="Photo Editor Photo" r:id="rId3" imgW="1600000" imgH="2057143"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4213" y="333375"/>
            <a:ext cx="8229600" cy="1143000"/>
          </a:xfrm>
        </p:spPr>
        <p:txBody>
          <a:bodyPr/>
          <a:lstStyle/>
          <a:p>
            <a:pPr eaLnBrk="1" hangingPunct="1"/>
            <a:r>
              <a:rPr lang="en-GB" sz="3200" b="1" dirty="0" smtClean="0">
                <a:solidFill>
                  <a:schemeClr val="accent1"/>
                </a:solidFill>
                <a:latin typeface="Batang" pitchFamily="18" charset="-127"/>
                <a:ea typeface="Batang" pitchFamily="18" charset="-127"/>
              </a:rPr>
              <a:t>Protection Actions</a:t>
            </a:r>
            <a:br>
              <a:rPr lang="en-GB" sz="3200" b="1" dirty="0" smtClean="0">
                <a:solidFill>
                  <a:schemeClr val="accent1"/>
                </a:solidFill>
                <a:latin typeface="Batang" pitchFamily="18" charset="-127"/>
                <a:ea typeface="Batang" pitchFamily="18" charset="-127"/>
              </a:rPr>
            </a:br>
            <a:r>
              <a:rPr lang="en-GB" sz="3200" b="1" dirty="0" smtClean="0">
                <a:solidFill>
                  <a:schemeClr val="accent1"/>
                </a:solidFill>
                <a:latin typeface="Batang" pitchFamily="18" charset="-127"/>
                <a:ea typeface="Batang" pitchFamily="18" charset="-127"/>
              </a:rPr>
              <a:t>for Victims of Trafficking in Persons</a:t>
            </a:r>
          </a:p>
        </p:txBody>
      </p:sp>
      <p:sp>
        <p:nvSpPr>
          <p:cNvPr id="21507" name="Rectangle 3"/>
          <p:cNvSpPr>
            <a:spLocks noGrp="1" noChangeArrowheads="1"/>
          </p:cNvSpPr>
          <p:nvPr>
            <p:ph type="body" idx="1"/>
          </p:nvPr>
        </p:nvSpPr>
        <p:spPr>
          <a:xfrm>
            <a:off x="322263" y="1639888"/>
            <a:ext cx="8497887" cy="4525962"/>
          </a:xfrm>
        </p:spPr>
        <p:txBody>
          <a:bodyPr/>
          <a:lstStyle/>
          <a:p>
            <a:pPr lvl="1" eaLnBrk="1" hangingPunct="1"/>
            <a:r>
              <a:rPr lang="en-GB" sz="2400" dirty="0" smtClean="0">
                <a:latin typeface="Batang" pitchFamily="18" charset="-127"/>
                <a:ea typeface="Batang" pitchFamily="18" charset="-127"/>
              </a:rPr>
              <a:t>To ensure that the victim is not expelled without consent, respecting the principle of </a:t>
            </a:r>
            <a:r>
              <a:rPr lang="en-GB" sz="2400" i="1" dirty="0" smtClean="0">
                <a:latin typeface="Batang" pitchFamily="18" charset="-127"/>
                <a:ea typeface="Batang" pitchFamily="18" charset="-127"/>
              </a:rPr>
              <a:t>non-refoulement;</a:t>
            </a:r>
          </a:p>
          <a:p>
            <a:pPr lvl="1" eaLnBrk="1" hangingPunct="1"/>
            <a:endParaRPr lang="en-GB" sz="2400" dirty="0" smtClean="0">
              <a:latin typeface="Batang" pitchFamily="18" charset="-127"/>
              <a:ea typeface="Batang" pitchFamily="18" charset="-127"/>
            </a:endParaRPr>
          </a:p>
          <a:p>
            <a:pPr lvl="1" eaLnBrk="1" hangingPunct="1"/>
            <a:r>
              <a:rPr lang="en-GB" sz="2400" dirty="0" smtClean="0">
                <a:latin typeface="Batang" pitchFamily="18" charset="-127"/>
                <a:ea typeface="Batang" pitchFamily="18" charset="-127"/>
              </a:rPr>
              <a:t>To ensure that appropriate comprehensive information about the risk of returning is provided to the victim of trafficking and to establish if the victim – after having been informed –</a:t>
            </a:r>
            <a:r>
              <a:rPr lang="en-GB" sz="2400" dirty="0">
                <a:latin typeface="Batang" pitchFamily="18" charset="-127"/>
                <a:ea typeface="Batang" pitchFamily="18" charset="-127"/>
              </a:rPr>
              <a:t> </a:t>
            </a:r>
            <a:r>
              <a:rPr lang="en-GB" sz="2400" dirty="0" smtClean="0">
                <a:latin typeface="Batang" pitchFamily="18" charset="-127"/>
                <a:ea typeface="Batang" pitchFamily="18" charset="-127"/>
              </a:rPr>
              <a:t>fears facing some of the risks;</a:t>
            </a:r>
          </a:p>
          <a:p>
            <a:pPr marL="457200" lvl="1" indent="0" eaLnBrk="1" hangingPunct="1">
              <a:buNone/>
            </a:pPr>
            <a:endParaRPr lang="en-GB" sz="2400" dirty="0" smtClean="0">
              <a:latin typeface="Batang" pitchFamily="18" charset="-127"/>
              <a:ea typeface="Batang" pitchFamily="18" charset="-127"/>
            </a:endParaRPr>
          </a:p>
          <a:p>
            <a:pPr lvl="1" eaLnBrk="1" hangingPunct="1"/>
            <a:r>
              <a:rPr lang="en-GB" sz="2400" dirty="0" smtClean="0">
                <a:latin typeface="Batang" pitchFamily="18" charset="-127"/>
                <a:ea typeface="Batang" pitchFamily="18" charset="-127"/>
              </a:rPr>
              <a:t> To ensure that border controls do not have a negative impact on the right to seek and be granted asylum.</a:t>
            </a:r>
            <a:endParaRPr lang="en-GB" sz="2000" dirty="0" smtClean="0">
              <a:latin typeface="Batang" pitchFamily="18" charset="-127"/>
              <a:ea typeface="Batang" pitchFamily="18" charset="-127"/>
            </a:endParaRPr>
          </a:p>
        </p:txBody>
      </p:sp>
      <p:graphicFrame>
        <p:nvGraphicFramePr>
          <p:cNvPr id="21508" name="Object 1"/>
          <p:cNvGraphicFramePr>
            <a:graphicFrameLocks noChangeAspect="1"/>
          </p:cNvGraphicFramePr>
          <p:nvPr>
            <p:extLst>
              <p:ext uri="{D42A27DB-BD31-4B8C-83A1-F6EECF244321}">
                <p14:modId xmlns:p14="http://schemas.microsoft.com/office/powerpoint/2010/main" val="970582620"/>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21604"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2420938"/>
            <a:ext cx="8229600" cy="1143000"/>
          </a:xfrm>
        </p:spPr>
        <p:txBody>
          <a:bodyPr/>
          <a:lstStyle/>
          <a:p>
            <a:pPr eaLnBrk="1" hangingPunct="1"/>
            <a:r>
              <a:rPr lang="en-GB" dirty="0" smtClean="0">
                <a:solidFill>
                  <a:schemeClr val="accent1"/>
                </a:solidFill>
              </a:rPr>
              <a:t>A Case Analysis</a:t>
            </a:r>
          </a:p>
        </p:txBody>
      </p:sp>
      <p:graphicFrame>
        <p:nvGraphicFramePr>
          <p:cNvPr id="22531" name="Object 3"/>
          <p:cNvGraphicFramePr>
            <a:graphicFrameLocks noChangeAspect="1"/>
          </p:cNvGraphicFramePr>
          <p:nvPr>
            <p:extLst>
              <p:ext uri="{D42A27DB-BD31-4B8C-83A1-F6EECF244321}">
                <p14:modId xmlns:p14="http://schemas.microsoft.com/office/powerpoint/2010/main" val="3583994915"/>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22627" name="Photo Editor Photo" r:id="rId3" imgW="1600000" imgH="2057143" progId="MSPhotoEd.3">
                  <p:embed/>
                </p:oleObj>
              </mc:Choice>
              <mc:Fallback>
                <p:oleObj name="Photo Editor Photo" r:id="rId3" imgW="1600000" imgH="2057143"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5288" y="188913"/>
            <a:ext cx="8229600" cy="1143000"/>
          </a:xfrm>
        </p:spPr>
        <p:txBody>
          <a:bodyPr/>
          <a:lstStyle/>
          <a:p>
            <a:pPr eaLnBrk="1" hangingPunct="1"/>
            <a:r>
              <a:rPr lang="en-GB" dirty="0" smtClean="0">
                <a:solidFill>
                  <a:schemeClr val="accent1"/>
                </a:solidFill>
                <a:latin typeface="Batang" pitchFamily="18" charset="-127"/>
                <a:ea typeface="Batang" pitchFamily="18" charset="-127"/>
              </a:rPr>
              <a:t>Conclusions</a:t>
            </a:r>
          </a:p>
        </p:txBody>
      </p:sp>
      <p:sp>
        <p:nvSpPr>
          <p:cNvPr id="3" name="Content Placeholder 2"/>
          <p:cNvSpPr>
            <a:spLocks noGrp="1"/>
          </p:cNvSpPr>
          <p:nvPr>
            <p:ph idx="1"/>
          </p:nvPr>
        </p:nvSpPr>
        <p:spPr>
          <a:xfrm>
            <a:off x="107950" y="1341438"/>
            <a:ext cx="8496300" cy="4967882"/>
          </a:xfrm>
        </p:spPr>
        <p:txBody>
          <a:bodyPr rtlCol="0">
            <a:normAutofit fontScale="85000" lnSpcReduction="20000"/>
          </a:bodyPr>
          <a:lstStyle/>
          <a:p>
            <a:pPr eaLnBrk="1" fontAlgn="auto" hangingPunct="1">
              <a:spcAft>
                <a:spcPts val="0"/>
              </a:spcAft>
              <a:buFont typeface="Arial" pitchFamily="34" charset="0"/>
              <a:buChar char="•"/>
              <a:defRPr/>
            </a:pPr>
            <a:r>
              <a:rPr lang="en-GB" dirty="0" smtClean="0">
                <a:latin typeface="Batang" pitchFamily="18" charset="-127"/>
                <a:ea typeface="Batang" pitchFamily="18" charset="-127"/>
              </a:rPr>
              <a:t>A person that has been or is at risk of </a:t>
            </a:r>
            <a:r>
              <a:rPr lang="en-GB" dirty="0" smtClean="0">
                <a:latin typeface="Batang" pitchFamily="18" charset="-127"/>
                <a:ea typeface="Batang" pitchFamily="18" charset="-127"/>
              </a:rPr>
              <a:t>becoming </a:t>
            </a:r>
            <a:r>
              <a:rPr lang="en-GB" dirty="0" smtClean="0">
                <a:latin typeface="Batang" pitchFamily="18" charset="-127"/>
                <a:ea typeface="Batang" pitchFamily="18" charset="-127"/>
              </a:rPr>
              <a:t>a victim of trafficking in persons may have a well-founded fear of persecution or be at risk of suffering serious harm. </a:t>
            </a:r>
          </a:p>
          <a:p>
            <a:pPr eaLnBrk="1" fontAlgn="auto" hangingPunct="1">
              <a:spcAft>
                <a:spcPts val="0"/>
              </a:spcAft>
              <a:buFont typeface="Arial" pitchFamily="34" charset="0"/>
              <a:buChar char="•"/>
              <a:defRPr/>
            </a:pPr>
            <a:endParaRPr lang="en-GB" dirty="0" smtClean="0">
              <a:latin typeface="Batang" pitchFamily="18" charset="-127"/>
              <a:ea typeface="Batang" pitchFamily="18" charset="-127"/>
            </a:endParaRPr>
          </a:p>
          <a:p>
            <a:pPr eaLnBrk="1" fontAlgn="auto" hangingPunct="1">
              <a:spcAft>
                <a:spcPts val="0"/>
              </a:spcAft>
              <a:buFont typeface="Arial" pitchFamily="34" charset="0"/>
              <a:buChar char="•"/>
              <a:defRPr/>
            </a:pPr>
            <a:r>
              <a:rPr lang="en-GB" dirty="0" smtClean="0">
                <a:latin typeface="Batang" pitchFamily="18" charset="-127"/>
                <a:ea typeface="Batang" pitchFamily="18" charset="-127"/>
              </a:rPr>
              <a:t>Relevant a</a:t>
            </a:r>
            <a:r>
              <a:rPr lang="en-GB" dirty="0" smtClean="0">
                <a:latin typeface="Batang" pitchFamily="18" charset="-127"/>
                <a:ea typeface="Batang" pitchFamily="18" charset="-127"/>
              </a:rPr>
              <a:t>uthorities </a:t>
            </a:r>
            <a:r>
              <a:rPr lang="en-GB" dirty="0" smtClean="0">
                <a:latin typeface="Batang" pitchFamily="18" charset="-127"/>
                <a:ea typeface="Batang" pitchFamily="18" charset="-127"/>
              </a:rPr>
              <a:t>involved in actions to combat trafficking and those in charge of providing international protection should implement appropriate and effective referral mechanisms. </a:t>
            </a:r>
          </a:p>
          <a:p>
            <a:pPr eaLnBrk="1" fontAlgn="auto" hangingPunct="1">
              <a:spcAft>
                <a:spcPts val="0"/>
              </a:spcAft>
              <a:buFont typeface="Arial" pitchFamily="34" charset="0"/>
              <a:buChar char="•"/>
              <a:defRPr/>
            </a:pPr>
            <a:endParaRPr lang="en-GB" dirty="0" smtClean="0">
              <a:latin typeface="Batang" pitchFamily="18" charset="-127"/>
              <a:ea typeface="Batang" pitchFamily="18" charset="-127"/>
            </a:endParaRPr>
          </a:p>
          <a:p>
            <a:pPr eaLnBrk="1" fontAlgn="auto" hangingPunct="1">
              <a:spcAft>
                <a:spcPts val="0"/>
              </a:spcAft>
              <a:buFont typeface="Arial" pitchFamily="34" charset="0"/>
              <a:buChar char="•"/>
              <a:defRPr/>
            </a:pPr>
            <a:r>
              <a:rPr lang="en-GB" dirty="0" smtClean="0">
                <a:latin typeface="Batang" pitchFamily="18" charset="-127"/>
                <a:ea typeface="Batang" pitchFamily="18" charset="-127"/>
              </a:rPr>
              <a:t>These actions should ensure full compliance with the principle of </a:t>
            </a:r>
            <a:r>
              <a:rPr lang="en-GB" i="1" dirty="0" smtClean="0">
                <a:latin typeface="Batang" pitchFamily="18" charset="-127"/>
                <a:ea typeface="Batang" pitchFamily="18" charset="-127"/>
              </a:rPr>
              <a:t>non-refoulement</a:t>
            </a:r>
            <a:r>
              <a:rPr lang="en-GB" dirty="0" smtClean="0">
                <a:latin typeface="Batang" pitchFamily="18" charset="-127"/>
                <a:ea typeface="Batang" pitchFamily="18" charset="-127"/>
              </a:rPr>
              <a:t> and granting refugee status when appropriate. </a:t>
            </a:r>
          </a:p>
        </p:txBody>
      </p:sp>
      <p:graphicFrame>
        <p:nvGraphicFramePr>
          <p:cNvPr id="23556" name="Object 1"/>
          <p:cNvGraphicFramePr>
            <a:graphicFrameLocks noChangeAspect="1"/>
          </p:cNvGraphicFramePr>
          <p:nvPr>
            <p:extLst>
              <p:ext uri="{D42A27DB-BD31-4B8C-83A1-F6EECF244321}">
                <p14:modId xmlns:p14="http://schemas.microsoft.com/office/powerpoint/2010/main" val="1322820275"/>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23652"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905000" y="4035425"/>
            <a:ext cx="5568950" cy="2212975"/>
          </a:xfrm>
        </p:spPr>
        <p:txBody>
          <a:bodyPr/>
          <a:lstStyle/>
          <a:p>
            <a:pPr marL="0" indent="0" algn="ctr" eaLnBrk="1" hangingPunct="1">
              <a:buFontTx/>
              <a:buNone/>
            </a:pPr>
            <a:r>
              <a:rPr lang="en-GB" sz="2800" dirty="0" smtClean="0">
                <a:latin typeface="Batang" pitchFamily="18" charset="-127"/>
                <a:ea typeface="Batang" pitchFamily="18" charset="-127"/>
              </a:rPr>
              <a:t>For more information: </a:t>
            </a:r>
          </a:p>
          <a:p>
            <a:pPr marL="0" indent="0" algn="ctr" eaLnBrk="1" hangingPunct="1">
              <a:buFontTx/>
              <a:buNone/>
            </a:pPr>
            <a:r>
              <a:rPr lang="en-GB" sz="2000" dirty="0" smtClean="0">
                <a:latin typeface="Batang" pitchFamily="18" charset="-127"/>
                <a:ea typeface="Batang" pitchFamily="18" charset="-127"/>
              </a:rPr>
              <a:t>Diana Trimiño </a:t>
            </a:r>
          </a:p>
          <a:p>
            <a:pPr marL="0" indent="0" algn="ctr" eaLnBrk="1" hangingPunct="1">
              <a:buFontTx/>
              <a:buNone/>
            </a:pPr>
            <a:r>
              <a:rPr lang="en-GB" sz="2000" dirty="0" smtClean="0">
                <a:latin typeface="Batang" pitchFamily="18" charset="-127"/>
                <a:ea typeface="Batang" pitchFamily="18" charset="-127"/>
              </a:rPr>
              <a:t>UNHCR / ACNUR</a:t>
            </a:r>
          </a:p>
          <a:p>
            <a:pPr marL="0" indent="0" algn="ctr" eaLnBrk="1" hangingPunct="1">
              <a:buFontTx/>
              <a:buNone/>
            </a:pPr>
            <a:r>
              <a:rPr lang="en-GB" sz="2000" dirty="0" smtClean="0">
                <a:latin typeface="Batang" pitchFamily="18" charset="-127"/>
                <a:ea typeface="Batang" pitchFamily="18" charset="-127"/>
              </a:rPr>
              <a:t>trimino@unhcr.org</a:t>
            </a:r>
          </a:p>
        </p:txBody>
      </p:sp>
      <p:graphicFrame>
        <p:nvGraphicFramePr>
          <p:cNvPr id="24579" name="Object 2"/>
          <p:cNvGraphicFramePr>
            <a:graphicFrameLocks noChangeAspect="1"/>
          </p:cNvGraphicFramePr>
          <p:nvPr>
            <p:extLst>
              <p:ext uri="{D42A27DB-BD31-4B8C-83A1-F6EECF244321}">
                <p14:modId xmlns:p14="http://schemas.microsoft.com/office/powerpoint/2010/main" val="1881721711"/>
              </p:ext>
            </p:extLst>
          </p:nvPr>
        </p:nvGraphicFramePr>
        <p:xfrm>
          <a:off x="2195513" y="549275"/>
          <a:ext cx="4724400" cy="2179638"/>
        </p:xfrm>
        <a:graphic>
          <a:graphicData uri="http://schemas.openxmlformats.org/presentationml/2006/ole">
            <mc:AlternateContent xmlns:mc="http://schemas.openxmlformats.org/markup-compatibility/2006">
              <mc:Choice xmlns:v="urn:schemas-microsoft-com:vml" Requires="v">
                <p:oleObj spid="_x0000_s24675" name="Photo Editor Photo" r:id="rId4" imgW="29247619" imgH="13495238" progId="MSPhotoEd.3">
                  <p:embed/>
                </p:oleObj>
              </mc:Choice>
              <mc:Fallback>
                <p:oleObj name="Photo Editor Photo" r:id="rId4" imgW="29247619" imgH="13495238"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549275"/>
                        <a:ext cx="47244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52425"/>
            <a:ext cx="8229600" cy="989013"/>
          </a:xfrm>
        </p:spPr>
        <p:txBody>
          <a:bodyPr rtlCol="0">
            <a:normAutofit fontScale="90000"/>
          </a:bodyPr>
          <a:lstStyle/>
          <a:p>
            <a:pPr eaLnBrk="1" fontAlgn="auto" hangingPunct="1">
              <a:spcAft>
                <a:spcPts val="0"/>
              </a:spcAft>
              <a:defRPr/>
            </a:pPr>
            <a:r>
              <a:rPr lang="en-GB" sz="3600" b="1" dirty="0" smtClean="0">
                <a:solidFill>
                  <a:schemeClr val="accent1"/>
                </a:solidFill>
                <a:latin typeface="Batang" pitchFamily="18" charset="-127"/>
                <a:ea typeface="Batang" pitchFamily="18" charset="-127"/>
              </a:rPr>
              <a:t>The Interest of UNHCR in the Topic of Trafficking in Persons</a:t>
            </a:r>
          </a:p>
        </p:txBody>
      </p:sp>
      <p:sp>
        <p:nvSpPr>
          <p:cNvPr id="22531" name="Rectangle 3"/>
          <p:cNvSpPr>
            <a:spLocks noGrp="1" noChangeArrowheads="1"/>
          </p:cNvSpPr>
          <p:nvPr>
            <p:ph idx="1"/>
          </p:nvPr>
        </p:nvSpPr>
        <p:spPr>
          <a:xfrm>
            <a:off x="107950" y="1628775"/>
            <a:ext cx="8712200" cy="5184775"/>
          </a:xfrm>
        </p:spPr>
        <p:txBody>
          <a:bodyPr rtlCol="0">
            <a:noAutofit/>
          </a:bodyPr>
          <a:lstStyle/>
          <a:p>
            <a:pPr marL="457200" indent="-457200" eaLnBrk="1" fontAlgn="auto" hangingPunct="1">
              <a:lnSpc>
                <a:spcPct val="90000"/>
              </a:lnSpc>
              <a:spcAft>
                <a:spcPts val="0"/>
              </a:spcAft>
              <a:buFont typeface="+mj-lt"/>
              <a:buAutoNum type="arabicPeriod"/>
              <a:defRPr/>
            </a:pPr>
            <a:r>
              <a:rPr lang="en-GB" sz="2000" b="1" dirty="0" smtClean="0">
                <a:latin typeface="Batang" pitchFamily="18" charset="-127"/>
                <a:ea typeface="Batang" pitchFamily="18" charset="-127"/>
              </a:rPr>
              <a:t>To prevent </a:t>
            </a:r>
            <a:r>
              <a:rPr lang="en-GB" sz="2000" dirty="0" smtClean="0">
                <a:latin typeface="Batang" pitchFamily="18" charset="-127"/>
                <a:ea typeface="Batang" pitchFamily="18" charset="-127"/>
              </a:rPr>
              <a:t>refugees, refugee status applicants, repatriated persons, stateless persons, and internally displaced persons from becoming victims of trafficking and to </a:t>
            </a:r>
            <a:r>
              <a:rPr lang="en-GB" sz="2000" dirty="0" smtClean="0">
                <a:latin typeface="Batang" pitchFamily="18" charset="-127"/>
                <a:ea typeface="Batang" pitchFamily="18" charset="-127"/>
              </a:rPr>
              <a:t>address </a:t>
            </a:r>
            <a:r>
              <a:rPr lang="en-GB" sz="2000" dirty="0" smtClean="0">
                <a:latin typeface="Batang" pitchFamily="18" charset="-127"/>
                <a:ea typeface="Batang" pitchFamily="18" charset="-127"/>
              </a:rPr>
              <a:t>the protection needs of the persons that are victims of this crime;</a:t>
            </a:r>
          </a:p>
          <a:p>
            <a:pPr marL="457200" indent="-457200" eaLnBrk="1" fontAlgn="auto" hangingPunct="1">
              <a:lnSpc>
                <a:spcPct val="90000"/>
              </a:lnSpc>
              <a:spcAft>
                <a:spcPts val="0"/>
              </a:spcAft>
              <a:buFont typeface="+mj-lt"/>
              <a:buAutoNum type="arabicPeriod"/>
              <a:defRPr/>
            </a:pPr>
            <a:endParaRPr lang="en-GB" sz="2000" dirty="0" smtClean="0">
              <a:latin typeface="Batang" pitchFamily="18" charset="-127"/>
              <a:ea typeface="Batang" pitchFamily="18" charset="-127"/>
            </a:endParaRPr>
          </a:p>
          <a:p>
            <a:pPr marL="457200" indent="-457200" eaLnBrk="1" fontAlgn="auto" hangingPunct="1">
              <a:lnSpc>
                <a:spcPct val="90000"/>
              </a:lnSpc>
              <a:spcAft>
                <a:spcPts val="0"/>
              </a:spcAft>
              <a:buFont typeface="+mj-lt"/>
              <a:buAutoNum type="arabicPeriod"/>
              <a:defRPr/>
            </a:pPr>
            <a:r>
              <a:rPr lang="en-GB" sz="2000" b="1" dirty="0" smtClean="0">
                <a:latin typeface="Batang" pitchFamily="18" charset="-127"/>
                <a:ea typeface="Batang" pitchFamily="18" charset="-127"/>
              </a:rPr>
              <a:t>To ensure that the international protection needs </a:t>
            </a:r>
            <a:r>
              <a:rPr lang="en-GB" sz="2000" dirty="0" smtClean="0">
                <a:latin typeface="Batang" pitchFamily="18" charset="-127"/>
                <a:ea typeface="Batang" pitchFamily="18" charset="-127"/>
              </a:rPr>
              <a:t>of victims of trafficking (or persons at risk of becoming victims of trafficking) are recognized and that those persons meeting the criteria established in the definition of the 1951 Convention are granted refugee status; or</a:t>
            </a:r>
          </a:p>
          <a:p>
            <a:pPr marL="457200" indent="-457200" eaLnBrk="1" fontAlgn="auto" hangingPunct="1">
              <a:lnSpc>
                <a:spcPct val="90000"/>
              </a:lnSpc>
              <a:spcAft>
                <a:spcPts val="0"/>
              </a:spcAft>
              <a:buFont typeface="+mj-lt"/>
              <a:buAutoNum type="arabicPeriod"/>
              <a:defRPr/>
            </a:pPr>
            <a:endParaRPr lang="en-GB" sz="2000" dirty="0" smtClean="0">
              <a:latin typeface="Batang" pitchFamily="18" charset="-127"/>
              <a:ea typeface="Batang" pitchFamily="18" charset="-127"/>
            </a:endParaRPr>
          </a:p>
          <a:p>
            <a:pPr marL="457200" indent="-457200" eaLnBrk="1" fontAlgn="auto" hangingPunct="1">
              <a:lnSpc>
                <a:spcPct val="90000"/>
              </a:lnSpc>
              <a:spcAft>
                <a:spcPts val="0"/>
              </a:spcAft>
              <a:buFont typeface="+mj-lt"/>
              <a:buAutoNum type="arabicPeriod"/>
              <a:defRPr/>
            </a:pPr>
            <a:r>
              <a:rPr lang="en-GB" sz="2000" b="1" dirty="0" smtClean="0">
                <a:latin typeface="Batang" pitchFamily="18" charset="-127"/>
                <a:ea typeface="Batang" pitchFamily="18" charset="-127"/>
              </a:rPr>
              <a:t>To assist States </a:t>
            </a:r>
            <a:r>
              <a:rPr lang="en-GB" sz="2000" dirty="0" smtClean="0">
                <a:latin typeface="Batang" pitchFamily="18" charset="-127"/>
                <a:ea typeface="Batang" pitchFamily="18" charset="-127"/>
              </a:rPr>
              <a:t>in ensuring that trafficked persons without any identity documents are able to establish their identity and nationality in order to </a:t>
            </a:r>
            <a:r>
              <a:rPr lang="en-GB" sz="2000" b="1" dirty="0" smtClean="0">
                <a:latin typeface="Batang" pitchFamily="18" charset="-127"/>
                <a:ea typeface="Batang" pitchFamily="18" charset="-127"/>
              </a:rPr>
              <a:t>prevent them from becoming stateless persons</a:t>
            </a:r>
            <a:r>
              <a:rPr lang="en-GB" sz="2000" dirty="0" smtClean="0">
                <a:latin typeface="Batang" pitchFamily="18" charset="-127"/>
                <a:ea typeface="Batang" pitchFamily="18" charset="-127"/>
              </a:rPr>
              <a:t>, and to protect stateless persons that are victims of trafficking.</a:t>
            </a:r>
          </a:p>
          <a:p>
            <a:pPr marL="0" indent="0" eaLnBrk="1" fontAlgn="auto" hangingPunct="1">
              <a:lnSpc>
                <a:spcPct val="90000"/>
              </a:lnSpc>
              <a:spcAft>
                <a:spcPts val="0"/>
              </a:spcAft>
              <a:buFont typeface="Arial" pitchFamily="34" charset="0"/>
              <a:buNone/>
              <a:defRPr/>
            </a:pPr>
            <a:endParaRPr lang="en-GB" sz="2000" dirty="0" smtClean="0">
              <a:latin typeface="Batang" pitchFamily="18" charset="-127"/>
              <a:ea typeface="Batang" pitchFamily="18" charset="-127"/>
            </a:endParaRPr>
          </a:p>
        </p:txBody>
      </p:sp>
      <p:graphicFrame>
        <p:nvGraphicFramePr>
          <p:cNvPr id="4100" name="Object 1"/>
          <p:cNvGraphicFramePr>
            <a:graphicFrameLocks noChangeAspect="1"/>
          </p:cNvGraphicFramePr>
          <p:nvPr>
            <p:extLst>
              <p:ext uri="{D42A27DB-BD31-4B8C-83A1-F6EECF244321}">
                <p14:modId xmlns:p14="http://schemas.microsoft.com/office/powerpoint/2010/main" val="4108898362"/>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4196" name="Photo Editor Photo" r:id="rId4" imgW="1600000" imgH="2057143" progId="MSPhotoEd.3">
                  <p:embed/>
                </p:oleObj>
              </mc:Choice>
              <mc:Fallback>
                <p:oleObj name="Photo Editor Photo" r:id="rId4" imgW="1600000" imgH="2057143"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z="3600" b="1" dirty="0" smtClean="0">
                <a:solidFill>
                  <a:schemeClr val="accent1"/>
                </a:solidFill>
                <a:latin typeface="Batang" pitchFamily="18" charset="-127"/>
                <a:ea typeface="Batang" pitchFamily="18" charset="-127"/>
              </a:rPr>
              <a:t>Should all Victims of Trafficking be Granted Refugee Status?</a:t>
            </a:r>
          </a:p>
        </p:txBody>
      </p:sp>
      <p:sp>
        <p:nvSpPr>
          <p:cNvPr id="3" name="Content Placeholder 2"/>
          <p:cNvSpPr>
            <a:spLocks noGrp="1"/>
          </p:cNvSpPr>
          <p:nvPr>
            <p:ph idx="1"/>
          </p:nvPr>
        </p:nvSpPr>
        <p:spPr>
          <a:xfrm>
            <a:off x="250825" y="1628775"/>
            <a:ext cx="8642350" cy="5040313"/>
          </a:xfrm>
        </p:spPr>
        <p:txBody>
          <a:bodyPr rtlCol="0">
            <a:normAutofit fontScale="85000" lnSpcReduction="20000"/>
          </a:bodyPr>
          <a:lstStyle/>
          <a:p>
            <a:pPr eaLnBrk="1" fontAlgn="auto" hangingPunct="1">
              <a:spcAft>
                <a:spcPts val="0"/>
              </a:spcAft>
              <a:buFont typeface="Arial" pitchFamily="34" charset="0"/>
              <a:buChar char="•"/>
              <a:defRPr/>
            </a:pPr>
            <a:r>
              <a:rPr lang="en-GB" b="1" dirty="0" smtClean="0">
                <a:latin typeface="Batang" pitchFamily="18" charset="-127"/>
                <a:ea typeface="Batang" pitchFamily="18" charset="-127"/>
              </a:rPr>
              <a:t>No</a:t>
            </a:r>
            <a:r>
              <a:rPr lang="en-GB" dirty="0" smtClean="0">
                <a:latin typeface="Batang" pitchFamily="18" charset="-127"/>
                <a:ea typeface="Batang" pitchFamily="18" charset="-127"/>
              </a:rPr>
              <a:t>.  Many victims of trafficking do not require protection as refugees.  </a:t>
            </a:r>
            <a:r>
              <a:rPr lang="en-GB" b="1" dirty="0" smtClean="0">
                <a:latin typeface="Batang" pitchFamily="18" charset="-127"/>
                <a:ea typeface="Batang" pitchFamily="18" charset="-127"/>
              </a:rPr>
              <a:t>However...</a:t>
            </a:r>
            <a:endParaRPr lang="en-GB" dirty="0" smtClean="0">
              <a:latin typeface="Batang" pitchFamily="18" charset="-127"/>
              <a:ea typeface="Batang" pitchFamily="18" charset="-127"/>
            </a:endParaRPr>
          </a:p>
          <a:p>
            <a:pPr eaLnBrk="1" fontAlgn="auto" hangingPunct="1">
              <a:spcAft>
                <a:spcPts val="0"/>
              </a:spcAft>
              <a:buFont typeface="Arial" pitchFamily="34" charset="0"/>
              <a:buChar char="•"/>
              <a:defRPr/>
            </a:pPr>
            <a:endParaRPr lang="en-GB" dirty="0" smtClean="0">
              <a:latin typeface="Batang" pitchFamily="18" charset="-127"/>
              <a:ea typeface="Batang" pitchFamily="18" charset="-127"/>
            </a:endParaRPr>
          </a:p>
          <a:p>
            <a:pPr eaLnBrk="1" fontAlgn="auto" hangingPunct="1">
              <a:spcAft>
                <a:spcPts val="0"/>
              </a:spcAft>
              <a:buFont typeface="Arial" pitchFamily="34" charset="0"/>
              <a:buChar char="•"/>
              <a:defRPr/>
            </a:pPr>
            <a:r>
              <a:rPr lang="en-GB" b="1" dirty="0" smtClean="0">
                <a:latin typeface="Batang" pitchFamily="18" charset="-127"/>
                <a:ea typeface="Batang" pitchFamily="18" charset="-127"/>
              </a:rPr>
              <a:t>General protection actions for victims of trafficking are </a:t>
            </a:r>
            <a:r>
              <a:rPr lang="en-GB" b="1" u="sng" dirty="0" smtClean="0">
                <a:latin typeface="Batang" pitchFamily="18" charset="-127"/>
                <a:ea typeface="Batang" pitchFamily="18" charset="-127"/>
              </a:rPr>
              <a:t>not sufficient </a:t>
            </a:r>
            <a:r>
              <a:rPr lang="en-GB" dirty="0">
                <a:latin typeface="Batang" pitchFamily="18" charset="-127"/>
                <a:ea typeface="Batang" pitchFamily="18" charset="-127"/>
              </a:rPr>
              <a:t> </a:t>
            </a:r>
            <a:r>
              <a:rPr lang="en-GB" dirty="0" smtClean="0">
                <a:latin typeface="Batang" pitchFamily="18" charset="-127"/>
                <a:ea typeface="Batang" pitchFamily="18" charset="-127"/>
              </a:rPr>
              <a:t>for those victims that </a:t>
            </a:r>
            <a:r>
              <a:rPr lang="en-GB" b="1" dirty="0" smtClean="0">
                <a:latin typeface="Batang" pitchFamily="18" charset="-127"/>
                <a:ea typeface="Batang" pitchFamily="18" charset="-127"/>
              </a:rPr>
              <a:t>fear being persecuted or fear other serious violations of their rights </a:t>
            </a:r>
            <a:r>
              <a:rPr lang="en-GB" dirty="0" smtClean="0">
                <a:latin typeface="Batang" pitchFamily="18" charset="-127"/>
                <a:ea typeface="Batang" pitchFamily="18" charset="-127"/>
              </a:rPr>
              <a:t>and that, therefore, are unable to return to their countries of origin. </a:t>
            </a:r>
          </a:p>
          <a:p>
            <a:pPr eaLnBrk="1" fontAlgn="auto" hangingPunct="1">
              <a:spcAft>
                <a:spcPts val="0"/>
              </a:spcAft>
              <a:buFont typeface="Arial" pitchFamily="34" charset="0"/>
              <a:buChar char="•"/>
              <a:defRPr/>
            </a:pPr>
            <a:endParaRPr lang="en-GB" dirty="0" smtClean="0">
              <a:latin typeface="Batang" pitchFamily="18" charset="-127"/>
              <a:ea typeface="Batang" pitchFamily="18" charset="-127"/>
            </a:endParaRPr>
          </a:p>
          <a:p>
            <a:pPr eaLnBrk="1" fontAlgn="auto" hangingPunct="1">
              <a:spcAft>
                <a:spcPts val="0"/>
              </a:spcAft>
              <a:buFont typeface="Arial" pitchFamily="34" charset="0"/>
              <a:buChar char="•"/>
              <a:defRPr/>
            </a:pPr>
            <a:r>
              <a:rPr lang="en-GB" dirty="0" smtClean="0">
                <a:latin typeface="Batang" pitchFamily="18" charset="-127"/>
                <a:ea typeface="Batang" pitchFamily="18" charset="-127"/>
              </a:rPr>
              <a:t>These persons require specific protection as established in the 1951 Convention, especially protection against </a:t>
            </a:r>
            <a:r>
              <a:rPr lang="en-GB" i="1" dirty="0" smtClean="0">
                <a:latin typeface="Batang" pitchFamily="18" charset="-127"/>
                <a:ea typeface="Batang" pitchFamily="18" charset="-127"/>
              </a:rPr>
              <a:t>refoulement</a:t>
            </a:r>
            <a:r>
              <a:rPr lang="en-GB" dirty="0" smtClean="0">
                <a:latin typeface="Batang" pitchFamily="18" charset="-127"/>
                <a:ea typeface="Batang" pitchFamily="18" charset="-127"/>
              </a:rPr>
              <a:t> and the right to asylum.</a:t>
            </a:r>
          </a:p>
        </p:txBody>
      </p:sp>
      <p:graphicFrame>
        <p:nvGraphicFramePr>
          <p:cNvPr id="5124" name="Object 1"/>
          <p:cNvGraphicFramePr>
            <a:graphicFrameLocks noChangeAspect="1"/>
          </p:cNvGraphicFramePr>
          <p:nvPr>
            <p:extLst>
              <p:ext uri="{D42A27DB-BD31-4B8C-83A1-F6EECF244321}">
                <p14:modId xmlns:p14="http://schemas.microsoft.com/office/powerpoint/2010/main" val="2336811981"/>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5220"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68313" y="1341438"/>
            <a:ext cx="8280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GB" sz="2400" dirty="0" smtClean="0">
                <a:latin typeface="Batang" pitchFamily="18" charset="-127"/>
                <a:ea typeface="Batang" pitchFamily="18" charset="-127"/>
              </a:rPr>
              <a:t>(1) The victim or survivor has been trafficked </a:t>
            </a:r>
            <a:r>
              <a:rPr lang="en-GB" sz="2400" u="sng" dirty="0" smtClean="0">
                <a:latin typeface="Batang" pitchFamily="18" charset="-127"/>
                <a:ea typeface="Batang" pitchFamily="18" charset="-127"/>
              </a:rPr>
              <a:t>outside</a:t>
            </a:r>
            <a:r>
              <a:rPr lang="en-GB" sz="2400" dirty="0" smtClean="0">
                <a:latin typeface="Batang" pitchFamily="18" charset="-127"/>
                <a:ea typeface="Batang" pitchFamily="18" charset="-127"/>
              </a:rPr>
              <a:t> the country of origin, has escaped from traffickers, and then has applied for refugee status;</a:t>
            </a:r>
            <a:endParaRPr lang="en-GB" sz="2400" dirty="0" smtClean="0">
              <a:solidFill>
                <a:srgbClr val="F0EA00"/>
              </a:solidFill>
              <a:latin typeface="Batang" pitchFamily="18" charset="-127"/>
              <a:ea typeface="Batang" pitchFamily="18" charset="-127"/>
            </a:endParaRPr>
          </a:p>
          <a:p>
            <a:pPr marL="342900" indent="-342900"/>
            <a:endParaRPr lang="en-GB" sz="2400" dirty="0" smtClean="0">
              <a:solidFill>
                <a:srgbClr val="F0EA00"/>
              </a:solidFill>
              <a:latin typeface="Batang" pitchFamily="18" charset="-127"/>
              <a:ea typeface="Batang" pitchFamily="18" charset="-127"/>
            </a:endParaRPr>
          </a:p>
          <a:p>
            <a:pPr marL="342900" indent="-342900"/>
            <a:r>
              <a:rPr lang="en-GB" sz="2400" dirty="0" smtClean="0">
                <a:latin typeface="Batang" pitchFamily="18" charset="-127"/>
                <a:ea typeface="Batang" pitchFamily="18" charset="-127"/>
              </a:rPr>
              <a:t>(2) The victim or survivor has been trafficked </a:t>
            </a:r>
            <a:r>
              <a:rPr lang="en-GB" sz="2400" u="sng" dirty="0" smtClean="0">
                <a:latin typeface="Batang" pitchFamily="18" charset="-127"/>
                <a:ea typeface="Batang" pitchFamily="18" charset="-127"/>
              </a:rPr>
              <a:t>within</a:t>
            </a:r>
            <a:r>
              <a:rPr lang="en-GB" sz="2400" dirty="0" smtClean="0">
                <a:latin typeface="Batang" pitchFamily="18" charset="-127"/>
                <a:ea typeface="Batang" pitchFamily="18" charset="-127"/>
              </a:rPr>
              <a:t> the country of origin, has escaped from traffickers, and has crossed an international border and applied for refugee status;</a:t>
            </a:r>
          </a:p>
          <a:p>
            <a:pPr marL="342900" indent="-342900"/>
            <a:endParaRPr lang="en-GB" sz="2400" dirty="0" smtClean="0">
              <a:latin typeface="Batang" pitchFamily="18" charset="-127"/>
              <a:ea typeface="Batang" pitchFamily="18" charset="-127"/>
            </a:endParaRPr>
          </a:p>
          <a:p>
            <a:pPr marL="342900" indent="-342900"/>
            <a:r>
              <a:rPr lang="en-GB" sz="2400" dirty="0" smtClean="0">
                <a:latin typeface="Batang" pitchFamily="18" charset="-127"/>
                <a:ea typeface="Batang" pitchFamily="18" charset="-127"/>
              </a:rPr>
              <a:t>(3) The person is not a victim but fears becoming a victim and therefore, has crossed an international border and has applied for refugee status.</a:t>
            </a:r>
            <a:endParaRPr lang="en-GB" sz="2400" dirty="0">
              <a:solidFill>
                <a:srgbClr val="F0EA00"/>
              </a:solidFill>
              <a:latin typeface="Batang" pitchFamily="18" charset="-127"/>
              <a:ea typeface="Batang" pitchFamily="18" charset="-127"/>
            </a:endParaRPr>
          </a:p>
        </p:txBody>
      </p:sp>
      <p:sp>
        <p:nvSpPr>
          <p:cNvPr id="6147" name="Title 1"/>
          <p:cNvSpPr>
            <a:spLocks noGrp="1"/>
          </p:cNvSpPr>
          <p:nvPr>
            <p:ph type="title"/>
          </p:nvPr>
        </p:nvSpPr>
        <p:spPr>
          <a:xfrm>
            <a:off x="457200" y="115888"/>
            <a:ext cx="8229600" cy="1143000"/>
          </a:xfrm>
        </p:spPr>
        <p:txBody>
          <a:bodyPr/>
          <a:lstStyle/>
          <a:p>
            <a:pPr eaLnBrk="1" hangingPunct="1"/>
            <a:r>
              <a:rPr lang="en-GB" b="1" dirty="0" smtClean="0">
                <a:solidFill>
                  <a:schemeClr val="accent1"/>
                </a:solidFill>
                <a:latin typeface="Batang" pitchFamily="18" charset="-127"/>
                <a:ea typeface="Batang" pitchFamily="18" charset="-127"/>
              </a:rPr>
              <a:t>Different Scenarios</a:t>
            </a:r>
          </a:p>
        </p:txBody>
      </p:sp>
      <p:graphicFrame>
        <p:nvGraphicFramePr>
          <p:cNvPr id="6148" name="Object 3"/>
          <p:cNvGraphicFramePr>
            <a:graphicFrameLocks noChangeAspect="1"/>
          </p:cNvGraphicFramePr>
          <p:nvPr>
            <p:extLst>
              <p:ext uri="{D42A27DB-BD31-4B8C-83A1-F6EECF244321}">
                <p14:modId xmlns:p14="http://schemas.microsoft.com/office/powerpoint/2010/main" val="1566554182"/>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6244" name="Photo Editor Photo" r:id="rId4" imgW="1600000" imgH="2057143" progId="MSPhotoEd.3">
                  <p:embed/>
                </p:oleObj>
              </mc:Choice>
              <mc:Fallback>
                <p:oleObj name="Photo Editor Photo" r:id="rId4" imgW="1600000" imgH="2057143"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42888"/>
            <a:ext cx="8229600" cy="1143001"/>
          </a:xfrm>
        </p:spPr>
        <p:txBody>
          <a:bodyPr/>
          <a:lstStyle/>
          <a:p>
            <a:pPr eaLnBrk="1" hangingPunct="1"/>
            <a:r>
              <a:rPr lang="en-GB" b="1" dirty="0">
                <a:solidFill>
                  <a:schemeClr val="accent1"/>
                </a:solidFill>
                <a:latin typeface="Batang" pitchFamily="18" charset="-127"/>
                <a:ea typeface="Batang" pitchFamily="18" charset="-127"/>
              </a:rPr>
              <a:t>Different Scenarios</a:t>
            </a:r>
            <a:endParaRPr lang="en-GB" b="1" dirty="0" smtClean="0">
              <a:solidFill>
                <a:schemeClr val="accent1"/>
              </a:solidFill>
              <a:latin typeface="Batang" pitchFamily="18" charset="-127"/>
              <a:ea typeface="Batang" pitchFamily="18" charset="-127"/>
            </a:endParaRPr>
          </a:p>
        </p:txBody>
      </p:sp>
      <p:sp>
        <p:nvSpPr>
          <p:cNvPr id="7171" name="Content Placeholder 2"/>
          <p:cNvSpPr>
            <a:spLocks noGrp="1"/>
          </p:cNvSpPr>
          <p:nvPr>
            <p:ph idx="1"/>
          </p:nvPr>
        </p:nvSpPr>
        <p:spPr>
          <a:xfrm>
            <a:off x="179388" y="765175"/>
            <a:ext cx="8640762" cy="5184775"/>
          </a:xfrm>
        </p:spPr>
        <p:txBody>
          <a:bodyPr/>
          <a:lstStyle/>
          <a:p>
            <a:pPr eaLnBrk="1" hangingPunct="1"/>
            <a:r>
              <a:rPr lang="en-GB" sz="2400" dirty="0" smtClean="0">
                <a:latin typeface="Batang" pitchFamily="18" charset="-127"/>
                <a:ea typeface="Batang" pitchFamily="18" charset="-127"/>
              </a:rPr>
              <a:t>The trafficked person fears – or evidence exists suggesting the possibility of – reprisal by traffickers upon returning to the country of origin, including persecution due to one or more of the motives established in the definition of refugee of the 1951 Convention and for which effective national protection actions do not exist; </a:t>
            </a:r>
          </a:p>
          <a:p>
            <a:pPr eaLnBrk="1" hangingPunct="1"/>
            <a:endParaRPr lang="en-GB" sz="2400" dirty="0" smtClean="0">
              <a:latin typeface="Batang" pitchFamily="18" charset="-127"/>
              <a:ea typeface="Batang" pitchFamily="18" charset="-127"/>
            </a:endParaRPr>
          </a:p>
          <a:p>
            <a:pPr eaLnBrk="1" hangingPunct="1"/>
            <a:r>
              <a:rPr lang="en-GB" sz="2400" dirty="0" smtClean="0">
                <a:latin typeface="Batang" pitchFamily="18" charset="-127"/>
                <a:ea typeface="Batang" pitchFamily="18" charset="-127"/>
              </a:rPr>
              <a:t>A real risk exists of re-victimization of the trafficked person upon returning to the country of origin;</a:t>
            </a:r>
          </a:p>
          <a:p>
            <a:pPr eaLnBrk="1" hangingPunct="1"/>
            <a:endParaRPr lang="en-GB" sz="2400" dirty="0" smtClean="0">
              <a:latin typeface="Batang" pitchFamily="18" charset="-127"/>
              <a:ea typeface="Batang" pitchFamily="18" charset="-127"/>
            </a:endParaRPr>
          </a:p>
          <a:p>
            <a:pPr eaLnBrk="1" hangingPunct="1"/>
            <a:r>
              <a:rPr lang="en-GB" sz="2400" dirty="0" smtClean="0">
                <a:latin typeface="Batang" pitchFamily="18" charset="-127"/>
                <a:ea typeface="Batang" pitchFamily="18" charset="-127"/>
              </a:rPr>
              <a:t>The person is trafficked within a country and flees the country of origin after escaping from the trafficking network without having been provided effective protection at a national level. </a:t>
            </a:r>
          </a:p>
          <a:p>
            <a:pPr marL="0" indent="0" eaLnBrk="1" hangingPunct="1">
              <a:buNone/>
            </a:pPr>
            <a:endParaRPr lang="en-GB" sz="2400" dirty="0" smtClean="0">
              <a:latin typeface="Batang" pitchFamily="18" charset="-127"/>
              <a:ea typeface="Batang" pitchFamily="18" charset="-127"/>
            </a:endParaRPr>
          </a:p>
        </p:txBody>
      </p:sp>
      <p:graphicFrame>
        <p:nvGraphicFramePr>
          <p:cNvPr id="7172" name="Object 1"/>
          <p:cNvGraphicFramePr>
            <a:graphicFrameLocks noChangeAspect="1"/>
          </p:cNvGraphicFramePr>
          <p:nvPr>
            <p:extLst>
              <p:ext uri="{D42A27DB-BD31-4B8C-83A1-F6EECF244321}">
                <p14:modId xmlns:p14="http://schemas.microsoft.com/office/powerpoint/2010/main" val="396054355"/>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7268" name="Photo Editor Photo" r:id="rId4" imgW="1600000" imgH="2057143" progId="MSPhotoEd.3">
                  <p:embed/>
                </p:oleObj>
              </mc:Choice>
              <mc:Fallback>
                <p:oleObj name="Photo Editor Photo" r:id="rId4" imgW="1600000" imgH="2057143"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87338"/>
            <a:ext cx="8229600" cy="1143000"/>
          </a:xfrm>
        </p:spPr>
        <p:txBody>
          <a:bodyPr/>
          <a:lstStyle/>
          <a:p>
            <a:pPr eaLnBrk="1" hangingPunct="1"/>
            <a:r>
              <a:rPr lang="en-GB" sz="3000" b="1" dirty="0" smtClean="0">
                <a:solidFill>
                  <a:schemeClr val="accent1"/>
                </a:solidFill>
                <a:latin typeface="Batang" pitchFamily="18" charset="-127"/>
                <a:ea typeface="Batang" pitchFamily="18" charset="-127"/>
              </a:rPr>
              <a:t>Legal Framework for Protection</a:t>
            </a:r>
          </a:p>
        </p:txBody>
      </p:sp>
      <p:sp>
        <p:nvSpPr>
          <p:cNvPr id="8195" name="Rectangle 3"/>
          <p:cNvSpPr>
            <a:spLocks noGrp="1" noChangeArrowheads="1"/>
          </p:cNvSpPr>
          <p:nvPr>
            <p:ph type="body" sz="half" idx="1"/>
          </p:nvPr>
        </p:nvSpPr>
        <p:spPr>
          <a:xfrm>
            <a:off x="395288" y="1638300"/>
            <a:ext cx="4289425" cy="4525963"/>
          </a:xfrm>
        </p:spPr>
        <p:txBody>
          <a:bodyPr/>
          <a:lstStyle/>
          <a:p>
            <a:pPr eaLnBrk="1" hangingPunct="1">
              <a:lnSpc>
                <a:spcPct val="80000"/>
              </a:lnSpc>
            </a:pPr>
            <a:r>
              <a:rPr lang="en-GB" sz="2400" dirty="0" smtClean="0">
                <a:latin typeface="Batang" pitchFamily="18" charset="-127"/>
                <a:ea typeface="Batang" pitchFamily="18" charset="-127"/>
              </a:rPr>
              <a:t>1951 Convention Relating to the Status of Refugees</a:t>
            </a:r>
          </a:p>
          <a:p>
            <a:pPr eaLnBrk="1" hangingPunct="1">
              <a:lnSpc>
                <a:spcPct val="80000"/>
              </a:lnSpc>
            </a:pPr>
            <a:endParaRPr lang="en-GB" sz="2400" dirty="0" smtClean="0">
              <a:latin typeface="Batang" pitchFamily="18" charset="-127"/>
              <a:ea typeface="Batang" pitchFamily="18" charset="-127"/>
            </a:endParaRPr>
          </a:p>
          <a:p>
            <a:pPr eaLnBrk="1" hangingPunct="1">
              <a:lnSpc>
                <a:spcPct val="80000"/>
              </a:lnSpc>
            </a:pPr>
            <a:r>
              <a:rPr lang="en-GB" sz="2400" dirty="0" smtClean="0">
                <a:latin typeface="Batang" pitchFamily="18" charset="-127"/>
                <a:ea typeface="Batang" pitchFamily="18" charset="-127"/>
              </a:rPr>
              <a:t>1967 Protocol Relating to the Status of Refugees</a:t>
            </a:r>
          </a:p>
          <a:p>
            <a:pPr eaLnBrk="1" hangingPunct="1">
              <a:lnSpc>
                <a:spcPct val="80000"/>
              </a:lnSpc>
            </a:pPr>
            <a:endParaRPr lang="en-GB" sz="2400" dirty="0" smtClean="0">
              <a:latin typeface="Batang" pitchFamily="18" charset="-127"/>
              <a:ea typeface="Batang" pitchFamily="18" charset="-127"/>
            </a:endParaRPr>
          </a:p>
          <a:p>
            <a:pPr eaLnBrk="1" hangingPunct="1">
              <a:lnSpc>
                <a:spcPct val="80000"/>
              </a:lnSpc>
            </a:pPr>
            <a:r>
              <a:rPr lang="en-GB" sz="2400" dirty="0" smtClean="0">
                <a:latin typeface="Batang" pitchFamily="18" charset="-127"/>
                <a:ea typeface="Batang" pitchFamily="18" charset="-127"/>
              </a:rPr>
              <a:t>Human rights agreements</a:t>
            </a:r>
          </a:p>
          <a:p>
            <a:pPr eaLnBrk="1" hangingPunct="1">
              <a:lnSpc>
                <a:spcPct val="80000"/>
              </a:lnSpc>
            </a:pPr>
            <a:endParaRPr lang="en-GB" sz="2400" dirty="0" smtClean="0">
              <a:latin typeface="Batang" pitchFamily="18" charset="-127"/>
              <a:ea typeface="Batang" pitchFamily="18" charset="-127"/>
            </a:endParaRPr>
          </a:p>
        </p:txBody>
      </p:sp>
      <p:sp>
        <p:nvSpPr>
          <p:cNvPr id="8196" name="Rectangle 6"/>
          <p:cNvSpPr>
            <a:spLocks noGrp="1" noChangeArrowheads="1"/>
          </p:cNvSpPr>
          <p:nvPr>
            <p:ph type="body" sz="half" idx="2"/>
          </p:nvPr>
        </p:nvSpPr>
        <p:spPr>
          <a:xfrm>
            <a:off x="4535488" y="1638300"/>
            <a:ext cx="4284662" cy="4525963"/>
          </a:xfrm>
        </p:spPr>
        <p:txBody>
          <a:bodyPr/>
          <a:lstStyle/>
          <a:p>
            <a:pPr eaLnBrk="1" hangingPunct="1">
              <a:lnSpc>
                <a:spcPct val="80000"/>
              </a:lnSpc>
            </a:pPr>
            <a:r>
              <a:rPr lang="en-GB" sz="2400" dirty="0" smtClean="0">
                <a:latin typeface="Batang" pitchFamily="18" charset="-127"/>
                <a:ea typeface="Batang" pitchFamily="18" charset="-127"/>
              </a:rPr>
              <a:t>Convention against </a:t>
            </a:r>
            <a:r>
              <a:rPr lang="en-GB" sz="2400" dirty="0" smtClean="0">
                <a:latin typeface="Batang" pitchFamily="18" charset="-127"/>
                <a:ea typeface="Batang" pitchFamily="18" charset="-127"/>
              </a:rPr>
              <a:t>Transnational Organized Crime</a:t>
            </a:r>
            <a:r>
              <a:rPr lang="en-GB" sz="2400" dirty="0" smtClean="0">
                <a:latin typeface="Batang" pitchFamily="18" charset="-127"/>
                <a:ea typeface="Batang" pitchFamily="18" charset="-127"/>
              </a:rPr>
              <a:t>:</a:t>
            </a:r>
          </a:p>
          <a:p>
            <a:pPr lvl="1" eaLnBrk="1" hangingPunct="1">
              <a:lnSpc>
                <a:spcPct val="80000"/>
              </a:lnSpc>
            </a:pPr>
            <a:r>
              <a:rPr lang="en-GB" sz="1800" dirty="0" smtClean="0">
                <a:latin typeface="Batang" pitchFamily="18" charset="-127"/>
                <a:ea typeface="Batang" pitchFamily="18" charset="-127"/>
              </a:rPr>
              <a:t>Protocol to Prevent, Suppress, and Punish Trafficking in Persons, especially Women and Children</a:t>
            </a:r>
          </a:p>
          <a:p>
            <a:pPr lvl="1" eaLnBrk="1" hangingPunct="1">
              <a:lnSpc>
                <a:spcPct val="80000"/>
              </a:lnSpc>
            </a:pPr>
            <a:endParaRPr lang="en-GB" sz="1800" dirty="0" smtClean="0">
              <a:latin typeface="Batang" pitchFamily="18" charset="-127"/>
              <a:ea typeface="Batang" pitchFamily="18" charset="-127"/>
            </a:endParaRPr>
          </a:p>
          <a:p>
            <a:pPr lvl="1" eaLnBrk="1" hangingPunct="1">
              <a:lnSpc>
                <a:spcPct val="80000"/>
              </a:lnSpc>
            </a:pPr>
            <a:r>
              <a:rPr lang="en-GB" sz="1800" dirty="0" smtClean="0">
                <a:latin typeface="Batang" pitchFamily="18" charset="-127"/>
                <a:ea typeface="Batang" pitchFamily="18" charset="-127"/>
              </a:rPr>
              <a:t>Protocol Against </a:t>
            </a:r>
            <a:r>
              <a:rPr lang="en-GB" sz="1800" dirty="0" smtClean="0">
                <a:latin typeface="Batang" pitchFamily="18" charset="-127"/>
                <a:ea typeface="Batang" pitchFamily="18" charset="-127"/>
              </a:rPr>
              <a:t>the Smuggling of Migrants </a:t>
            </a:r>
            <a:r>
              <a:rPr lang="en-GB" sz="1800" dirty="0" smtClean="0">
                <a:latin typeface="Batang" pitchFamily="18" charset="-127"/>
                <a:ea typeface="Batang" pitchFamily="18" charset="-127"/>
              </a:rPr>
              <a:t>by Land, Sea, and Air</a:t>
            </a:r>
          </a:p>
          <a:p>
            <a:pPr eaLnBrk="1" hangingPunct="1">
              <a:lnSpc>
                <a:spcPct val="80000"/>
              </a:lnSpc>
            </a:pPr>
            <a:endParaRPr lang="en-GB" sz="2400" dirty="0" smtClean="0">
              <a:latin typeface="Batang" pitchFamily="18" charset="-127"/>
              <a:ea typeface="Batang" pitchFamily="18" charset="-127"/>
            </a:endParaRPr>
          </a:p>
          <a:p>
            <a:pPr eaLnBrk="1" hangingPunct="1">
              <a:lnSpc>
                <a:spcPct val="80000"/>
              </a:lnSpc>
            </a:pPr>
            <a:r>
              <a:rPr lang="en-GB" sz="2400" dirty="0" smtClean="0">
                <a:latin typeface="Batang" pitchFamily="18" charset="-127"/>
                <a:ea typeface="Batang" pitchFamily="18" charset="-127"/>
              </a:rPr>
              <a:t>Human rights agreements</a:t>
            </a:r>
            <a:endParaRPr lang="en-GB" sz="2000" dirty="0" smtClean="0">
              <a:latin typeface="Batang" pitchFamily="18" charset="-127"/>
              <a:ea typeface="Batang" pitchFamily="18" charset="-127"/>
            </a:endParaRPr>
          </a:p>
        </p:txBody>
      </p:sp>
      <p:sp>
        <p:nvSpPr>
          <p:cNvPr id="8197" name="Line 7"/>
          <p:cNvSpPr>
            <a:spLocks noChangeShapeType="1"/>
          </p:cNvSpPr>
          <p:nvPr/>
        </p:nvSpPr>
        <p:spPr bwMode="auto">
          <a:xfrm>
            <a:off x="4572000" y="2349500"/>
            <a:ext cx="0" cy="38163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aphicFrame>
        <p:nvGraphicFramePr>
          <p:cNvPr id="8198" name="Object 1"/>
          <p:cNvGraphicFramePr>
            <a:graphicFrameLocks noChangeAspect="1"/>
          </p:cNvGraphicFramePr>
          <p:nvPr>
            <p:extLst>
              <p:ext uri="{D42A27DB-BD31-4B8C-83A1-F6EECF244321}">
                <p14:modId xmlns:p14="http://schemas.microsoft.com/office/powerpoint/2010/main" val="3380140478"/>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8294"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200" b="1" dirty="0" smtClean="0">
                <a:solidFill>
                  <a:schemeClr val="accent1"/>
                </a:solidFill>
                <a:latin typeface="Batang" pitchFamily="18" charset="-127"/>
                <a:ea typeface="Batang" pitchFamily="18" charset="-127"/>
              </a:rPr>
              <a:t>Legal Instruments to Grant Refugee Status to Victims of Trafficking</a:t>
            </a:r>
          </a:p>
        </p:txBody>
      </p:sp>
      <p:sp>
        <p:nvSpPr>
          <p:cNvPr id="3" name="Content Placeholder 2"/>
          <p:cNvSpPr>
            <a:spLocks noGrp="1"/>
          </p:cNvSpPr>
          <p:nvPr>
            <p:ph idx="1"/>
          </p:nvPr>
        </p:nvSpPr>
        <p:spPr>
          <a:xfrm>
            <a:off x="446088" y="1855788"/>
            <a:ext cx="8229600" cy="4309516"/>
          </a:xfrm>
        </p:spPr>
        <p:txBody>
          <a:bodyPr rtlCol="0">
            <a:normAutofit fontScale="92500"/>
          </a:bodyPr>
          <a:lstStyle/>
          <a:p>
            <a:pPr eaLnBrk="1" fontAlgn="auto" hangingPunct="1">
              <a:spcAft>
                <a:spcPts val="0"/>
              </a:spcAft>
              <a:buFont typeface="Arial" pitchFamily="34" charset="0"/>
              <a:buChar char="•"/>
              <a:defRPr/>
            </a:pPr>
            <a:r>
              <a:rPr lang="en-GB" dirty="0" smtClean="0">
                <a:latin typeface="Batang" pitchFamily="18" charset="-127"/>
                <a:ea typeface="Batang" pitchFamily="18" charset="-127"/>
              </a:rPr>
              <a:t>1951 Convention Relating to the Status of Refugees and its 1967 Protocol</a:t>
            </a:r>
          </a:p>
          <a:p>
            <a:pPr eaLnBrk="1" fontAlgn="auto" hangingPunct="1">
              <a:spcAft>
                <a:spcPts val="0"/>
              </a:spcAft>
              <a:buFont typeface="Arial" pitchFamily="34" charset="0"/>
              <a:buChar char="•"/>
              <a:defRPr/>
            </a:pPr>
            <a:r>
              <a:rPr lang="en-GB" dirty="0" smtClean="0">
                <a:latin typeface="Batang" pitchFamily="18" charset="-127"/>
                <a:ea typeface="Batang" pitchFamily="18" charset="-127"/>
              </a:rPr>
              <a:t>Definition of Refugee of the Cartagena Declaration (serious human rights violations)</a:t>
            </a:r>
          </a:p>
          <a:p>
            <a:pPr eaLnBrk="1" fontAlgn="auto" hangingPunct="1">
              <a:spcAft>
                <a:spcPts val="0"/>
              </a:spcAft>
              <a:buFont typeface="Arial" pitchFamily="34" charset="0"/>
              <a:buChar char="•"/>
              <a:defRPr/>
            </a:pPr>
            <a:r>
              <a:rPr lang="en-GB" dirty="0" smtClean="0">
                <a:latin typeface="Batang" pitchFamily="18" charset="-127"/>
                <a:ea typeface="Batang" pitchFamily="18" charset="-127"/>
              </a:rPr>
              <a:t>American Convention on Human Rights (Article 22.7)</a:t>
            </a:r>
          </a:p>
          <a:p>
            <a:pPr eaLnBrk="1" fontAlgn="auto" hangingPunct="1">
              <a:spcAft>
                <a:spcPts val="0"/>
              </a:spcAft>
              <a:buFont typeface="Arial" pitchFamily="34" charset="0"/>
              <a:buChar char="•"/>
              <a:defRPr/>
            </a:pPr>
            <a:r>
              <a:rPr lang="en-GB" dirty="0" smtClean="0">
                <a:latin typeface="Batang" pitchFamily="18" charset="-127"/>
                <a:ea typeface="Batang" pitchFamily="18" charset="-127"/>
              </a:rPr>
              <a:t>American Declaration of the Rights and Duties of Man (Article XXVII)</a:t>
            </a:r>
          </a:p>
        </p:txBody>
      </p:sp>
      <p:graphicFrame>
        <p:nvGraphicFramePr>
          <p:cNvPr id="9220" name="Object 3"/>
          <p:cNvGraphicFramePr>
            <a:graphicFrameLocks noChangeAspect="1"/>
          </p:cNvGraphicFramePr>
          <p:nvPr>
            <p:extLst>
              <p:ext uri="{D42A27DB-BD31-4B8C-83A1-F6EECF244321}">
                <p14:modId xmlns:p14="http://schemas.microsoft.com/office/powerpoint/2010/main" val="2614213625"/>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9316" name="Photo Editor Photo" r:id="rId3" imgW="1600000" imgH="2057143" progId="MSPhotoEd.3">
                  <p:embed/>
                </p:oleObj>
              </mc:Choice>
              <mc:Fallback>
                <p:oleObj name="Photo Editor Photo" r:id="rId3" imgW="1600000" imgH="2057143"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95288" y="2997200"/>
            <a:ext cx="8497887" cy="4525963"/>
          </a:xfrm>
        </p:spPr>
        <p:txBody>
          <a:bodyPr/>
          <a:lstStyle/>
          <a:p>
            <a:pPr lvl="1" eaLnBrk="1" hangingPunct="1"/>
            <a:endParaRPr lang="en-GB" sz="2400" b="1" i="1" dirty="0" smtClean="0">
              <a:solidFill>
                <a:schemeClr val="bg1"/>
              </a:solidFill>
              <a:latin typeface="Verdana" pitchFamily="34" charset="0"/>
            </a:endParaRPr>
          </a:p>
          <a:p>
            <a:pPr eaLnBrk="1" hangingPunct="1">
              <a:buFontTx/>
              <a:buNone/>
            </a:pPr>
            <a:endParaRPr lang="en-GB" b="1" dirty="0" smtClean="0">
              <a:solidFill>
                <a:schemeClr val="bg1"/>
              </a:solidFill>
              <a:latin typeface="Verdana" pitchFamily="34" charset="0"/>
            </a:endParaRPr>
          </a:p>
        </p:txBody>
      </p:sp>
      <p:sp>
        <p:nvSpPr>
          <p:cNvPr id="10243" name="Text Box 5"/>
          <p:cNvSpPr txBox="1">
            <a:spLocks noChangeArrowheads="1"/>
          </p:cNvSpPr>
          <p:nvPr/>
        </p:nvSpPr>
        <p:spPr bwMode="auto">
          <a:xfrm>
            <a:off x="900113" y="115888"/>
            <a:ext cx="73088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GB" sz="2800" b="1" dirty="0" smtClean="0">
                <a:solidFill>
                  <a:schemeClr val="accent1"/>
                </a:solidFill>
                <a:latin typeface="Batang" pitchFamily="18" charset="-127"/>
                <a:ea typeface="Batang" pitchFamily="18" charset="-127"/>
              </a:rPr>
              <a:t>Protocol to Prevent, Suppress, and Punish Trafficking in Persons, especially Women and Children</a:t>
            </a:r>
            <a:endParaRPr lang="en-GB" sz="2800" b="1" dirty="0">
              <a:solidFill>
                <a:schemeClr val="accent1"/>
              </a:solidFill>
              <a:latin typeface="Batang" pitchFamily="18" charset="-127"/>
              <a:ea typeface="Batang" pitchFamily="18" charset="-127"/>
            </a:endParaRPr>
          </a:p>
        </p:txBody>
      </p:sp>
      <p:sp>
        <p:nvSpPr>
          <p:cNvPr id="10244" name="Rectangle 6"/>
          <p:cNvSpPr>
            <a:spLocks noChangeArrowheads="1"/>
          </p:cNvSpPr>
          <p:nvPr/>
        </p:nvSpPr>
        <p:spPr bwMode="auto">
          <a:xfrm>
            <a:off x="107950" y="1628775"/>
            <a:ext cx="85201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dirty="0" smtClean="0">
                <a:latin typeface="Batang" pitchFamily="18" charset="-127"/>
                <a:ea typeface="Batang" pitchFamily="18" charset="-127"/>
              </a:rPr>
              <a:t>Article 14</a:t>
            </a:r>
          </a:p>
          <a:p>
            <a:pPr algn="ctr"/>
            <a:r>
              <a:rPr lang="en-GB" sz="2400" dirty="0" smtClean="0">
                <a:latin typeface="Batang" pitchFamily="18" charset="-127"/>
                <a:ea typeface="Batang" pitchFamily="18" charset="-127"/>
              </a:rPr>
              <a:t>Saving Clause</a:t>
            </a:r>
          </a:p>
          <a:p>
            <a:endParaRPr lang="en-GB" sz="2400" dirty="0" smtClean="0">
              <a:latin typeface="Batang" pitchFamily="18" charset="-127"/>
              <a:ea typeface="Batang" pitchFamily="18" charset="-127"/>
            </a:endParaRPr>
          </a:p>
          <a:p>
            <a:r>
              <a:rPr lang="en-GB" sz="2400" dirty="0" smtClean="0">
                <a:latin typeface="Batang" pitchFamily="18" charset="-127"/>
                <a:ea typeface="Batang" pitchFamily="18" charset="-127"/>
              </a:rPr>
              <a:t>“1. </a:t>
            </a:r>
            <a:r>
              <a:rPr lang="en-US" sz="2400" dirty="0" smtClean="0">
                <a:latin typeface="Batang" pitchFamily="18" charset="-127"/>
                <a:ea typeface="Batang" pitchFamily="18" charset="-127"/>
              </a:rPr>
              <a:t>Nothing </a:t>
            </a:r>
            <a:r>
              <a:rPr lang="en-US" sz="2400" dirty="0">
                <a:latin typeface="Batang" pitchFamily="18" charset="-127"/>
                <a:ea typeface="Batang" pitchFamily="18" charset="-127"/>
              </a:rPr>
              <a:t>in this Protocol shall affect the rights, obligations and responsibilities of States and individuals under international law, including international humanitarian law and international human rights law and, in particular, where applicable, the </a:t>
            </a:r>
            <a:r>
              <a:rPr lang="en-US" sz="2400" b="1" dirty="0">
                <a:latin typeface="Batang" pitchFamily="18" charset="-127"/>
                <a:ea typeface="Batang" pitchFamily="18" charset="-127"/>
              </a:rPr>
              <a:t>1951 Convention and the 1967 Protocol </a:t>
            </a:r>
            <a:r>
              <a:rPr lang="en-US" sz="2400" dirty="0">
                <a:latin typeface="Batang" pitchFamily="18" charset="-127"/>
                <a:ea typeface="Batang" pitchFamily="18" charset="-127"/>
              </a:rPr>
              <a:t>relating to the Status of Refugees and the principle of </a:t>
            </a:r>
            <a:r>
              <a:rPr lang="en-US" sz="2400" i="1" dirty="0">
                <a:latin typeface="Batang" pitchFamily="18" charset="-127"/>
                <a:ea typeface="Batang" pitchFamily="18" charset="-127"/>
              </a:rPr>
              <a:t>non-refoulement</a:t>
            </a:r>
            <a:r>
              <a:rPr lang="en-US" sz="2400" dirty="0">
                <a:latin typeface="Batang" pitchFamily="18" charset="-127"/>
                <a:ea typeface="Batang" pitchFamily="18" charset="-127"/>
              </a:rPr>
              <a:t> as contained therein</a:t>
            </a:r>
            <a:r>
              <a:rPr lang="en-GB" sz="2400" dirty="0" smtClean="0">
                <a:latin typeface="Batang" pitchFamily="18" charset="-127"/>
                <a:ea typeface="Batang" pitchFamily="18" charset="-127"/>
              </a:rPr>
              <a:t>.”</a:t>
            </a:r>
            <a:endParaRPr lang="en-GB" sz="2400" dirty="0">
              <a:latin typeface="Batang" pitchFamily="18" charset="-127"/>
              <a:ea typeface="Batang" pitchFamily="18" charset="-127"/>
            </a:endParaRPr>
          </a:p>
        </p:txBody>
      </p:sp>
      <p:graphicFrame>
        <p:nvGraphicFramePr>
          <p:cNvPr id="10245" name="Object 1"/>
          <p:cNvGraphicFramePr>
            <a:graphicFrameLocks noChangeAspect="1"/>
          </p:cNvGraphicFramePr>
          <p:nvPr>
            <p:extLst>
              <p:ext uri="{D42A27DB-BD31-4B8C-83A1-F6EECF244321}">
                <p14:modId xmlns:p14="http://schemas.microsoft.com/office/powerpoint/2010/main" val="3263678593"/>
              </p:ext>
            </p:extLst>
          </p:nvPr>
        </p:nvGraphicFramePr>
        <p:xfrm>
          <a:off x="8459788" y="6011863"/>
          <a:ext cx="576262" cy="739775"/>
        </p:xfrm>
        <a:graphic>
          <a:graphicData uri="http://schemas.openxmlformats.org/presentationml/2006/ole">
            <mc:AlternateContent xmlns:mc="http://schemas.openxmlformats.org/markup-compatibility/2006">
              <mc:Choice xmlns:v="urn:schemas-microsoft-com:vml" Requires="v">
                <p:oleObj spid="_x0000_s10341" name="Photo Editor Photo" r:id="rId3" imgW="1600000" imgH="2057143" progId="MSPhotoEd.3">
                  <p:embed/>
                </p:oleObj>
              </mc:Choice>
              <mc:Fallback>
                <p:oleObj name="Photo Editor Photo" r:id="rId3" imgW="1600000" imgH="205714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11863"/>
                        <a:ext cx="576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1741</Words>
  <Application>Microsoft Office PowerPoint</Application>
  <PresentationFormat>Presentación en pantalla (4:3)</PresentationFormat>
  <Paragraphs>197</Paragraphs>
  <Slides>23</Slides>
  <Notes>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Office Theme</vt:lpstr>
      <vt:lpstr>Photo Editor Photo</vt:lpstr>
      <vt:lpstr>The Link between Asylum and Migration:  When should Refugee Status be Granted to a Victim of Trafficking?  September 4, 2012 </vt:lpstr>
      <vt:lpstr>OBJECTIVES</vt:lpstr>
      <vt:lpstr>The Interest of UNHCR in the Topic of Trafficking in Persons</vt:lpstr>
      <vt:lpstr>Should all Victims of Trafficking be Granted Refugee Status?</vt:lpstr>
      <vt:lpstr>Different Scenarios</vt:lpstr>
      <vt:lpstr>Different Scenarios</vt:lpstr>
      <vt:lpstr>Legal Framework for Protection</vt:lpstr>
      <vt:lpstr>Legal Instruments to Grant Refugee Status to Victims of Trafficking</vt:lpstr>
      <vt:lpstr>Presentación de PowerPoint</vt:lpstr>
      <vt:lpstr>Presentación de PowerPoint</vt:lpstr>
      <vt:lpstr>1951 Convention</vt:lpstr>
      <vt:lpstr>1951 Convention</vt:lpstr>
      <vt:lpstr>Presentación de PowerPoint</vt:lpstr>
      <vt:lpstr>How to we link the concept of trafficking to the concept of persecution?</vt:lpstr>
      <vt:lpstr>1951 Convention</vt:lpstr>
      <vt:lpstr>1951 Convention</vt:lpstr>
      <vt:lpstr>4. Motives Established in the 1951 Convention </vt:lpstr>
      <vt:lpstr>State Decisions relating to the Motives  Established in the 1951 Convention in Cases of Trafficking in Persons</vt:lpstr>
      <vt:lpstr>State Decisions relating to the Motives  Established in the 1951 Convention in Cases of Trafficking in Persons</vt:lpstr>
      <vt:lpstr>Protection Actions for Victims of Trafficking in Persons</vt:lpstr>
      <vt:lpstr>A Case Analysis</vt:lpstr>
      <vt:lpstr>Conclusions</vt:lpstr>
      <vt:lpstr>Presentación de PowerPoint</vt:lpstr>
    </vt:vector>
  </TitlesOfParts>
  <Company>UNHCR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protección de refugiados y solicitantes de asilo víctimas de trata de personas</dc:title>
  <dc:creator>UNHCRUser</dc:creator>
  <cp:lastModifiedBy>Christiane Lehnhoff</cp:lastModifiedBy>
  <cp:revision>115</cp:revision>
  <dcterms:created xsi:type="dcterms:W3CDTF">2012-08-28T17:01:06Z</dcterms:created>
  <dcterms:modified xsi:type="dcterms:W3CDTF">2012-08-31T13:40:10Z</dcterms:modified>
</cp:coreProperties>
</file>