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8" r:id="rId3"/>
    <p:sldId id="258" r:id="rId4"/>
    <p:sldId id="269" r:id="rId5"/>
    <p:sldId id="273" r:id="rId6"/>
    <p:sldId id="259" r:id="rId7"/>
    <p:sldId id="275" r:id="rId8"/>
    <p:sldId id="276" r:id="rId9"/>
    <p:sldId id="277" r:id="rId10"/>
    <p:sldId id="261" r:id="rId11"/>
    <p:sldId id="281" r:id="rId12"/>
    <p:sldId id="279" r:id="rId13"/>
    <p:sldId id="286" r:id="rId14"/>
    <p:sldId id="285" r:id="rId15"/>
    <p:sldId id="280" r:id="rId16"/>
    <p:sldId id="282" r:id="rId17"/>
    <p:sldId id="262" r:id="rId18"/>
    <p:sldId id="271" r:id="rId19"/>
    <p:sldId id="264" r:id="rId20"/>
    <p:sldId id="274" r:id="rId21"/>
    <p:sldId id="283" r:id="rId22"/>
    <p:sldId id="270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23" autoAdjust="0"/>
  </p:normalViewPr>
  <p:slideViewPr>
    <p:cSldViewPr>
      <p:cViewPr varScale="1">
        <p:scale>
          <a:sx n="89" d="100"/>
          <a:sy n="89" d="100"/>
        </p:scale>
        <p:origin x="-16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B8E52-0E12-4A56-9275-8DD1EDD263F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11EB85-1E49-469F-9D2A-1773403D4CA6}">
      <dgm:prSet phldrT="[Text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</a:t>
          </a:r>
          <a:endParaRPr lang="es-ES" dirty="0">
            <a:solidFill>
              <a:schemeClr val="tx1"/>
            </a:solidFill>
          </a:endParaRPr>
        </a:p>
      </dgm:t>
    </dgm:pt>
    <dgm:pt modelId="{35EAF3E8-7D3D-4A32-8C2A-D9C9EBFF5A1E}" type="parTrans" cxnId="{0F1298B6-BD0E-484F-8B63-656C1350ACBD}">
      <dgm:prSet/>
      <dgm:spPr/>
      <dgm:t>
        <a:bodyPr/>
        <a:lstStyle/>
        <a:p>
          <a:endParaRPr lang="es-ES"/>
        </a:p>
      </dgm:t>
    </dgm:pt>
    <dgm:pt modelId="{6B70E5A3-5225-45D7-B76D-9B727E4936B2}" type="sibTrans" cxnId="{0F1298B6-BD0E-484F-8B63-656C1350ACBD}">
      <dgm:prSet/>
      <dgm:spPr/>
      <dgm:t>
        <a:bodyPr/>
        <a:lstStyle/>
        <a:p>
          <a:endParaRPr lang="es-ES"/>
        </a:p>
      </dgm:t>
    </dgm:pt>
    <dgm:pt modelId="{0142F3EA-A2EA-4393-9C71-1625103CC9B5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 smtClean="0"/>
            <a:t>Persecución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smtClean="0"/>
            <a:t>___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Abusos graves a los derechos humanos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dirty="0"/>
        </a:p>
      </dgm:t>
    </dgm:pt>
    <dgm:pt modelId="{C8F4BB98-F753-4867-B774-2E3FE611F730}" type="parTrans" cxnId="{623FE14A-40E5-4D9A-B249-C2BB47C3C1DD}">
      <dgm:prSet/>
      <dgm:spPr/>
      <dgm:t>
        <a:bodyPr/>
        <a:lstStyle/>
        <a:p>
          <a:endParaRPr lang="es-ES"/>
        </a:p>
      </dgm:t>
    </dgm:pt>
    <dgm:pt modelId="{79B4C3DC-1CD1-481D-B7B1-74F6CADBFF0F}" type="sibTrans" cxnId="{623FE14A-40E5-4D9A-B249-C2BB47C3C1DD}">
      <dgm:prSet/>
      <dgm:spPr/>
      <dgm:t>
        <a:bodyPr/>
        <a:lstStyle/>
        <a:p>
          <a:endParaRPr lang="es-ES"/>
        </a:p>
      </dgm:t>
    </dgm:pt>
    <dgm:pt modelId="{99F79420-6200-4559-B443-E2F341308AA5}">
      <dgm:prSet phldrT="[Text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4</a:t>
          </a:r>
          <a:endParaRPr lang="es-ES" dirty="0">
            <a:solidFill>
              <a:schemeClr val="tx1"/>
            </a:solidFill>
          </a:endParaRPr>
        </a:p>
      </dgm:t>
    </dgm:pt>
    <dgm:pt modelId="{2A3FAF89-CA59-47EB-86A4-32F98EF8D751}" type="parTrans" cxnId="{CC681562-0AB1-47F2-A480-1776BEEC2C1E}">
      <dgm:prSet/>
      <dgm:spPr/>
      <dgm:t>
        <a:bodyPr/>
        <a:lstStyle/>
        <a:p>
          <a:endParaRPr lang="es-ES"/>
        </a:p>
      </dgm:t>
    </dgm:pt>
    <dgm:pt modelId="{7FD42899-0A08-4E95-930E-795EAD207680}" type="sibTrans" cxnId="{CC681562-0AB1-47F2-A480-1776BEEC2C1E}">
      <dgm:prSet/>
      <dgm:spPr/>
      <dgm:t>
        <a:bodyPr/>
        <a:lstStyle/>
        <a:p>
          <a:endParaRPr lang="es-ES"/>
        </a:p>
      </dgm:t>
    </dgm:pt>
    <dgm:pt modelId="{469316A0-8D04-48AA-B761-F4C0D72CB464}">
      <dgm:prSet phldrT="[Text]" custT="1"/>
      <dgm:spPr/>
      <dgm:t>
        <a:bodyPr/>
        <a:lstStyle/>
        <a:p>
          <a:pPr algn="l"/>
          <a:endParaRPr lang="es-ES" sz="1800" dirty="0" smtClean="0"/>
        </a:p>
        <a:p>
          <a:pPr algn="ctr"/>
          <a:r>
            <a:rPr lang="es-ES" sz="1800" b="1" dirty="0" smtClean="0"/>
            <a:t>Vínculo con un motivo de la Convención de 1951</a:t>
          </a:r>
        </a:p>
        <a:p>
          <a:pPr algn="ctr"/>
          <a:r>
            <a:rPr lang="es-ES" sz="1800" dirty="0" smtClean="0"/>
            <a:t>___</a:t>
          </a:r>
        </a:p>
        <a:p>
          <a:pPr algn="l"/>
          <a:endParaRPr lang="es-ES" sz="1800" dirty="0" smtClean="0"/>
        </a:p>
        <a:p>
          <a:pPr algn="ctr"/>
          <a:r>
            <a:rPr lang="es-ES" sz="1800" dirty="0" smtClean="0"/>
            <a:t>Raza, religión, nacionalidad, pertenencia a determinado grupo social u opinión política</a:t>
          </a:r>
          <a:endParaRPr lang="es-ES" sz="1800" dirty="0"/>
        </a:p>
      </dgm:t>
    </dgm:pt>
    <dgm:pt modelId="{635A59EB-BDBD-4B15-BA90-459C9D75EB2B}" type="parTrans" cxnId="{6CD589D4-BA12-4A5A-BA03-610156CD28FD}">
      <dgm:prSet/>
      <dgm:spPr/>
      <dgm:t>
        <a:bodyPr/>
        <a:lstStyle/>
        <a:p>
          <a:endParaRPr lang="es-ES"/>
        </a:p>
      </dgm:t>
    </dgm:pt>
    <dgm:pt modelId="{F291BA60-1A0D-415A-A104-100D9FA79339}" type="sibTrans" cxnId="{6CD589D4-BA12-4A5A-BA03-610156CD28FD}">
      <dgm:prSet/>
      <dgm:spPr/>
      <dgm:t>
        <a:bodyPr/>
        <a:lstStyle/>
        <a:p>
          <a:endParaRPr lang="es-ES"/>
        </a:p>
      </dgm:t>
    </dgm:pt>
    <dgm:pt modelId="{2C722CA5-D804-45F5-98F5-5C0E24E9D7FE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</a:t>
          </a:r>
          <a:endParaRPr lang="es-ES" dirty="0">
            <a:solidFill>
              <a:schemeClr val="tx1"/>
            </a:solidFill>
          </a:endParaRPr>
        </a:p>
      </dgm:t>
    </dgm:pt>
    <dgm:pt modelId="{A4403EF1-117C-4B9B-998C-54F9788763AC}" type="parTrans" cxnId="{3FF6FC92-54D1-476B-B560-5CF43472F942}">
      <dgm:prSet/>
      <dgm:spPr/>
      <dgm:t>
        <a:bodyPr/>
        <a:lstStyle/>
        <a:p>
          <a:endParaRPr lang="es-ES"/>
        </a:p>
      </dgm:t>
    </dgm:pt>
    <dgm:pt modelId="{E20BCF96-27BC-48CD-9190-0AD0013ACBA5}" type="sibTrans" cxnId="{3FF6FC92-54D1-476B-B560-5CF43472F942}">
      <dgm:prSet/>
      <dgm:spPr/>
      <dgm:t>
        <a:bodyPr/>
        <a:lstStyle/>
        <a:p>
          <a:endParaRPr lang="es-ES"/>
        </a:p>
      </dgm:t>
    </dgm:pt>
    <dgm:pt modelId="{EAD4ED72-06FC-4346-8E15-F8AD8E01B36F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 smtClean="0"/>
            <a:t>Estar fuera del país de nacionalidad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smtClean="0"/>
            <a:t>___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smtClean="0"/>
            <a:t>Principal diferencia con desplazados internos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dirty="0"/>
        </a:p>
      </dgm:t>
    </dgm:pt>
    <dgm:pt modelId="{C8B6BBE6-8E5C-46ED-80AF-7DE8141539F8}" type="parTrans" cxnId="{803A3371-6568-4576-AB85-FD1338414B60}">
      <dgm:prSet/>
      <dgm:spPr/>
      <dgm:t>
        <a:bodyPr/>
        <a:lstStyle/>
        <a:p>
          <a:endParaRPr lang="es-ES"/>
        </a:p>
      </dgm:t>
    </dgm:pt>
    <dgm:pt modelId="{3B8BEBA6-5E18-47F2-94EC-07B4589907FC}" type="sibTrans" cxnId="{803A3371-6568-4576-AB85-FD1338414B60}">
      <dgm:prSet/>
      <dgm:spPr/>
      <dgm:t>
        <a:bodyPr/>
        <a:lstStyle/>
        <a:p>
          <a:endParaRPr lang="es-ES"/>
        </a:p>
      </dgm:t>
    </dgm:pt>
    <dgm:pt modelId="{31D21F78-EA10-4EC1-B36F-031E6160ED22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2</a:t>
          </a:r>
          <a:endParaRPr lang="es-ES" dirty="0">
            <a:solidFill>
              <a:schemeClr val="tx1"/>
            </a:solidFill>
          </a:endParaRPr>
        </a:p>
      </dgm:t>
    </dgm:pt>
    <dgm:pt modelId="{63A91391-B20C-4FB7-AF11-4C9DB138A811}" type="parTrans" cxnId="{AE627F9A-78F2-443B-B8A1-5D417BF08165}">
      <dgm:prSet/>
      <dgm:spPr/>
      <dgm:t>
        <a:bodyPr/>
        <a:lstStyle/>
        <a:p>
          <a:endParaRPr lang="es-ES"/>
        </a:p>
      </dgm:t>
    </dgm:pt>
    <dgm:pt modelId="{E62B26EF-CC86-4CD1-AB64-6F2B65C24D7C}" type="sibTrans" cxnId="{AE627F9A-78F2-443B-B8A1-5D417BF08165}">
      <dgm:prSet/>
      <dgm:spPr/>
      <dgm:t>
        <a:bodyPr/>
        <a:lstStyle/>
        <a:p>
          <a:endParaRPr lang="es-ES"/>
        </a:p>
      </dgm:t>
    </dgm:pt>
    <dgm:pt modelId="{A928B2F2-52B7-40D1-987A-F008A809FF54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 smtClean="0"/>
            <a:t>Tener un temor fundado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smtClean="0"/>
            <a:t>___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Examen a futuro, incluye  un análisis de la protección nacional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dirty="0"/>
        </a:p>
      </dgm:t>
    </dgm:pt>
    <dgm:pt modelId="{E410FD6D-7B35-4F3B-86A4-CEE915872298}" type="parTrans" cxnId="{C143C0C0-D78A-4787-A26C-28BCAC1A67B3}">
      <dgm:prSet/>
      <dgm:spPr/>
      <dgm:t>
        <a:bodyPr/>
        <a:lstStyle/>
        <a:p>
          <a:endParaRPr lang="es-ES"/>
        </a:p>
      </dgm:t>
    </dgm:pt>
    <dgm:pt modelId="{F9C67485-2331-4335-A02E-018434405251}" type="sibTrans" cxnId="{C143C0C0-D78A-4787-A26C-28BCAC1A67B3}">
      <dgm:prSet/>
      <dgm:spPr/>
      <dgm:t>
        <a:bodyPr/>
        <a:lstStyle/>
        <a:p>
          <a:endParaRPr lang="es-ES"/>
        </a:p>
      </dgm:t>
    </dgm:pt>
    <dgm:pt modelId="{D5A1EA39-FED0-49C8-A215-0D6EE36470E5}" type="pres">
      <dgm:prSet presAssocID="{5A5B8E52-0E12-4A56-9275-8DD1EDD263F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16184B4-0DCA-465A-AAED-5B5194DBE42E}" type="pres">
      <dgm:prSet presAssocID="{2C722CA5-D804-45F5-98F5-5C0E24E9D7FE}" presName="posSpace" presStyleCnt="0"/>
      <dgm:spPr/>
    </dgm:pt>
    <dgm:pt modelId="{6BA93289-2499-4E27-8663-7342ADEC49E5}" type="pres">
      <dgm:prSet presAssocID="{2C722CA5-D804-45F5-98F5-5C0E24E9D7FE}" presName="vertFlow" presStyleCnt="0"/>
      <dgm:spPr/>
    </dgm:pt>
    <dgm:pt modelId="{45C4A8D5-F33C-467C-BAB4-1914A7D26545}" type="pres">
      <dgm:prSet presAssocID="{2C722CA5-D804-45F5-98F5-5C0E24E9D7FE}" presName="topSpace" presStyleCnt="0"/>
      <dgm:spPr/>
    </dgm:pt>
    <dgm:pt modelId="{04C22128-F4EF-4E19-A149-83BB91976D30}" type="pres">
      <dgm:prSet presAssocID="{2C722CA5-D804-45F5-98F5-5C0E24E9D7FE}" presName="firstComp" presStyleCnt="0"/>
      <dgm:spPr/>
    </dgm:pt>
    <dgm:pt modelId="{A8D5423B-AA59-4696-B6DE-6856C134E2CF}" type="pres">
      <dgm:prSet presAssocID="{2C722CA5-D804-45F5-98F5-5C0E24E9D7FE}" presName="firstChild" presStyleLbl="bgAccFollowNode1" presStyleIdx="0" presStyleCnt="4" custScaleX="123885" custScaleY="464451" custLinFactNeighborX="37658" custLinFactNeighborY="5494"/>
      <dgm:spPr/>
      <dgm:t>
        <a:bodyPr/>
        <a:lstStyle/>
        <a:p>
          <a:endParaRPr lang="es-ES"/>
        </a:p>
      </dgm:t>
    </dgm:pt>
    <dgm:pt modelId="{D5F7E8DE-E6D6-42D4-94D8-8076F7B790E9}" type="pres">
      <dgm:prSet presAssocID="{2C722CA5-D804-45F5-98F5-5C0E24E9D7F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9A41C3-A9CD-4986-BA16-1CE5C367DC7E}" type="pres">
      <dgm:prSet presAssocID="{2C722CA5-D804-45F5-98F5-5C0E24E9D7FE}" presName="negSpace" presStyleCnt="0"/>
      <dgm:spPr/>
    </dgm:pt>
    <dgm:pt modelId="{639C47A8-033C-4DF9-AA09-7991125906AE}" type="pres">
      <dgm:prSet presAssocID="{2C722CA5-D804-45F5-98F5-5C0E24E9D7FE}" presName="circle" presStyleLbl="node1" presStyleIdx="0" presStyleCnt="4" custLinFactNeighborX="34845" custLinFactNeighborY="-16445"/>
      <dgm:spPr/>
      <dgm:t>
        <a:bodyPr/>
        <a:lstStyle/>
        <a:p>
          <a:endParaRPr lang="es-ES"/>
        </a:p>
      </dgm:t>
    </dgm:pt>
    <dgm:pt modelId="{19188172-47A0-402E-AF4D-0644C4124B0F}" type="pres">
      <dgm:prSet presAssocID="{E20BCF96-27BC-48CD-9190-0AD0013ACBA5}" presName="transSpace" presStyleCnt="0"/>
      <dgm:spPr/>
    </dgm:pt>
    <dgm:pt modelId="{474421E1-7B85-48AB-997B-314FCFCC779F}" type="pres">
      <dgm:prSet presAssocID="{31D21F78-EA10-4EC1-B36F-031E6160ED22}" presName="posSpace" presStyleCnt="0"/>
      <dgm:spPr/>
    </dgm:pt>
    <dgm:pt modelId="{9AEC072F-8EDD-4E2E-96DD-82B41D59F2DD}" type="pres">
      <dgm:prSet presAssocID="{31D21F78-EA10-4EC1-B36F-031E6160ED22}" presName="vertFlow" presStyleCnt="0"/>
      <dgm:spPr/>
    </dgm:pt>
    <dgm:pt modelId="{A7C29317-9CDA-43A2-976D-778752798CD5}" type="pres">
      <dgm:prSet presAssocID="{31D21F78-EA10-4EC1-B36F-031E6160ED22}" presName="topSpace" presStyleCnt="0"/>
      <dgm:spPr/>
    </dgm:pt>
    <dgm:pt modelId="{4DD6204C-113E-42E8-B168-F55F358A6EC6}" type="pres">
      <dgm:prSet presAssocID="{31D21F78-EA10-4EC1-B36F-031E6160ED22}" presName="firstComp" presStyleCnt="0"/>
      <dgm:spPr/>
    </dgm:pt>
    <dgm:pt modelId="{3A09DC1B-3C8A-45E4-BEB6-D5A622C9E968}" type="pres">
      <dgm:prSet presAssocID="{31D21F78-EA10-4EC1-B36F-031E6160ED22}" presName="firstChild" presStyleLbl="bgAccFollowNode1" presStyleIdx="1" presStyleCnt="4" custScaleX="123936" custScaleY="465188" custLinFactNeighborX="12904"/>
      <dgm:spPr/>
      <dgm:t>
        <a:bodyPr/>
        <a:lstStyle/>
        <a:p>
          <a:endParaRPr lang="es-ES"/>
        </a:p>
      </dgm:t>
    </dgm:pt>
    <dgm:pt modelId="{4AB06239-9F1F-4EF9-BABC-541AEA86A55D}" type="pres">
      <dgm:prSet presAssocID="{31D21F78-EA10-4EC1-B36F-031E6160ED22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359229-9846-44C2-A98A-687372C85456}" type="pres">
      <dgm:prSet presAssocID="{31D21F78-EA10-4EC1-B36F-031E6160ED22}" presName="negSpace" presStyleCnt="0"/>
      <dgm:spPr/>
    </dgm:pt>
    <dgm:pt modelId="{83519486-5C84-41C7-9896-1DD902DF776A}" type="pres">
      <dgm:prSet presAssocID="{31D21F78-EA10-4EC1-B36F-031E6160ED22}" presName="circle" presStyleLbl="node1" presStyleIdx="1" presStyleCnt="4" custLinFactNeighborX="-13552" custLinFactNeighborY="-16445"/>
      <dgm:spPr/>
      <dgm:t>
        <a:bodyPr/>
        <a:lstStyle/>
        <a:p>
          <a:endParaRPr lang="es-ES"/>
        </a:p>
      </dgm:t>
    </dgm:pt>
    <dgm:pt modelId="{EBA9E01E-E6BC-4B92-B6AA-217F6B098342}" type="pres">
      <dgm:prSet presAssocID="{E62B26EF-CC86-4CD1-AB64-6F2B65C24D7C}" presName="transSpace" presStyleCnt="0"/>
      <dgm:spPr/>
    </dgm:pt>
    <dgm:pt modelId="{546CFD9F-EE45-4CC5-AA5F-1BFB7DD70662}" type="pres">
      <dgm:prSet presAssocID="{E011EB85-1E49-469F-9D2A-1773403D4CA6}" presName="posSpace" presStyleCnt="0"/>
      <dgm:spPr/>
    </dgm:pt>
    <dgm:pt modelId="{385FAE33-44CE-4C90-9E79-EB29850CCD8A}" type="pres">
      <dgm:prSet presAssocID="{E011EB85-1E49-469F-9D2A-1773403D4CA6}" presName="vertFlow" presStyleCnt="0"/>
      <dgm:spPr/>
    </dgm:pt>
    <dgm:pt modelId="{DF135B49-0D37-497C-A7C3-3DB828F857B2}" type="pres">
      <dgm:prSet presAssocID="{E011EB85-1E49-469F-9D2A-1773403D4CA6}" presName="topSpace" presStyleCnt="0"/>
      <dgm:spPr/>
    </dgm:pt>
    <dgm:pt modelId="{190AD104-48AF-486E-8E4A-3D92986F9262}" type="pres">
      <dgm:prSet presAssocID="{E011EB85-1E49-469F-9D2A-1773403D4CA6}" presName="firstComp" presStyleCnt="0"/>
      <dgm:spPr/>
    </dgm:pt>
    <dgm:pt modelId="{1B178FE4-7C4F-409A-83E9-2FE57701CC12}" type="pres">
      <dgm:prSet presAssocID="{E011EB85-1E49-469F-9D2A-1773403D4CA6}" presName="firstChild" presStyleLbl="bgAccFollowNode1" presStyleIdx="2" presStyleCnt="4" custScaleX="123254" custScaleY="452826" custLinFactNeighborX="-8052" custLinFactNeighborY="12591"/>
      <dgm:spPr/>
      <dgm:t>
        <a:bodyPr/>
        <a:lstStyle/>
        <a:p>
          <a:endParaRPr lang="es-ES"/>
        </a:p>
      </dgm:t>
    </dgm:pt>
    <dgm:pt modelId="{ABE70388-ADF5-4832-88EA-8E0EB8BF48C1}" type="pres">
      <dgm:prSet presAssocID="{E011EB85-1E49-469F-9D2A-1773403D4CA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4B3F0-1860-4411-925E-529E2BCB9438}" type="pres">
      <dgm:prSet presAssocID="{E011EB85-1E49-469F-9D2A-1773403D4CA6}" presName="negSpace" presStyleCnt="0"/>
      <dgm:spPr/>
    </dgm:pt>
    <dgm:pt modelId="{22DC15F9-2D00-417C-ADC6-6B31D8CB18AA}" type="pres">
      <dgm:prSet presAssocID="{E011EB85-1E49-469F-9D2A-1773403D4CA6}" presName="circle" presStyleLbl="node1" presStyleIdx="2" presStyleCnt="4" custLinFactNeighborX="-33978" custLinFactNeighborY="-10870"/>
      <dgm:spPr/>
      <dgm:t>
        <a:bodyPr/>
        <a:lstStyle/>
        <a:p>
          <a:endParaRPr lang="es-ES"/>
        </a:p>
      </dgm:t>
    </dgm:pt>
    <dgm:pt modelId="{1EFA2F9C-3585-4B4B-ABB8-2192882DEA09}" type="pres">
      <dgm:prSet presAssocID="{6B70E5A3-5225-45D7-B76D-9B727E4936B2}" presName="transSpace" presStyleCnt="0"/>
      <dgm:spPr/>
    </dgm:pt>
    <dgm:pt modelId="{4597A6CB-AFA9-4F66-8C50-7396B771BB18}" type="pres">
      <dgm:prSet presAssocID="{99F79420-6200-4559-B443-E2F341308AA5}" presName="posSpace" presStyleCnt="0"/>
      <dgm:spPr/>
    </dgm:pt>
    <dgm:pt modelId="{50349157-65BC-4768-B81D-2842D0B6FBB5}" type="pres">
      <dgm:prSet presAssocID="{99F79420-6200-4559-B443-E2F341308AA5}" presName="vertFlow" presStyleCnt="0"/>
      <dgm:spPr/>
    </dgm:pt>
    <dgm:pt modelId="{A7CBDC79-9EAA-4929-A617-330F744B09AF}" type="pres">
      <dgm:prSet presAssocID="{99F79420-6200-4559-B443-E2F341308AA5}" presName="topSpace" presStyleCnt="0"/>
      <dgm:spPr/>
    </dgm:pt>
    <dgm:pt modelId="{A9C0B040-304E-4E54-B3ED-707DA640F8E5}" type="pres">
      <dgm:prSet presAssocID="{99F79420-6200-4559-B443-E2F341308AA5}" presName="firstComp" presStyleCnt="0"/>
      <dgm:spPr/>
    </dgm:pt>
    <dgm:pt modelId="{0BFEDA0D-D446-4F2E-AD34-A34A282866E1}" type="pres">
      <dgm:prSet presAssocID="{99F79420-6200-4559-B443-E2F341308AA5}" presName="firstChild" presStyleLbl="bgAccFollowNode1" presStyleIdx="3" presStyleCnt="4" custScaleX="130673" custScaleY="458666" custLinFactNeighborX="-34944" custLinFactNeighborY="5767"/>
      <dgm:spPr/>
      <dgm:t>
        <a:bodyPr/>
        <a:lstStyle/>
        <a:p>
          <a:endParaRPr lang="es-ES"/>
        </a:p>
      </dgm:t>
    </dgm:pt>
    <dgm:pt modelId="{4FDA5632-8F29-4477-823F-B4F8E4E8BB64}" type="pres">
      <dgm:prSet presAssocID="{99F79420-6200-4559-B443-E2F341308AA5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4BD4C4-1F0E-4912-BF9D-624A4B35E354}" type="pres">
      <dgm:prSet presAssocID="{99F79420-6200-4559-B443-E2F341308AA5}" presName="negSpace" presStyleCnt="0"/>
      <dgm:spPr/>
    </dgm:pt>
    <dgm:pt modelId="{311EE21E-130D-4370-8A4C-B5CBC4B34508}" type="pres">
      <dgm:prSet presAssocID="{99F79420-6200-4559-B443-E2F341308AA5}" presName="circle" presStyleLbl="node1" presStyleIdx="3" presStyleCnt="4" custLinFactNeighborX="-47351" custLinFactNeighborY="-10937"/>
      <dgm:spPr/>
      <dgm:t>
        <a:bodyPr/>
        <a:lstStyle/>
        <a:p>
          <a:endParaRPr lang="es-ES"/>
        </a:p>
      </dgm:t>
    </dgm:pt>
  </dgm:ptLst>
  <dgm:cxnLst>
    <dgm:cxn modelId="{AEAABE6E-4A3E-49F8-811F-58101BD4EEDE}" type="presOf" srcId="{0142F3EA-A2EA-4393-9C71-1625103CC9B5}" destId="{1B178FE4-7C4F-409A-83E9-2FE57701CC12}" srcOrd="0" destOrd="0" presId="urn:microsoft.com/office/officeart/2005/8/layout/hList9"/>
    <dgm:cxn modelId="{ED984298-3B17-4FCE-9986-74B8649B5DED}" type="presOf" srcId="{469316A0-8D04-48AA-B761-F4C0D72CB464}" destId="{0BFEDA0D-D446-4F2E-AD34-A34A282866E1}" srcOrd="0" destOrd="0" presId="urn:microsoft.com/office/officeart/2005/8/layout/hList9"/>
    <dgm:cxn modelId="{3FF6FC92-54D1-476B-B560-5CF43472F942}" srcId="{5A5B8E52-0E12-4A56-9275-8DD1EDD263F3}" destId="{2C722CA5-D804-45F5-98F5-5C0E24E9D7FE}" srcOrd="0" destOrd="0" parTransId="{A4403EF1-117C-4B9B-998C-54F9788763AC}" sibTransId="{E20BCF96-27BC-48CD-9190-0AD0013ACBA5}"/>
    <dgm:cxn modelId="{C143C0C0-D78A-4787-A26C-28BCAC1A67B3}" srcId="{31D21F78-EA10-4EC1-B36F-031E6160ED22}" destId="{A928B2F2-52B7-40D1-987A-F008A809FF54}" srcOrd="0" destOrd="0" parTransId="{E410FD6D-7B35-4F3B-86A4-CEE915872298}" sibTransId="{F9C67485-2331-4335-A02E-018434405251}"/>
    <dgm:cxn modelId="{6CD589D4-BA12-4A5A-BA03-610156CD28FD}" srcId="{99F79420-6200-4559-B443-E2F341308AA5}" destId="{469316A0-8D04-48AA-B761-F4C0D72CB464}" srcOrd="0" destOrd="0" parTransId="{635A59EB-BDBD-4B15-BA90-459C9D75EB2B}" sibTransId="{F291BA60-1A0D-415A-A104-100D9FA79339}"/>
    <dgm:cxn modelId="{2CA6A566-E4D1-45C6-B3CA-D770A659FCF1}" type="presOf" srcId="{2C722CA5-D804-45F5-98F5-5C0E24E9D7FE}" destId="{639C47A8-033C-4DF9-AA09-7991125906AE}" srcOrd="0" destOrd="0" presId="urn:microsoft.com/office/officeart/2005/8/layout/hList9"/>
    <dgm:cxn modelId="{D03E9BAD-12EE-4B12-A6D8-365F59F3EB92}" type="presOf" srcId="{EAD4ED72-06FC-4346-8E15-F8AD8E01B36F}" destId="{A8D5423B-AA59-4696-B6DE-6856C134E2CF}" srcOrd="0" destOrd="0" presId="urn:microsoft.com/office/officeart/2005/8/layout/hList9"/>
    <dgm:cxn modelId="{3FDEDF46-96BC-4271-87E7-92B67E4D4B91}" type="presOf" srcId="{A928B2F2-52B7-40D1-987A-F008A809FF54}" destId="{4AB06239-9F1F-4EF9-BABC-541AEA86A55D}" srcOrd="1" destOrd="0" presId="urn:microsoft.com/office/officeart/2005/8/layout/hList9"/>
    <dgm:cxn modelId="{AE627F9A-78F2-443B-B8A1-5D417BF08165}" srcId="{5A5B8E52-0E12-4A56-9275-8DD1EDD263F3}" destId="{31D21F78-EA10-4EC1-B36F-031E6160ED22}" srcOrd="1" destOrd="0" parTransId="{63A91391-B20C-4FB7-AF11-4C9DB138A811}" sibTransId="{E62B26EF-CC86-4CD1-AB64-6F2B65C24D7C}"/>
    <dgm:cxn modelId="{803A3371-6568-4576-AB85-FD1338414B60}" srcId="{2C722CA5-D804-45F5-98F5-5C0E24E9D7FE}" destId="{EAD4ED72-06FC-4346-8E15-F8AD8E01B36F}" srcOrd="0" destOrd="0" parTransId="{C8B6BBE6-8E5C-46ED-80AF-7DE8141539F8}" sibTransId="{3B8BEBA6-5E18-47F2-94EC-07B4589907FC}"/>
    <dgm:cxn modelId="{6947F705-AE0C-42CA-B18E-C6E763567771}" type="presOf" srcId="{5A5B8E52-0E12-4A56-9275-8DD1EDD263F3}" destId="{D5A1EA39-FED0-49C8-A215-0D6EE36470E5}" srcOrd="0" destOrd="0" presId="urn:microsoft.com/office/officeart/2005/8/layout/hList9"/>
    <dgm:cxn modelId="{98A551F7-80FC-4781-9EAB-9C1633CA9EA1}" type="presOf" srcId="{EAD4ED72-06FC-4346-8E15-F8AD8E01B36F}" destId="{D5F7E8DE-E6D6-42D4-94D8-8076F7B790E9}" srcOrd="1" destOrd="0" presId="urn:microsoft.com/office/officeart/2005/8/layout/hList9"/>
    <dgm:cxn modelId="{0F1298B6-BD0E-484F-8B63-656C1350ACBD}" srcId="{5A5B8E52-0E12-4A56-9275-8DD1EDD263F3}" destId="{E011EB85-1E49-469F-9D2A-1773403D4CA6}" srcOrd="2" destOrd="0" parTransId="{35EAF3E8-7D3D-4A32-8C2A-D9C9EBFF5A1E}" sibTransId="{6B70E5A3-5225-45D7-B76D-9B727E4936B2}"/>
    <dgm:cxn modelId="{A4DD7463-4789-40F6-ADDE-34C31E5E9DCE}" type="presOf" srcId="{31D21F78-EA10-4EC1-B36F-031E6160ED22}" destId="{83519486-5C84-41C7-9896-1DD902DF776A}" srcOrd="0" destOrd="0" presId="urn:microsoft.com/office/officeart/2005/8/layout/hList9"/>
    <dgm:cxn modelId="{7CC48930-948D-412D-99CD-150006A4A676}" type="presOf" srcId="{E011EB85-1E49-469F-9D2A-1773403D4CA6}" destId="{22DC15F9-2D00-417C-ADC6-6B31D8CB18AA}" srcOrd="0" destOrd="0" presId="urn:microsoft.com/office/officeart/2005/8/layout/hList9"/>
    <dgm:cxn modelId="{623FE14A-40E5-4D9A-B249-C2BB47C3C1DD}" srcId="{E011EB85-1E49-469F-9D2A-1773403D4CA6}" destId="{0142F3EA-A2EA-4393-9C71-1625103CC9B5}" srcOrd="0" destOrd="0" parTransId="{C8F4BB98-F753-4867-B774-2E3FE611F730}" sibTransId="{79B4C3DC-1CD1-481D-B7B1-74F6CADBFF0F}"/>
    <dgm:cxn modelId="{32443EB7-7927-4117-8C4B-721C1A38EEBA}" type="presOf" srcId="{469316A0-8D04-48AA-B761-F4C0D72CB464}" destId="{4FDA5632-8F29-4477-823F-B4F8E4E8BB64}" srcOrd="1" destOrd="0" presId="urn:microsoft.com/office/officeart/2005/8/layout/hList9"/>
    <dgm:cxn modelId="{CC681562-0AB1-47F2-A480-1776BEEC2C1E}" srcId="{5A5B8E52-0E12-4A56-9275-8DD1EDD263F3}" destId="{99F79420-6200-4559-B443-E2F341308AA5}" srcOrd="3" destOrd="0" parTransId="{2A3FAF89-CA59-47EB-86A4-32F98EF8D751}" sibTransId="{7FD42899-0A08-4E95-930E-795EAD207680}"/>
    <dgm:cxn modelId="{7A99B40D-7FAA-4AA6-809C-A9265DE9C09C}" type="presOf" srcId="{0142F3EA-A2EA-4393-9C71-1625103CC9B5}" destId="{ABE70388-ADF5-4832-88EA-8E0EB8BF48C1}" srcOrd="1" destOrd="0" presId="urn:microsoft.com/office/officeart/2005/8/layout/hList9"/>
    <dgm:cxn modelId="{5463C541-D008-46E7-B3E9-B8A12CBAEDD0}" type="presOf" srcId="{99F79420-6200-4559-B443-E2F341308AA5}" destId="{311EE21E-130D-4370-8A4C-B5CBC4B34508}" srcOrd="0" destOrd="0" presId="urn:microsoft.com/office/officeart/2005/8/layout/hList9"/>
    <dgm:cxn modelId="{7D6020B4-73AB-4170-B912-047EB0FDDCB3}" type="presOf" srcId="{A928B2F2-52B7-40D1-987A-F008A809FF54}" destId="{3A09DC1B-3C8A-45E4-BEB6-D5A622C9E968}" srcOrd="0" destOrd="0" presId="urn:microsoft.com/office/officeart/2005/8/layout/hList9"/>
    <dgm:cxn modelId="{F390DDE6-F7B0-4647-A601-D65C11AB903F}" type="presParOf" srcId="{D5A1EA39-FED0-49C8-A215-0D6EE36470E5}" destId="{E16184B4-0DCA-465A-AAED-5B5194DBE42E}" srcOrd="0" destOrd="0" presId="urn:microsoft.com/office/officeart/2005/8/layout/hList9"/>
    <dgm:cxn modelId="{E191AB93-21D5-4844-AA40-9729EF349A42}" type="presParOf" srcId="{D5A1EA39-FED0-49C8-A215-0D6EE36470E5}" destId="{6BA93289-2499-4E27-8663-7342ADEC49E5}" srcOrd="1" destOrd="0" presId="urn:microsoft.com/office/officeart/2005/8/layout/hList9"/>
    <dgm:cxn modelId="{ED82014B-933E-48FA-93D5-CCAD81B41206}" type="presParOf" srcId="{6BA93289-2499-4E27-8663-7342ADEC49E5}" destId="{45C4A8D5-F33C-467C-BAB4-1914A7D26545}" srcOrd="0" destOrd="0" presId="urn:microsoft.com/office/officeart/2005/8/layout/hList9"/>
    <dgm:cxn modelId="{B0A093AA-60F2-4098-9DD2-05ABE25FEB47}" type="presParOf" srcId="{6BA93289-2499-4E27-8663-7342ADEC49E5}" destId="{04C22128-F4EF-4E19-A149-83BB91976D30}" srcOrd="1" destOrd="0" presId="urn:microsoft.com/office/officeart/2005/8/layout/hList9"/>
    <dgm:cxn modelId="{591694E3-C8BC-4CB3-887E-80E30FEB977A}" type="presParOf" srcId="{04C22128-F4EF-4E19-A149-83BB91976D30}" destId="{A8D5423B-AA59-4696-B6DE-6856C134E2CF}" srcOrd="0" destOrd="0" presId="urn:microsoft.com/office/officeart/2005/8/layout/hList9"/>
    <dgm:cxn modelId="{1148E7B8-2E48-41F7-B0A9-1EB14622B8E5}" type="presParOf" srcId="{04C22128-F4EF-4E19-A149-83BB91976D30}" destId="{D5F7E8DE-E6D6-42D4-94D8-8076F7B790E9}" srcOrd="1" destOrd="0" presId="urn:microsoft.com/office/officeart/2005/8/layout/hList9"/>
    <dgm:cxn modelId="{6BC140D5-C631-4171-9A22-4ED2B8CA96C5}" type="presParOf" srcId="{D5A1EA39-FED0-49C8-A215-0D6EE36470E5}" destId="{6D9A41C3-A9CD-4986-BA16-1CE5C367DC7E}" srcOrd="2" destOrd="0" presId="urn:microsoft.com/office/officeart/2005/8/layout/hList9"/>
    <dgm:cxn modelId="{2A0CF9B7-8935-4D57-BA00-9326A1A34551}" type="presParOf" srcId="{D5A1EA39-FED0-49C8-A215-0D6EE36470E5}" destId="{639C47A8-033C-4DF9-AA09-7991125906AE}" srcOrd="3" destOrd="0" presId="urn:microsoft.com/office/officeart/2005/8/layout/hList9"/>
    <dgm:cxn modelId="{56A2C6F0-7C27-4236-8A22-124BABE7822D}" type="presParOf" srcId="{D5A1EA39-FED0-49C8-A215-0D6EE36470E5}" destId="{19188172-47A0-402E-AF4D-0644C4124B0F}" srcOrd="4" destOrd="0" presId="urn:microsoft.com/office/officeart/2005/8/layout/hList9"/>
    <dgm:cxn modelId="{66BE24A4-0756-448A-BC78-F141601FF2B9}" type="presParOf" srcId="{D5A1EA39-FED0-49C8-A215-0D6EE36470E5}" destId="{474421E1-7B85-48AB-997B-314FCFCC779F}" srcOrd="5" destOrd="0" presId="urn:microsoft.com/office/officeart/2005/8/layout/hList9"/>
    <dgm:cxn modelId="{6982F617-C429-4149-9069-2A23B40DF821}" type="presParOf" srcId="{D5A1EA39-FED0-49C8-A215-0D6EE36470E5}" destId="{9AEC072F-8EDD-4E2E-96DD-82B41D59F2DD}" srcOrd="6" destOrd="0" presId="urn:microsoft.com/office/officeart/2005/8/layout/hList9"/>
    <dgm:cxn modelId="{EBAF91E6-0433-4B1D-AA31-5AE2139490D0}" type="presParOf" srcId="{9AEC072F-8EDD-4E2E-96DD-82B41D59F2DD}" destId="{A7C29317-9CDA-43A2-976D-778752798CD5}" srcOrd="0" destOrd="0" presId="urn:microsoft.com/office/officeart/2005/8/layout/hList9"/>
    <dgm:cxn modelId="{242676CB-A8F2-4511-9836-B980C83E5249}" type="presParOf" srcId="{9AEC072F-8EDD-4E2E-96DD-82B41D59F2DD}" destId="{4DD6204C-113E-42E8-B168-F55F358A6EC6}" srcOrd="1" destOrd="0" presId="urn:microsoft.com/office/officeart/2005/8/layout/hList9"/>
    <dgm:cxn modelId="{62676C22-736C-4660-B992-327350A5ABE5}" type="presParOf" srcId="{4DD6204C-113E-42E8-B168-F55F358A6EC6}" destId="{3A09DC1B-3C8A-45E4-BEB6-D5A622C9E968}" srcOrd="0" destOrd="0" presId="urn:microsoft.com/office/officeart/2005/8/layout/hList9"/>
    <dgm:cxn modelId="{75A2FB77-83F8-4773-9CE3-1D59B1F1B0F1}" type="presParOf" srcId="{4DD6204C-113E-42E8-B168-F55F358A6EC6}" destId="{4AB06239-9F1F-4EF9-BABC-541AEA86A55D}" srcOrd="1" destOrd="0" presId="urn:microsoft.com/office/officeart/2005/8/layout/hList9"/>
    <dgm:cxn modelId="{8CB6D686-D93D-4D80-9992-B62335D6C364}" type="presParOf" srcId="{D5A1EA39-FED0-49C8-A215-0D6EE36470E5}" destId="{C4359229-9846-44C2-A98A-687372C85456}" srcOrd="7" destOrd="0" presId="urn:microsoft.com/office/officeart/2005/8/layout/hList9"/>
    <dgm:cxn modelId="{FE28D9D3-C63D-4884-AADA-B06999111EFB}" type="presParOf" srcId="{D5A1EA39-FED0-49C8-A215-0D6EE36470E5}" destId="{83519486-5C84-41C7-9896-1DD902DF776A}" srcOrd="8" destOrd="0" presId="urn:microsoft.com/office/officeart/2005/8/layout/hList9"/>
    <dgm:cxn modelId="{5F8F77B8-399F-4BCE-97C9-A0A09A3740F1}" type="presParOf" srcId="{D5A1EA39-FED0-49C8-A215-0D6EE36470E5}" destId="{EBA9E01E-E6BC-4B92-B6AA-217F6B098342}" srcOrd="9" destOrd="0" presId="urn:microsoft.com/office/officeart/2005/8/layout/hList9"/>
    <dgm:cxn modelId="{6DB21676-A1E8-4254-97E8-EF70D46E1150}" type="presParOf" srcId="{D5A1EA39-FED0-49C8-A215-0D6EE36470E5}" destId="{546CFD9F-EE45-4CC5-AA5F-1BFB7DD70662}" srcOrd="10" destOrd="0" presId="urn:microsoft.com/office/officeart/2005/8/layout/hList9"/>
    <dgm:cxn modelId="{443DA98F-F07D-4481-986C-2C9398BDA143}" type="presParOf" srcId="{D5A1EA39-FED0-49C8-A215-0D6EE36470E5}" destId="{385FAE33-44CE-4C90-9E79-EB29850CCD8A}" srcOrd="11" destOrd="0" presId="urn:microsoft.com/office/officeart/2005/8/layout/hList9"/>
    <dgm:cxn modelId="{7FC25263-EFCD-4A11-B53A-F3C614175543}" type="presParOf" srcId="{385FAE33-44CE-4C90-9E79-EB29850CCD8A}" destId="{DF135B49-0D37-497C-A7C3-3DB828F857B2}" srcOrd="0" destOrd="0" presId="urn:microsoft.com/office/officeart/2005/8/layout/hList9"/>
    <dgm:cxn modelId="{669ACBEB-BFA4-4723-8996-0A918F74EF4A}" type="presParOf" srcId="{385FAE33-44CE-4C90-9E79-EB29850CCD8A}" destId="{190AD104-48AF-486E-8E4A-3D92986F9262}" srcOrd="1" destOrd="0" presId="urn:microsoft.com/office/officeart/2005/8/layout/hList9"/>
    <dgm:cxn modelId="{4AA333CC-E97F-42F7-BAFE-57F0B97081BB}" type="presParOf" srcId="{190AD104-48AF-486E-8E4A-3D92986F9262}" destId="{1B178FE4-7C4F-409A-83E9-2FE57701CC12}" srcOrd="0" destOrd="0" presId="urn:microsoft.com/office/officeart/2005/8/layout/hList9"/>
    <dgm:cxn modelId="{01886E85-0940-4863-9387-F755091E2365}" type="presParOf" srcId="{190AD104-48AF-486E-8E4A-3D92986F9262}" destId="{ABE70388-ADF5-4832-88EA-8E0EB8BF48C1}" srcOrd="1" destOrd="0" presId="urn:microsoft.com/office/officeart/2005/8/layout/hList9"/>
    <dgm:cxn modelId="{F8ABD2B2-45A1-4869-9963-733376E65A46}" type="presParOf" srcId="{D5A1EA39-FED0-49C8-A215-0D6EE36470E5}" destId="{0844B3F0-1860-4411-925E-529E2BCB9438}" srcOrd="12" destOrd="0" presId="urn:microsoft.com/office/officeart/2005/8/layout/hList9"/>
    <dgm:cxn modelId="{B3C487D5-4AAC-4FB0-86C9-D10C342B85CE}" type="presParOf" srcId="{D5A1EA39-FED0-49C8-A215-0D6EE36470E5}" destId="{22DC15F9-2D00-417C-ADC6-6B31D8CB18AA}" srcOrd="13" destOrd="0" presId="urn:microsoft.com/office/officeart/2005/8/layout/hList9"/>
    <dgm:cxn modelId="{C0578C7B-F390-4741-B93F-06D5ADABBC86}" type="presParOf" srcId="{D5A1EA39-FED0-49C8-A215-0D6EE36470E5}" destId="{1EFA2F9C-3585-4B4B-ABB8-2192882DEA09}" srcOrd="14" destOrd="0" presId="urn:microsoft.com/office/officeart/2005/8/layout/hList9"/>
    <dgm:cxn modelId="{CEB0BFCE-CF26-40EA-9CD5-7E7C969E301B}" type="presParOf" srcId="{D5A1EA39-FED0-49C8-A215-0D6EE36470E5}" destId="{4597A6CB-AFA9-4F66-8C50-7396B771BB18}" srcOrd="15" destOrd="0" presId="urn:microsoft.com/office/officeart/2005/8/layout/hList9"/>
    <dgm:cxn modelId="{4F304FE6-BB92-46AD-B46B-0047218B0BC9}" type="presParOf" srcId="{D5A1EA39-FED0-49C8-A215-0D6EE36470E5}" destId="{50349157-65BC-4768-B81D-2842D0B6FBB5}" srcOrd="16" destOrd="0" presId="urn:microsoft.com/office/officeart/2005/8/layout/hList9"/>
    <dgm:cxn modelId="{7D3C3181-CB73-4B70-A9F4-F4BA52C7457A}" type="presParOf" srcId="{50349157-65BC-4768-B81D-2842D0B6FBB5}" destId="{A7CBDC79-9EAA-4929-A617-330F744B09AF}" srcOrd="0" destOrd="0" presId="urn:microsoft.com/office/officeart/2005/8/layout/hList9"/>
    <dgm:cxn modelId="{BD8D65E0-3BB4-40B9-96D6-48CCE1D104B7}" type="presParOf" srcId="{50349157-65BC-4768-B81D-2842D0B6FBB5}" destId="{A9C0B040-304E-4E54-B3ED-707DA640F8E5}" srcOrd="1" destOrd="0" presId="urn:microsoft.com/office/officeart/2005/8/layout/hList9"/>
    <dgm:cxn modelId="{9869EF9D-80D2-4A26-B0C6-7E80AC24F0E3}" type="presParOf" srcId="{A9C0B040-304E-4E54-B3ED-707DA640F8E5}" destId="{0BFEDA0D-D446-4F2E-AD34-A34A282866E1}" srcOrd="0" destOrd="0" presId="urn:microsoft.com/office/officeart/2005/8/layout/hList9"/>
    <dgm:cxn modelId="{A06A870B-0312-4D17-A044-CA6871D743C4}" type="presParOf" srcId="{A9C0B040-304E-4E54-B3ED-707DA640F8E5}" destId="{4FDA5632-8F29-4477-823F-B4F8E4E8BB64}" srcOrd="1" destOrd="0" presId="urn:microsoft.com/office/officeart/2005/8/layout/hList9"/>
    <dgm:cxn modelId="{58F7B4D5-919E-4D4D-85E8-8C1403D6FFB4}" type="presParOf" srcId="{D5A1EA39-FED0-49C8-A215-0D6EE36470E5}" destId="{144BD4C4-1F0E-4912-BF9D-624A4B35E354}" srcOrd="17" destOrd="0" presId="urn:microsoft.com/office/officeart/2005/8/layout/hList9"/>
    <dgm:cxn modelId="{26462198-76F2-4CFC-8CA7-FD68F850653A}" type="presParOf" srcId="{D5A1EA39-FED0-49C8-A215-0D6EE36470E5}" destId="{311EE21E-130D-4370-8A4C-B5CBC4B34508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786FFF-6201-4F7E-BE3D-0D44FD7DEA7C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725A97-F53F-468A-8FCA-76DC8C3C162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012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A8F93C-C029-4BDF-9CA3-2F1753A3B76F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C35ED5-0AB3-4F89-B0EA-BFEFE72268DD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R" sz="11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1A06D6-947D-4E7D-935F-25AC5E2FB799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z="11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>
                <a:latin typeface="Arial" charset="0"/>
              </a:rPr>
              <a:t>3. Quién es el agente de persecución y qué tan organizado es? Esto para analizar la protección nacional existente en el país y que tanto la persona puede esperar ser protegida por las autoridades nacionales en caso de retornar. </a:t>
            </a:r>
            <a:endParaRPr lang="es-CR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s-CR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CR" smtClean="0">
                <a:latin typeface="Arial" charset="0"/>
              </a:rPr>
              <a:t>4. Punto de partida es que la trata es una violación severa de derechos humanos. Pueden existir situaciones en las cuales las víctimas de trata enfrentan además riesgos de violaciones a sus derechos humanos en caso de regresar a su país de origen (retaliación por parte del tratante; riesgo de ser revictimizada; discriminación y ostracismo). Por ello, la repatriación no debe ser la medida automática. </a:t>
            </a:r>
          </a:p>
          <a:p>
            <a:pPr eaLnBrk="1" hangingPunct="1">
              <a:spcBef>
                <a:spcPct val="0"/>
              </a:spcBef>
            </a:pPr>
            <a:r>
              <a:rPr lang="es-CR" smtClean="0">
                <a:latin typeface="Arial" charset="0"/>
              </a:rPr>
              <a:t>Personas de determinadas nacionalidades; personas de sexo y edad determinadas, y con cierta apariencia o cualidades física; personas que residen en zonas particulares y con determinados niveles de educación y oportunidades, etc. </a:t>
            </a:r>
            <a:endParaRPr lang="es-ES" smtClean="0">
              <a:latin typeface="Arial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smtClean="0">
                <a:latin typeface="Arial" charset="0"/>
              </a:rPr>
              <a:t>ACNUR- COLBO julio  2005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FAABFB-9661-4197-A45B-6C4CA7D93538}" type="slidenum">
              <a:rPr lang="es-CO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CO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6E9F8E-523F-4AFC-868A-6A9E0B715602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" smtClean="0">
              <a:latin typeface="Arial" charset="0"/>
            </a:endParaRP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DA05024-B630-476D-A1ED-C765C8100C48}" type="slidenum">
              <a:rPr lang="es-ES" sz="1200">
                <a:latin typeface="Arial" charset="0"/>
              </a:rPr>
              <a:pPr algn="r" eaLnBrk="1" hangingPunct="1"/>
              <a:t>13</a:t>
            </a:fld>
            <a:endParaRPr lang="es-E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A3BAC6-C41A-44ED-923A-492D610EAA88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2400" indent="-152400" eaLnBrk="1" hangingPunct="1">
              <a:lnSpc>
                <a:spcPct val="80000"/>
              </a:lnSpc>
              <a:spcBef>
                <a:spcPct val="0"/>
              </a:spcBef>
            </a:pPr>
            <a:endParaRPr lang="es-ES" i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6E31449-DBB6-4F33-B448-CFB27AF5197F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2400" indent="-152400" eaLnBrk="1" hangingPunct="1">
              <a:spcBef>
                <a:spcPct val="0"/>
              </a:spcBef>
            </a:pPr>
            <a:endParaRPr lang="es-ES" i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D7D09F-20B7-47F9-9137-8870AF1E9E6B}" type="slidenum">
              <a:rPr lang="en-US" smtClean="0"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8C58-71C0-4B73-96BB-30F543373A08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FC3C-1533-43E6-8A6C-F71205C568A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332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BAA8-C718-488D-B1C1-0D79CA6DEDAC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B183-A650-4E93-BC7C-A5531FBFDB1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19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7567-A3FC-4B88-A3B9-B719F94C424E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AC99-D103-411C-AC7F-4BDCFF0CA54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93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7224-7074-43D0-B464-642667E5E378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9F2A-D590-4E1A-80D3-26FE3E174DB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957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F964-FA23-4DB3-9EA4-35E4DB39F850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AD57-34CE-4B0B-AC04-DC953143E37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482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EAED-7DFE-4C15-8CBC-C6C2AF0BDAE4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B652-5D7B-4A88-AF3C-D64456E3B0D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232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83F3-9130-466F-B9A6-C6A528688033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6EFD-65A8-4E17-BF44-E62C21C88E1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58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E0B2-3BA5-40D3-8459-31858CC56686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6E62-51FD-4164-BD9E-0009B3D24BA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92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0653-27BD-4803-AD33-0B96FCFFEB70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2301-52E6-4949-9DE3-CBE74581992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537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5D2A-D430-45AE-B511-9D085386CC7D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E892-D151-49B2-8253-A88F00DA437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8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03FE-7191-4239-AB64-53A4AFBF5E7C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EE4E-A31B-4BD1-A03E-F8FEEDA29CC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816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80421F-C702-4BA3-A460-9D8F16ADCD42}" type="datetimeFigureOut">
              <a:rPr lang="en-GB"/>
              <a:pPr>
                <a:defRPr/>
              </a:pPr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08EC0C-76A0-41C3-83D6-4D998775255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628775"/>
            <a:ext cx="5111750" cy="295275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cap="small" dirty="0">
                <a:latin typeface="Batang" pitchFamily="18" charset="-127"/>
                <a:ea typeface="Batang" pitchFamily="18" charset="-127"/>
              </a:rPr>
              <a:t>El </a:t>
            </a:r>
            <a:r>
              <a:rPr lang="en-US" sz="2800" cap="small" dirty="0" err="1">
                <a:latin typeface="Batang" pitchFamily="18" charset="-127"/>
                <a:ea typeface="Batang" pitchFamily="18" charset="-127"/>
              </a:rPr>
              <a:t>nexo</a:t>
            </a:r>
            <a:r>
              <a:rPr lang="en-US" sz="2800" cap="small" dirty="0">
                <a:latin typeface="Batang" pitchFamily="18" charset="-127"/>
                <a:ea typeface="Batang" pitchFamily="18" charset="-127"/>
              </a:rPr>
              <a:t> asilo-</a:t>
            </a:r>
            <a:r>
              <a:rPr lang="en-US" sz="2800" cap="small" dirty="0" err="1">
                <a:latin typeface="Batang" pitchFamily="18" charset="-127"/>
                <a:ea typeface="Batang" pitchFamily="18" charset="-127"/>
              </a:rPr>
              <a:t>migración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>: 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¿</a:t>
            </a:r>
            <a:r>
              <a:rPr lang="en-US" sz="2800" cap="none" dirty="0" err="1" smtClean="0">
                <a:latin typeface="Batang" pitchFamily="18" charset="-127"/>
                <a:ea typeface="Batang" pitchFamily="18" charset="-127"/>
              </a:rPr>
              <a:t>Cuándo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 se le </a:t>
            </a:r>
            <a:r>
              <a:rPr lang="en-US" sz="2800" cap="none" dirty="0" err="1" smtClean="0">
                <a:latin typeface="Batang" pitchFamily="18" charset="-127"/>
                <a:ea typeface="Batang" pitchFamily="18" charset="-127"/>
              </a:rPr>
              <a:t>debe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cap="none" dirty="0" err="1" smtClean="0">
                <a:latin typeface="Batang" pitchFamily="18" charset="-127"/>
                <a:ea typeface="Batang" pitchFamily="18" charset="-127"/>
              </a:rPr>
              <a:t>reconocer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 la </a:t>
            </a:r>
            <a:r>
              <a:rPr lang="en-US" sz="2800" cap="none" dirty="0" err="1" smtClean="0">
                <a:latin typeface="Batang" pitchFamily="18" charset="-127"/>
                <a:ea typeface="Batang" pitchFamily="18" charset="-127"/>
              </a:rPr>
              <a:t>condición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 de </a:t>
            </a:r>
            <a:r>
              <a:rPr lang="en-US" sz="2800" cap="none" dirty="0" err="1" smtClean="0">
                <a:latin typeface="Batang" pitchFamily="18" charset="-127"/>
                <a:ea typeface="Batang" pitchFamily="18" charset="-127"/>
              </a:rPr>
              <a:t>refugiado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 a </a:t>
            </a:r>
            <a:r>
              <a:rPr lang="en-US" sz="2800" cap="none" dirty="0" err="1" smtClean="0">
                <a:latin typeface="Batang" pitchFamily="18" charset="-127"/>
                <a:ea typeface="Batang" pitchFamily="18" charset="-127"/>
              </a:rPr>
              <a:t>una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 </a:t>
            </a:r>
            <a:br>
              <a:rPr lang="en-US" sz="2800" cap="none" dirty="0" smtClean="0">
                <a:latin typeface="Batang" pitchFamily="18" charset="-127"/>
                <a:ea typeface="Batang" pitchFamily="18" charset="-127"/>
              </a:rPr>
            </a:br>
            <a:r>
              <a:rPr lang="en-US" sz="2800" cap="none" dirty="0" err="1" smtClean="0">
                <a:latin typeface="Batang" pitchFamily="18" charset="-127"/>
                <a:ea typeface="Batang" pitchFamily="18" charset="-127"/>
              </a:rPr>
              <a:t>víctima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 de </a:t>
            </a:r>
            <a:r>
              <a:rPr lang="en-US" sz="2800" cap="none" dirty="0" err="1" smtClean="0">
                <a:latin typeface="Batang" pitchFamily="18" charset="-127"/>
                <a:ea typeface="Batang" pitchFamily="18" charset="-127"/>
              </a:rPr>
              <a:t>trata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?</a:t>
            </a:r>
            <a:br>
              <a:rPr lang="en-US" sz="2800" cap="none" dirty="0" smtClean="0">
                <a:latin typeface="Batang" pitchFamily="18" charset="-127"/>
                <a:ea typeface="Batang" pitchFamily="18" charset="-127"/>
              </a:rPr>
            </a:br>
            <a:r>
              <a:rPr lang="en-US" sz="2800" cap="none" dirty="0">
                <a:latin typeface="Batang" pitchFamily="18" charset="-127"/>
                <a:ea typeface="Batang" pitchFamily="18" charset="-127"/>
              </a:rPr>
              <a:t/>
            </a:r>
            <a:br>
              <a:rPr lang="en-US" sz="2800" cap="none" dirty="0">
                <a:latin typeface="Batang" pitchFamily="18" charset="-127"/>
                <a:ea typeface="Batang" pitchFamily="18" charset="-127"/>
              </a:rPr>
            </a:br>
            <a:r>
              <a:rPr lang="en-US" sz="1600" cap="none" dirty="0" smtClean="0">
                <a:latin typeface="Batang" pitchFamily="18" charset="-127"/>
                <a:ea typeface="Batang" pitchFamily="18" charset="-127"/>
              </a:rPr>
              <a:t>04 de </a:t>
            </a:r>
            <a:r>
              <a:rPr lang="en-US" sz="1600" cap="none" dirty="0" err="1" smtClean="0">
                <a:latin typeface="Batang" pitchFamily="18" charset="-127"/>
                <a:ea typeface="Batang" pitchFamily="18" charset="-127"/>
              </a:rPr>
              <a:t>setiembre</a:t>
            </a:r>
            <a:r>
              <a:rPr lang="en-US" sz="1600" cap="none" dirty="0" smtClean="0">
                <a:latin typeface="Batang" pitchFamily="18" charset="-127"/>
                <a:ea typeface="Batang" pitchFamily="18" charset="-127"/>
              </a:rPr>
              <a:t>, 2012</a:t>
            </a:r>
            <a:r>
              <a:rPr lang="en-US" sz="2800" cap="none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sz="280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2056" name="Photo Editor Photo" r:id="rId3" imgW="1600000" imgH="2057143" progId="">
              <p:embed/>
            </p:oleObj>
          </a:graphicData>
        </a:graphic>
      </p:graphicFrame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179388" y="101600"/>
            <a:ext cx="77771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R" b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Seminario: </a:t>
            </a:r>
          </a:p>
          <a:p>
            <a:pPr eaLnBrk="1" hangingPunct="1"/>
            <a:r>
              <a:rPr lang="es-CR" b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Retos en materia de Migración: Combate a la Trata y el Tráfico Ilícito de Personas,  Seguridad Migratoria y Derechos Humanos</a:t>
            </a:r>
            <a:endParaRPr lang="en-GB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3284538"/>
            <a:ext cx="4608513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58775" y="239713"/>
            <a:ext cx="87852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Elementos de la definición de refugiado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(Convención de 1951)*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200" b="1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				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-247716" y="1396999"/>
          <a:ext cx="9018711" cy="484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9388" y="5913438"/>
            <a:ext cx="7092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200">
                <a:latin typeface="Batang" pitchFamily="18" charset="-127"/>
                <a:ea typeface="Batang" pitchFamily="18" charset="-127"/>
              </a:rPr>
              <a:t>* </a:t>
            </a:r>
            <a:r>
              <a:rPr lang="es-ES">
                <a:latin typeface="Batang" pitchFamily="18" charset="-127"/>
                <a:ea typeface="Batang" pitchFamily="18" charset="-127"/>
              </a:rPr>
              <a:t>Directrices del ACNUR de 2006 sobre aplicación de definición de refugiado a víctimas de trata de personas</a:t>
            </a:r>
            <a:endParaRPr lang="es-MX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1269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1271" name="Photo Editor Photo" r:id="rId9" imgW="1600000" imgH="2057143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404813"/>
            <a:ext cx="82296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Convención de 1951</a:t>
            </a:r>
            <a:endParaRPr lang="en-US" sz="36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" y="1557338"/>
            <a:ext cx="9144000" cy="45085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es-ES" sz="2000" b="1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b="1" smtClean="0">
                <a:latin typeface="Batang" pitchFamily="18" charset="-127"/>
                <a:ea typeface="Batang" pitchFamily="18" charset="-127"/>
              </a:rPr>
              <a:t>1: Fuera del país de nacionalidad o residencia habitual:</a:t>
            </a:r>
          </a:p>
          <a:p>
            <a:pPr eaLnBrk="1" hangingPunct="1">
              <a:lnSpc>
                <a:spcPct val="80000"/>
              </a:lnSpc>
            </a:pPr>
            <a:endParaRPr lang="es-ES" sz="2800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La condición de refugiado exige haber salido de dicho país</a:t>
            </a:r>
          </a:p>
          <a:p>
            <a:pPr lvl="1" eaLnBrk="1" hangingPunct="1">
              <a:lnSpc>
                <a:spcPct val="80000"/>
              </a:lnSpc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La razón para haber salido no necesariamente debe ser el temor fundado de persecución</a:t>
            </a:r>
          </a:p>
          <a:p>
            <a:pPr lvl="1" eaLnBrk="1" hangingPunct="1">
              <a:lnSpc>
                <a:spcPct val="80000"/>
              </a:lnSpc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Consideración de la amenaza que sufriría en caso de regresar a su país</a:t>
            </a:r>
          </a:p>
        </p:txBody>
      </p:sp>
      <p:graphicFrame>
        <p:nvGraphicFramePr>
          <p:cNvPr id="12292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2294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Convención de 1951</a:t>
            </a:r>
            <a:endParaRPr lang="en-US" sz="36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8040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b="1" smtClean="0">
                <a:latin typeface="Batang" pitchFamily="18" charset="-127"/>
                <a:ea typeface="Batang" pitchFamily="18" charset="-127"/>
              </a:rPr>
              <a:t>2. Temor fundado de persecución:</a:t>
            </a:r>
          </a:p>
          <a:p>
            <a:pPr eaLnBrk="1" hangingPunct="1">
              <a:lnSpc>
                <a:spcPct val="80000"/>
              </a:lnSpc>
            </a:pPr>
            <a:endParaRPr lang="es-ES" sz="2800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Derechos amenazados: vida, libertad, integridad, etc. </a:t>
            </a:r>
          </a:p>
          <a:p>
            <a:pPr lvl="1" eaLnBrk="1" hangingPunct="1">
              <a:lnSpc>
                <a:spcPct val="80000"/>
              </a:lnSpc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Consecuencias de librarse de los victimarios e intentar regresar al país de origen.</a:t>
            </a:r>
          </a:p>
          <a:p>
            <a:pPr lvl="1" eaLnBrk="1" hangingPunct="1">
              <a:lnSpc>
                <a:spcPct val="80000"/>
              </a:lnSpc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Agentes de persecución: tratantes, sociedad.</a:t>
            </a:r>
          </a:p>
          <a:p>
            <a:pPr lvl="1" eaLnBrk="1" hangingPunct="1">
              <a:lnSpc>
                <a:spcPct val="80000"/>
              </a:lnSpc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3318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3"/>
          <p:cNvSpPr>
            <a:spLocks noChangeArrowheads="1"/>
          </p:cNvSpPr>
          <p:nvPr/>
        </p:nvSpPr>
        <p:spPr bwMode="auto">
          <a:xfrm>
            <a:off x="2786063" y="2143125"/>
            <a:ext cx="3429000" cy="2714625"/>
          </a:xfrm>
          <a:prstGeom prst="ellipse">
            <a:avLst/>
          </a:prstGeom>
          <a:solidFill>
            <a:srgbClr val="33549D"/>
          </a:solidFill>
          <a:ln w="9525" algn="ctr">
            <a:solidFill>
              <a:srgbClr val="33549D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Book Antiqua" pitchFamily="18" charset="0"/>
              </a:rPr>
              <a:t>Riesgos de protección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964238" y="4911725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2400" b="1">
                <a:latin typeface="Book Antiqua" pitchFamily="18" charset="0"/>
              </a:rPr>
              <a:t>Re-victimización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5791200" y="1365250"/>
            <a:ext cx="3214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2400" b="1">
                <a:latin typeface="Book Antiqua" pitchFamily="18" charset="0"/>
              </a:rPr>
              <a:t>Represalias contra los familiares de la víctima</a:t>
            </a:r>
          </a:p>
        </p:txBody>
      </p:sp>
      <p:sp>
        <p:nvSpPr>
          <p:cNvPr id="14341" name="TextBox 39"/>
          <p:cNvSpPr txBox="1">
            <a:spLocks noChangeArrowheads="1"/>
          </p:cNvSpPr>
          <p:nvPr/>
        </p:nvSpPr>
        <p:spPr bwMode="auto">
          <a:xfrm>
            <a:off x="215900" y="1127125"/>
            <a:ext cx="4787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2400" b="1">
                <a:latin typeface="Book Antiqua" pitchFamily="18" charset="0"/>
              </a:rPr>
              <a:t>Represalias contra la víctima</a:t>
            </a:r>
          </a:p>
          <a:p>
            <a:pPr algn="ctr" eaLnBrk="1" hangingPunct="1"/>
            <a:r>
              <a:rPr lang="es-ES" sz="2000" b="1">
                <a:latin typeface="Book Antiqua" pitchFamily="18" charset="0"/>
              </a:rPr>
              <a:t>(por haber escapado, contactado a las autoridades)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07950" y="4508500"/>
            <a:ext cx="2947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2400" b="1">
                <a:latin typeface="Book Antiqua" pitchFamily="18" charset="0"/>
              </a:rPr>
              <a:t>Ostracismo, discriminación por familia/ </a:t>
            </a:r>
          </a:p>
          <a:p>
            <a:pPr algn="ctr" eaLnBrk="1" hangingPunct="1"/>
            <a:r>
              <a:rPr lang="es-ES" sz="2400" b="1">
                <a:latin typeface="Book Antiqua" pitchFamily="18" charset="0"/>
              </a:rPr>
              <a:t>comunidad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2771775" y="4545013"/>
            <a:ext cx="323850" cy="25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72188" y="4429125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2571750" y="2357438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84888" y="2528888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4"/>
          <p:cNvSpPr txBox="1">
            <a:spLocks noChangeArrowheads="1"/>
          </p:cNvSpPr>
          <p:nvPr/>
        </p:nvSpPr>
        <p:spPr bwMode="auto">
          <a:xfrm>
            <a:off x="3384550" y="5553075"/>
            <a:ext cx="3000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2400" b="1">
                <a:latin typeface="Book Antiqua" pitchFamily="18" charset="0"/>
              </a:rPr>
              <a:t>Ausencia de protección nacional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4590256" y="5247482"/>
            <a:ext cx="396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9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4351" name="Photo Editor Photo" r:id="rId4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¿Cómo relacionamos el concepto de trata con el concepto de persecución?</a:t>
            </a:r>
            <a:endParaRPr lang="en-US" sz="28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>
                <a:latin typeface="Batang" pitchFamily="18" charset="-127"/>
                <a:ea typeface="Batang" pitchFamily="18" charset="-127"/>
              </a:rPr>
              <a:t>La prohibición absoluta de la esclavitud en cualquier forma, en todas partes, en todo momento y bajo cualquier circunstancia es una norma de derecho internacional consuetudinario. Este es un indicador importante de que la trata es, por su propia naturaleza, persecutoria.</a:t>
            </a:r>
          </a:p>
          <a:p>
            <a:pPr eaLnBrk="1" hangingPunct="1">
              <a:lnSpc>
                <a:spcPct val="90000"/>
              </a:lnSpc>
            </a:pPr>
            <a:endParaRPr lang="es-ES" sz="28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latin typeface="Batang" pitchFamily="18" charset="-127"/>
                <a:ea typeface="Batang" pitchFamily="18" charset="-127"/>
              </a:rPr>
              <a:t>La persecución comienza desde el principio del proceso de trata, por lo general en el país de origen, no solamente una vez el acto físico violento se ha producido.</a:t>
            </a:r>
            <a:endParaRPr lang="en-US" sz="280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5364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5366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Convención de 1951</a:t>
            </a:r>
            <a:endParaRPr lang="en-US" sz="36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8962" cy="39608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s-ES" b="1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b="1" smtClean="0">
                <a:latin typeface="Batang" pitchFamily="18" charset="-127"/>
                <a:ea typeface="Batang" pitchFamily="18" charset="-127"/>
              </a:rPr>
              <a:t>3: Falta de protección nacional efectiva:</a:t>
            </a:r>
          </a:p>
          <a:p>
            <a:pPr eaLnBrk="1" hangingPunct="1">
              <a:lnSpc>
                <a:spcPct val="90000"/>
              </a:lnSpc>
            </a:pPr>
            <a:endParaRPr lang="es-ES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Incumplimiento del deber de prevención del Estado: situación tolerada o imposibilidad de tomar medidas</a:t>
            </a:r>
          </a:p>
          <a:p>
            <a:pPr lvl="1" eaLnBrk="1" hangingPunct="1">
              <a:lnSpc>
                <a:spcPct val="90000"/>
              </a:lnSpc>
            </a:pPr>
            <a:endParaRPr lang="es-ES" sz="2400" b="1" i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Estado no adopta </a:t>
            </a:r>
            <a:r>
              <a:rPr lang="es-ES" sz="2400" b="1" u="sng" smtClean="0">
                <a:latin typeface="Batang" pitchFamily="18" charset="-127"/>
                <a:ea typeface="Batang" pitchFamily="18" charset="-127"/>
              </a:rPr>
              <a:t>medidas efectivas </a:t>
            </a:r>
            <a:r>
              <a:rPr lang="es-ES" sz="2400" b="1" smtClean="0">
                <a:latin typeface="Batang" pitchFamily="18" charset="-127"/>
                <a:ea typeface="Batang" pitchFamily="18" charset="-127"/>
              </a:rPr>
              <a:t>de protección para las víctimas (la existencia de una ley no basta)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6388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6390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Convención de 1951</a:t>
            </a:r>
            <a:endParaRPr lang="en-US" sz="36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0763" cy="41751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es-ES" sz="2000" b="1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b="1" smtClean="0">
                <a:latin typeface="Batang" pitchFamily="18" charset="-127"/>
                <a:ea typeface="Batang" pitchFamily="18" charset="-127"/>
              </a:rPr>
              <a:t>4. Motivos de la Convención de 1951</a:t>
            </a:r>
          </a:p>
          <a:p>
            <a:pPr eaLnBrk="1" hangingPunct="1">
              <a:lnSpc>
                <a:spcPct val="80000"/>
              </a:lnSpc>
            </a:pPr>
            <a:endParaRPr lang="es-ES" sz="2800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Relación causal con la persecución o la falta de protección estatal</a:t>
            </a:r>
          </a:p>
          <a:p>
            <a:pPr lvl="1" eaLnBrk="1" hangingPunct="1">
              <a:lnSpc>
                <a:spcPct val="80000"/>
              </a:lnSpc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b="1" smtClean="0">
                <a:latin typeface="Batang" pitchFamily="18" charset="-127"/>
                <a:ea typeface="Batang" pitchFamily="18" charset="-127"/>
              </a:rPr>
              <a:t>Existencia de grupos especialmente vulnerables</a:t>
            </a:r>
          </a:p>
          <a:p>
            <a:pPr eaLnBrk="1" hangingPunct="1">
              <a:lnSpc>
                <a:spcPct val="80000"/>
              </a:lnSpc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s-ES" sz="2400" b="1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7412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7414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868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800"/>
              <a:defRPr/>
            </a:pPr>
            <a:r>
              <a:rPr lang="es-ES" sz="3600" b="1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4. Motivos de la Convención de 1951</a:t>
            </a:r>
            <a:br>
              <a:rPr lang="es-ES" sz="3600" b="1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</a:br>
            <a:endParaRPr lang="en-GB" sz="3600" dirty="0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4968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800" b="1" dirty="0" smtClean="0">
              <a:latin typeface="Batang" pitchFamily="18" charset="-127"/>
              <a:ea typeface="Batang" pitchFamily="18" charset="-127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latin typeface="Batang" pitchFamily="18" charset="-127"/>
                <a:ea typeface="Batang" pitchFamily="18" charset="-127"/>
              </a:rPr>
              <a:t>Si bien cualquiera de los cinco motivos podría lugar a situaciones de trata, la mayoría de los casos que han sido reconocidos se basaron en el motivo “</a:t>
            </a:r>
            <a:r>
              <a:rPr lang="es-ES" sz="2800" i="1" dirty="0" smtClean="0">
                <a:latin typeface="Batang" pitchFamily="18" charset="-127"/>
                <a:ea typeface="Batang" pitchFamily="18" charset="-127"/>
              </a:rPr>
              <a:t>pertenencia a determinado grupo social</a:t>
            </a:r>
            <a:r>
              <a:rPr lang="es-ES" sz="2800" dirty="0" smtClean="0">
                <a:latin typeface="Batang" pitchFamily="18" charset="-127"/>
                <a:ea typeface="Batang" pitchFamily="18" charset="-127"/>
              </a:rPr>
              <a:t>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800" b="1" dirty="0" smtClean="0">
              <a:latin typeface="Batang" pitchFamily="18" charset="-127"/>
              <a:ea typeface="Batang" pitchFamily="18" charset="-127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 smtClean="0">
                <a:latin typeface="Batang" pitchFamily="18" charset="-127"/>
                <a:ea typeface="Batang" pitchFamily="18" charset="-127"/>
              </a:rPr>
              <a:t>Grupo social: </a:t>
            </a:r>
            <a:r>
              <a:rPr lang="es-ES" sz="2800" dirty="0" smtClean="0">
                <a:latin typeface="Batang" pitchFamily="18" charset="-127"/>
                <a:ea typeface="Batang" pitchFamily="18" charset="-127"/>
              </a:rPr>
              <a:t>La experiencia de haber sido víctima de trata puede constituir la característica;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2400" dirty="0" smtClean="0">
                <a:latin typeface="Batang" pitchFamily="18" charset="-127"/>
                <a:ea typeface="Batang" pitchFamily="18" charset="-127"/>
              </a:rPr>
              <a:t>común,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2400" dirty="0" smtClean="0">
                <a:latin typeface="Batang" pitchFamily="18" charset="-127"/>
                <a:ea typeface="Batang" pitchFamily="18" charset="-127"/>
              </a:rPr>
              <a:t>histórica e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2400" dirty="0" smtClean="0">
                <a:latin typeface="Batang" pitchFamily="18" charset="-127"/>
                <a:ea typeface="Batang" pitchFamily="18" charset="-127"/>
              </a:rPr>
              <a:t>inmutable del grupo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800" b="1" dirty="0" smtClean="0">
              <a:latin typeface="Batang" pitchFamily="18" charset="-127"/>
              <a:ea typeface="Batang" pitchFamily="18" charset="-127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800" b="1" dirty="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8436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8438" name="Photo Editor Photo" r:id="rId4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eaLnBrk="1" hangingPunct="1"/>
            <a:r>
              <a:rPr lang="es-MX" sz="28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Decisiones estatales sobre los motivos de la Convención de 1951 en casos de trata</a:t>
            </a:r>
            <a:endParaRPr lang="en-GB" sz="280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229600" cy="493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88560"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Raza</a:t>
                      </a:r>
                      <a:r>
                        <a:rPr lang="es-ES_tradnl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:</a:t>
                      </a:r>
                      <a:endParaRPr lang="en-GB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Mujer seleccionada para ejercer la prostitución por motivos de su raza o «genotipo» (</a:t>
                      </a:r>
                      <a:r>
                        <a:rPr lang="es-ES" sz="1800" u="sng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Australia/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2003</a:t>
                      </a:r>
                      <a:r>
                        <a:rPr lang="es-ES" sz="18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). </a:t>
                      </a:r>
                    </a:p>
                    <a:p>
                      <a:endParaRPr lang="en-GB" sz="1800" dirty="0"/>
                    </a:p>
                  </a:txBody>
                  <a:tcPr marT="45703" marB="45703"/>
                </a:tc>
              </a:tr>
              <a:tr h="1737138"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Religión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:</a:t>
                      </a:r>
                      <a:endParaRPr lang="en-GB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Mujer hindú que por pertenecer a una casta inferior fue vendida por su padres para ejercer la prostitución durante toda su vida. (</a:t>
                      </a:r>
                      <a:r>
                        <a:rPr lang="en-GB" sz="1800" u="sng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EE.UU.: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GB" sz="1800" i="1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Caso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no </a:t>
                      </a:r>
                      <a:r>
                        <a:rPr lang="en-GB" sz="1800" i="1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publicado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)</a:t>
                      </a:r>
                    </a:p>
                    <a:p>
                      <a:endParaRPr lang="en-GB" sz="1800" dirty="0"/>
                    </a:p>
                  </a:txBody>
                  <a:tcPr marT="45703" marB="45703"/>
                </a:tc>
              </a:tr>
              <a:tr h="2011427"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Opinión política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: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</a:t>
                      </a:r>
                      <a:endParaRPr lang="en-GB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Mujer miembro del partido democrático del país X quien por su pertenencia a dicho partido fue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sometida a represalias en la forma de secuestro y prostitución forzada en el país Y (</a:t>
                      </a:r>
                      <a:r>
                        <a:rPr lang="es-ES" sz="1800" u="sng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EE.UU/200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5)</a:t>
                      </a:r>
                      <a:r>
                        <a:rPr lang="es-ES" sz="1800" i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</a:t>
                      </a:r>
                      <a:endParaRPr lang="es-ES" sz="180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endParaRPr lang="en-GB" sz="1800" dirty="0"/>
                    </a:p>
                  </a:txBody>
                  <a:tcPr marT="45703" marB="45703"/>
                </a:tc>
              </a:tr>
            </a:tbl>
          </a:graphicData>
        </a:graphic>
      </p:graphicFrame>
      <p:graphicFrame>
        <p:nvGraphicFramePr>
          <p:cNvPr id="19473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9475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31150" cy="704850"/>
          </a:xfrm>
        </p:spPr>
        <p:txBody>
          <a:bodyPr/>
          <a:lstStyle/>
          <a:p>
            <a:pPr eaLnBrk="1" hangingPunct="1"/>
            <a:r>
              <a:rPr lang="es-MX" sz="28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Decisiones estatales sobre los motivos de la Convención de 1951 en casos de trata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19200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ES" sz="7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b="1" smtClean="0">
                <a:latin typeface="Batang" pitchFamily="18" charset="-127"/>
                <a:ea typeface="Batang" pitchFamily="18" charset="-127"/>
              </a:rPr>
              <a:t>Pertenencia a determinado grupo social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800" smtClean="0">
                <a:latin typeface="Batang" pitchFamily="18" charset="-127"/>
                <a:ea typeface="Batang" pitchFamily="18" charset="-127"/>
              </a:rPr>
              <a:t>Mujeres de </a:t>
            </a:r>
            <a:r>
              <a:rPr lang="es-ES" sz="1800" b="1" u="sng" smtClean="0">
                <a:latin typeface="Batang" pitchFamily="18" charset="-127"/>
                <a:ea typeface="Batang" pitchFamily="18" charset="-127"/>
              </a:rPr>
              <a:t>escasos recursos del país X </a:t>
            </a:r>
            <a:r>
              <a:rPr lang="es-ES" sz="1800" smtClean="0">
                <a:latin typeface="Batang" pitchFamily="18" charset="-127"/>
                <a:ea typeface="Batang" pitchFamily="18" charset="-127"/>
              </a:rPr>
              <a:t>reclutadas para la explotación en el comercio internacional del sexo (Canadá /</a:t>
            </a:r>
            <a:r>
              <a:rPr lang="es-ES" sz="1800" i="1" smtClean="0">
                <a:latin typeface="Batang" pitchFamily="18" charset="-127"/>
                <a:ea typeface="Batang" pitchFamily="18" charset="-127"/>
              </a:rPr>
              <a:t>1997)</a:t>
            </a:r>
          </a:p>
          <a:p>
            <a:pPr eaLnBrk="1" hangingPunct="1">
              <a:lnSpc>
                <a:spcPct val="80000"/>
              </a:lnSpc>
            </a:pPr>
            <a:endParaRPr lang="es-ES" sz="18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800" smtClean="0">
                <a:latin typeface="Batang" pitchFamily="18" charset="-127"/>
                <a:ea typeface="Batang" pitchFamily="18" charset="-127"/>
              </a:rPr>
              <a:t>Personas del país X (especialmente </a:t>
            </a:r>
            <a:r>
              <a:rPr lang="es-ES" sz="1800" b="1" u="sng" smtClean="0">
                <a:latin typeface="Batang" pitchFamily="18" charset="-127"/>
                <a:ea typeface="Batang" pitchFamily="18" charset="-127"/>
              </a:rPr>
              <a:t>niñas) que viajan no acompañados, luego de acuerdos para su explotación</a:t>
            </a:r>
            <a:r>
              <a:rPr lang="es-ES" sz="1800" smtClean="0">
                <a:latin typeface="Batang" pitchFamily="18" charset="-127"/>
                <a:ea typeface="Batang" pitchFamily="18" charset="-127"/>
              </a:rPr>
              <a:t> pactados entre sus padres u otros miembros de la familia y traficantes de migrantes del país Y ( Canadá:</a:t>
            </a:r>
            <a:r>
              <a:rPr lang="es-ES" sz="1800" i="1" smtClean="0">
                <a:latin typeface="Batang" pitchFamily="18" charset="-127"/>
                <a:ea typeface="Batang" pitchFamily="18" charset="-127"/>
              </a:rPr>
              <a:t> / 2003 )</a:t>
            </a:r>
            <a:endParaRPr lang="es-ES" sz="18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s-ES" sz="18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800" b="1" u="sng" smtClean="0">
                <a:latin typeface="Batang" pitchFamily="18" charset="-127"/>
                <a:ea typeface="Batang" pitchFamily="18" charset="-127"/>
              </a:rPr>
              <a:t>Niños abusados y no deseados que han sido vendidos por sus padres para que trabajen</a:t>
            </a:r>
            <a:r>
              <a:rPr lang="es-ES" sz="180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fr-FR" sz="1800" smtClean="0">
                <a:latin typeface="Batang" pitchFamily="18" charset="-127"/>
                <a:ea typeface="Batang" pitchFamily="18" charset="-127"/>
              </a:rPr>
              <a:t>EE.UU/</a:t>
            </a:r>
            <a:r>
              <a:rPr lang="fr-FR" sz="1800" i="1" smtClean="0">
                <a:latin typeface="Batang" pitchFamily="18" charset="-127"/>
                <a:ea typeface="Batang" pitchFamily="18" charset="-127"/>
              </a:rPr>
              <a:t> 1998 )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i="1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800" smtClean="0">
                <a:latin typeface="Batang" pitchFamily="18" charset="-127"/>
                <a:ea typeface="Batang" pitchFamily="18" charset="-127"/>
              </a:rPr>
              <a:t>Mujeres del país X que se </a:t>
            </a:r>
            <a:r>
              <a:rPr lang="es-ES" sz="1800" b="1" u="sng" smtClean="0">
                <a:latin typeface="Batang" pitchFamily="18" charset="-127"/>
                <a:ea typeface="Batang" pitchFamily="18" charset="-127"/>
              </a:rPr>
              <a:t>oponen a la participación coercitiva en prostitución tolerada por el gobiern</a:t>
            </a:r>
            <a:r>
              <a:rPr lang="es-ES" sz="1800" smtClean="0">
                <a:latin typeface="Batang" pitchFamily="18" charset="-127"/>
                <a:ea typeface="Batang" pitchFamily="18" charset="-127"/>
              </a:rPr>
              <a:t>o ( EE.UU. /</a:t>
            </a:r>
            <a:r>
              <a:rPr lang="es-ES" sz="1800" i="1" smtClean="0">
                <a:latin typeface="Batang" pitchFamily="18" charset="-127"/>
                <a:ea typeface="Batang" pitchFamily="18" charset="-127"/>
              </a:rPr>
              <a:t> 2000 )</a:t>
            </a:r>
            <a:endParaRPr lang="es-ES" sz="18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s-ES" sz="18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800" smtClean="0">
                <a:latin typeface="Batang" pitchFamily="18" charset="-127"/>
                <a:ea typeface="Batang" pitchFamily="18" charset="-127"/>
              </a:rPr>
              <a:t>Hombres de </a:t>
            </a:r>
            <a:r>
              <a:rPr lang="es-ES" sz="1800" b="1" u="sng" smtClean="0">
                <a:latin typeface="Batang" pitchFamily="18" charset="-127"/>
                <a:ea typeface="Batang" pitchFamily="18" charset="-127"/>
              </a:rPr>
              <a:t>cierta provincia </a:t>
            </a:r>
            <a:r>
              <a:rPr lang="es-ES" sz="1800" smtClean="0">
                <a:latin typeface="Batang" pitchFamily="18" charset="-127"/>
                <a:ea typeface="Batang" pitchFamily="18" charset="-127"/>
              </a:rPr>
              <a:t>en país X que son </a:t>
            </a:r>
            <a:r>
              <a:rPr lang="es-ES" sz="1800" b="1" u="sng" smtClean="0">
                <a:latin typeface="Batang" pitchFamily="18" charset="-127"/>
                <a:ea typeface="Batang" pitchFamily="18" charset="-127"/>
              </a:rPr>
              <a:t>reclutados para trabajo esclavo agrícola</a:t>
            </a:r>
            <a:r>
              <a:rPr lang="es-ES" sz="1800" smtClean="0">
                <a:latin typeface="Batang" pitchFamily="18" charset="-127"/>
                <a:ea typeface="Batang" pitchFamily="18" charset="-127"/>
              </a:rPr>
              <a:t> en país Y. (Canadá / 2003)</a:t>
            </a:r>
          </a:p>
        </p:txBody>
      </p:sp>
      <p:graphicFrame>
        <p:nvGraphicFramePr>
          <p:cNvPr id="20484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20486" name="Photo Editor Photo" r:id="rId4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606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dirty="0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Objetivos</a:t>
            </a:r>
            <a:endParaRPr lang="en-GB" dirty="0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250825" y="981075"/>
            <a:ext cx="8569325" cy="5400675"/>
          </a:xfrm>
        </p:spPr>
        <p:txBody>
          <a:bodyPr/>
          <a:lstStyle/>
          <a:p>
            <a:pPr eaLnBrk="1" hangingPunct="1">
              <a:defRPr/>
            </a:pPr>
            <a:r>
              <a:rPr lang="es-C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 Interés </a:t>
            </a:r>
            <a:r>
              <a:rPr lang="es-CR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del ACNUR en el tema de trata de personas</a:t>
            </a:r>
            <a:r>
              <a:rPr lang="es-C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s-CR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s-C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Ilustrar escenarios en donde se debe reconocer a una víctima de trata como refugiada.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s-CR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s-C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Establecer de dónde viene la obligación internacional de reconocer como refugiado a ciertas víctimas de trata.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s-CR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s-C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Analizar la definición de refugiado y cómo aplica a los casos de trata de personas.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s-CR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s-C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Repasar las medidas de protección necesarias en estos casos. 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s-CR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s-CR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Ilustrar con un caso de análisis.</a:t>
            </a:r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3078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Medidas de protección</a:t>
            </a:r>
            <a:br>
              <a:rPr lang="es-ES" sz="32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</a:br>
            <a:r>
              <a:rPr lang="es-ES" sz="32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 en casos de </a:t>
            </a:r>
            <a:r>
              <a:rPr lang="es-ES" sz="3200" b="1" u="sng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trata</a:t>
            </a:r>
            <a:r>
              <a:rPr lang="es-ES" sz="32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 de personas</a:t>
            </a:r>
            <a:endParaRPr lang="en-US" sz="32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639888"/>
            <a:ext cx="8497887" cy="4525962"/>
          </a:xfrm>
        </p:spPr>
        <p:txBody>
          <a:bodyPr/>
          <a:lstStyle/>
          <a:p>
            <a:pPr lvl="1" eaLnBrk="1" hangingPunct="1"/>
            <a:r>
              <a:rPr lang="es-ES" sz="2400" smtClean="0">
                <a:latin typeface="Batang" pitchFamily="18" charset="-127"/>
                <a:ea typeface="Batang" pitchFamily="18" charset="-127"/>
              </a:rPr>
              <a:t>Garantizar que la víctima no será expulsada, sin su consentimiento, en respeto del principio de </a:t>
            </a:r>
            <a:r>
              <a:rPr lang="es-ES" sz="2400" i="1" smtClean="0">
                <a:latin typeface="Batang" pitchFamily="18" charset="-127"/>
                <a:ea typeface="Batang" pitchFamily="18" charset="-127"/>
              </a:rPr>
              <a:t>non-refoulement.</a:t>
            </a:r>
          </a:p>
          <a:p>
            <a:pPr lvl="1" eaLnBrk="1" hangingPunct="1"/>
            <a:endParaRPr lang="es-ES" sz="2400" smtClean="0">
              <a:latin typeface="Batang" pitchFamily="18" charset="-127"/>
              <a:ea typeface="Batang" pitchFamily="18" charset="-127"/>
            </a:endParaRPr>
          </a:p>
          <a:p>
            <a:pPr lvl="1" eaLnBrk="1" hangingPunct="1"/>
            <a:r>
              <a:rPr lang="es-ES" sz="2400" smtClean="0">
                <a:latin typeface="Batang" pitchFamily="18" charset="-127"/>
                <a:ea typeface="Batang" pitchFamily="18" charset="-127"/>
              </a:rPr>
              <a:t>Garantizar una información extensa y adecuada a la VdT, para informar sobre los riesgos del retorno y ver si ya informada, existe temor de algunos de estos riesgos.</a:t>
            </a:r>
          </a:p>
          <a:p>
            <a:pPr lvl="1" eaLnBrk="1" hangingPunct="1"/>
            <a:endParaRPr lang="es-ES" sz="2400" smtClean="0">
              <a:latin typeface="Batang" pitchFamily="18" charset="-127"/>
              <a:ea typeface="Batang" pitchFamily="18" charset="-127"/>
            </a:endParaRPr>
          </a:p>
          <a:p>
            <a:pPr lvl="1" eaLnBrk="1" hangingPunct="1"/>
            <a:r>
              <a:rPr lang="es-ES" sz="2400" smtClean="0">
                <a:latin typeface="Batang" pitchFamily="18" charset="-127"/>
                <a:ea typeface="Batang" pitchFamily="18" charset="-127"/>
              </a:rPr>
              <a:t> Garantizar que los controles fronterizos no deben afectar negativamente el derecho de buscar y recibir asilo.</a:t>
            </a:r>
            <a:endParaRPr lang="es-ES" sz="200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21508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21510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pPr eaLnBrk="1" hangingPunct="1"/>
            <a:r>
              <a:rPr lang="es-CR" smtClean="0">
                <a:solidFill>
                  <a:schemeClr val="accent1"/>
                </a:solidFill>
              </a:rPr>
              <a:t>Análisis de caso</a:t>
            </a:r>
            <a:endParaRPr lang="en-GB" smtClean="0">
              <a:solidFill>
                <a:schemeClr val="accent1"/>
              </a:solidFill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22533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es-CR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Conclusiones</a:t>
            </a:r>
            <a:endParaRPr lang="en-GB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341438"/>
            <a:ext cx="8496300" cy="52562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Batang" pitchFamily="18" charset="-127"/>
                <a:ea typeface="Batang" pitchFamily="18" charset="-127"/>
              </a:rPr>
              <a:t>Las personas que han estado o están en riesgo de ser objeto de la trata de personas  pueden tener un temor fundado de persecución o correr el riesgo de sufrir daños graves.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Batang" pitchFamily="18" charset="-127"/>
              <a:ea typeface="Batang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Batang" pitchFamily="18" charset="-127"/>
                <a:ea typeface="Batang" pitchFamily="18" charset="-127"/>
              </a:rPr>
              <a:t>Las autoridades involucradas en actividades contra la trata y los responsables de otorgar protección internacional deben aplicar los mecanismos de referencia apropiados y efectivos.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Batang" pitchFamily="18" charset="-127"/>
              <a:ea typeface="Batang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Batang" pitchFamily="18" charset="-127"/>
                <a:ea typeface="Batang" pitchFamily="18" charset="-127"/>
              </a:rPr>
              <a:t>Estas medidas deben garantizar el pleno cumplimiento del principio de no devolución y el reconocimiento de la condición de refugiado cuando corresponda.</a:t>
            </a:r>
            <a:endParaRPr lang="en-GB" dirty="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23556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23558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905000" y="4035425"/>
            <a:ext cx="5568950" cy="22129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CR" sz="2800" smtClean="0">
                <a:latin typeface="Batang" pitchFamily="18" charset="-127"/>
                <a:ea typeface="Batang" pitchFamily="18" charset="-127"/>
              </a:rPr>
              <a:t>Para más información: </a:t>
            </a:r>
          </a:p>
          <a:p>
            <a:pPr marL="0" indent="0" algn="ctr" eaLnBrk="1" hangingPunct="1">
              <a:buFontTx/>
              <a:buNone/>
            </a:pPr>
            <a:r>
              <a:rPr lang="es-CR" sz="2000" smtClean="0">
                <a:latin typeface="Batang" pitchFamily="18" charset="-127"/>
                <a:ea typeface="Batang" pitchFamily="18" charset="-127"/>
              </a:rPr>
              <a:t>Diana Trimiño </a:t>
            </a:r>
          </a:p>
          <a:p>
            <a:pPr marL="0" indent="0" algn="ctr" eaLnBrk="1" hangingPunct="1">
              <a:buFontTx/>
              <a:buNone/>
            </a:pPr>
            <a:r>
              <a:rPr lang="es-CR" sz="2000" smtClean="0">
                <a:latin typeface="Batang" pitchFamily="18" charset="-127"/>
                <a:ea typeface="Batang" pitchFamily="18" charset="-127"/>
              </a:rPr>
              <a:t>UNHCR / ACNUR</a:t>
            </a:r>
          </a:p>
          <a:p>
            <a:pPr marL="0" indent="0" algn="ctr" eaLnBrk="1" hangingPunct="1">
              <a:buFontTx/>
              <a:buNone/>
            </a:pPr>
            <a:r>
              <a:rPr lang="es-CR" sz="2000" smtClean="0">
                <a:latin typeface="Batang" pitchFamily="18" charset="-127"/>
                <a:ea typeface="Batang" pitchFamily="18" charset="-127"/>
              </a:rPr>
              <a:t>trimino@unhcr.org</a:t>
            </a: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2195513" y="549275"/>
          <a:ext cx="4724400" cy="2179638"/>
        </p:xfrm>
        <a:graphic>
          <a:graphicData uri="http://schemas.openxmlformats.org/presentationml/2006/ole">
            <p:oleObj spid="_x0000_s24581" name="Photo Editor Photo" r:id="rId4" imgW="29247619" imgH="13495238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2425"/>
            <a:ext cx="8229600" cy="989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El interés del ACNUR en relación al tema de la trata de personas</a:t>
            </a:r>
            <a:endParaRPr lang="fr-FR" sz="3600" b="1" dirty="0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775"/>
            <a:ext cx="8712200" cy="5184775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Prevenir </a:t>
            </a:r>
            <a:r>
              <a:rPr lang="es-ES" sz="2000" dirty="0" smtClean="0">
                <a:latin typeface="Batang" pitchFamily="18" charset="-127"/>
                <a:ea typeface="Batang" pitchFamily="18" charset="-127"/>
              </a:rPr>
              <a:t>que refugiados, solicitantes, repatriados, apátridas y desplazados internos se conviertan en víctimas de trata y atender las necesidades de protección de las personas que se encuentran bajo su competencia y hayan caído ya víctimas del delito;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s-ES" sz="2000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Garantizar que sean reconocidas las necesidades de protección</a:t>
            </a:r>
            <a:r>
              <a:rPr lang="es-ES" sz="2000" dirty="0" smtClean="0">
                <a:latin typeface="Batang" pitchFamily="18" charset="-127"/>
                <a:ea typeface="Batang" pitchFamily="18" charset="-127"/>
              </a:rPr>
              <a:t> internacional de las personas tratadas (o personas en riesgo  de ser víctimas), </a:t>
            </a: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cuando aquellas hayan surgido como consecuencia de una situación de trata</a:t>
            </a:r>
            <a:r>
              <a:rPr lang="es-ES" sz="2000" dirty="0" smtClean="0">
                <a:latin typeface="Batang" pitchFamily="18" charset="-127"/>
                <a:ea typeface="Batang" pitchFamily="18" charset="-127"/>
              </a:rPr>
              <a:t>, y que a aquellas personas que cumplen con los criterios establecidos en la definición de la Convención de 1951 se les reconozca la condición de refugiado,  o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s-ES" sz="2000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Asistir a los Estados </a:t>
            </a:r>
            <a:r>
              <a:rPr lang="es-ES" sz="2000" dirty="0" smtClean="0">
                <a:latin typeface="Batang" pitchFamily="18" charset="-127"/>
                <a:ea typeface="Batang" pitchFamily="18" charset="-127"/>
              </a:rPr>
              <a:t>para garantizar  que las personas tratadas que no tienen documentos de identidad sean capaces de establecer su identidad y nacionalidad para </a:t>
            </a:r>
            <a:r>
              <a:rPr lang="es-ES" sz="2000" b="1" dirty="0" smtClean="0">
                <a:latin typeface="Batang" pitchFamily="18" charset="-127"/>
                <a:ea typeface="Batang" pitchFamily="18" charset="-127"/>
              </a:rPr>
              <a:t>prevenir que se conviertan en apátridas</a:t>
            </a:r>
            <a:r>
              <a:rPr lang="es-ES" sz="2000" dirty="0" smtClean="0">
                <a:latin typeface="Batang" pitchFamily="18" charset="-127"/>
                <a:ea typeface="Batang" pitchFamily="18" charset="-127"/>
              </a:rPr>
              <a:t>, así como para proteger a los apátridas que han sido tratados.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100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4102" name="Photo Editor Photo" r:id="rId4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z="36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¿Todas las víctimas de trata deben ser reconocidas como refugiadas?</a:t>
            </a:r>
            <a:endParaRPr lang="en-GB" sz="36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50403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b="1" dirty="0" smtClean="0">
                <a:latin typeface="Batang" pitchFamily="18" charset="-127"/>
                <a:ea typeface="Batang" pitchFamily="18" charset="-127"/>
              </a:rPr>
              <a:t>No</a:t>
            </a:r>
            <a:r>
              <a:rPr lang="es-CR" dirty="0" smtClean="0">
                <a:latin typeface="Batang" pitchFamily="18" charset="-127"/>
                <a:ea typeface="Batang" pitchFamily="18" charset="-127"/>
              </a:rPr>
              <a:t>, muchas </a:t>
            </a:r>
            <a:r>
              <a:rPr lang="es-CR" dirty="0" err="1" smtClean="0">
                <a:latin typeface="Batang" pitchFamily="18" charset="-127"/>
                <a:ea typeface="Batang" pitchFamily="18" charset="-127"/>
              </a:rPr>
              <a:t>VdT</a:t>
            </a:r>
            <a:r>
              <a:rPr lang="es-CR" dirty="0" smtClean="0">
                <a:latin typeface="Batang" pitchFamily="18" charset="-127"/>
                <a:ea typeface="Batang" pitchFamily="18" charset="-127"/>
              </a:rPr>
              <a:t> no necesitan protección como refugiadas, </a:t>
            </a:r>
            <a:r>
              <a:rPr lang="es-CR" b="1" dirty="0" smtClean="0">
                <a:latin typeface="Batang" pitchFamily="18" charset="-127"/>
                <a:ea typeface="Batang" pitchFamily="18" charset="-127"/>
              </a:rPr>
              <a:t>sin embargo...</a:t>
            </a:r>
            <a:endParaRPr lang="es-CR" dirty="0" smtClean="0">
              <a:latin typeface="Batang" pitchFamily="18" charset="-127"/>
              <a:ea typeface="Batang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R" dirty="0" smtClean="0">
              <a:latin typeface="Batang" pitchFamily="18" charset="-127"/>
              <a:ea typeface="Batang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Batang" pitchFamily="18" charset="-127"/>
                <a:ea typeface="Batang" pitchFamily="18" charset="-127"/>
              </a:rPr>
              <a:t>Las </a:t>
            </a:r>
            <a:r>
              <a:rPr lang="es-ES" b="1" dirty="0" smtClean="0">
                <a:latin typeface="Batang" pitchFamily="18" charset="-127"/>
                <a:ea typeface="Batang" pitchFamily="18" charset="-127"/>
              </a:rPr>
              <a:t>medidas generales de protección para las </a:t>
            </a:r>
            <a:r>
              <a:rPr lang="es-ES" b="1" dirty="0" err="1" smtClean="0">
                <a:latin typeface="Batang" pitchFamily="18" charset="-127"/>
                <a:ea typeface="Batang" pitchFamily="18" charset="-127"/>
              </a:rPr>
              <a:t>VdT</a:t>
            </a:r>
            <a:r>
              <a:rPr lang="es-E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s-ES" b="1" u="sng" dirty="0" smtClean="0">
                <a:latin typeface="Batang" pitchFamily="18" charset="-127"/>
                <a:ea typeface="Batang" pitchFamily="18" charset="-127"/>
              </a:rPr>
              <a:t>no son suficientes </a:t>
            </a:r>
            <a:r>
              <a:rPr lang="es-ES" dirty="0" smtClean="0">
                <a:latin typeface="Batang" pitchFamily="18" charset="-127"/>
                <a:ea typeface="Batang" pitchFamily="18" charset="-127"/>
              </a:rPr>
              <a:t>para aquellas víctimas que </a:t>
            </a:r>
            <a:r>
              <a:rPr lang="es-ES" b="1" dirty="0" smtClean="0">
                <a:latin typeface="Batang" pitchFamily="18" charset="-127"/>
                <a:ea typeface="Batang" pitchFamily="18" charset="-127"/>
              </a:rPr>
              <a:t>temen persecución u otras violaciones graves</a:t>
            </a:r>
            <a:r>
              <a:rPr lang="es-ES" dirty="0" smtClean="0">
                <a:latin typeface="Batang" pitchFamily="18" charset="-127"/>
                <a:ea typeface="Batang" pitchFamily="18" charset="-127"/>
              </a:rPr>
              <a:t> y que, por lo tanto, no pueden regresar a su hogar.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Batang" pitchFamily="18" charset="-127"/>
              <a:ea typeface="Batang" pitchFamily="18" charset="-127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Batang" pitchFamily="18" charset="-127"/>
                <a:ea typeface="Batang" pitchFamily="18" charset="-127"/>
              </a:rPr>
              <a:t>Estas personas requieren la protección específica prevista por la Convención de 1951, en especial la protección contra la devolución y el derecho de asilo.</a:t>
            </a:r>
            <a:endParaRPr lang="en-GB" dirty="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5124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5126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8313" y="1341438"/>
            <a:ext cx="8280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s-ES" sz="2400">
                <a:latin typeface="Batang" pitchFamily="18" charset="-127"/>
                <a:ea typeface="Batang" pitchFamily="18" charset="-127"/>
              </a:rPr>
              <a:t>(1) La víctima o sobreviviente ha sido tratada </a:t>
            </a:r>
            <a:r>
              <a:rPr lang="es-ES" sz="2400" u="sng">
                <a:latin typeface="Batang" pitchFamily="18" charset="-127"/>
                <a:ea typeface="Batang" pitchFamily="18" charset="-127"/>
              </a:rPr>
              <a:t>fuera</a:t>
            </a:r>
            <a:r>
              <a:rPr lang="es-ES" sz="2400">
                <a:latin typeface="Batang" pitchFamily="18" charset="-127"/>
                <a:ea typeface="Batang" pitchFamily="18" charset="-127"/>
              </a:rPr>
              <a:t> de su país, escapó de los tratantes y luego solicita el reconocimiento de la condición de refugiado.</a:t>
            </a:r>
            <a:endParaRPr lang="es-ES" sz="2400">
              <a:solidFill>
                <a:srgbClr val="F0EA0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endParaRPr lang="es-ES" sz="2400">
              <a:solidFill>
                <a:srgbClr val="F0EA0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s-ES" sz="2400">
                <a:latin typeface="Batang" pitchFamily="18" charset="-127"/>
                <a:ea typeface="Batang" pitchFamily="18" charset="-127"/>
              </a:rPr>
              <a:t>(2) La víctima o sobreviviente ha sido tratada </a:t>
            </a:r>
            <a:r>
              <a:rPr lang="es-ES" sz="2400" u="sng">
                <a:latin typeface="Batang" pitchFamily="18" charset="-127"/>
                <a:ea typeface="Batang" pitchFamily="18" charset="-127"/>
              </a:rPr>
              <a:t>en</a:t>
            </a:r>
            <a:r>
              <a:rPr lang="es-ES" sz="2400">
                <a:latin typeface="Batang" pitchFamily="18" charset="-127"/>
                <a:ea typeface="Batang" pitchFamily="18" charset="-127"/>
              </a:rPr>
              <a:t> su propio país, escapó de los tratantes y cruzó una frontera internacional, donde solicita el reconocimiento.</a:t>
            </a:r>
          </a:p>
          <a:p>
            <a:pPr marL="342900" indent="-342900"/>
            <a:endParaRPr lang="es-ES" sz="2400">
              <a:latin typeface="Batang" pitchFamily="18" charset="-127"/>
              <a:ea typeface="Batang" pitchFamily="18" charset="-127"/>
            </a:endParaRPr>
          </a:p>
          <a:p>
            <a:pPr marL="342900" indent="-342900"/>
            <a:r>
              <a:rPr lang="es-ES" sz="2400">
                <a:latin typeface="Batang" pitchFamily="18" charset="-127"/>
                <a:ea typeface="Batang" pitchFamily="18" charset="-127"/>
              </a:rPr>
              <a:t>(3) La persona no ha sido víctima aún, pero teme serlo, por lo cual cruzó una frontera internacional y solicitó el reconocimiento.</a:t>
            </a:r>
            <a:endParaRPr lang="es-ES" sz="2400">
              <a:solidFill>
                <a:srgbClr val="F0EA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s-CR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Algunos escenarios..</a:t>
            </a:r>
            <a:endParaRPr lang="en-GB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6150" name="Photo Editor Photo" r:id="rId4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es-CR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Algunos escenarios..</a:t>
            </a:r>
            <a:endParaRPr lang="en-GB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9388" y="765175"/>
            <a:ext cx="8640762" cy="5184775"/>
          </a:xfrm>
        </p:spPr>
        <p:txBody>
          <a:bodyPr/>
          <a:lstStyle/>
          <a:p>
            <a:pPr eaLnBrk="1" hangingPunct="1"/>
            <a:r>
              <a:rPr lang="es-ES" sz="2400" smtClean="0">
                <a:latin typeface="Batang" pitchFamily="18" charset="-127"/>
                <a:ea typeface="Batang" pitchFamily="18" charset="-127"/>
              </a:rPr>
              <a:t>La persona tratada teme, o se tiene elementos para sospechar que al regresar haya repercusiones por parte de los tratantes, las cuales podrían llegar a constituir persecución por uno o más de los motivos de la definición de refugiado de la Convención  de 1951, y frente las cuales no existe una protección nacional efectiva. </a:t>
            </a:r>
          </a:p>
          <a:p>
            <a:pPr eaLnBrk="1" hangingPunct="1"/>
            <a:endParaRPr lang="es-ES" sz="2400" smtClean="0">
              <a:latin typeface="Batang" pitchFamily="18" charset="-127"/>
              <a:ea typeface="Batang" pitchFamily="18" charset="-127"/>
            </a:endParaRPr>
          </a:p>
          <a:p>
            <a:pPr eaLnBrk="1" hangingPunct="1"/>
            <a:r>
              <a:rPr lang="es-ES" sz="2400" smtClean="0">
                <a:latin typeface="Batang" pitchFamily="18" charset="-127"/>
                <a:ea typeface="Batang" pitchFamily="18" charset="-127"/>
              </a:rPr>
              <a:t>Existe un riesgo real de el riesgo de re-victimización de las personas tratadas en caso de retornar al país de origen.</a:t>
            </a:r>
          </a:p>
          <a:p>
            <a:pPr eaLnBrk="1" hangingPunct="1"/>
            <a:endParaRPr lang="es-ES" sz="2400" smtClean="0">
              <a:latin typeface="Batang" pitchFamily="18" charset="-127"/>
              <a:ea typeface="Batang" pitchFamily="18" charset="-127"/>
            </a:endParaRPr>
          </a:p>
          <a:p>
            <a:pPr eaLnBrk="1" hangingPunct="1"/>
            <a:r>
              <a:rPr lang="es-ES" sz="2400" smtClean="0">
                <a:latin typeface="Batang" pitchFamily="18" charset="-127"/>
                <a:ea typeface="Batang" pitchFamily="18" charset="-127"/>
              </a:rPr>
              <a:t>La persona es tratada internamente y huye de su país después de escapar de la red, sin haber encontrado protección nacional efectiva. </a:t>
            </a:r>
          </a:p>
          <a:p>
            <a:pPr eaLnBrk="1" hangingPunct="1"/>
            <a:endParaRPr lang="en-GB" sz="2400" smtClean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7172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7174" name="Photo Editor Photo" r:id="rId4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/>
          <a:lstStyle/>
          <a:p>
            <a:pPr eaLnBrk="1" hangingPunct="1"/>
            <a:r>
              <a:rPr lang="es-ES" sz="30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Marco jurídico de protección</a:t>
            </a:r>
            <a:endParaRPr lang="en-US" sz="30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38300"/>
            <a:ext cx="42894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>
                <a:latin typeface="Batang" pitchFamily="18" charset="-127"/>
                <a:ea typeface="Batang" pitchFamily="18" charset="-127"/>
              </a:rPr>
              <a:t>Convención sobre el Estatuto de los Refugiados (1951)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latin typeface="Batang" pitchFamily="18" charset="-127"/>
                <a:ea typeface="Batang" pitchFamily="18" charset="-127"/>
              </a:rPr>
              <a:t>Protocolo sobre el Estatuto de los Refugiados (1967)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latin typeface="Batang" pitchFamily="18" charset="-127"/>
                <a:ea typeface="Batang" pitchFamily="18" charset="-127"/>
              </a:rPr>
              <a:t>Tratados en materia de derechos humanos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35488" y="1638300"/>
            <a:ext cx="42846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>
                <a:latin typeface="Batang" pitchFamily="18" charset="-127"/>
                <a:ea typeface="Batang" pitchFamily="18" charset="-127"/>
              </a:rPr>
              <a:t>Convención contra la Delincuencia Organizada Transnacional: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800" smtClean="0">
                <a:latin typeface="Batang" pitchFamily="18" charset="-127"/>
                <a:ea typeface="Batang" pitchFamily="18" charset="-127"/>
              </a:rPr>
              <a:t>Protocolo para prevenir, reprimir y sancionar la trata de personas, especialmente mujeres y niños</a:t>
            </a:r>
          </a:p>
          <a:p>
            <a:pPr lvl="1" eaLnBrk="1" hangingPunct="1">
              <a:lnSpc>
                <a:spcPct val="80000"/>
              </a:lnSpc>
            </a:pPr>
            <a:endParaRPr lang="es-ES" sz="1800" smtClean="0">
              <a:latin typeface="Batang" pitchFamily="18" charset="-127"/>
              <a:ea typeface="Batang" pitchFamily="18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1800" smtClean="0">
                <a:latin typeface="Batang" pitchFamily="18" charset="-127"/>
                <a:ea typeface="Batang" pitchFamily="18" charset="-127"/>
              </a:rPr>
              <a:t>Protocolo contra el tráfico ilícito de migrantes por tierra, mar  y aire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latin typeface="Batang" pitchFamily="18" charset="-127"/>
                <a:ea typeface="Batang" pitchFamily="18" charset="-127"/>
              </a:rPr>
              <a:t>Tratados en materia de derechos humanos</a:t>
            </a:r>
            <a:endParaRPr lang="en-US" sz="200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572000" y="2349500"/>
            <a:ext cx="0" cy="3816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R"/>
          </a:p>
        </p:txBody>
      </p:sp>
      <p:graphicFrame>
        <p:nvGraphicFramePr>
          <p:cNvPr id="8198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8200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z="3200" b="1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Fuentes legales de este reconocimiento como refugiado a VdT</a:t>
            </a:r>
            <a:endParaRPr lang="en-GB" sz="3200" b="1" smtClean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855788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latin typeface="Batang" pitchFamily="18" charset="-127"/>
                <a:ea typeface="Batang" pitchFamily="18" charset="-127"/>
              </a:rPr>
              <a:t>Convención sobre el Estatuto de Refugiado de 1951 y su Protocolo de 1967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latin typeface="Batang" pitchFamily="18" charset="-127"/>
                <a:ea typeface="Batang" pitchFamily="18" charset="-127"/>
              </a:rPr>
              <a:t>Definición de refugiado de la Declaración de Cartagena (graves violaciones a derechos humanos).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latin typeface="Batang" pitchFamily="18" charset="-127"/>
                <a:ea typeface="Batang" pitchFamily="18" charset="-127"/>
              </a:rPr>
              <a:t>Convención Americana sobre Derechos Humanos (Art. 22.7)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 smtClean="0">
                <a:latin typeface="Batang" pitchFamily="18" charset="-127"/>
                <a:ea typeface="Batang" pitchFamily="18" charset="-127"/>
              </a:rPr>
              <a:t>Declaración Americana de Derechos y Deberes del Hombre (Art. </a:t>
            </a:r>
            <a:r>
              <a:rPr lang="en-GB" dirty="0" smtClean="0">
                <a:latin typeface="Batang" pitchFamily="18" charset="-127"/>
                <a:ea typeface="Batang" pitchFamily="18" charset="-127"/>
              </a:rPr>
              <a:t>XXVII)</a:t>
            </a:r>
          </a:p>
        </p:txBody>
      </p:sp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9222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997200"/>
            <a:ext cx="8497887" cy="4525963"/>
          </a:xfrm>
        </p:spPr>
        <p:txBody>
          <a:bodyPr/>
          <a:lstStyle/>
          <a:p>
            <a:pPr lvl="1" eaLnBrk="1" hangingPunct="1"/>
            <a:endParaRPr lang="es-ES" sz="2400" b="1" i="1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s-ES" b="1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00113" y="115888"/>
            <a:ext cx="73088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Protocolo para prevenir, reprimir y sancionar la trata de personas, especialmente mujeres y niños</a:t>
            </a:r>
            <a:endParaRPr lang="en-US" sz="2800" b="1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07950" y="1628775"/>
            <a:ext cx="8520113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atang" pitchFamily="18" charset="-127"/>
                <a:ea typeface="Batang" pitchFamily="18" charset="-127"/>
              </a:rPr>
              <a:t>Artículo 14</a:t>
            </a:r>
          </a:p>
          <a:p>
            <a:pPr algn="ctr"/>
            <a:r>
              <a:rPr lang="en-US" sz="2400">
                <a:latin typeface="Batang" pitchFamily="18" charset="-127"/>
                <a:ea typeface="Batang" pitchFamily="18" charset="-127"/>
              </a:rPr>
              <a:t>Cláusula de salvaguardia</a:t>
            </a:r>
          </a:p>
          <a:p>
            <a:endParaRPr lang="en-US" sz="2400">
              <a:latin typeface="Batang" pitchFamily="18" charset="-127"/>
              <a:ea typeface="Batang" pitchFamily="18" charset="-127"/>
            </a:endParaRPr>
          </a:p>
          <a:p>
            <a:r>
              <a:rPr lang="en-US" sz="2400">
                <a:latin typeface="Batang" pitchFamily="18" charset="-127"/>
                <a:ea typeface="Batang" pitchFamily="18" charset="-127"/>
              </a:rPr>
              <a:t>1. Nada de lo dispuesto en el presente Protocolo afectará a los demás derechos, obligaciones y responsabilidades de los Estados y las personas con arreglo al derecho internacional, incluidos el derecho internacional humanitario y la normativa internacional de derechos humanos y, en particular, cuando sean aplicables, la </a:t>
            </a:r>
            <a:r>
              <a:rPr lang="en-US" sz="2400" b="1">
                <a:latin typeface="Batang" pitchFamily="18" charset="-127"/>
                <a:ea typeface="Batang" pitchFamily="18" charset="-127"/>
              </a:rPr>
              <a:t>Convención  sobre el Estatuto de los Refugiados de 1951 y su Protocolo de 1967</a:t>
            </a:r>
            <a:r>
              <a:rPr lang="en-US" sz="2400">
                <a:latin typeface="Batang" pitchFamily="18" charset="-127"/>
                <a:ea typeface="Batang" pitchFamily="18" charset="-127"/>
              </a:rPr>
              <a:t>, así como el principio de </a:t>
            </a:r>
            <a:r>
              <a:rPr lang="en-US" sz="2400" i="1">
                <a:latin typeface="Batang" pitchFamily="18" charset="-127"/>
                <a:ea typeface="Batang" pitchFamily="18" charset="-127"/>
              </a:rPr>
              <a:t>non-refoulement</a:t>
            </a:r>
            <a:r>
              <a:rPr lang="en-US" sz="2400">
                <a:latin typeface="Batang" pitchFamily="18" charset="-127"/>
                <a:ea typeface="Batang" pitchFamily="18" charset="-127"/>
              </a:rPr>
              <a:t> consagrado en dichos instrumentos.</a:t>
            </a:r>
          </a:p>
        </p:txBody>
      </p:sp>
      <p:graphicFrame>
        <p:nvGraphicFramePr>
          <p:cNvPr id="10245" name="Object 1"/>
          <p:cNvGraphicFramePr>
            <a:graphicFrameLocks noChangeAspect="1"/>
          </p:cNvGraphicFramePr>
          <p:nvPr/>
        </p:nvGraphicFramePr>
        <p:xfrm>
          <a:off x="8459788" y="6011863"/>
          <a:ext cx="576262" cy="739775"/>
        </p:xfrm>
        <a:graphic>
          <a:graphicData uri="http://schemas.openxmlformats.org/presentationml/2006/ole">
            <p:oleObj spid="_x0000_s10247" name="Photo Editor Photo" r:id="rId3" imgW="1600000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1830</Words>
  <Application>Microsoft Office PowerPoint</Application>
  <PresentationFormat>Presentación en pantalla (4:3)</PresentationFormat>
  <Paragraphs>197</Paragraphs>
  <Slides>23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El nexo asilo-migración: ¿Cuándo se le debe reconocer la condición de refugiado a una  víctima de trata?  04 de setiembre, 2012 </vt:lpstr>
      <vt:lpstr>Objetivos</vt:lpstr>
      <vt:lpstr>El interés del ACNUR en relación al tema de la trata de personas</vt:lpstr>
      <vt:lpstr>¿Todas las víctimas de trata deben ser reconocidas como refugiadas?</vt:lpstr>
      <vt:lpstr>Algunos escenarios..</vt:lpstr>
      <vt:lpstr>Algunos escenarios..</vt:lpstr>
      <vt:lpstr>Marco jurídico de protección</vt:lpstr>
      <vt:lpstr>Fuentes legales de este reconocimiento como refugiado a VdT</vt:lpstr>
      <vt:lpstr>Diapositiva 9</vt:lpstr>
      <vt:lpstr>Diapositiva 10</vt:lpstr>
      <vt:lpstr>Convención de 1951</vt:lpstr>
      <vt:lpstr>Convención de 1951</vt:lpstr>
      <vt:lpstr>Diapositiva 13</vt:lpstr>
      <vt:lpstr>¿Cómo relacionamos el concepto de trata con el concepto de persecución?</vt:lpstr>
      <vt:lpstr>Convención de 1951</vt:lpstr>
      <vt:lpstr>Convención de 1951</vt:lpstr>
      <vt:lpstr>4. Motivos de la Convención de 1951 </vt:lpstr>
      <vt:lpstr>Decisiones estatales sobre los motivos de la Convención de 1951 en casos de trata</vt:lpstr>
      <vt:lpstr>Decisiones estatales sobre los motivos de la Convención de 1951 en casos de trata</vt:lpstr>
      <vt:lpstr>Medidas de protección  en casos de trata de personas</vt:lpstr>
      <vt:lpstr>Análisis de caso</vt:lpstr>
      <vt:lpstr>Conclusiones</vt:lpstr>
      <vt:lpstr>Diapositiva 23</vt:lpstr>
    </vt:vector>
  </TitlesOfParts>
  <Company>UNHCR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protección de refugiados y solicitantes de asilo víctimas de trata de personas</dc:title>
  <dc:creator>UNHCRUser</dc:creator>
  <cp:lastModifiedBy>IT</cp:lastModifiedBy>
  <cp:revision>28</cp:revision>
  <dcterms:created xsi:type="dcterms:W3CDTF">2012-08-28T17:01:06Z</dcterms:created>
  <dcterms:modified xsi:type="dcterms:W3CDTF">2012-10-04T20:17:52Z</dcterms:modified>
</cp:coreProperties>
</file>