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D09E-33F9-4521-A414-BF062BCA8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6113-F623-4B1C-9DB4-54CBF2C6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791-A7CD-4A20-BE41-69C56DBEB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6ABB6-EE42-4CA1-B4ED-6E7B66935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3F107-E0D7-4F4B-840F-079BDDEF0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A1FDB-B959-4523-9D1F-D7AC20B62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94F83-368B-47A1-A5CA-D685D8F17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489BB-47EB-4DA8-B53B-D989A34C5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235B-4EA3-487A-B22F-0B8266F5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A7E2-2B13-443D-B906-25E9C32A1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8D52-E7B7-4EFA-9F81-A6CC35BF1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22C6D8-F686-4BFE-B107-D5CE85F49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6"/>
          <p:cNvSpPr txBox="1">
            <a:spLocks noChangeArrowheads="1"/>
          </p:cNvSpPr>
          <p:nvPr/>
        </p:nvSpPr>
        <p:spPr bwMode="auto">
          <a:xfrm>
            <a:off x="323850" y="2852738"/>
            <a:ext cx="88201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3200" b="1">
                <a:latin typeface="Calibri" pitchFamily="34" charset="0"/>
                <a:cs typeface="Arial" charset="0"/>
              </a:rPr>
              <a:t>Cooperación para las iniciativas estatales para el fomento de la integracíon en los países miembros de la CRM</a:t>
            </a:r>
          </a:p>
          <a:p>
            <a:endParaRPr lang="fr-CH" sz="3200" b="1">
              <a:latin typeface="Calibri" pitchFamily="34" charset="0"/>
              <a:cs typeface="Arial" charset="0"/>
            </a:endParaRPr>
          </a:p>
          <a:p>
            <a:pPr algn="r"/>
            <a:r>
              <a:rPr lang="fr-CH" sz="2000" b="1">
                <a:latin typeface="Calibri" pitchFamily="34" charset="0"/>
                <a:cs typeface="Arial" charset="0"/>
              </a:rPr>
              <a:t>San José 23 de febrero 2012</a:t>
            </a:r>
          </a:p>
          <a:p>
            <a:endParaRPr lang="fr-CH" sz="2400" b="1">
              <a:latin typeface="Calibri" pitchFamily="34" charset="0"/>
              <a:cs typeface="Arial" charset="0"/>
            </a:endParaRPr>
          </a:p>
          <a:p>
            <a:r>
              <a:rPr lang="fr-CH" sz="2400" b="1">
                <a:latin typeface="Calibri" pitchFamily="34" charset="0"/>
                <a:cs typeface="Arial" charset="0"/>
              </a:rPr>
              <a:t>Alto Comisionado de la ONU para los Refugiados (ACNUR)</a:t>
            </a:r>
            <a:endParaRPr lang="en-US" sz="1600" b="1">
              <a:cs typeface="Arial" charset="0"/>
            </a:endParaRPr>
          </a:p>
        </p:txBody>
      </p:sp>
      <p:pic>
        <p:nvPicPr>
          <p:cNvPr id="1028" name="Picture 3" descr="Slog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6092825"/>
            <a:ext cx="25923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Horiz_b-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6061075"/>
            <a:ext cx="1727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9144000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5" imgW="10158730" imgH="3250794" progId="">
                  <p:embed/>
                </p:oleObj>
              </mc:Choice>
              <mc:Fallback>
                <p:oleObj name="Image" r:id="rId5" imgW="10158730" imgH="32507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Slog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6092825"/>
            <a:ext cx="25923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Horiz_b-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6061075"/>
            <a:ext cx="1727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0"/>
          <a:ext cx="91440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5" imgW="9625397" imgH="3276190" progId="">
                  <p:embed/>
                </p:oleObj>
              </mc:Choice>
              <mc:Fallback>
                <p:oleObj name="Image" r:id="rId5" imgW="9625397" imgH="327619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  <a:p>
            <a:pPr eaLnBrk="1" hangingPunct="1">
              <a:buFontTx/>
              <a:buNone/>
            </a:pPr>
            <a:endParaRPr lang="es-ES_tradnl" sz="2800" b="1" smtClean="0"/>
          </a:p>
          <a:p>
            <a:pPr eaLnBrk="1" hangingPunct="1">
              <a:buFontTx/>
              <a:buNone/>
            </a:pPr>
            <a:r>
              <a:rPr lang="es-ES_tradnl" sz="2800" b="1" smtClean="0"/>
              <a:t>Los refugiados en Costa Rica:</a:t>
            </a:r>
          </a:p>
          <a:p>
            <a:pPr eaLnBrk="1" hangingPunct="1">
              <a:buFontTx/>
              <a:buNone/>
            </a:pPr>
            <a:endParaRPr lang="es-ES_tradnl" sz="2800" b="1" smtClean="0"/>
          </a:p>
          <a:p>
            <a:pPr eaLnBrk="1" hangingPunct="1"/>
            <a:r>
              <a:rPr lang="es-ES_tradnl" sz="2000" b="1" smtClean="0"/>
              <a:t>12571 personas refugiadas de mas de 40 nacionalidades</a:t>
            </a:r>
          </a:p>
          <a:p>
            <a:pPr eaLnBrk="1" hangingPunct="1"/>
            <a:r>
              <a:rPr lang="es-ES_tradnl" sz="2000" b="1" smtClean="0"/>
              <a:t>10297 refugiados de Colombia</a:t>
            </a:r>
          </a:p>
          <a:p>
            <a:pPr eaLnBrk="1" hangingPunct="1"/>
            <a:r>
              <a:rPr lang="es-ES_tradnl" sz="2000" b="1" smtClean="0"/>
              <a:t>En 2011 964 personas solicitaron la condición de refugiado </a:t>
            </a:r>
          </a:p>
          <a:p>
            <a:pPr eaLnBrk="1" hangingPunct="1">
              <a:buFontTx/>
              <a:buNone/>
            </a:pPr>
            <a:endParaRPr lang="es-ES_tradnl" sz="2800" b="1" smtClean="0"/>
          </a:p>
          <a:p>
            <a:pPr eaLnBrk="1" hangingPunct="1">
              <a:buFontTx/>
              <a:buNone/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250825" y="3151188"/>
            <a:ext cx="8351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s-ES_tradnl" sz="1600">
              <a:latin typeface="Calibri" pitchFamily="34" charset="0"/>
              <a:cs typeface="Arial" charset="0"/>
            </a:endParaRPr>
          </a:p>
          <a:p>
            <a:endParaRPr lang="en-US" sz="1600" b="1">
              <a:cs typeface="Arial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0"/>
          <a:ext cx="914400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3" imgW="8888889" imgH="2946032" progId="">
                  <p:embed/>
                </p:oleObj>
              </mc:Choice>
              <mc:Fallback>
                <p:oleObj name="Image" r:id="rId3" imgW="8888889" imgH="294603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Sloga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6092825"/>
            <a:ext cx="25923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oriz_b-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6061075"/>
            <a:ext cx="1727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s-ES_tradnl" smtClean="0"/>
          </a:p>
          <a:p>
            <a:pPr eaLnBrk="1" hangingPunct="1">
              <a:lnSpc>
                <a:spcPct val="90000"/>
              </a:lnSpc>
            </a:pPr>
            <a:endParaRPr lang="es-ES_tradnl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800" b="1" smtClean="0"/>
              <a:t>Metas para la integración de las personas refugiadas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2800" b="1" smtClean="0"/>
          </a:p>
          <a:p>
            <a:pPr eaLnBrk="1" hangingPunct="1">
              <a:lnSpc>
                <a:spcPct val="90000"/>
              </a:lnSpc>
            </a:pPr>
            <a:r>
              <a:rPr lang="es-ES_tradnl" sz="2000" b="1" smtClean="0"/>
              <a:t>Fomentar la autosuficiencia de las personas refugiadas y asegurar su participación en el diseño de los programas de apoyo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2000" b="1" smtClean="0"/>
          </a:p>
          <a:p>
            <a:pPr eaLnBrk="1" hangingPunct="1">
              <a:lnSpc>
                <a:spcPct val="90000"/>
              </a:lnSpc>
            </a:pPr>
            <a:r>
              <a:rPr lang="es-ES_tradnl" sz="2000" b="1" smtClean="0"/>
              <a:t>Acceso equitativo a servicios en el país de acogida</a:t>
            </a:r>
          </a:p>
          <a:p>
            <a:pPr eaLnBrk="1" hangingPunct="1">
              <a:lnSpc>
                <a:spcPct val="90000"/>
              </a:lnSpc>
            </a:pPr>
            <a:endParaRPr lang="es-ES_tradnl" sz="2000" b="1" smtClean="0"/>
          </a:p>
          <a:p>
            <a:pPr eaLnBrk="1" hangingPunct="1">
              <a:lnSpc>
                <a:spcPct val="90000"/>
              </a:lnSpc>
            </a:pPr>
            <a:r>
              <a:rPr lang="es-ES_tradnl" sz="2000" b="1" smtClean="0"/>
              <a:t>Fortalecer espacios de intercambio entre las personas refugiadas y la sociedad receptora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6"/>
          <p:cNvSpPr txBox="1">
            <a:spLocks noChangeArrowheads="1"/>
          </p:cNvSpPr>
          <p:nvPr/>
        </p:nvSpPr>
        <p:spPr bwMode="auto">
          <a:xfrm>
            <a:off x="250825" y="3151188"/>
            <a:ext cx="8351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sz="1600">
              <a:latin typeface="Calibri" pitchFamily="34" charset="0"/>
              <a:cs typeface="Arial" charset="0"/>
            </a:endParaRPr>
          </a:p>
          <a:p>
            <a:endParaRPr lang="en-US" sz="1600" b="1">
              <a:cs typeface="Arial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Image" r:id="rId3" imgW="8888889" imgH="2501587" progId="">
                  <p:embed/>
                </p:oleObj>
              </mc:Choice>
              <mc:Fallback>
                <p:oleObj name="Image" r:id="rId3" imgW="8888889" imgH="250158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Sloga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5876925"/>
            <a:ext cx="2592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oriz_b-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6061075"/>
            <a:ext cx="1727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>
              <a:buFontTx/>
              <a:buNone/>
            </a:pPr>
            <a:endParaRPr lang="es-ES_tradnl" smtClean="0"/>
          </a:p>
          <a:p>
            <a:pPr eaLnBrk="1" hangingPunct="1"/>
            <a:r>
              <a:rPr lang="es-ES_tradnl" sz="2000" b="1" smtClean="0"/>
              <a:t>Apoyar iniciativas e instituciones ya existentes, no generar sistemas paralelos para las personas refugiadas</a:t>
            </a:r>
          </a:p>
          <a:p>
            <a:pPr eaLnBrk="1" hangingPunct="1">
              <a:buFontTx/>
              <a:buNone/>
            </a:pPr>
            <a:endParaRPr lang="es-ES_tradnl" sz="2000" b="1" smtClean="0"/>
          </a:p>
          <a:p>
            <a:pPr eaLnBrk="1" hangingPunct="1"/>
            <a:r>
              <a:rPr lang="es-ES_tradnl" sz="2000" b="1" smtClean="0"/>
              <a:t>Responder a las necesidades específicas de las personas según edad, género, origen étnico, etc.</a:t>
            </a:r>
            <a:endParaRPr lang="en-US" sz="2000" b="1" smtClean="0"/>
          </a:p>
          <a:p>
            <a:pPr eaLnBrk="1" hangingPunct="1">
              <a:buFontTx/>
              <a:buNone/>
            </a:pPr>
            <a:endParaRPr lang="es-ES_tradnl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250825" y="3151188"/>
            <a:ext cx="83518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1600">
              <a:latin typeface="Calibri" pitchFamily="34" charset="0"/>
              <a:cs typeface="Arial" charset="0"/>
            </a:endParaRPr>
          </a:p>
          <a:p>
            <a:endParaRPr lang="es-ES_tradnl" sz="1600">
              <a:latin typeface="Calibri" pitchFamily="34" charset="0"/>
              <a:cs typeface="Arial" charset="0"/>
            </a:endParaRPr>
          </a:p>
          <a:p>
            <a:endParaRPr lang="es-ES_tradnl" sz="1600">
              <a:latin typeface="Calibri" pitchFamily="34" charset="0"/>
              <a:cs typeface="Arial" charset="0"/>
            </a:endParaRPr>
          </a:p>
          <a:p>
            <a:endParaRPr lang="en-US" sz="1600" b="1">
              <a:cs typeface="Arial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0"/>
          <a:ext cx="91440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Image" r:id="rId3" imgW="8888889" imgH="2679365" progId="">
                  <p:embed/>
                </p:oleObj>
              </mc:Choice>
              <mc:Fallback>
                <p:oleObj name="Image" r:id="rId3" imgW="8888889" imgH="267936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Sloga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5876925"/>
            <a:ext cx="25923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oriz_b-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6061075"/>
            <a:ext cx="1727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UNHCR 60th Logo_black_ES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67625" y="6165850"/>
            <a:ext cx="12969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>
              <a:buFontTx/>
              <a:buNone/>
            </a:pPr>
            <a:r>
              <a:rPr lang="es-ES_tradnl" sz="2800" b="1" smtClean="0"/>
              <a:t>Retos actuales para la integración:</a:t>
            </a:r>
            <a:r>
              <a:rPr lang="es-ES_tradnl" smtClean="0"/>
              <a:t> </a:t>
            </a:r>
            <a:endParaRPr lang="es-ES_tradnl" sz="2000" smtClean="0"/>
          </a:p>
          <a:p>
            <a:pPr eaLnBrk="1" hangingPunct="1"/>
            <a:r>
              <a:rPr lang="es-ES_tradnl" sz="2000" b="1" smtClean="0"/>
              <a:t>Integración económica: Documentación, acceso al mercado laboral, convalidación de títulos académicos, acceso a la salud, acceso a una vivienda</a:t>
            </a:r>
          </a:p>
          <a:p>
            <a:pPr eaLnBrk="1" hangingPunct="1"/>
            <a:r>
              <a:rPr lang="es-ES_tradnl" sz="2000" b="1" smtClean="0"/>
              <a:t>Integración social: Discriminación, desconocimiento de la situación de las personas refugiadas</a:t>
            </a:r>
          </a:p>
          <a:p>
            <a:pPr eaLnBrk="1" hangingPunct="1"/>
            <a:r>
              <a:rPr lang="es-ES_tradnl" sz="2000" b="1" smtClean="0"/>
              <a:t>Integración cultural: Participación en organizaciones locales, fomentar espacios de intercambio </a:t>
            </a:r>
            <a:endParaRPr lang="en-US" sz="2000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79388" y="2924175"/>
            <a:ext cx="8351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R" sz="1600" b="1">
              <a:cs typeface="Arial" charset="0"/>
            </a:endParaRPr>
          </a:p>
        </p:txBody>
      </p:sp>
      <p:pic>
        <p:nvPicPr>
          <p:cNvPr id="3076" name="Picture 3" descr="Horiz_b-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6061075"/>
            <a:ext cx="1727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0"/>
          <a:ext cx="9144000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Image" r:id="rId4" imgW="8888889" imgH="2806349" progId="">
                  <p:embed/>
                </p:oleObj>
              </mc:Choice>
              <mc:Fallback>
                <p:oleObj name="Image" r:id="rId4" imgW="8888889" imgH="280634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20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Sloga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6170613"/>
            <a:ext cx="25923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  <a:p>
            <a:pPr eaLnBrk="1" hangingPunct="1">
              <a:buFontTx/>
              <a:buNone/>
            </a:pPr>
            <a:r>
              <a:rPr lang="es-ES_tradnl" sz="2800" b="1" smtClean="0"/>
              <a:t>Cooperación para la integración:</a:t>
            </a:r>
          </a:p>
          <a:p>
            <a:pPr eaLnBrk="1" hangingPunct="1">
              <a:buFontTx/>
              <a:buNone/>
            </a:pPr>
            <a:endParaRPr lang="es-ES_tradnl" sz="2800" b="1" smtClean="0"/>
          </a:p>
          <a:p>
            <a:pPr eaLnBrk="1" hangingPunct="1"/>
            <a:r>
              <a:rPr lang="es-ES_tradnl" sz="2000" b="1" smtClean="0"/>
              <a:t>Campaña 1+1 hacemos Costa Rica</a:t>
            </a:r>
          </a:p>
          <a:p>
            <a:pPr eaLnBrk="1" hangingPunct="1">
              <a:buFontTx/>
              <a:buNone/>
            </a:pPr>
            <a:endParaRPr lang="es-ES_tradnl" sz="2000" b="1" smtClean="0"/>
          </a:p>
          <a:p>
            <a:pPr eaLnBrk="1" hangingPunct="1"/>
            <a:r>
              <a:rPr lang="es-ES_tradnl" sz="2000" b="1" smtClean="0"/>
              <a:t>Proyectos Rutas de Integración y Entre Vecinos</a:t>
            </a:r>
          </a:p>
          <a:p>
            <a:pPr eaLnBrk="1" hangingPunct="1">
              <a:buFontTx/>
              <a:buNone/>
            </a:pPr>
            <a:endParaRPr lang="es-ES_tradnl" sz="2000" b="1" smtClean="0"/>
          </a:p>
          <a:p>
            <a:pPr eaLnBrk="1" hangingPunct="1"/>
            <a:r>
              <a:rPr lang="es-ES_tradnl" sz="2000" b="1" smtClean="0"/>
              <a:t>Proyecto Lazos sin Fronteras</a:t>
            </a:r>
          </a:p>
          <a:p>
            <a:pPr eaLnBrk="1" hangingPunct="1">
              <a:buFontTx/>
              <a:buNone/>
            </a:pPr>
            <a:endParaRPr lang="es-ES_tradnl" sz="2000" b="1" smtClean="0"/>
          </a:p>
          <a:p>
            <a:pPr eaLnBrk="1" hangingPunct="1">
              <a:buFontTx/>
              <a:buNone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250825" y="3151188"/>
            <a:ext cx="8351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latin typeface="Calibri" pitchFamily="34" charset="0"/>
              <a:cs typeface="Arial" charset="0"/>
            </a:endParaRPr>
          </a:p>
          <a:p>
            <a:endParaRPr lang="es-ES_tradnl" sz="1600">
              <a:latin typeface="Calibri" pitchFamily="34" charset="0"/>
              <a:cs typeface="Arial" charset="0"/>
            </a:endParaRPr>
          </a:p>
          <a:p>
            <a:endParaRPr lang="en-US" sz="1600" b="1">
              <a:cs typeface="Arial" charset="0"/>
            </a:endParaRPr>
          </a:p>
        </p:txBody>
      </p:sp>
      <p:pic>
        <p:nvPicPr>
          <p:cNvPr id="5123" name="Picture 3" descr="Slog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6092825"/>
            <a:ext cx="25923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oriz_b-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6061075"/>
            <a:ext cx="1727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CR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>
              <a:buFontTx/>
              <a:buNone/>
            </a:pPr>
            <a:r>
              <a:rPr lang="es-ES_tradnl" sz="2800" b="1" dirty="0" smtClean="0"/>
              <a:t>Retos para el futuro:</a:t>
            </a:r>
          </a:p>
          <a:p>
            <a:pPr eaLnBrk="1" hangingPunct="1"/>
            <a:r>
              <a:rPr lang="es-ES_tradnl" sz="2000" b="1" dirty="0" smtClean="0"/>
              <a:t>Asegurar que los programas e iniciativas tengan un enfoque diferenciado</a:t>
            </a:r>
          </a:p>
          <a:p>
            <a:pPr eaLnBrk="1" hangingPunct="1">
              <a:buFontTx/>
              <a:buNone/>
            </a:pPr>
            <a:r>
              <a:rPr lang="es-ES_tradnl" sz="2000" b="1" dirty="0" smtClean="0"/>
              <a:t> </a:t>
            </a:r>
          </a:p>
          <a:p>
            <a:pPr eaLnBrk="1" hangingPunct="1"/>
            <a:r>
              <a:rPr lang="es-ES_tradnl" sz="2000" b="1" dirty="0" smtClean="0"/>
              <a:t>Seguir trabajando para afinar criterios y visiones sobre como fomentar y medir los niveles de integración de las personas refugiadas en el país</a:t>
            </a:r>
          </a:p>
          <a:p>
            <a:pPr eaLnBrk="1" hangingPunct="1">
              <a:buFontTx/>
              <a:buNone/>
            </a:pPr>
            <a:endParaRPr lang="es-ES_tradnl" sz="2000" b="1" dirty="0" smtClean="0"/>
          </a:p>
          <a:p>
            <a:pPr eaLnBrk="1" hangingPunct="1"/>
            <a:r>
              <a:rPr lang="es-ES_tradnl" sz="2000" b="1" dirty="0" smtClean="0"/>
              <a:t>Unir esfuerzos para llegar a las instituciones claves para que los refugiados puedan tener un acceso oportuno a los servicios necesarios para su integración  </a:t>
            </a:r>
          </a:p>
          <a:p>
            <a:pPr eaLnBrk="1" hangingPunct="1">
              <a:buFontTx/>
              <a:buNone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282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UNHCR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UNHCRUser</dc:creator>
  <cp:lastModifiedBy>CON Ana Paola</cp:lastModifiedBy>
  <cp:revision>4</cp:revision>
  <dcterms:created xsi:type="dcterms:W3CDTF">2012-02-18T21:04:42Z</dcterms:created>
  <dcterms:modified xsi:type="dcterms:W3CDTF">2017-03-03T21:06:16Z</dcterms:modified>
</cp:coreProperties>
</file>