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</p:sldMasterIdLst>
  <p:handoutMasterIdLst>
    <p:handoutMasterId r:id="rId17"/>
  </p:handoutMasterIdLst>
  <p:sldIdLst>
    <p:sldId id="256" r:id="rId2"/>
    <p:sldId id="266" r:id="rId3"/>
    <p:sldId id="287" r:id="rId4"/>
    <p:sldId id="286" r:id="rId5"/>
    <p:sldId id="277" r:id="rId6"/>
    <p:sldId id="285" r:id="rId7"/>
    <p:sldId id="273" r:id="rId8"/>
    <p:sldId id="278" r:id="rId9"/>
    <p:sldId id="284" r:id="rId10"/>
    <p:sldId id="281" r:id="rId11"/>
    <p:sldId id="282" r:id="rId12"/>
    <p:sldId id="283" r:id="rId13"/>
    <p:sldId id="260" r:id="rId14"/>
    <p:sldId id="259" r:id="rId15"/>
    <p:sldId id="288" r:id="rId16"/>
  </p:sldIdLst>
  <p:sldSz cx="9144000" cy="6858000" type="screen4x3"/>
  <p:notesSz cx="6858000" cy="9144000"/>
  <p:defaultTextStyle>
    <a:defPPr>
      <a:defRPr lang="es-ES_tradn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 autoAdjust="0"/>
    <p:restoredTop sz="94671" autoAdjust="0"/>
  </p:normalViewPr>
  <p:slideViewPr>
    <p:cSldViewPr>
      <p:cViewPr>
        <p:scale>
          <a:sx n="77" d="100"/>
          <a:sy n="77" d="100"/>
        </p:scale>
        <p:origin x="-1176" y="-4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174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174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0520F090-F5BA-4531-910B-E3209ADCA045}" type="slidenum">
              <a:rPr lang="es-ES_tradnl"/>
              <a:pPr>
                <a:defRPr/>
              </a:pPr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99187570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4000" cy="6856413"/>
            <a:chOff x="0" y="0"/>
            <a:chExt cx="5760" cy="4319"/>
          </a:xfrm>
        </p:grpSpPr>
        <p:sp>
          <p:nvSpPr>
            <p:cNvPr id="5" name="Freeform 3"/>
            <p:cNvSpPr>
              <a:spLocks/>
            </p:cNvSpPr>
            <p:nvPr/>
          </p:nvSpPr>
          <p:spPr bwMode="hidden">
            <a:xfrm>
              <a:off x="0" y="12"/>
              <a:ext cx="5758" cy="3273"/>
            </a:xfrm>
            <a:custGeom>
              <a:avLst/>
              <a:gdLst/>
              <a:ahLst/>
              <a:cxnLst>
                <a:cxn ang="0">
                  <a:pos x="3193" y="1816"/>
                </a:cxn>
                <a:cxn ang="0">
                  <a:pos x="0" y="0"/>
                </a:cxn>
                <a:cxn ang="0">
                  <a:pos x="0" y="522"/>
                </a:cxn>
                <a:cxn ang="0">
                  <a:pos x="3037" y="1978"/>
                </a:cxn>
                <a:cxn ang="0">
                  <a:pos x="5740" y="3273"/>
                </a:cxn>
                <a:cxn ang="0">
                  <a:pos x="5740" y="3267"/>
                </a:cxn>
                <a:cxn ang="0">
                  <a:pos x="3193" y="1816"/>
                </a:cxn>
                <a:cxn ang="0">
                  <a:pos x="3193" y="1816"/>
                </a:cxn>
              </a:cxnLst>
              <a:rect l="0" t="0" r="r" b="b"/>
              <a:pathLst>
                <a:path w="5740" h="3273">
                  <a:moveTo>
                    <a:pt x="3193" y="1816"/>
                  </a:moveTo>
                  <a:lnTo>
                    <a:pt x="0" y="0"/>
                  </a:lnTo>
                  <a:lnTo>
                    <a:pt x="0" y="522"/>
                  </a:lnTo>
                  <a:lnTo>
                    <a:pt x="3037" y="1978"/>
                  </a:lnTo>
                  <a:lnTo>
                    <a:pt x="5740" y="3273"/>
                  </a:lnTo>
                  <a:lnTo>
                    <a:pt x="5740" y="3267"/>
                  </a:lnTo>
                  <a:lnTo>
                    <a:pt x="3193" y="1816"/>
                  </a:lnTo>
                  <a:lnTo>
                    <a:pt x="3193" y="181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3529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"/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hidden">
            <a:xfrm>
              <a:off x="149" y="0"/>
              <a:ext cx="5609" cy="3243"/>
            </a:xfrm>
            <a:custGeom>
              <a:avLst/>
              <a:gdLst/>
              <a:ahLst/>
              <a:cxnLst>
                <a:cxn ang="0">
                  <a:pos x="3163" y="1714"/>
                </a:cxn>
                <a:cxn ang="0">
                  <a:pos x="431" y="0"/>
                </a:cxn>
                <a:cxn ang="0">
                  <a:pos x="0" y="0"/>
                </a:cxn>
                <a:cxn ang="0">
                  <a:pos x="3086" y="1786"/>
                </a:cxn>
                <a:cxn ang="0">
                  <a:pos x="5591" y="3243"/>
                </a:cxn>
                <a:cxn ang="0">
                  <a:pos x="5591" y="3237"/>
                </a:cxn>
                <a:cxn ang="0">
                  <a:pos x="3163" y="1714"/>
                </a:cxn>
                <a:cxn ang="0">
                  <a:pos x="3163" y="1714"/>
                </a:cxn>
              </a:cxnLst>
              <a:rect l="0" t="0" r="r" b="b"/>
              <a:pathLst>
                <a:path w="5591" h="3243">
                  <a:moveTo>
                    <a:pt x="3163" y="1714"/>
                  </a:moveTo>
                  <a:lnTo>
                    <a:pt x="431" y="0"/>
                  </a:lnTo>
                  <a:lnTo>
                    <a:pt x="0" y="0"/>
                  </a:lnTo>
                  <a:lnTo>
                    <a:pt x="3086" y="1786"/>
                  </a:lnTo>
                  <a:lnTo>
                    <a:pt x="5591" y="3243"/>
                  </a:lnTo>
                  <a:lnTo>
                    <a:pt x="5591" y="3237"/>
                  </a:lnTo>
                  <a:lnTo>
                    <a:pt x="3163" y="1714"/>
                  </a:lnTo>
                  <a:lnTo>
                    <a:pt x="3163" y="1714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078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"/>
            </a:p>
          </p:txBody>
        </p:sp>
        <p:sp>
          <p:nvSpPr>
            <p:cNvPr id="7" name="Freeform 5"/>
            <p:cNvSpPr>
              <a:spLocks/>
            </p:cNvSpPr>
            <p:nvPr/>
          </p:nvSpPr>
          <p:spPr bwMode="hidden">
            <a:xfrm>
              <a:off x="0" y="3433"/>
              <a:ext cx="4038" cy="191"/>
            </a:xfrm>
            <a:custGeom>
              <a:avLst/>
              <a:gdLst/>
              <a:ahLst/>
              <a:cxnLst>
                <a:cxn ang="0">
                  <a:pos x="0" y="156"/>
                </a:cxn>
                <a:cxn ang="0">
                  <a:pos x="4042" y="192"/>
                </a:cxn>
                <a:cxn ang="0">
                  <a:pos x="4042" y="144"/>
                </a:cxn>
                <a:cxn ang="0">
                  <a:pos x="0" y="0"/>
                </a:cxn>
                <a:cxn ang="0">
                  <a:pos x="0" y="156"/>
                </a:cxn>
                <a:cxn ang="0">
                  <a:pos x="0" y="156"/>
                </a:cxn>
              </a:cxnLst>
              <a:rect l="0" t="0" r="r" b="b"/>
              <a:pathLst>
                <a:path w="4042" h="192">
                  <a:moveTo>
                    <a:pt x="0" y="156"/>
                  </a:moveTo>
                  <a:lnTo>
                    <a:pt x="4042" y="192"/>
                  </a:lnTo>
                  <a:lnTo>
                    <a:pt x="4042" y="144"/>
                  </a:lnTo>
                  <a:lnTo>
                    <a:pt x="0" y="0"/>
                  </a:lnTo>
                  <a:lnTo>
                    <a:pt x="0" y="156"/>
                  </a:lnTo>
                  <a:lnTo>
                    <a:pt x="0" y="15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5686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"/>
            </a:p>
          </p:txBody>
        </p:sp>
        <p:sp>
          <p:nvSpPr>
            <p:cNvPr id="8" name="Freeform 6"/>
            <p:cNvSpPr>
              <a:spLocks/>
            </p:cNvSpPr>
            <p:nvPr/>
          </p:nvSpPr>
          <p:spPr bwMode="hidden">
            <a:xfrm>
              <a:off x="4038" y="3577"/>
              <a:ext cx="1720" cy="65"/>
            </a:xfrm>
            <a:custGeom>
              <a:avLst/>
              <a:gdLst/>
              <a:ahLst/>
              <a:cxnLst>
                <a:cxn ang="0">
                  <a:pos x="1722" y="66"/>
                </a:cxn>
                <a:cxn ang="0">
                  <a:pos x="1722" y="60"/>
                </a:cxn>
                <a:cxn ang="0">
                  <a:pos x="0" y="0"/>
                </a:cxn>
                <a:cxn ang="0">
                  <a:pos x="0" y="48"/>
                </a:cxn>
                <a:cxn ang="0">
                  <a:pos x="1722" y="66"/>
                </a:cxn>
                <a:cxn ang="0">
                  <a:pos x="1722" y="66"/>
                </a:cxn>
              </a:cxnLst>
              <a:rect l="0" t="0" r="r" b="b"/>
              <a:pathLst>
                <a:path w="1722" h="66">
                  <a:moveTo>
                    <a:pt x="1722" y="66"/>
                  </a:moveTo>
                  <a:lnTo>
                    <a:pt x="1722" y="60"/>
                  </a:lnTo>
                  <a:lnTo>
                    <a:pt x="0" y="0"/>
                  </a:lnTo>
                  <a:lnTo>
                    <a:pt x="0" y="48"/>
                  </a:lnTo>
                  <a:lnTo>
                    <a:pt x="1722" y="66"/>
                  </a:lnTo>
                  <a:lnTo>
                    <a:pt x="1722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"/>
            </a:p>
          </p:txBody>
        </p:sp>
        <p:sp>
          <p:nvSpPr>
            <p:cNvPr id="9" name="Freeform 7"/>
            <p:cNvSpPr>
              <a:spLocks/>
            </p:cNvSpPr>
            <p:nvPr/>
          </p:nvSpPr>
          <p:spPr bwMode="hidden">
            <a:xfrm>
              <a:off x="0" y="3726"/>
              <a:ext cx="4784" cy="329"/>
            </a:xfrm>
            <a:custGeom>
              <a:avLst/>
              <a:gdLst/>
              <a:ahLst/>
              <a:cxnLst>
                <a:cxn ang="0">
                  <a:pos x="0" y="329"/>
                </a:cxn>
                <a:cxn ang="0">
                  <a:pos x="4789" y="77"/>
                </a:cxn>
                <a:cxn ang="0">
                  <a:pos x="4789" y="0"/>
                </a:cxn>
                <a:cxn ang="0">
                  <a:pos x="0" y="107"/>
                </a:cxn>
                <a:cxn ang="0">
                  <a:pos x="0" y="329"/>
                </a:cxn>
                <a:cxn ang="0">
                  <a:pos x="0" y="329"/>
                </a:cxn>
              </a:cxnLst>
              <a:rect l="0" t="0" r="r" b="b"/>
              <a:pathLst>
                <a:path w="4789" h="329">
                  <a:moveTo>
                    <a:pt x="0" y="329"/>
                  </a:moveTo>
                  <a:lnTo>
                    <a:pt x="4789" y="77"/>
                  </a:lnTo>
                  <a:lnTo>
                    <a:pt x="4789" y="0"/>
                  </a:lnTo>
                  <a:lnTo>
                    <a:pt x="0" y="107"/>
                  </a:lnTo>
                  <a:lnTo>
                    <a:pt x="0" y="329"/>
                  </a:lnTo>
                  <a:lnTo>
                    <a:pt x="0" y="329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1961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s-ES"/>
            </a:p>
          </p:txBody>
        </p:sp>
        <p:sp>
          <p:nvSpPr>
            <p:cNvPr id="10" name="Freeform 8"/>
            <p:cNvSpPr>
              <a:spLocks/>
            </p:cNvSpPr>
            <p:nvPr/>
          </p:nvSpPr>
          <p:spPr bwMode="hidden">
            <a:xfrm>
              <a:off x="4784" y="3702"/>
              <a:ext cx="974" cy="101"/>
            </a:xfrm>
            <a:custGeom>
              <a:avLst/>
              <a:gdLst/>
              <a:ahLst/>
              <a:cxnLst>
                <a:cxn ang="0">
                  <a:pos x="975" y="48"/>
                </a:cxn>
                <a:cxn ang="0">
                  <a:pos x="975" y="0"/>
                </a:cxn>
                <a:cxn ang="0">
                  <a:pos x="0" y="24"/>
                </a:cxn>
                <a:cxn ang="0">
                  <a:pos x="0" y="101"/>
                </a:cxn>
                <a:cxn ang="0">
                  <a:pos x="975" y="48"/>
                </a:cxn>
                <a:cxn ang="0">
                  <a:pos x="975" y="48"/>
                </a:cxn>
              </a:cxnLst>
              <a:rect l="0" t="0" r="r" b="b"/>
              <a:pathLst>
                <a:path w="975" h="101">
                  <a:moveTo>
                    <a:pt x="975" y="48"/>
                  </a:moveTo>
                  <a:lnTo>
                    <a:pt x="975" y="0"/>
                  </a:lnTo>
                  <a:lnTo>
                    <a:pt x="0" y="24"/>
                  </a:lnTo>
                  <a:lnTo>
                    <a:pt x="0" y="101"/>
                  </a:lnTo>
                  <a:lnTo>
                    <a:pt x="975" y="48"/>
                  </a:lnTo>
                  <a:lnTo>
                    <a:pt x="975" y="48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"/>
            </a:p>
          </p:txBody>
        </p:sp>
        <p:sp>
          <p:nvSpPr>
            <p:cNvPr id="11" name="Freeform 9"/>
            <p:cNvSpPr>
              <a:spLocks/>
            </p:cNvSpPr>
            <p:nvPr/>
          </p:nvSpPr>
          <p:spPr bwMode="hidden">
            <a:xfrm>
              <a:off x="3619" y="3815"/>
              <a:ext cx="2139" cy="198"/>
            </a:xfrm>
            <a:custGeom>
              <a:avLst/>
              <a:gdLst/>
              <a:ahLst/>
              <a:cxnLst>
                <a:cxn ang="0">
                  <a:pos x="2141" y="0"/>
                </a:cxn>
                <a:cxn ang="0">
                  <a:pos x="0" y="156"/>
                </a:cxn>
                <a:cxn ang="0">
                  <a:pos x="0" y="198"/>
                </a:cxn>
                <a:cxn ang="0">
                  <a:pos x="2141" y="0"/>
                </a:cxn>
                <a:cxn ang="0">
                  <a:pos x="2141" y="0"/>
                </a:cxn>
              </a:cxnLst>
              <a:rect l="0" t="0" r="r" b="b"/>
              <a:pathLst>
                <a:path w="2141" h="198">
                  <a:moveTo>
                    <a:pt x="2141" y="0"/>
                  </a:moveTo>
                  <a:lnTo>
                    <a:pt x="0" y="156"/>
                  </a:lnTo>
                  <a:lnTo>
                    <a:pt x="0" y="198"/>
                  </a:lnTo>
                  <a:lnTo>
                    <a:pt x="2141" y="0"/>
                  </a:lnTo>
                  <a:lnTo>
                    <a:pt x="2141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"/>
            </a:p>
          </p:txBody>
        </p:sp>
        <p:sp>
          <p:nvSpPr>
            <p:cNvPr id="12" name="Freeform 10"/>
            <p:cNvSpPr>
              <a:spLocks/>
            </p:cNvSpPr>
            <p:nvPr/>
          </p:nvSpPr>
          <p:spPr bwMode="hidden">
            <a:xfrm>
              <a:off x="0" y="3971"/>
              <a:ext cx="3619" cy="348"/>
            </a:xfrm>
            <a:custGeom>
              <a:avLst/>
              <a:gdLst/>
              <a:ahLst/>
              <a:cxnLst>
                <a:cxn ang="0">
                  <a:pos x="0" y="348"/>
                </a:cxn>
                <a:cxn ang="0">
                  <a:pos x="311" y="348"/>
                </a:cxn>
                <a:cxn ang="0">
                  <a:pos x="3623" y="42"/>
                </a:cxn>
                <a:cxn ang="0">
                  <a:pos x="3623" y="0"/>
                </a:cxn>
                <a:cxn ang="0">
                  <a:pos x="0" y="264"/>
                </a:cxn>
                <a:cxn ang="0">
                  <a:pos x="0" y="348"/>
                </a:cxn>
                <a:cxn ang="0">
                  <a:pos x="0" y="348"/>
                </a:cxn>
              </a:cxnLst>
              <a:rect l="0" t="0" r="r" b="b"/>
              <a:pathLst>
                <a:path w="3623" h="348">
                  <a:moveTo>
                    <a:pt x="0" y="348"/>
                  </a:moveTo>
                  <a:lnTo>
                    <a:pt x="311" y="348"/>
                  </a:lnTo>
                  <a:lnTo>
                    <a:pt x="3623" y="42"/>
                  </a:lnTo>
                  <a:lnTo>
                    <a:pt x="3623" y="0"/>
                  </a:lnTo>
                  <a:lnTo>
                    <a:pt x="0" y="264"/>
                  </a:lnTo>
                  <a:lnTo>
                    <a:pt x="0" y="348"/>
                  </a:lnTo>
                  <a:lnTo>
                    <a:pt x="0" y="34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2549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"/>
            </a:p>
          </p:txBody>
        </p:sp>
        <p:sp>
          <p:nvSpPr>
            <p:cNvPr id="13" name="Freeform 11"/>
            <p:cNvSpPr>
              <a:spLocks/>
            </p:cNvSpPr>
            <p:nvPr/>
          </p:nvSpPr>
          <p:spPr bwMode="hidden">
            <a:xfrm>
              <a:off x="2097" y="4043"/>
              <a:ext cx="2514" cy="276"/>
            </a:xfrm>
            <a:custGeom>
              <a:avLst/>
              <a:gdLst/>
              <a:ahLst/>
              <a:cxnLst>
                <a:cxn ang="0">
                  <a:pos x="2182" y="276"/>
                </a:cxn>
                <a:cxn ang="0">
                  <a:pos x="2517" y="204"/>
                </a:cxn>
                <a:cxn ang="0">
                  <a:pos x="2260" y="0"/>
                </a:cxn>
                <a:cxn ang="0">
                  <a:pos x="0" y="276"/>
                </a:cxn>
                <a:cxn ang="0">
                  <a:pos x="2182" y="276"/>
                </a:cxn>
                <a:cxn ang="0">
                  <a:pos x="2182" y="276"/>
                </a:cxn>
              </a:cxnLst>
              <a:rect l="0" t="0" r="r" b="b"/>
              <a:pathLst>
                <a:path w="2517" h="276">
                  <a:moveTo>
                    <a:pt x="2182" y="276"/>
                  </a:moveTo>
                  <a:lnTo>
                    <a:pt x="2517" y="204"/>
                  </a:lnTo>
                  <a:lnTo>
                    <a:pt x="2260" y="0"/>
                  </a:lnTo>
                  <a:lnTo>
                    <a:pt x="0" y="276"/>
                  </a:lnTo>
                  <a:lnTo>
                    <a:pt x="2182" y="276"/>
                  </a:lnTo>
                  <a:lnTo>
                    <a:pt x="2182" y="276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"/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hidden">
            <a:xfrm>
              <a:off x="4354" y="3869"/>
              <a:ext cx="1404" cy="378"/>
            </a:xfrm>
            <a:custGeom>
              <a:avLst/>
              <a:gdLst/>
              <a:ahLst/>
              <a:cxnLst>
                <a:cxn ang="0">
                  <a:pos x="1405" y="126"/>
                </a:cxn>
                <a:cxn ang="0">
                  <a:pos x="1405" y="0"/>
                </a:cxn>
                <a:cxn ang="0">
                  <a:pos x="0" y="174"/>
                </a:cxn>
                <a:cxn ang="0">
                  <a:pos x="257" y="378"/>
                </a:cxn>
                <a:cxn ang="0">
                  <a:pos x="1405" y="126"/>
                </a:cxn>
                <a:cxn ang="0">
                  <a:pos x="1405" y="126"/>
                </a:cxn>
              </a:cxnLst>
              <a:rect l="0" t="0" r="r" b="b"/>
              <a:pathLst>
                <a:path w="1405" h="378">
                  <a:moveTo>
                    <a:pt x="1405" y="126"/>
                  </a:moveTo>
                  <a:lnTo>
                    <a:pt x="1405" y="0"/>
                  </a:lnTo>
                  <a:lnTo>
                    <a:pt x="0" y="174"/>
                  </a:lnTo>
                  <a:lnTo>
                    <a:pt x="257" y="378"/>
                  </a:lnTo>
                  <a:lnTo>
                    <a:pt x="1405" y="126"/>
                  </a:lnTo>
                  <a:lnTo>
                    <a:pt x="1405" y="12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6863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"/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hidden">
            <a:xfrm>
              <a:off x="5030" y="3151"/>
              <a:ext cx="728" cy="240"/>
            </a:xfrm>
            <a:custGeom>
              <a:avLst/>
              <a:gdLst/>
              <a:ahLst/>
              <a:cxnLst>
                <a:cxn ang="0">
                  <a:pos x="729" y="240"/>
                </a:cxn>
                <a:cxn ang="0">
                  <a:pos x="0" y="0"/>
                </a:cxn>
                <a:cxn ang="0">
                  <a:pos x="0" y="6"/>
                </a:cxn>
                <a:cxn ang="0">
                  <a:pos x="729" y="240"/>
                </a:cxn>
                <a:cxn ang="0">
                  <a:pos x="729" y="240"/>
                </a:cxn>
              </a:cxnLst>
              <a:rect l="0" t="0" r="r" b="b"/>
              <a:pathLst>
                <a:path w="729" h="240">
                  <a:moveTo>
                    <a:pt x="729" y="240"/>
                  </a:moveTo>
                  <a:lnTo>
                    <a:pt x="0" y="0"/>
                  </a:lnTo>
                  <a:lnTo>
                    <a:pt x="0" y="6"/>
                  </a:lnTo>
                  <a:lnTo>
                    <a:pt x="729" y="240"/>
                  </a:lnTo>
                  <a:lnTo>
                    <a:pt x="729" y="24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"/>
            </a:p>
          </p:txBody>
        </p:sp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0" y="1486"/>
              <a:ext cx="5030" cy="1671"/>
            </a:xfrm>
            <a:custGeom>
              <a:avLst/>
              <a:gdLst/>
              <a:ahLst/>
              <a:cxnLst>
                <a:cxn ang="0">
                  <a:pos x="0" y="72"/>
                </a:cxn>
                <a:cxn ang="0">
                  <a:pos x="5035" y="1672"/>
                </a:cxn>
                <a:cxn ang="0">
                  <a:pos x="5035" y="1666"/>
                </a:cxn>
                <a:cxn ang="0">
                  <a:pos x="0" y="0"/>
                </a:cxn>
                <a:cxn ang="0">
                  <a:pos x="0" y="72"/>
                </a:cxn>
                <a:cxn ang="0">
                  <a:pos x="0" y="72"/>
                </a:cxn>
              </a:cxnLst>
              <a:rect l="0" t="0" r="r" b="b"/>
              <a:pathLst>
                <a:path w="5035" h="1672">
                  <a:moveTo>
                    <a:pt x="0" y="72"/>
                  </a:moveTo>
                  <a:lnTo>
                    <a:pt x="5035" y="1672"/>
                  </a:lnTo>
                  <a:lnTo>
                    <a:pt x="5035" y="1666"/>
                  </a:lnTo>
                  <a:lnTo>
                    <a:pt x="0" y="0"/>
                  </a:lnTo>
                  <a:lnTo>
                    <a:pt x="0" y="72"/>
                  </a:lnTo>
                  <a:lnTo>
                    <a:pt x="0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451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"/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hidden">
            <a:xfrm>
              <a:off x="5030" y="3049"/>
              <a:ext cx="728" cy="318"/>
            </a:xfrm>
            <a:custGeom>
              <a:avLst/>
              <a:gdLst/>
              <a:ahLst/>
              <a:cxnLst>
                <a:cxn ang="0">
                  <a:pos x="729" y="318"/>
                </a:cxn>
                <a:cxn ang="0">
                  <a:pos x="729" y="312"/>
                </a:cxn>
                <a:cxn ang="0">
                  <a:pos x="0" y="0"/>
                </a:cxn>
                <a:cxn ang="0">
                  <a:pos x="0" y="54"/>
                </a:cxn>
                <a:cxn ang="0">
                  <a:pos x="729" y="318"/>
                </a:cxn>
                <a:cxn ang="0">
                  <a:pos x="729" y="318"/>
                </a:cxn>
              </a:cxnLst>
              <a:rect l="0" t="0" r="r" b="b"/>
              <a:pathLst>
                <a:path w="729" h="318">
                  <a:moveTo>
                    <a:pt x="729" y="318"/>
                  </a:moveTo>
                  <a:lnTo>
                    <a:pt x="729" y="312"/>
                  </a:lnTo>
                  <a:lnTo>
                    <a:pt x="0" y="0"/>
                  </a:lnTo>
                  <a:lnTo>
                    <a:pt x="0" y="54"/>
                  </a:lnTo>
                  <a:lnTo>
                    <a:pt x="729" y="318"/>
                  </a:lnTo>
                  <a:lnTo>
                    <a:pt x="729" y="3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"/>
            </a:p>
          </p:txBody>
        </p:sp>
        <p:sp>
          <p:nvSpPr>
            <p:cNvPr id="18" name="Freeform 16"/>
            <p:cNvSpPr>
              <a:spLocks/>
            </p:cNvSpPr>
            <p:nvPr/>
          </p:nvSpPr>
          <p:spPr bwMode="hidden">
            <a:xfrm>
              <a:off x="0" y="916"/>
              <a:ext cx="5030" cy="2187"/>
            </a:xfrm>
            <a:custGeom>
              <a:avLst/>
              <a:gdLst/>
              <a:ahLst/>
              <a:cxnLst>
                <a:cxn ang="0">
                  <a:pos x="0" y="396"/>
                </a:cxn>
                <a:cxn ang="0">
                  <a:pos x="5035" y="2188"/>
                </a:cxn>
                <a:cxn ang="0">
                  <a:pos x="5035" y="2134"/>
                </a:cxn>
                <a:cxn ang="0">
                  <a:pos x="0" y="0"/>
                </a:cxn>
                <a:cxn ang="0">
                  <a:pos x="0" y="396"/>
                </a:cxn>
                <a:cxn ang="0">
                  <a:pos x="0" y="396"/>
                </a:cxn>
              </a:cxnLst>
              <a:rect l="0" t="0" r="r" b="b"/>
              <a:pathLst>
                <a:path w="5035" h="2188">
                  <a:moveTo>
                    <a:pt x="0" y="396"/>
                  </a:moveTo>
                  <a:lnTo>
                    <a:pt x="5035" y="2188"/>
                  </a:lnTo>
                  <a:lnTo>
                    <a:pt x="5035" y="2134"/>
                  </a:lnTo>
                  <a:lnTo>
                    <a:pt x="0" y="0"/>
                  </a:lnTo>
                  <a:lnTo>
                    <a:pt x="0" y="396"/>
                  </a:lnTo>
                  <a:lnTo>
                    <a:pt x="0" y="39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6667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"/>
            </a:p>
          </p:txBody>
        </p:sp>
        <p:sp>
          <p:nvSpPr>
            <p:cNvPr id="19" name="Freeform 17"/>
            <p:cNvSpPr>
              <a:spLocks/>
            </p:cNvSpPr>
            <p:nvPr/>
          </p:nvSpPr>
          <p:spPr bwMode="hidden">
            <a:xfrm>
              <a:off x="2294" y="0"/>
              <a:ext cx="3159" cy="272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145" y="2727"/>
                </a:cxn>
                <a:cxn ang="0">
                  <a:pos x="3163" y="2704"/>
                </a:cxn>
                <a:cxn ang="0">
                  <a:pos x="102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3163" h="2727">
                  <a:moveTo>
                    <a:pt x="0" y="0"/>
                  </a:moveTo>
                  <a:lnTo>
                    <a:pt x="3145" y="2727"/>
                  </a:lnTo>
                  <a:lnTo>
                    <a:pt x="3163" y="2704"/>
                  </a:lnTo>
                  <a:lnTo>
                    <a:pt x="10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980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"/>
            </a:p>
          </p:txBody>
        </p:sp>
        <p:sp>
          <p:nvSpPr>
            <p:cNvPr id="20" name="Freeform 18"/>
            <p:cNvSpPr>
              <a:spLocks/>
            </p:cNvSpPr>
            <p:nvPr/>
          </p:nvSpPr>
          <p:spPr bwMode="hidden">
            <a:xfrm>
              <a:off x="5435" y="2702"/>
              <a:ext cx="323" cy="299"/>
            </a:xfrm>
            <a:custGeom>
              <a:avLst/>
              <a:gdLst/>
              <a:ahLst/>
              <a:cxnLst>
                <a:cxn ang="0">
                  <a:pos x="323" y="299"/>
                </a:cxn>
                <a:cxn ang="0">
                  <a:pos x="323" y="263"/>
                </a:cxn>
                <a:cxn ang="0">
                  <a:pos x="18" y="0"/>
                </a:cxn>
                <a:cxn ang="0">
                  <a:pos x="0" y="23"/>
                </a:cxn>
                <a:cxn ang="0">
                  <a:pos x="323" y="299"/>
                </a:cxn>
                <a:cxn ang="0">
                  <a:pos x="323" y="299"/>
                </a:cxn>
              </a:cxnLst>
              <a:rect l="0" t="0" r="r" b="b"/>
              <a:pathLst>
                <a:path w="323" h="299">
                  <a:moveTo>
                    <a:pt x="323" y="299"/>
                  </a:moveTo>
                  <a:lnTo>
                    <a:pt x="323" y="263"/>
                  </a:lnTo>
                  <a:lnTo>
                    <a:pt x="18" y="0"/>
                  </a:lnTo>
                  <a:lnTo>
                    <a:pt x="0" y="23"/>
                  </a:lnTo>
                  <a:lnTo>
                    <a:pt x="323" y="299"/>
                  </a:lnTo>
                  <a:lnTo>
                    <a:pt x="323" y="29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4118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"/>
            </a:p>
          </p:txBody>
        </p:sp>
        <p:sp>
          <p:nvSpPr>
            <p:cNvPr id="21" name="Freeform 19"/>
            <p:cNvSpPr>
              <a:spLocks/>
            </p:cNvSpPr>
            <p:nvPr/>
          </p:nvSpPr>
          <p:spPr bwMode="hidden">
            <a:xfrm>
              <a:off x="5477" y="2588"/>
              <a:ext cx="281" cy="335"/>
            </a:xfrm>
            <a:custGeom>
              <a:avLst/>
              <a:gdLst/>
              <a:ahLst/>
              <a:cxnLst>
                <a:cxn ang="0">
                  <a:pos x="281" y="335"/>
                </a:cxn>
                <a:cxn ang="0">
                  <a:pos x="281" y="173"/>
                </a:cxn>
                <a:cxn ang="0">
                  <a:pos x="96" y="0"/>
                </a:cxn>
                <a:cxn ang="0">
                  <a:pos x="0" y="90"/>
                </a:cxn>
                <a:cxn ang="0">
                  <a:pos x="281" y="335"/>
                </a:cxn>
                <a:cxn ang="0">
                  <a:pos x="281" y="335"/>
                </a:cxn>
              </a:cxnLst>
              <a:rect l="0" t="0" r="r" b="b"/>
              <a:pathLst>
                <a:path w="281" h="335">
                  <a:moveTo>
                    <a:pt x="281" y="335"/>
                  </a:moveTo>
                  <a:lnTo>
                    <a:pt x="281" y="173"/>
                  </a:lnTo>
                  <a:lnTo>
                    <a:pt x="96" y="0"/>
                  </a:lnTo>
                  <a:lnTo>
                    <a:pt x="0" y="90"/>
                  </a:lnTo>
                  <a:lnTo>
                    <a:pt x="281" y="335"/>
                  </a:lnTo>
                  <a:lnTo>
                    <a:pt x="281" y="335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"/>
            </a:p>
          </p:txBody>
        </p:sp>
        <p:sp>
          <p:nvSpPr>
            <p:cNvPr id="22" name="Freeform 20"/>
            <p:cNvSpPr>
              <a:spLocks/>
            </p:cNvSpPr>
            <p:nvPr/>
          </p:nvSpPr>
          <p:spPr bwMode="hidden">
            <a:xfrm>
              <a:off x="2454" y="0"/>
              <a:ext cx="3119" cy="267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026" y="2680"/>
                </a:cxn>
                <a:cxn ang="0">
                  <a:pos x="3122" y="2590"/>
                </a:cxn>
                <a:cxn ang="0">
                  <a:pos x="383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3122" h="2680">
                  <a:moveTo>
                    <a:pt x="0" y="0"/>
                  </a:moveTo>
                  <a:lnTo>
                    <a:pt x="3026" y="2680"/>
                  </a:lnTo>
                  <a:lnTo>
                    <a:pt x="3122" y="2590"/>
                  </a:lnTo>
                  <a:lnTo>
                    <a:pt x="383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"/>
            </a:p>
          </p:txBody>
        </p:sp>
        <p:sp>
          <p:nvSpPr>
            <p:cNvPr id="23" name="Freeform 21"/>
            <p:cNvSpPr>
              <a:spLocks/>
            </p:cNvSpPr>
            <p:nvPr/>
          </p:nvSpPr>
          <p:spPr bwMode="hidden">
            <a:xfrm>
              <a:off x="5626" y="2534"/>
              <a:ext cx="132" cy="132"/>
            </a:xfrm>
            <a:custGeom>
              <a:avLst/>
              <a:gdLst/>
              <a:ahLst/>
              <a:cxnLst>
                <a:cxn ang="0">
                  <a:pos x="132" y="132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132" y="132"/>
                </a:cxn>
                <a:cxn ang="0">
                  <a:pos x="132" y="132"/>
                </a:cxn>
              </a:cxnLst>
              <a:rect l="0" t="0" r="r" b="b"/>
              <a:pathLst>
                <a:path w="132" h="132">
                  <a:moveTo>
                    <a:pt x="132" y="132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132" y="132"/>
                  </a:lnTo>
                  <a:lnTo>
                    <a:pt x="132" y="132"/>
                  </a:lnTo>
                  <a:close/>
                </a:path>
              </a:pathLst>
            </a:custGeom>
            <a:solidFill>
              <a:srgbClr val="FF999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"/>
            </a:p>
          </p:txBody>
        </p:sp>
        <p:sp>
          <p:nvSpPr>
            <p:cNvPr id="24" name="Freeform 22"/>
            <p:cNvSpPr>
              <a:spLocks/>
            </p:cNvSpPr>
            <p:nvPr/>
          </p:nvSpPr>
          <p:spPr bwMode="hidden">
            <a:xfrm>
              <a:off x="3112" y="0"/>
              <a:ext cx="2514" cy="253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517" y="2536"/>
                </a:cxn>
                <a:cxn ang="0">
                  <a:pos x="2517" y="2536"/>
                </a:cxn>
                <a:cxn ang="0">
                  <a:pos x="66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517" h="2536">
                  <a:moveTo>
                    <a:pt x="0" y="0"/>
                  </a:moveTo>
                  <a:lnTo>
                    <a:pt x="2517" y="2536"/>
                  </a:lnTo>
                  <a:lnTo>
                    <a:pt x="2517" y="2536"/>
                  </a:lnTo>
                  <a:lnTo>
                    <a:pt x="66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1373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"/>
            </a:p>
          </p:txBody>
        </p:sp>
        <p:sp>
          <p:nvSpPr>
            <p:cNvPr id="25" name="Freeform 23"/>
            <p:cNvSpPr>
              <a:spLocks/>
            </p:cNvSpPr>
            <p:nvPr/>
          </p:nvSpPr>
          <p:spPr bwMode="hidden">
            <a:xfrm>
              <a:off x="3488" y="0"/>
              <a:ext cx="2198" cy="248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188" y="2482"/>
                </a:cxn>
                <a:cxn ang="0">
                  <a:pos x="2200" y="2476"/>
                </a:cxn>
                <a:cxn ang="0">
                  <a:pos x="31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200" h="2482">
                  <a:moveTo>
                    <a:pt x="0" y="0"/>
                  </a:moveTo>
                  <a:lnTo>
                    <a:pt x="2188" y="2482"/>
                  </a:lnTo>
                  <a:lnTo>
                    <a:pt x="2200" y="2476"/>
                  </a:lnTo>
                  <a:lnTo>
                    <a:pt x="31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882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s-ES"/>
            </a:p>
          </p:txBody>
        </p:sp>
        <p:sp>
          <p:nvSpPr>
            <p:cNvPr id="26" name="Freeform 24"/>
            <p:cNvSpPr>
              <a:spLocks/>
            </p:cNvSpPr>
            <p:nvPr/>
          </p:nvSpPr>
          <p:spPr bwMode="hidden">
            <a:xfrm>
              <a:off x="5674" y="2474"/>
              <a:ext cx="84" cy="96"/>
            </a:xfrm>
            <a:custGeom>
              <a:avLst/>
              <a:gdLst/>
              <a:ahLst/>
              <a:cxnLst>
                <a:cxn ang="0">
                  <a:pos x="84" y="96"/>
                </a:cxn>
                <a:cxn ang="0">
                  <a:pos x="84" y="90"/>
                </a:cxn>
                <a:cxn ang="0">
                  <a:pos x="12" y="0"/>
                </a:cxn>
                <a:cxn ang="0">
                  <a:pos x="0" y="6"/>
                </a:cxn>
                <a:cxn ang="0">
                  <a:pos x="84" y="96"/>
                </a:cxn>
                <a:cxn ang="0">
                  <a:pos x="84" y="96"/>
                </a:cxn>
              </a:cxnLst>
              <a:rect l="0" t="0" r="r" b="b"/>
              <a:pathLst>
                <a:path w="84" h="96">
                  <a:moveTo>
                    <a:pt x="84" y="96"/>
                  </a:moveTo>
                  <a:lnTo>
                    <a:pt x="84" y="90"/>
                  </a:lnTo>
                  <a:lnTo>
                    <a:pt x="12" y="0"/>
                  </a:lnTo>
                  <a:lnTo>
                    <a:pt x="0" y="6"/>
                  </a:lnTo>
                  <a:lnTo>
                    <a:pt x="84" y="96"/>
                  </a:lnTo>
                  <a:lnTo>
                    <a:pt x="84" y="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"/>
            </a:p>
          </p:txBody>
        </p:sp>
        <p:sp>
          <p:nvSpPr>
            <p:cNvPr id="27" name="Freeform 25"/>
            <p:cNvSpPr>
              <a:spLocks/>
            </p:cNvSpPr>
            <p:nvPr/>
          </p:nvSpPr>
          <p:spPr bwMode="hidden">
            <a:xfrm>
              <a:off x="5603" y="850"/>
              <a:ext cx="155" cy="516"/>
            </a:xfrm>
            <a:custGeom>
              <a:avLst/>
              <a:gdLst/>
              <a:ahLst/>
              <a:cxnLst>
                <a:cxn ang="0">
                  <a:pos x="155" y="516"/>
                </a:cxn>
                <a:cxn ang="0">
                  <a:pos x="155" y="204"/>
                </a:cxn>
                <a:cxn ang="0">
                  <a:pos x="77" y="0"/>
                </a:cxn>
                <a:cxn ang="0">
                  <a:pos x="0" y="192"/>
                </a:cxn>
                <a:cxn ang="0">
                  <a:pos x="155" y="516"/>
                </a:cxn>
                <a:cxn ang="0">
                  <a:pos x="155" y="516"/>
                </a:cxn>
              </a:cxnLst>
              <a:rect l="0" t="0" r="r" b="b"/>
              <a:pathLst>
                <a:path w="155" h="516">
                  <a:moveTo>
                    <a:pt x="155" y="516"/>
                  </a:moveTo>
                  <a:lnTo>
                    <a:pt x="155" y="204"/>
                  </a:lnTo>
                  <a:lnTo>
                    <a:pt x="77" y="0"/>
                  </a:lnTo>
                  <a:lnTo>
                    <a:pt x="0" y="192"/>
                  </a:lnTo>
                  <a:lnTo>
                    <a:pt x="155" y="516"/>
                  </a:lnTo>
                  <a:lnTo>
                    <a:pt x="155" y="51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5107" y="0"/>
              <a:ext cx="573" cy="104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97" y="1043"/>
                </a:cxn>
                <a:cxn ang="0">
                  <a:pos x="574" y="851"/>
                </a:cxn>
                <a:cxn ang="0">
                  <a:pos x="251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4" h="1043">
                  <a:moveTo>
                    <a:pt x="0" y="0"/>
                  </a:moveTo>
                  <a:lnTo>
                    <a:pt x="497" y="1043"/>
                  </a:lnTo>
                  <a:lnTo>
                    <a:pt x="574" y="851"/>
                  </a:lnTo>
                  <a:lnTo>
                    <a:pt x="251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"/>
            </a:p>
          </p:txBody>
        </p:sp>
        <p:sp>
          <p:nvSpPr>
            <p:cNvPr id="29" name="Freeform 27"/>
            <p:cNvSpPr>
              <a:spLocks/>
            </p:cNvSpPr>
            <p:nvPr/>
          </p:nvSpPr>
          <p:spPr bwMode="hidden">
            <a:xfrm>
              <a:off x="5411" y="0"/>
              <a:ext cx="341" cy="796"/>
            </a:xfrm>
            <a:custGeom>
              <a:avLst/>
              <a:gdLst/>
              <a:ahLst/>
              <a:cxnLst>
                <a:cxn ang="0">
                  <a:pos x="144" y="0"/>
                </a:cxn>
                <a:cxn ang="0">
                  <a:pos x="0" y="0"/>
                </a:cxn>
                <a:cxn ang="0">
                  <a:pos x="287" y="797"/>
                </a:cxn>
                <a:cxn ang="0">
                  <a:pos x="341" y="653"/>
                </a:cxn>
                <a:cxn ang="0">
                  <a:pos x="144" y="0"/>
                </a:cxn>
                <a:cxn ang="0">
                  <a:pos x="144" y="0"/>
                </a:cxn>
              </a:cxnLst>
              <a:rect l="0" t="0" r="r" b="b"/>
              <a:pathLst>
                <a:path w="341" h="797">
                  <a:moveTo>
                    <a:pt x="144" y="0"/>
                  </a:moveTo>
                  <a:lnTo>
                    <a:pt x="0" y="0"/>
                  </a:lnTo>
                  <a:lnTo>
                    <a:pt x="287" y="797"/>
                  </a:lnTo>
                  <a:lnTo>
                    <a:pt x="341" y="653"/>
                  </a:lnTo>
                  <a:lnTo>
                    <a:pt x="144" y="0"/>
                  </a:lnTo>
                  <a:lnTo>
                    <a:pt x="144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980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"/>
            </a:p>
          </p:txBody>
        </p:sp>
        <p:sp>
          <p:nvSpPr>
            <p:cNvPr id="30" name="Freeform 28"/>
            <p:cNvSpPr>
              <a:spLocks/>
            </p:cNvSpPr>
            <p:nvPr/>
          </p:nvSpPr>
          <p:spPr bwMode="hidden">
            <a:xfrm>
              <a:off x="5698" y="653"/>
              <a:ext cx="60" cy="311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60" y="312"/>
                </a:cxn>
                <a:cxn ang="0">
                  <a:pos x="60" y="6"/>
                </a:cxn>
                <a:cxn ang="0">
                  <a:pos x="54" y="0"/>
                </a:cxn>
                <a:cxn ang="0">
                  <a:pos x="0" y="144"/>
                </a:cxn>
                <a:cxn ang="0">
                  <a:pos x="0" y="144"/>
                </a:cxn>
              </a:cxnLst>
              <a:rect l="0" t="0" r="r" b="b"/>
              <a:pathLst>
                <a:path w="60" h="312">
                  <a:moveTo>
                    <a:pt x="0" y="144"/>
                  </a:moveTo>
                  <a:lnTo>
                    <a:pt x="60" y="312"/>
                  </a:lnTo>
                  <a:lnTo>
                    <a:pt x="60" y="6"/>
                  </a:lnTo>
                  <a:lnTo>
                    <a:pt x="54" y="0"/>
                  </a:lnTo>
                  <a:lnTo>
                    <a:pt x="0" y="144"/>
                  </a:lnTo>
                  <a:lnTo>
                    <a:pt x="0" y="14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"/>
            </a:p>
          </p:txBody>
        </p:sp>
        <p:sp>
          <p:nvSpPr>
            <p:cNvPr id="31" name="Freeform 29"/>
            <p:cNvSpPr>
              <a:spLocks/>
            </p:cNvSpPr>
            <p:nvPr/>
          </p:nvSpPr>
          <p:spPr bwMode="hidden">
            <a:xfrm>
              <a:off x="2" y="1601"/>
              <a:ext cx="5752" cy="1864"/>
            </a:xfrm>
            <a:custGeom>
              <a:avLst/>
              <a:gdLst/>
              <a:ahLst/>
              <a:cxnLst>
                <a:cxn ang="0">
                  <a:pos x="0" y="371"/>
                </a:cxn>
                <a:cxn ang="0">
                  <a:pos x="5740" y="1864"/>
                </a:cxn>
                <a:cxn ang="0">
                  <a:pos x="5740" y="1834"/>
                </a:cxn>
                <a:cxn ang="0">
                  <a:pos x="0" y="0"/>
                </a:cxn>
                <a:cxn ang="0">
                  <a:pos x="0" y="371"/>
                </a:cxn>
                <a:cxn ang="0">
                  <a:pos x="0" y="371"/>
                </a:cxn>
              </a:cxnLst>
              <a:rect l="0" t="0" r="r" b="b"/>
              <a:pathLst>
                <a:path w="5740" h="1864">
                  <a:moveTo>
                    <a:pt x="0" y="371"/>
                  </a:moveTo>
                  <a:lnTo>
                    <a:pt x="5740" y="1864"/>
                  </a:lnTo>
                  <a:lnTo>
                    <a:pt x="5740" y="1834"/>
                  </a:lnTo>
                  <a:lnTo>
                    <a:pt x="0" y="0"/>
                  </a:lnTo>
                  <a:lnTo>
                    <a:pt x="0" y="371"/>
                  </a:lnTo>
                  <a:lnTo>
                    <a:pt x="0" y="371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3529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"/>
            </a:p>
          </p:txBody>
        </p:sp>
        <p:sp>
          <p:nvSpPr>
            <p:cNvPr id="32" name="Freeform 30"/>
            <p:cNvSpPr>
              <a:spLocks/>
            </p:cNvSpPr>
            <p:nvPr/>
          </p:nvSpPr>
          <p:spPr bwMode="hidden">
            <a:xfrm>
              <a:off x="5754" y="3483"/>
              <a:ext cx="6" cy="6"/>
            </a:xfrm>
            <a:custGeom>
              <a:avLst/>
              <a:gdLst/>
              <a:ahLst/>
              <a:cxnLst>
                <a:cxn ang="0">
                  <a:pos x="6" y="6"/>
                </a:cxn>
                <a:cxn ang="0">
                  <a:pos x="0" y="0"/>
                </a:cxn>
                <a:cxn ang="0">
                  <a:pos x="0" y="6"/>
                </a:cxn>
                <a:cxn ang="0">
                  <a:pos x="6" y="6"/>
                </a:cxn>
                <a:cxn ang="0">
                  <a:pos x="6" y="6"/>
                </a:cxn>
              </a:cxnLst>
              <a:rect l="0" t="0" r="r" b="b"/>
              <a:pathLst>
                <a:path w="6" h="6">
                  <a:moveTo>
                    <a:pt x="6" y="6"/>
                  </a:moveTo>
                  <a:lnTo>
                    <a:pt x="0" y="0"/>
                  </a:lnTo>
                  <a:lnTo>
                    <a:pt x="0" y="6"/>
                  </a:lnTo>
                  <a:lnTo>
                    <a:pt x="6" y="6"/>
                  </a:lnTo>
                  <a:lnTo>
                    <a:pt x="6" y="6"/>
                  </a:lnTo>
                  <a:close/>
                </a:path>
              </a:pathLst>
            </a:custGeom>
            <a:solidFill>
              <a:srgbClr val="18F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"/>
            </a:p>
          </p:txBody>
        </p:sp>
        <p:sp>
          <p:nvSpPr>
            <p:cNvPr id="33" name="Freeform 31"/>
            <p:cNvSpPr>
              <a:spLocks/>
            </p:cNvSpPr>
            <p:nvPr/>
          </p:nvSpPr>
          <p:spPr bwMode="hidden">
            <a:xfrm>
              <a:off x="2" y="2152"/>
              <a:ext cx="5752" cy="1337"/>
            </a:xfrm>
            <a:custGeom>
              <a:avLst/>
              <a:gdLst/>
              <a:ahLst/>
              <a:cxnLst>
                <a:cxn ang="0">
                  <a:pos x="0" y="366"/>
                </a:cxn>
                <a:cxn ang="0">
                  <a:pos x="5740" y="1337"/>
                </a:cxn>
                <a:cxn ang="0">
                  <a:pos x="5740" y="1331"/>
                </a:cxn>
                <a:cxn ang="0">
                  <a:pos x="0" y="0"/>
                </a:cxn>
                <a:cxn ang="0">
                  <a:pos x="0" y="366"/>
                </a:cxn>
                <a:cxn ang="0">
                  <a:pos x="0" y="366"/>
                </a:cxn>
              </a:cxnLst>
              <a:rect l="0" t="0" r="r" b="b"/>
              <a:pathLst>
                <a:path w="5740" h="1337">
                  <a:moveTo>
                    <a:pt x="0" y="366"/>
                  </a:moveTo>
                  <a:lnTo>
                    <a:pt x="5740" y="1337"/>
                  </a:lnTo>
                  <a:lnTo>
                    <a:pt x="5740" y="1331"/>
                  </a:lnTo>
                  <a:lnTo>
                    <a:pt x="0" y="0"/>
                  </a:lnTo>
                  <a:lnTo>
                    <a:pt x="0" y="366"/>
                  </a:lnTo>
                  <a:lnTo>
                    <a:pt x="0" y="36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078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"/>
            </a:p>
          </p:txBody>
        </p:sp>
        <p:sp>
          <p:nvSpPr>
            <p:cNvPr id="34" name="Freeform 32"/>
            <p:cNvSpPr>
              <a:spLocks/>
            </p:cNvSpPr>
            <p:nvPr/>
          </p:nvSpPr>
          <p:spPr bwMode="hidden">
            <a:xfrm>
              <a:off x="2" y="3177"/>
              <a:ext cx="5752" cy="414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5740" y="414"/>
                </a:cxn>
                <a:cxn ang="0">
                  <a:pos x="5740" y="402"/>
                </a:cxn>
                <a:cxn ang="0">
                  <a:pos x="0" y="0"/>
                </a:cxn>
                <a:cxn ang="0">
                  <a:pos x="0" y="48"/>
                </a:cxn>
                <a:cxn ang="0">
                  <a:pos x="0" y="48"/>
                </a:cxn>
              </a:cxnLst>
              <a:rect l="0" t="0" r="r" b="b"/>
              <a:pathLst>
                <a:path w="5740" h="414">
                  <a:moveTo>
                    <a:pt x="0" y="48"/>
                  </a:moveTo>
                  <a:lnTo>
                    <a:pt x="5740" y="414"/>
                  </a:lnTo>
                  <a:lnTo>
                    <a:pt x="5740" y="402"/>
                  </a:lnTo>
                  <a:lnTo>
                    <a:pt x="0" y="0"/>
                  </a:lnTo>
                  <a:lnTo>
                    <a:pt x="0" y="48"/>
                  </a:lnTo>
                  <a:lnTo>
                    <a:pt x="0" y="4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"/>
            </a:p>
          </p:txBody>
        </p:sp>
        <p:sp>
          <p:nvSpPr>
            <p:cNvPr id="35" name="Freeform 33"/>
            <p:cNvSpPr>
              <a:spLocks/>
            </p:cNvSpPr>
            <p:nvPr/>
          </p:nvSpPr>
          <p:spPr bwMode="hidden">
            <a:xfrm>
              <a:off x="1297" y="0"/>
              <a:ext cx="4457" cy="317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448" y="3177"/>
                </a:cxn>
                <a:cxn ang="0">
                  <a:pos x="4448" y="3153"/>
                </a:cxn>
                <a:cxn ang="0">
                  <a:pos x="125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4448" h="3177">
                  <a:moveTo>
                    <a:pt x="0" y="0"/>
                  </a:moveTo>
                  <a:lnTo>
                    <a:pt x="4448" y="3177"/>
                  </a:lnTo>
                  <a:lnTo>
                    <a:pt x="4448" y="3153"/>
                  </a:lnTo>
                  <a:lnTo>
                    <a:pt x="125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8627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"/>
            </a:p>
          </p:txBody>
        </p:sp>
        <p:sp>
          <p:nvSpPr>
            <p:cNvPr id="36" name="Freeform 34"/>
            <p:cNvSpPr>
              <a:spLocks/>
            </p:cNvSpPr>
            <p:nvPr/>
          </p:nvSpPr>
          <p:spPr bwMode="hidden">
            <a:xfrm>
              <a:off x="3321" y="0"/>
              <a:ext cx="2433" cy="261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428" y="2614"/>
                </a:cxn>
                <a:cxn ang="0">
                  <a:pos x="2428" y="2608"/>
                </a:cxn>
                <a:cxn ang="0">
                  <a:pos x="66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428" h="2614">
                  <a:moveTo>
                    <a:pt x="0" y="0"/>
                  </a:moveTo>
                  <a:lnTo>
                    <a:pt x="2428" y="2614"/>
                  </a:lnTo>
                  <a:lnTo>
                    <a:pt x="2428" y="2608"/>
                  </a:lnTo>
                  <a:lnTo>
                    <a:pt x="66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"/>
            </a:p>
          </p:txBody>
        </p:sp>
        <p:sp>
          <p:nvSpPr>
            <p:cNvPr id="37" name="Freeform 35"/>
            <p:cNvSpPr>
              <a:spLocks/>
            </p:cNvSpPr>
            <p:nvPr/>
          </p:nvSpPr>
          <p:spPr bwMode="hidden">
            <a:xfrm>
              <a:off x="3950" y="0"/>
              <a:ext cx="1804" cy="2464"/>
            </a:xfrm>
            <a:custGeom>
              <a:avLst/>
              <a:gdLst/>
              <a:ahLst/>
              <a:cxnLst>
                <a:cxn ang="0">
                  <a:pos x="485" y="0"/>
                </a:cxn>
                <a:cxn ang="0">
                  <a:pos x="0" y="0"/>
                </a:cxn>
                <a:cxn ang="0">
                  <a:pos x="1800" y="2464"/>
                </a:cxn>
                <a:cxn ang="0">
                  <a:pos x="1800" y="2248"/>
                </a:cxn>
                <a:cxn ang="0">
                  <a:pos x="1794" y="2248"/>
                </a:cxn>
                <a:cxn ang="0">
                  <a:pos x="485" y="0"/>
                </a:cxn>
                <a:cxn ang="0">
                  <a:pos x="485" y="0"/>
                </a:cxn>
              </a:cxnLst>
              <a:rect l="0" t="0" r="r" b="b"/>
              <a:pathLst>
                <a:path w="1800" h="2464">
                  <a:moveTo>
                    <a:pt x="485" y="0"/>
                  </a:moveTo>
                  <a:lnTo>
                    <a:pt x="0" y="0"/>
                  </a:lnTo>
                  <a:lnTo>
                    <a:pt x="1800" y="2464"/>
                  </a:lnTo>
                  <a:lnTo>
                    <a:pt x="1800" y="2248"/>
                  </a:lnTo>
                  <a:lnTo>
                    <a:pt x="1794" y="2248"/>
                  </a:lnTo>
                  <a:lnTo>
                    <a:pt x="485" y="0"/>
                  </a:lnTo>
                  <a:lnTo>
                    <a:pt x="485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882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"/>
            </a:p>
          </p:txBody>
        </p:sp>
        <p:sp>
          <p:nvSpPr>
            <p:cNvPr id="38" name="Freeform 36"/>
            <p:cNvSpPr>
              <a:spLocks/>
            </p:cNvSpPr>
            <p:nvPr/>
          </p:nvSpPr>
          <p:spPr bwMode="hidden">
            <a:xfrm>
              <a:off x="4519" y="0"/>
              <a:ext cx="1235" cy="207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232" y="2074"/>
                </a:cxn>
                <a:cxn ang="0">
                  <a:pos x="1232" y="2038"/>
                </a:cxn>
                <a:cxn ang="0">
                  <a:pos x="42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232" h="2074">
                  <a:moveTo>
                    <a:pt x="0" y="0"/>
                  </a:moveTo>
                  <a:lnTo>
                    <a:pt x="1232" y="2074"/>
                  </a:lnTo>
                  <a:lnTo>
                    <a:pt x="1232" y="2038"/>
                  </a:lnTo>
                  <a:lnTo>
                    <a:pt x="4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7647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"/>
            </a:p>
          </p:txBody>
        </p:sp>
        <p:sp>
          <p:nvSpPr>
            <p:cNvPr id="39" name="Freeform 37"/>
            <p:cNvSpPr>
              <a:spLocks/>
            </p:cNvSpPr>
            <p:nvPr/>
          </p:nvSpPr>
          <p:spPr bwMode="hidden">
            <a:xfrm>
              <a:off x="4694" y="0"/>
              <a:ext cx="1060" cy="193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058" y="1936"/>
                </a:cxn>
                <a:cxn ang="0">
                  <a:pos x="1058" y="1930"/>
                </a:cxn>
                <a:cxn ang="0">
                  <a:pos x="54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058" h="1936">
                  <a:moveTo>
                    <a:pt x="0" y="0"/>
                  </a:moveTo>
                  <a:lnTo>
                    <a:pt x="1058" y="1936"/>
                  </a:lnTo>
                  <a:lnTo>
                    <a:pt x="1058" y="1930"/>
                  </a:lnTo>
                  <a:lnTo>
                    <a:pt x="54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2549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"/>
            </a:p>
          </p:txBody>
        </p:sp>
        <p:sp>
          <p:nvSpPr>
            <p:cNvPr id="40" name="Freeform 38"/>
            <p:cNvSpPr>
              <a:spLocks/>
            </p:cNvSpPr>
            <p:nvPr/>
          </p:nvSpPr>
          <p:spPr bwMode="hidden">
            <a:xfrm>
              <a:off x="4981" y="0"/>
              <a:ext cx="773" cy="1487"/>
            </a:xfrm>
            <a:custGeom>
              <a:avLst/>
              <a:gdLst/>
              <a:ahLst/>
              <a:cxnLst>
                <a:cxn ang="0">
                  <a:pos x="771" y="1433"/>
                </a:cxn>
                <a:cxn ang="0">
                  <a:pos x="42" y="0"/>
                </a:cxn>
                <a:cxn ang="0">
                  <a:pos x="0" y="0"/>
                </a:cxn>
                <a:cxn ang="0">
                  <a:pos x="771" y="1487"/>
                </a:cxn>
                <a:cxn ang="0">
                  <a:pos x="771" y="1433"/>
                </a:cxn>
                <a:cxn ang="0">
                  <a:pos x="771" y="1433"/>
                </a:cxn>
              </a:cxnLst>
              <a:rect l="0" t="0" r="r" b="b"/>
              <a:pathLst>
                <a:path w="771" h="1487">
                  <a:moveTo>
                    <a:pt x="771" y="1433"/>
                  </a:moveTo>
                  <a:lnTo>
                    <a:pt x="42" y="0"/>
                  </a:lnTo>
                  <a:lnTo>
                    <a:pt x="0" y="0"/>
                  </a:lnTo>
                  <a:lnTo>
                    <a:pt x="771" y="1487"/>
                  </a:lnTo>
                  <a:lnTo>
                    <a:pt x="771" y="1433"/>
                  </a:lnTo>
                  <a:lnTo>
                    <a:pt x="771" y="1433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882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"/>
            </a:p>
          </p:txBody>
        </p:sp>
        <p:grpSp>
          <p:nvGrpSpPr>
            <p:cNvPr id="41" name="Group 39"/>
            <p:cNvGrpSpPr>
              <a:grpSpLocks/>
            </p:cNvGrpSpPr>
            <p:nvPr userDrawn="1"/>
          </p:nvGrpSpPr>
          <p:grpSpPr bwMode="auto">
            <a:xfrm>
              <a:off x="0" y="1632"/>
              <a:ext cx="5758" cy="1858"/>
              <a:chOff x="0" y="1632"/>
              <a:chExt cx="5758" cy="1858"/>
            </a:xfrm>
          </p:grpSpPr>
          <p:sp>
            <p:nvSpPr>
              <p:cNvPr id="42" name="Freeform 40"/>
              <p:cNvSpPr>
                <a:spLocks/>
              </p:cNvSpPr>
              <p:nvPr/>
            </p:nvSpPr>
            <p:spPr bwMode="hidden">
              <a:xfrm>
                <a:off x="0" y="1632"/>
                <a:ext cx="3670" cy="1313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366"/>
                  </a:cxn>
                  <a:cxn ang="0">
                    <a:pos x="3635" y="1313"/>
                  </a:cxn>
                  <a:cxn ang="0">
                    <a:pos x="3647" y="1235"/>
                  </a:cxn>
                  <a:cxn ang="0">
                    <a:pos x="3659" y="1163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3659" h="1313">
                    <a:moveTo>
                      <a:pt x="0" y="0"/>
                    </a:moveTo>
                    <a:lnTo>
                      <a:pt x="0" y="366"/>
                    </a:lnTo>
                    <a:lnTo>
                      <a:pt x="3635" y="1313"/>
                    </a:lnTo>
                    <a:lnTo>
                      <a:pt x="3647" y="1235"/>
                    </a:lnTo>
                    <a:lnTo>
                      <a:pt x="3659" y="1163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72549"/>
                      <a:invGamma/>
                    </a:schemeClr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ES"/>
              </a:p>
            </p:txBody>
          </p:sp>
          <p:sp>
            <p:nvSpPr>
              <p:cNvPr id="43" name="Freeform 41"/>
              <p:cNvSpPr>
                <a:spLocks/>
              </p:cNvSpPr>
              <p:nvPr/>
            </p:nvSpPr>
            <p:spPr bwMode="hidden">
              <a:xfrm>
                <a:off x="3646" y="2795"/>
                <a:ext cx="2112" cy="695"/>
              </a:xfrm>
              <a:custGeom>
                <a:avLst/>
                <a:gdLst/>
                <a:ahLst/>
                <a:cxnLst>
                  <a:cxn ang="0">
                    <a:pos x="2105" y="665"/>
                  </a:cxn>
                  <a:cxn ang="0">
                    <a:pos x="24" y="0"/>
                  </a:cxn>
                  <a:cxn ang="0">
                    <a:pos x="12" y="72"/>
                  </a:cxn>
                  <a:cxn ang="0">
                    <a:pos x="0" y="150"/>
                  </a:cxn>
                  <a:cxn ang="0">
                    <a:pos x="2105" y="695"/>
                  </a:cxn>
                  <a:cxn ang="0">
                    <a:pos x="2105" y="665"/>
                  </a:cxn>
                  <a:cxn ang="0">
                    <a:pos x="2105" y="665"/>
                  </a:cxn>
                </a:cxnLst>
                <a:rect l="0" t="0" r="r" b="b"/>
                <a:pathLst>
                  <a:path w="2105" h="695">
                    <a:moveTo>
                      <a:pt x="2105" y="665"/>
                    </a:moveTo>
                    <a:lnTo>
                      <a:pt x="24" y="0"/>
                    </a:lnTo>
                    <a:lnTo>
                      <a:pt x="12" y="72"/>
                    </a:lnTo>
                    <a:lnTo>
                      <a:pt x="0" y="150"/>
                    </a:lnTo>
                    <a:lnTo>
                      <a:pt x="2105" y="695"/>
                    </a:lnTo>
                    <a:lnTo>
                      <a:pt x="2105" y="665"/>
                    </a:lnTo>
                    <a:lnTo>
                      <a:pt x="2105" y="66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tint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ES"/>
              </a:p>
            </p:txBody>
          </p:sp>
        </p:grpSp>
      </p:grpSp>
      <p:sp>
        <p:nvSpPr>
          <p:cNvPr id="37930" name="Rectangle 42"/>
          <p:cNvSpPr>
            <a:spLocks noGrp="1" noChangeArrowheads="1"/>
          </p:cNvSpPr>
          <p:nvPr>
            <p:ph type="ctrTitle" sz="quarter"/>
          </p:nvPr>
        </p:nvSpPr>
        <p:spPr>
          <a:xfrm>
            <a:off x="457200" y="1600200"/>
            <a:ext cx="8229600" cy="1828800"/>
          </a:xfrm>
        </p:spPr>
        <p:txBody>
          <a:bodyPr/>
          <a:lstStyle>
            <a:lvl1pPr>
              <a:defRPr sz="4800"/>
            </a:lvl1pPr>
          </a:lstStyle>
          <a:p>
            <a:r>
              <a:rPr lang="es-ES_tradnl"/>
              <a:t>Click to edit Master title style</a:t>
            </a:r>
          </a:p>
        </p:txBody>
      </p:sp>
      <p:sp>
        <p:nvSpPr>
          <p:cNvPr id="37931" name="Rectangle 4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3600"/>
            </a:lvl1pPr>
          </a:lstStyle>
          <a:p>
            <a:r>
              <a:rPr lang="es-ES_tradnl"/>
              <a:t>Click to edit Master subtitle style</a:t>
            </a:r>
          </a:p>
        </p:txBody>
      </p:sp>
      <p:sp>
        <p:nvSpPr>
          <p:cNvPr id="44" name="Rectangle 44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45" name="Rectangle 4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46" name="Rectangle 4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531E8B-3839-4D80-94D4-CA835F38504C}" type="slidenum">
              <a:rPr lang="es-ES_tradnl"/>
              <a:pPr>
                <a:defRPr/>
              </a:pPr>
              <a:t>‹#›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02AF80-12C3-4E5E-9661-60AFF76B9DFF}" type="slidenum">
              <a:rPr lang="es-ES_tradnl"/>
              <a:pPr>
                <a:defRPr/>
              </a:pPr>
              <a:t>‹#›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8D5889-A41B-46E1-AC7C-41966A1FCA34}" type="slidenum">
              <a:rPr lang="es-ES_tradnl"/>
              <a:pPr>
                <a:defRPr/>
              </a:pPr>
              <a:t>‹#›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2ED02A-A6CA-451D-82E7-1DD5E2C201D8}" type="slidenum">
              <a:rPr lang="es-ES_tradnl"/>
              <a:pPr>
                <a:defRPr/>
              </a:pPr>
              <a:t>‹#›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A2AC01-F83D-4AC5-9600-7C8D93399AB7}" type="slidenum">
              <a:rPr lang="es-ES_tradnl"/>
              <a:pPr>
                <a:defRPr/>
              </a:pPr>
              <a:t>‹#›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7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C35BDD-E071-448E-9212-EAAF41F24990}" type="slidenum">
              <a:rPr lang="es-ES_tradnl"/>
              <a:pPr>
                <a:defRPr/>
              </a:pPr>
              <a:t>‹#›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8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9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117C0F-29A1-4B4C-86F1-9BC36A47BDF2}" type="slidenum">
              <a:rPr lang="es-ES_tradnl"/>
              <a:pPr>
                <a:defRPr/>
              </a:pPr>
              <a:t>‹#›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4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5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4D5531-DF3C-430C-9E3D-B9628CD5B07A}" type="slidenum">
              <a:rPr lang="es-ES_tradnl"/>
              <a:pPr>
                <a:defRPr/>
              </a:pPr>
              <a:t>‹#›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3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4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72242F-E4FF-430D-87EC-E8E9240D5E8D}" type="slidenum">
              <a:rPr lang="es-ES_tradnl"/>
              <a:pPr>
                <a:defRPr/>
              </a:pPr>
              <a:t>‹#›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7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F00E99-6150-4E17-AD29-EC19FD3EA399}" type="slidenum">
              <a:rPr lang="es-ES_tradnl"/>
              <a:pPr>
                <a:defRPr/>
              </a:pPr>
              <a:t>‹#›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" noProof="0" smtClean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7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384239-34E4-47B9-90ED-ACD745FC5049}" type="slidenum">
              <a:rPr lang="es-ES_tradnl"/>
              <a:pPr>
                <a:defRPr/>
              </a:pPr>
              <a:t>‹#›</a:t>
            </a:fld>
            <a:endParaRPr lang="es-ES_trad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>
                <a:gamma/>
                <a:shade val="57647"/>
                <a:invGamma/>
              </a:schemeClr>
            </a:gs>
            <a:gs pos="100000">
              <a:schemeClr val="bg1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9144000" cy="6856413"/>
            <a:chOff x="0" y="0"/>
            <a:chExt cx="5760" cy="4319"/>
          </a:xfrm>
        </p:grpSpPr>
        <p:sp>
          <p:nvSpPr>
            <p:cNvPr id="36867" name="Freeform 3"/>
            <p:cNvSpPr>
              <a:spLocks/>
            </p:cNvSpPr>
            <p:nvPr/>
          </p:nvSpPr>
          <p:spPr bwMode="hidden">
            <a:xfrm>
              <a:off x="0" y="12"/>
              <a:ext cx="5758" cy="3273"/>
            </a:xfrm>
            <a:custGeom>
              <a:avLst/>
              <a:gdLst/>
              <a:ahLst/>
              <a:cxnLst>
                <a:cxn ang="0">
                  <a:pos x="3193" y="1816"/>
                </a:cxn>
                <a:cxn ang="0">
                  <a:pos x="0" y="0"/>
                </a:cxn>
                <a:cxn ang="0">
                  <a:pos x="0" y="522"/>
                </a:cxn>
                <a:cxn ang="0">
                  <a:pos x="3037" y="1978"/>
                </a:cxn>
                <a:cxn ang="0">
                  <a:pos x="5740" y="3273"/>
                </a:cxn>
                <a:cxn ang="0">
                  <a:pos x="5740" y="3267"/>
                </a:cxn>
                <a:cxn ang="0">
                  <a:pos x="3193" y="1816"/>
                </a:cxn>
                <a:cxn ang="0">
                  <a:pos x="3193" y="1816"/>
                </a:cxn>
              </a:cxnLst>
              <a:rect l="0" t="0" r="r" b="b"/>
              <a:pathLst>
                <a:path w="5740" h="3273">
                  <a:moveTo>
                    <a:pt x="3193" y="1816"/>
                  </a:moveTo>
                  <a:lnTo>
                    <a:pt x="0" y="0"/>
                  </a:lnTo>
                  <a:lnTo>
                    <a:pt x="0" y="522"/>
                  </a:lnTo>
                  <a:lnTo>
                    <a:pt x="3037" y="1978"/>
                  </a:lnTo>
                  <a:lnTo>
                    <a:pt x="5740" y="3273"/>
                  </a:lnTo>
                  <a:lnTo>
                    <a:pt x="5740" y="3267"/>
                  </a:lnTo>
                  <a:lnTo>
                    <a:pt x="3193" y="1816"/>
                  </a:lnTo>
                  <a:lnTo>
                    <a:pt x="3193" y="181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3529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"/>
            </a:p>
          </p:txBody>
        </p:sp>
        <p:sp>
          <p:nvSpPr>
            <p:cNvPr id="36868" name="Freeform 4"/>
            <p:cNvSpPr>
              <a:spLocks/>
            </p:cNvSpPr>
            <p:nvPr/>
          </p:nvSpPr>
          <p:spPr bwMode="hidden">
            <a:xfrm>
              <a:off x="149" y="0"/>
              <a:ext cx="5609" cy="3243"/>
            </a:xfrm>
            <a:custGeom>
              <a:avLst/>
              <a:gdLst/>
              <a:ahLst/>
              <a:cxnLst>
                <a:cxn ang="0">
                  <a:pos x="3163" y="1714"/>
                </a:cxn>
                <a:cxn ang="0">
                  <a:pos x="431" y="0"/>
                </a:cxn>
                <a:cxn ang="0">
                  <a:pos x="0" y="0"/>
                </a:cxn>
                <a:cxn ang="0">
                  <a:pos x="3086" y="1786"/>
                </a:cxn>
                <a:cxn ang="0">
                  <a:pos x="5591" y="3243"/>
                </a:cxn>
                <a:cxn ang="0">
                  <a:pos x="5591" y="3237"/>
                </a:cxn>
                <a:cxn ang="0">
                  <a:pos x="3163" y="1714"/>
                </a:cxn>
                <a:cxn ang="0">
                  <a:pos x="3163" y="1714"/>
                </a:cxn>
              </a:cxnLst>
              <a:rect l="0" t="0" r="r" b="b"/>
              <a:pathLst>
                <a:path w="5591" h="3243">
                  <a:moveTo>
                    <a:pt x="3163" y="1714"/>
                  </a:moveTo>
                  <a:lnTo>
                    <a:pt x="431" y="0"/>
                  </a:lnTo>
                  <a:lnTo>
                    <a:pt x="0" y="0"/>
                  </a:lnTo>
                  <a:lnTo>
                    <a:pt x="3086" y="1786"/>
                  </a:lnTo>
                  <a:lnTo>
                    <a:pt x="5591" y="3243"/>
                  </a:lnTo>
                  <a:lnTo>
                    <a:pt x="5591" y="3237"/>
                  </a:lnTo>
                  <a:lnTo>
                    <a:pt x="3163" y="1714"/>
                  </a:lnTo>
                  <a:lnTo>
                    <a:pt x="3163" y="1714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078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"/>
            </a:p>
          </p:txBody>
        </p:sp>
        <p:sp>
          <p:nvSpPr>
            <p:cNvPr id="36869" name="Freeform 5"/>
            <p:cNvSpPr>
              <a:spLocks/>
            </p:cNvSpPr>
            <p:nvPr/>
          </p:nvSpPr>
          <p:spPr bwMode="hidden">
            <a:xfrm>
              <a:off x="0" y="3433"/>
              <a:ext cx="4038" cy="191"/>
            </a:xfrm>
            <a:custGeom>
              <a:avLst/>
              <a:gdLst/>
              <a:ahLst/>
              <a:cxnLst>
                <a:cxn ang="0">
                  <a:pos x="0" y="156"/>
                </a:cxn>
                <a:cxn ang="0">
                  <a:pos x="4042" y="192"/>
                </a:cxn>
                <a:cxn ang="0">
                  <a:pos x="4042" y="144"/>
                </a:cxn>
                <a:cxn ang="0">
                  <a:pos x="0" y="0"/>
                </a:cxn>
                <a:cxn ang="0">
                  <a:pos x="0" y="156"/>
                </a:cxn>
                <a:cxn ang="0">
                  <a:pos x="0" y="156"/>
                </a:cxn>
              </a:cxnLst>
              <a:rect l="0" t="0" r="r" b="b"/>
              <a:pathLst>
                <a:path w="4042" h="192">
                  <a:moveTo>
                    <a:pt x="0" y="156"/>
                  </a:moveTo>
                  <a:lnTo>
                    <a:pt x="4042" y="192"/>
                  </a:lnTo>
                  <a:lnTo>
                    <a:pt x="4042" y="144"/>
                  </a:lnTo>
                  <a:lnTo>
                    <a:pt x="0" y="0"/>
                  </a:lnTo>
                  <a:lnTo>
                    <a:pt x="0" y="156"/>
                  </a:lnTo>
                  <a:lnTo>
                    <a:pt x="0" y="15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5686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"/>
            </a:p>
          </p:txBody>
        </p:sp>
        <p:sp>
          <p:nvSpPr>
            <p:cNvPr id="36870" name="Freeform 6"/>
            <p:cNvSpPr>
              <a:spLocks/>
            </p:cNvSpPr>
            <p:nvPr/>
          </p:nvSpPr>
          <p:spPr bwMode="hidden">
            <a:xfrm>
              <a:off x="4038" y="3577"/>
              <a:ext cx="1720" cy="65"/>
            </a:xfrm>
            <a:custGeom>
              <a:avLst/>
              <a:gdLst/>
              <a:ahLst/>
              <a:cxnLst>
                <a:cxn ang="0">
                  <a:pos x="1722" y="66"/>
                </a:cxn>
                <a:cxn ang="0">
                  <a:pos x="1722" y="60"/>
                </a:cxn>
                <a:cxn ang="0">
                  <a:pos x="0" y="0"/>
                </a:cxn>
                <a:cxn ang="0">
                  <a:pos x="0" y="48"/>
                </a:cxn>
                <a:cxn ang="0">
                  <a:pos x="1722" y="66"/>
                </a:cxn>
                <a:cxn ang="0">
                  <a:pos x="1722" y="66"/>
                </a:cxn>
              </a:cxnLst>
              <a:rect l="0" t="0" r="r" b="b"/>
              <a:pathLst>
                <a:path w="1722" h="66">
                  <a:moveTo>
                    <a:pt x="1722" y="66"/>
                  </a:moveTo>
                  <a:lnTo>
                    <a:pt x="1722" y="60"/>
                  </a:lnTo>
                  <a:lnTo>
                    <a:pt x="0" y="0"/>
                  </a:lnTo>
                  <a:lnTo>
                    <a:pt x="0" y="48"/>
                  </a:lnTo>
                  <a:lnTo>
                    <a:pt x="1722" y="66"/>
                  </a:lnTo>
                  <a:lnTo>
                    <a:pt x="1722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"/>
            </a:p>
          </p:txBody>
        </p:sp>
        <p:sp>
          <p:nvSpPr>
            <p:cNvPr id="36871" name="Freeform 7"/>
            <p:cNvSpPr>
              <a:spLocks/>
            </p:cNvSpPr>
            <p:nvPr/>
          </p:nvSpPr>
          <p:spPr bwMode="hidden">
            <a:xfrm>
              <a:off x="0" y="3726"/>
              <a:ext cx="4784" cy="329"/>
            </a:xfrm>
            <a:custGeom>
              <a:avLst/>
              <a:gdLst/>
              <a:ahLst/>
              <a:cxnLst>
                <a:cxn ang="0">
                  <a:pos x="0" y="329"/>
                </a:cxn>
                <a:cxn ang="0">
                  <a:pos x="4789" y="77"/>
                </a:cxn>
                <a:cxn ang="0">
                  <a:pos x="4789" y="0"/>
                </a:cxn>
                <a:cxn ang="0">
                  <a:pos x="0" y="107"/>
                </a:cxn>
                <a:cxn ang="0">
                  <a:pos x="0" y="329"/>
                </a:cxn>
                <a:cxn ang="0">
                  <a:pos x="0" y="329"/>
                </a:cxn>
              </a:cxnLst>
              <a:rect l="0" t="0" r="r" b="b"/>
              <a:pathLst>
                <a:path w="4789" h="329">
                  <a:moveTo>
                    <a:pt x="0" y="329"/>
                  </a:moveTo>
                  <a:lnTo>
                    <a:pt x="4789" y="77"/>
                  </a:lnTo>
                  <a:lnTo>
                    <a:pt x="4789" y="0"/>
                  </a:lnTo>
                  <a:lnTo>
                    <a:pt x="0" y="107"/>
                  </a:lnTo>
                  <a:lnTo>
                    <a:pt x="0" y="329"/>
                  </a:lnTo>
                  <a:lnTo>
                    <a:pt x="0" y="329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1961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s-ES"/>
            </a:p>
          </p:txBody>
        </p:sp>
        <p:sp>
          <p:nvSpPr>
            <p:cNvPr id="36872" name="Freeform 8"/>
            <p:cNvSpPr>
              <a:spLocks/>
            </p:cNvSpPr>
            <p:nvPr/>
          </p:nvSpPr>
          <p:spPr bwMode="hidden">
            <a:xfrm>
              <a:off x="4784" y="3702"/>
              <a:ext cx="974" cy="101"/>
            </a:xfrm>
            <a:custGeom>
              <a:avLst/>
              <a:gdLst/>
              <a:ahLst/>
              <a:cxnLst>
                <a:cxn ang="0">
                  <a:pos x="975" y="48"/>
                </a:cxn>
                <a:cxn ang="0">
                  <a:pos x="975" y="0"/>
                </a:cxn>
                <a:cxn ang="0">
                  <a:pos x="0" y="24"/>
                </a:cxn>
                <a:cxn ang="0">
                  <a:pos x="0" y="101"/>
                </a:cxn>
                <a:cxn ang="0">
                  <a:pos x="975" y="48"/>
                </a:cxn>
                <a:cxn ang="0">
                  <a:pos x="975" y="48"/>
                </a:cxn>
              </a:cxnLst>
              <a:rect l="0" t="0" r="r" b="b"/>
              <a:pathLst>
                <a:path w="975" h="101">
                  <a:moveTo>
                    <a:pt x="975" y="48"/>
                  </a:moveTo>
                  <a:lnTo>
                    <a:pt x="975" y="0"/>
                  </a:lnTo>
                  <a:lnTo>
                    <a:pt x="0" y="24"/>
                  </a:lnTo>
                  <a:lnTo>
                    <a:pt x="0" y="101"/>
                  </a:lnTo>
                  <a:lnTo>
                    <a:pt x="975" y="48"/>
                  </a:lnTo>
                  <a:lnTo>
                    <a:pt x="975" y="48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"/>
            </a:p>
          </p:txBody>
        </p:sp>
        <p:sp>
          <p:nvSpPr>
            <p:cNvPr id="36873" name="Freeform 9"/>
            <p:cNvSpPr>
              <a:spLocks/>
            </p:cNvSpPr>
            <p:nvPr/>
          </p:nvSpPr>
          <p:spPr bwMode="hidden">
            <a:xfrm>
              <a:off x="3619" y="3815"/>
              <a:ext cx="2139" cy="198"/>
            </a:xfrm>
            <a:custGeom>
              <a:avLst/>
              <a:gdLst/>
              <a:ahLst/>
              <a:cxnLst>
                <a:cxn ang="0">
                  <a:pos x="2141" y="0"/>
                </a:cxn>
                <a:cxn ang="0">
                  <a:pos x="0" y="156"/>
                </a:cxn>
                <a:cxn ang="0">
                  <a:pos x="0" y="198"/>
                </a:cxn>
                <a:cxn ang="0">
                  <a:pos x="2141" y="0"/>
                </a:cxn>
                <a:cxn ang="0">
                  <a:pos x="2141" y="0"/>
                </a:cxn>
              </a:cxnLst>
              <a:rect l="0" t="0" r="r" b="b"/>
              <a:pathLst>
                <a:path w="2141" h="198">
                  <a:moveTo>
                    <a:pt x="2141" y="0"/>
                  </a:moveTo>
                  <a:lnTo>
                    <a:pt x="0" y="156"/>
                  </a:lnTo>
                  <a:lnTo>
                    <a:pt x="0" y="198"/>
                  </a:lnTo>
                  <a:lnTo>
                    <a:pt x="2141" y="0"/>
                  </a:lnTo>
                  <a:lnTo>
                    <a:pt x="2141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"/>
            </a:p>
          </p:txBody>
        </p:sp>
        <p:sp>
          <p:nvSpPr>
            <p:cNvPr id="36874" name="Freeform 10"/>
            <p:cNvSpPr>
              <a:spLocks/>
            </p:cNvSpPr>
            <p:nvPr/>
          </p:nvSpPr>
          <p:spPr bwMode="hidden">
            <a:xfrm>
              <a:off x="0" y="3971"/>
              <a:ext cx="3619" cy="348"/>
            </a:xfrm>
            <a:custGeom>
              <a:avLst/>
              <a:gdLst/>
              <a:ahLst/>
              <a:cxnLst>
                <a:cxn ang="0">
                  <a:pos x="0" y="348"/>
                </a:cxn>
                <a:cxn ang="0">
                  <a:pos x="311" y="348"/>
                </a:cxn>
                <a:cxn ang="0">
                  <a:pos x="3623" y="42"/>
                </a:cxn>
                <a:cxn ang="0">
                  <a:pos x="3623" y="0"/>
                </a:cxn>
                <a:cxn ang="0">
                  <a:pos x="0" y="264"/>
                </a:cxn>
                <a:cxn ang="0">
                  <a:pos x="0" y="348"/>
                </a:cxn>
                <a:cxn ang="0">
                  <a:pos x="0" y="348"/>
                </a:cxn>
              </a:cxnLst>
              <a:rect l="0" t="0" r="r" b="b"/>
              <a:pathLst>
                <a:path w="3623" h="348">
                  <a:moveTo>
                    <a:pt x="0" y="348"/>
                  </a:moveTo>
                  <a:lnTo>
                    <a:pt x="311" y="348"/>
                  </a:lnTo>
                  <a:lnTo>
                    <a:pt x="3623" y="42"/>
                  </a:lnTo>
                  <a:lnTo>
                    <a:pt x="3623" y="0"/>
                  </a:lnTo>
                  <a:lnTo>
                    <a:pt x="0" y="264"/>
                  </a:lnTo>
                  <a:lnTo>
                    <a:pt x="0" y="348"/>
                  </a:lnTo>
                  <a:lnTo>
                    <a:pt x="0" y="34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2549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"/>
            </a:p>
          </p:txBody>
        </p:sp>
        <p:sp>
          <p:nvSpPr>
            <p:cNvPr id="36875" name="Freeform 11"/>
            <p:cNvSpPr>
              <a:spLocks/>
            </p:cNvSpPr>
            <p:nvPr/>
          </p:nvSpPr>
          <p:spPr bwMode="hidden">
            <a:xfrm>
              <a:off x="2097" y="4043"/>
              <a:ext cx="2514" cy="276"/>
            </a:xfrm>
            <a:custGeom>
              <a:avLst/>
              <a:gdLst/>
              <a:ahLst/>
              <a:cxnLst>
                <a:cxn ang="0">
                  <a:pos x="2182" y="276"/>
                </a:cxn>
                <a:cxn ang="0">
                  <a:pos x="2517" y="204"/>
                </a:cxn>
                <a:cxn ang="0">
                  <a:pos x="2260" y="0"/>
                </a:cxn>
                <a:cxn ang="0">
                  <a:pos x="0" y="276"/>
                </a:cxn>
                <a:cxn ang="0">
                  <a:pos x="2182" y="276"/>
                </a:cxn>
                <a:cxn ang="0">
                  <a:pos x="2182" y="276"/>
                </a:cxn>
              </a:cxnLst>
              <a:rect l="0" t="0" r="r" b="b"/>
              <a:pathLst>
                <a:path w="2517" h="276">
                  <a:moveTo>
                    <a:pt x="2182" y="276"/>
                  </a:moveTo>
                  <a:lnTo>
                    <a:pt x="2517" y="204"/>
                  </a:lnTo>
                  <a:lnTo>
                    <a:pt x="2260" y="0"/>
                  </a:lnTo>
                  <a:lnTo>
                    <a:pt x="0" y="276"/>
                  </a:lnTo>
                  <a:lnTo>
                    <a:pt x="2182" y="276"/>
                  </a:lnTo>
                  <a:lnTo>
                    <a:pt x="2182" y="276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"/>
            </a:p>
          </p:txBody>
        </p:sp>
        <p:sp>
          <p:nvSpPr>
            <p:cNvPr id="36876" name="Freeform 12"/>
            <p:cNvSpPr>
              <a:spLocks/>
            </p:cNvSpPr>
            <p:nvPr/>
          </p:nvSpPr>
          <p:spPr bwMode="hidden">
            <a:xfrm>
              <a:off x="4354" y="3869"/>
              <a:ext cx="1404" cy="378"/>
            </a:xfrm>
            <a:custGeom>
              <a:avLst/>
              <a:gdLst/>
              <a:ahLst/>
              <a:cxnLst>
                <a:cxn ang="0">
                  <a:pos x="1405" y="126"/>
                </a:cxn>
                <a:cxn ang="0">
                  <a:pos x="1405" y="0"/>
                </a:cxn>
                <a:cxn ang="0">
                  <a:pos x="0" y="174"/>
                </a:cxn>
                <a:cxn ang="0">
                  <a:pos x="257" y="378"/>
                </a:cxn>
                <a:cxn ang="0">
                  <a:pos x="1405" y="126"/>
                </a:cxn>
                <a:cxn ang="0">
                  <a:pos x="1405" y="126"/>
                </a:cxn>
              </a:cxnLst>
              <a:rect l="0" t="0" r="r" b="b"/>
              <a:pathLst>
                <a:path w="1405" h="378">
                  <a:moveTo>
                    <a:pt x="1405" y="126"/>
                  </a:moveTo>
                  <a:lnTo>
                    <a:pt x="1405" y="0"/>
                  </a:lnTo>
                  <a:lnTo>
                    <a:pt x="0" y="174"/>
                  </a:lnTo>
                  <a:lnTo>
                    <a:pt x="257" y="378"/>
                  </a:lnTo>
                  <a:lnTo>
                    <a:pt x="1405" y="126"/>
                  </a:lnTo>
                  <a:lnTo>
                    <a:pt x="1405" y="12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6863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"/>
            </a:p>
          </p:txBody>
        </p:sp>
        <p:sp>
          <p:nvSpPr>
            <p:cNvPr id="36877" name="Freeform 13"/>
            <p:cNvSpPr>
              <a:spLocks/>
            </p:cNvSpPr>
            <p:nvPr/>
          </p:nvSpPr>
          <p:spPr bwMode="hidden">
            <a:xfrm>
              <a:off x="5030" y="3151"/>
              <a:ext cx="728" cy="240"/>
            </a:xfrm>
            <a:custGeom>
              <a:avLst/>
              <a:gdLst/>
              <a:ahLst/>
              <a:cxnLst>
                <a:cxn ang="0">
                  <a:pos x="729" y="240"/>
                </a:cxn>
                <a:cxn ang="0">
                  <a:pos x="0" y="0"/>
                </a:cxn>
                <a:cxn ang="0">
                  <a:pos x="0" y="6"/>
                </a:cxn>
                <a:cxn ang="0">
                  <a:pos x="729" y="240"/>
                </a:cxn>
                <a:cxn ang="0">
                  <a:pos x="729" y="240"/>
                </a:cxn>
              </a:cxnLst>
              <a:rect l="0" t="0" r="r" b="b"/>
              <a:pathLst>
                <a:path w="729" h="240">
                  <a:moveTo>
                    <a:pt x="729" y="240"/>
                  </a:moveTo>
                  <a:lnTo>
                    <a:pt x="0" y="0"/>
                  </a:lnTo>
                  <a:lnTo>
                    <a:pt x="0" y="6"/>
                  </a:lnTo>
                  <a:lnTo>
                    <a:pt x="729" y="240"/>
                  </a:lnTo>
                  <a:lnTo>
                    <a:pt x="729" y="24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"/>
            </a:p>
          </p:txBody>
        </p:sp>
        <p:sp>
          <p:nvSpPr>
            <p:cNvPr id="36878" name="Freeform 14"/>
            <p:cNvSpPr>
              <a:spLocks/>
            </p:cNvSpPr>
            <p:nvPr/>
          </p:nvSpPr>
          <p:spPr bwMode="hidden">
            <a:xfrm>
              <a:off x="0" y="1486"/>
              <a:ext cx="5030" cy="1671"/>
            </a:xfrm>
            <a:custGeom>
              <a:avLst/>
              <a:gdLst/>
              <a:ahLst/>
              <a:cxnLst>
                <a:cxn ang="0">
                  <a:pos x="0" y="72"/>
                </a:cxn>
                <a:cxn ang="0">
                  <a:pos x="5035" y="1672"/>
                </a:cxn>
                <a:cxn ang="0">
                  <a:pos x="5035" y="1666"/>
                </a:cxn>
                <a:cxn ang="0">
                  <a:pos x="0" y="0"/>
                </a:cxn>
                <a:cxn ang="0">
                  <a:pos x="0" y="72"/>
                </a:cxn>
                <a:cxn ang="0">
                  <a:pos x="0" y="72"/>
                </a:cxn>
              </a:cxnLst>
              <a:rect l="0" t="0" r="r" b="b"/>
              <a:pathLst>
                <a:path w="5035" h="1672">
                  <a:moveTo>
                    <a:pt x="0" y="72"/>
                  </a:moveTo>
                  <a:lnTo>
                    <a:pt x="5035" y="1672"/>
                  </a:lnTo>
                  <a:lnTo>
                    <a:pt x="5035" y="1666"/>
                  </a:lnTo>
                  <a:lnTo>
                    <a:pt x="0" y="0"/>
                  </a:lnTo>
                  <a:lnTo>
                    <a:pt x="0" y="72"/>
                  </a:lnTo>
                  <a:lnTo>
                    <a:pt x="0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451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"/>
            </a:p>
          </p:txBody>
        </p:sp>
        <p:sp>
          <p:nvSpPr>
            <p:cNvPr id="36879" name="Freeform 15"/>
            <p:cNvSpPr>
              <a:spLocks/>
            </p:cNvSpPr>
            <p:nvPr/>
          </p:nvSpPr>
          <p:spPr bwMode="hidden">
            <a:xfrm>
              <a:off x="5030" y="3049"/>
              <a:ext cx="728" cy="318"/>
            </a:xfrm>
            <a:custGeom>
              <a:avLst/>
              <a:gdLst/>
              <a:ahLst/>
              <a:cxnLst>
                <a:cxn ang="0">
                  <a:pos x="729" y="318"/>
                </a:cxn>
                <a:cxn ang="0">
                  <a:pos x="729" y="312"/>
                </a:cxn>
                <a:cxn ang="0">
                  <a:pos x="0" y="0"/>
                </a:cxn>
                <a:cxn ang="0">
                  <a:pos x="0" y="54"/>
                </a:cxn>
                <a:cxn ang="0">
                  <a:pos x="729" y="318"/>
                </a:cxn>
                <a:cxn ang="0">
                  <a:pos x="729" y="318"/>
                </a:cxn>
              </a:cxnLst>
              <a:rect l="0" t="0" r="r" b="b"/>
              <a:pathLst>
                <a:path w="729" h="318">
                  <a:moveTo>
                    <a:pt x="729" y="318"/>
                  </a:moveTo>
                  <a:lnTo>
                    <a:pt x="729" y="312"/>
                  </a:lnTo>
                  <a:lnTo>
                    <a:pt x="0" y="0"/>
                  </a:lnTo>
                  <a:lnTo>
                    <a:pt x="0" y="54"/>
                  </a:lnTo>
                  <a:lnTo>
                    <a:pt x="729" y="318"/>
                  </a:lnTo>
                  <a:lnTo>
                    <a:pt x="729" y="3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"/>
            </a:p>
          </p:txBody>
        </p:sp>
        <p:sp>
          <p:nvSpPr>
            <p:cNvPr id="36880" name="Freeform 16"/>
            <p:cNvSpPr>
              <a:spLocks/>
            </p:cNvSpPr>
            <p:nvPr/>
          </p:nvSpPr>
          <p:spPr bwMode="hidden">
            <a:xfrm>
              <a:off x="0" y="916"/>
              <a:ext cx="5030" cy="2187"/>
            </a:xfrm>
            <a:custGeom>
              <a:avLst/>
              <a:gdLst/>
              <a:ahLst/>
              <a:cxnLst>
                <a:cxn ang="0">
                  <a:pos x="0" y="396"/>
                </a:cxn>
                <a:cxn ang="0">
                  <a:pos x="5035" y="2188"/>
                </a:cxn>
                <a:cxn ang="0">
                  <a:pos x="5035" y="2134"/>
                </a:cxn>
                <a:cxn ang="0">
                  <a:pos x="0" y="0"/>
                </a:cxn>
                <a:cxn ang="0">
                  <a:pos x="0" y="396"/>
                </a:cxn>
                <a:cxn ang="0">
                  <a:pos x="0" y="396"/>
                </a:cxn>
              </a:cxnLst>
              <a:rect l="0" t="0" r="r" b="b"/>
              <a:pathLst>
                <a:path w="5035" h="2188">
                  <a:moveTo>
                    <a:pt x="0" y="396"/>
                  </a:moveTo>
                  <a:lnTo>
                    <a:pt x="5035" y="2188"/>
                  </a:lnTo>
                  <a:lnTo>
                    <a:pt x="5035" y="2134"/>
                  </a:lnTo>
                  <a:lnTo>
                    <a:pt x="0" y="0"/>
                  </a:lnTo>
                  <a:lnTo>
                    <a:pt x="0" y="396"/>
                  </a:lnTo>
                  <a:lnTo>
                    <a:pt x="0" y="39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6667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"/>
            </a:p>
          </p:txBody>
        </p:sp>
        <p:sp>
          <p:nvSpPr>
            <p:cNvPr id="36881" name="Freeform 17"/>
            <p:cNvSpPr>
              <a:spLocks/>
            </p:cNvSpPr>
            <p:nvPr/>
          </p:nvSpPr>
          <p:spPr bwMode="hidden">
            <a:xfrm>
              <a:off x="2294" y="0"/>
              <a:ext cx="3159" cy="272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145" y="2727"/>
                </a:cxn>
                <a:cxn ang="0">
                  <a:pos x="3163" y="2704"/>
                </a:cxn>
                <a:cxn ang="0">
                  <a:pos x="102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3163" h="2727">
                  <a:moveTo>
                    <a:pt x="0" y="0"/>
                  </a:moveTo>
                  <a:lnTo>
                    <a:pt x="3145" y="2727"/>
                  </a:lnTo>
                  <a:lnTo>
                    <a:pt x="3163" y="2704"/>
                  </a:lnTo>
                  <a:lnTo>
                    <a:pt x="10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980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"/>
            </a:p>
          </p:txBody>
        </p:sp>
        <p:sp>
          <p:nvSpPr>
            <p:cNvPr id="36882" name="Freeform 18"/>
            <p:cNvSpPr>
              <a:spLocks/>
            </p:cNvSpPr>
            <p:nvPr/>
          </p:nvSpPr>
          <p:spPr bwMode="hidden">
            <a:xfrm>
              <a:off x="5435" y="2702"/>
              <a:ext cx="323" cy="299"/>
            </a:xfrm>
            <a:custGeom>
              <a:avLst/>
              <a:gdLst/>
              <a:ahLst/>
              <a:cxnLst>
                <a:cxn ang="0">
                  <a:pos x="323" y="299"/>
                </a:cxn>
                <a:cxn ang="0">
                  <a:pos x="323" y="263"/>
                </a:cxn>
                <a:cxn ang="0">
                  <a:pos x="18" y="0"/>
                </a:cxn>
                <a:cxn ang="0">
                  <a:pos x="0" y="23"/>
                </a:cxn>
                <a:cxn ang="0">
                  <a:pos x="323" y="299"/>
                </a:cxn>
                <a:cxn ang="0">
                  <a:pos x="323" y="299"/>
                </a:cxn>
              </a:cxnLst>
              <a:rect l="0" t="0" r="r" b="b"/>
              <a:pathLst>
                <a:path w="323" h="299">
                  <a:moveTo>
                    <a:pt x="323" y="299"/>
                  </a:moveTo>
                  <a:lnTo>
                    <a:pt x="323" y="263"/>
                  </a:lnTo>
                  <a:lnTo>
                    <a:pt x="18" y="0"/>
                  </a:lnTo>
                  <a:lnTo>
                    <a:pt x="0" y="23"/>
                  </a:lnTo>
                  <a:lnTo>
                    <a:pt x="323" y="299"/>
                  </a:lnTo>
                  <a:lnTo>
                    <a:pt x="323" y="29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4118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"/>
            </a:p>
          </p:txBody>
        </p:sp>
        <p:sp>
          <p:nvSpPr>
            <p:cNvPr id="36883" name="Freeform 19"/>
            <p:cNvSpPr>
              <a:spLocks/>
            </p:cNvSpPr>
            <p:nvPr/>
          </p:nvSpPr>
          <p:spPr bwMode="hidden">
            <a:xfrm>
              <a:off x="5477" y="2588"/>
              <a:ext cx="281" cy="335"/>
            </a:xfrm>
            <a:custGeom>
              <a:avLst/>
              <a:gdLst/>
              <a:ahLst/>
              <a:cxnLst>
                <a:cxn ang="0">
                  <a:pos x="281" y="335"/>
                </a:cxn>
                <a:cxn ang="0">
                  <a:pos x="281" y="173"/>
                </a:cxn>
                <a:cxn ang="0">
                  <a:pos x="96" y="0"/>
                </a:cxn>
                <a:cxn ang="0">
                  <a:pos x="0" y="90"/>
                </a:cxn>
                <a:cxn ang="0">
                  <a:pos x="281" y="335"/>
                </a:cxn>
                <a:cxn ang="0">
                  <a:pos x="281" y="335"/>
                </a:cxn>
              </a:cxnLst>
              <a:rect l="0" t="0" r="r" b="b"/>
              <a:pathLst>
                <a:path w="281" h="335">
                  <a:moveTo>
                    <a:pt x="281" y="335"/>
                  </a:moveTo>
                  <a:lnTo>
                    <a:pt x="281" y="173"/>
                  </a:lnTo>
                  <a:lnTo>
                    <a:pt x="96" y="0"/>
                  </a:lnTo>
                  <a:lnTo>
                    <a:pt x="0" y="90"/>
                  </a:lnTo>
                  <a:lnTo>
                    <a:pt x="281" y="335"/>
                  </a:lnTo>
                  <a:lnTo>
                    <a:pt x="281" y="335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"/>
            </a:p>
          </p:txBody>
        </p:sp>
        <p:sp>
          <p:nvSpPr>
            <p:cNvPr id="36884" name="Freeform 20"/>
            <p:cNvSpPr>
              <a:spLocks/>
            </p:cNvSpPr>
            <p:nvPr/>
          </p:nvSpPr>
          <p:spPr bwMode="hidden">
            <a:xfrm>
              <a:off x="2454" y="0"/>
              <a:ext cx="3119" cy="267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026" y="2680"/>
                </a:cxn>
                <a:cxn ang="0">
                  <a:pos x="3122" y="2590"/>
                </a:cxn>
                <a:cxn ang="0">
                  <a:pos x="383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3122" h="2680">
                  <a:moveTo>
                    <a:pt x="0" y="0"/>
                  </a:moveTo>
                  <a:lnTo>
                    <a:pt x="3026" y="2680"/>
                  </a:lnTo>
                  <a:lnTo>
                    <a:pt x="3122" y="2590"/>
                  </a:lnTo>
                  <a:lnTo>
                    <a:pt x="383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"/>
            </a:p>
          </p:txBody>
        </p:sp>
        <p:sp>
          <p:nvSpPr>
            <p:cNvPr id="36885" name="Freeform 21"/>
            <p:cNvSpPr>
              <a:spLocks/>
            </p:cNvSpPr>
            <p:nvPr/>
          </p:nvSpPr>
          <p:spPr bwMode="hidden">
            <a:xfrm>
              <a:off x="5626" y="2534"/>
              <a:ext cx="132" cy="132"/>
            </a:xfrm>
            <a:custGeom>
              <a:avLst/>
              <a:gdLst/>
              <a:ahLst/>
              <a:cxnLst>
                <a:cxn ang="0">
                  <a:pos x="132" y="132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132" y="132"/>
                </a:cxn>
                <a:cxn ang="0">
                  <a:pos x="132" y="132"/>
                </a:cxn>
              </a:cxnLst>
              <a:rect l="0" t="0" r="r" b="b"/>
              <a:pathLst>
                <a:path w="132" h="132">
                  <a:moveTo>
                    <a:pt x="132" y="132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132" y="132"/>
                  </a:lnTo>
                  <a:lnTo>
                    <a:pt x="132" y="132"/>
                  </a:lnTo>
                  <a:close/>
                </a:path>
              </a:pathLst>
            </a:custGeom>
            <a:solidFill>
              <a:srgbClr val="FF999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"/>
            </a:p>
          </p:txBody>
        </p:sp>
        <p:sp>
          <p:nvSpPr>
            <p:cNvPr id="36886" name="Freeform 22"/>
            <p:cNvSpPr>
              <a:spLocks/>
            </p:cNvSpPr>
            <p:nvPr/>
          </p:nvSpPr>
          <p:spPr bwMode="hidden">
            <a:xfrm>
              <a:off x="3112" y="0"/>
              <a:ext cx="2514" cy="253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517" y="2536"/>
                </a:cxn>
                <a:cxn ang="0">
                  <a:pos x="2517" y="2536"/>
                </a:cxn>
                <a:cxn ang="0">
                  <a:pos x="66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517" h="2536">
                  <a:moveTo>
                    <a:pt x="0" y="0"/>
                  </a:moveTo>
                  <a:lnTo>
                    <a:pt x="2517" y="2536"/>
                  </a:lnTo>
                  <a:lnTo>
                    <a:pt x="2517" y="2536"/>
                  </a:lnTo>
                  <a:lnTo>
                    <a:pt x="66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1373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"/>
            </a:p>
          </p:txBody>
        </p:sp>
        <p:sp>
          <p:nvSpPr>
            <p:cNvPr id="36887" name="Freeform 23"/>
            <p:cNvSpPr>
              <a:spLocks/>
            </p:cNvSpPr>
            <p:nvPr/>
          </p:nvSpPr>
          <p:spPr bwMode="hidden">
            <a:xfrm>
              <a:off x="3488" y="0"/>
              <a:ext cx="2198" cy="248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188" y="2482"/>
                </a:cxn>
                <a:cxn ang="0">
                  <a:pos x="2200" y="2476"/>
                </a:cxn>
                <a:cxn ang="0">
                  <a:pos x="31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200" h="2482">
                  <a:moveTo>
                    <a:pt x="0" y="0"/>
                  </a:moveTo>
                  <a:lnTo>
                    <a:pt x="2188" y="2482"/>
                  </a:lnTo>
                  <a:lnTo>
                    <a:pt x="2200" y="2476"/>
                  </a:lnTo>
                  <a:lnTo>
                    <a:pt x="31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882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s-ES"/>
            </a:p>
          </p:txBody>
        </p:sp>
        <p:sp>
          <p:nvSpPr>
            <p:cNvPr id="36888" name="Freeform 24"/>
            <p:cNvSpPr>
              <a:spLocks/>
            </p:cNvSpPr>
            <p:nvPr/>
          </p:nvSpPr>
          <p:spPr bwMode="hidden">
            <a:xfrm>
              <a:off x="5674" y="2474"/>
              <a:ext cx="84" cy="96"/>
            </a:xfrm>
            <a:custGeom>
              <a:avLst/>
              <a:gdLst/>
              <a:ahLst/>
              <a:cxnLst>
                <a:cxn ang="0">
                  <a:pos x="84" y="96"/>
                </a:cxn>
                <a:cxn ang="0">
                  <a:pos x="84" y="90"/>
                </a:cxn>
                <a:cxn ang="0">
                  <a:pos x="12" y="0"/>
                </a:cxn>
                <a:cxn ang="0">
                  <a:pos x="0" y="6"/>
                </a:cxn>
                <a:cxn ang="0">
                  <a:pos x="84" y="96"/>
                </a:cxn>
                <a:cxn ang="0">
                  <a:pos x="84" y="96"/>
                </a:cxn>
              </a:cxnLst>
              <a:rect l="0" t="0" r="r" b="b"/>
              <a:pathLst>
                <a:path w="84" h="96">
                  <a:moveTo>
                    <a:pt x="84" y="96"/>
                  </a:moveTo>
                  <a:lnTo>
                    <a:pt x="84" y="90"/>
                  </a:lnTo>
                  <a:lnTo>
                    <a:pt x="12" y="0"/>
                  </a:lnTo>
                  <a:lnTo>
                    <a:pt x="0" y="6"/>
                  </a:lnTo>
                  <a:lnTo>
                    <a:pt x="84" y="96"/>
                  </a:lnTo>
                  <a:lnTo>
                    <a:pt x="84" y="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"/>
            </a:p>
          </p:txBody>
        </p:sp>
        <p:sp>
          <p:nvSpPr>
            <p:cNvPr id="36889" name="Freeform 25"/>
            <p:cNvSpPr>
              <a:spLocks/>
            </p:cNvSpPr>
            <p:nvPr/>
          </p:nvSpPr>
          <p:spPr bwMode="hidden">
            <a:xfrm>
              <a:off x="5603" y="850"/>
              <a:ext cx="155" cy="516"/>
            </a:xfrm>
            <a:custGeom>
              <a:avLst/>
              <a:gdLst/>
              <a:ahLst/>
              <a:cxnLst>
                <a:cxn ang="0">
                  <a:pos x="155" y="516"/>
                </a:cxn>
                <a:cxn ang="0">
                  <a:pos x="155" y="204"/>
                </a:cxn>
                <a:cxn ang="0">
                  <a:pos x="77" y="0"/>
                </a:cxn>
                <a:cxn ang="0">
                  <a:pos x="0" y="192"/>
                </a:cxn>
                <a:cxn ang="0">
                  <a:pos x="155" y="516"/>
                </a:cxn>
                <a:cxn ang="0">
                  <a:pos x="155" y="516"/>
                </a:cxn>
              </a:cxnLst>
              <a:rect l="0" t="0" r="r" b="b"/>
              <a:pathLst>
                <a:path w="155" h="516">
                  <a:moveTo>
                    <a:pt x="155" y="516"/>
                  </a:moveTo>
                  <a:lnTo>
                    <a:pt x="155" y="204"/>
                  </a:lnTo>
                  <a:lnTo>
                    <a:pt x="77" y="0"/>
                  </a:lnTo>
                  <a:lnTo>
                    <a:pt x="0" y="192"/>
                  </a:lnTo>
                  <a:lnTo>
                    <a:pt x="155" y="516"/>
                  </a:lnTo>
                  <a:lnTo>
                    <a:pt x="155" y="51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"/>
            </a:p>
          </p:txBody>
        </p:sp>
        <p:sp>
          <p:nvSpPr>
            <p:cNvPr id="36890" name="Freeform 26"/>
            <p:cNvSpPr>
              <a:spLocks/>
            </p:cNvSpPr>
            <p:nvPr/>
          </p:nvSpPr>
          <p:spPr bwMode="hidden">
            <a:xfrm>
              <a:off x="5107" y="0"/>
              <a:ext cx="573" cy="104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97" y="1043"/>
                </a:cxn>
                <a:cxn ang="0">
                  <a:pos x="574" y="851"/>
                </a:cxn>
                <a:cxn ang="0">
                  <a:pos x="251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4" h="1043">
                  <a:moveTo>
                    <a:pt x="0" y="0"/>
                  </a:moveTo>
                  <a:lnTo>
                    <a:pt x="497" y="1043"/>
                  </a:lnTo>
                  <a:lnTo>
                    <a:pt x="574" y="851"/>
                  </a:lnTo>
                  <a:lnTo>
                    <a:pt x="251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"/>
            </a:p>
          </p:txBody>
        </p:sp>
        <p:sp>
          <p:nvSpPr>
            <p:cNvPr id="36891" name="Freeform 27"/>
            <p:cNvSpPr>
              <a:spLocks/>
            </p:cNvSpPr>
            <p:nvPr/>
          </p:nvSpPr>
          <p:spPr bwMode="hidden">
            <a:xfrm>
              <a:off x="5411" y="0"/>
              <a:ext cx="341" cy="796"/>
            </a:xfrm>
            <a:custGeom>
              <a:avLst/>
              <a:gdLst/>
              <a:ahLst/>
              <a:cxnLst>
                <a:cxn ang="0">
                  <a:pos x="144" y="0"/>
                </a:cxn>
                <a:cxn ang="0">
                  <a:pos x="0" y="0"/>
                </a:cxn>
                <a:cxn ang="0">
                  <a:pos x="287" y="797"/>
                </a:cxn>
                <a:cxn ang="0">
                  <a:pos x="341" y="653"/>
                </a:cxn>
                <a:cxn ang="0">
                  <a:pos x="144" y="0"/>
                </a:cxn>
                <a:cxn ang="0">
                  <a:pos x="144" y="0"/>
                </a:cxn>
              </a:cxnLst>
              <a:rect l="0" t="0" r="r" b="b"/>
              <a:pathLst>
                <a:path w="341" h="797">
                  <a:moveTo>
                    <a:pt x="144" y="0"/>
                  </a:moveTo>
                  <a:lnTo>
                    <a:pt x="0" y="0"/>
                  </a:lnTo>
                  <a:lnTo>
                    <a:pt x="287" y="797"/>
                  </a:lnTo>
                  <a:lnTo>
                    <a:pt x="341" y="653"/>
                  </a:lnTo>
                  <a:lnTo>
                    <a:pt x="144" y="0"/>
                  </a:lnTo>
                  <a:lnTo>
                    <a:pt x="144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980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"/>
            </a:p>
          </p:txBody>
        </p:sp>
        <p:sp>
          <p:nvSpPr>
            <p:cNvPr id="36892" name="Freeform 28"/>
            <p:cNvSpPr>
              <a:spLocks/>
            </p:cNvSpPr>
            <p:nvPr/>
          </p:nvSpPr>
          <p:spPr bwMode="hidden">
            <a:xfrm>
              <a:off x="5698" y="653"/>
              <a:ext cx="60" cy="311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60" y="312"/>
                </a:cxn>
                <a:cxn ang="0">
                  <a:pos x="60" y="6"/>
                </a:cxn>
                <a:cxn ang="0">
                  <a:pos x="54" y="0"/>
                </a:cxn>
                <a:cxn ang="0">
                  <a:pos x="0" y="144"/>
                </a:cxn>
                <a:cxn ang="0">
                  <a:pos x="0" y="144"/>
                </a:cxn>
              </a:cxnLst>
              <a:rect l="0" t="0" r="r" b="b"/>
              <a:pathLst>
                <a:path w="60" h="312">
                  <a:moveTo>
                    <a:pt x="0" y="144"/>
                  </a:moveTo>
                  <a:lnTo>
                    <a:pt x="60" y="312"/>
                  </a:lnTo>
                  <a:lnTo>
                    <a:pt x="60" y="6"/>
                  </a:lnTo>
                  <a:lnTo>
                    <a:pt x="54" y="0"/>
                  </a:lnTo>
                  <a:lnTo>
                    <a:pt x="0" y="144"/>
                  </a:lnTo>
                  <a:lnTo>
                    <a:pt x="0" y="14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"/>
            </a:p>
          </p:txBody>
        </p:sp>
        <p:sp>
          <p:nvSpPr>
            <p:cNvPr id="36893" name="Freeform 29"/>
            <p:cNvSpPr>
              <a:spLocks/>
            </p:cNvSpPr>
            <p:nvPr/>
          </p:nvSpPr>
          <p:spPr bwMode="hidden">
            <a:xfrm>
              <a:off x="2" y="1601"/>
              <a:ext cx="5752" cy="1864"/>
            </a:xfrm>
            <a:custGeom>
              <a:avLst/>
              <a:gdLst/>
              <a:ahLst/>
              <a:cxnLst>
                <a:cxn ang="0">
                  <a:pos x="0" y="371"/>
                </a:cxn>
                <a:cxn ang="0">
                  <a:pos x="5740" y="1864"/>
                </a:cxn>
                <a:cxn ang="0">
                  <a:pos x="5740" y="1834"/>
                </a:cxn>
                <a:cxn ang="0">
                  <a:pos x="0" y="0"/>
                </a:cxn>
                <a:cxn ang="0">
                  <a:pos x="0" y="371"/>
                </a:cxn>
                <a:cxn ang="0">
                  <a:pos x="0" y="371"/>
                </a:cxn>
              </a:cxnLst>
              <a:rect l="0" t="0" r="r" b="b"/>
              <a:pathLst>
                <a:path w="5740" h="1864">
                  <a:moveTo>
                    <a:pt x="0" y="371"/>
                  </a:moveTo>
                  <a:lnTo>
                    <a:pt x="5740" y="1864"/>
                  </a:lnTo>
                  <a:lnTo>
                    <a:pt x="5740" y="1834"/>
                  </a:lnTo>
                  <a:lnTo>
                    <a:pt x="0" y="0"/>
                  </a:lnTo>
                  <a:lnTo>
                    <a:pt x="0" y="371"/>
                  </a:lnTo>
                  <a:lnTo>
                    <a:pt x="0" y="371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3529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"/>
            </a:p>
          </p:txBody>
        </p:sp>
        <p:sp>
          <p:nvSpPr>
            <p:cNvPr id="36894" name="Freeform 30"/>
            <p:cNvSpPr>
              <a:spLocks/>
            </p:cNvSpPr>
            <p:nvPr/>
          </p:nvSpPr>
          <p:spPr bwMode="hidden">
            <a:xfrm>
              <a:off x="5754" y="3483"/>
              <a:ext cx="6" cy="6"/>
            </a:xfrm>
            <a:custGeom>
              <a:avLst/>
              <a:gdLst/>
              <a:ahLst/>
              <a:cxnLst>
                <a:cxn ang="0">
                  <a:pos x="6" y="6"/>
                </a:cxn>
                <a:cxn ang="0">
                  <a:pos x="0" y="0"/>
                </a:cxn>
                <a:cxn ang="0">
                  <a:pos x="0" y="6"/>
                </a:cxn>
                <a:cxn ang="0">
                  <a:pos x="6" y="6"/>
                </a:cxn>
                <a:cxn ang="0">
                  <a:pos x="6" y="6"/>
                </a:cxn>
              </a:cxnLst>
              <a:rect l="0" t="0" r="r" b="b"/>
              <a:pathLst>
                <a:path w="6" h="6">
                  <a:moveTo>
                    <a:pt x="6" y="6"/>
                  </a:moveTo>
                  <a:lnTo>
                    <a:pt x="0" y="0"/>
                  </a:lnTo>
                  <a:lnTo>
                    <a:pt x="0" y="6"/>
                  </a:lnTo>
                  <a:lnTo>
                    <a:pt x="6" y="6"/>
                  </a:lnTo>
                  <a:lnTo>
                    <a:pt x="6" y="6"/>
                  </a:lnTo>
                  <a:close/>
                </a:path>
              </a:pathLst>
            </a:custGeom>
            <a:solidFill>
              <a:srgbClr val="18F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"/>
            </a:p>
          </p:txBody>
        </p:sp>
        <p:sp>
          <p:nvSpPr>
            <p:cNvPr id="36895" name="Freeform 31"/>
            <p:cNvSpPr>
              <a:spLocks/>
            </p:cNvSpPr>
            <p:nvPr/>
          </p:nvSpPr>
          <p:spPr bwMode="hidden">
            <a:xfrm>
              <a:off x="2" y="2152"/>
              <a:ext cx="5752" cy="1337"/>
            </a:xfrm>
            <a:custGeom>
              <a:avLst/>
              <a:gdLst/>
              <a:ahLst/>
              <a:cxnLst>
                <a:cxn ang="0">
                  <a:pos x="0" y="366"/>
                </a:cxn>
                <a:cxn ang="0">
                  <a:pos x="5740" y="1337"/>
                </a:cxn>
                <a:cxn ang="0">
                  <a:pos x="5740" y="1331"/>
                </a:cxn>
                <a:cxn ang="0">
                  <a:pos x="0" y="0"/>
                </a:cxn>
                <a:cxn ang="0">
                  <a:pos x="0" y="366"/>
                </a:cxn>
                <a:cxn ang="0">
                  <a:pos x="0" y="366"/>
                </a:cxn>
              </a:cxnLst>
              <a:rect l="0" t="0" r="r" b="b"/>
              <a:pathLst>
                <a:path w="5740" h="1337">
                  <a:moveTo>
                    <a:pt x="0" y="366"/>
                  </a:moveTo>
                  <a:lnTo>
                    <a:pt x="5740" y="1337"/>
                  </a:lnTo>
                  <a:lnTo>
                    <a:pt x="5740" y="1331"/>
                  </a:lnTo>
                  <a:lnTo>
                    <a:pt x="0" y="0"/>
                  </a:lnTo>
                  <a:lnTo>
                    <a:pt x="0" y="366"/>
                  </a:lnTo>
                  <a:lnTo>
                    <a:pt x="0" y="36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078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"/>
            </a:p>
          </p:txBody>
        </p:sp>
        <p:sp>
          <p:nvSpPr>
            <p:cNvPr id="36896" name="Freeform 32"/>
            <p:cNvSpPr>
              <a:spLocks/>
            </p:cNvSpPr>
            <p:nvPr/>
          </p:nvSpPr>
          <p:spPr bwMode="hidden">
            <a:xfrm>
              <a:off x="2" y="3177"/>
              <a:ext cx="5752" cy="414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5740" y="414"/>
                </a:cxn>
                <a:cxn ang="0">
                  <a:pos x="5740" y="402"/>
                </a:cxn>
                <a:cxn ang="0">
                  <a:pos x="0" y="0"/>
                </a:cxn>
                <a:cxn ang="0">
                  <a:pos x="0" y="48"/>
                </a:cxn>
                <a:cxn ang="0">
                  <a:pos x="0" y="48"/>
                </a:cxn>
              </a:cxnLst>
              <a:rect l="0" t="0" r="r" b="b"/>
              <a:pathLst>
                <a:path w="5740" h="414">
                  <a:moveTo>
                    <a:pt x="0" y="48"/>
                  </a:moveTo>
                  <a:lnTo>
                    <a:pt x="5740" y="414"/>
                  </a:lnTo>
                  <a:lnTo>
                    <a:pt x="5740" y="402"/>
                  </a:lnTo>
                  <a:lnTo>
                    <a:pt x="0" y="0"/>
                  </a:lnTo>
                  <a:lnTo>
                    <a:pt x="0" y="48"/>
                  </a:lnTo>
                  <a:lnTo>
                    <a:pt x="0" y="4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"/>
            </a:p>
          </p:txBody>
        </p:sp>
        <p:sp>
          <p:nvSpPr>
            <p:cNvPr id="36897" name="Freeform 33"/>
            <p:cNvSpPr>
              <a:spLocks/>
            </p:cNvSpPr>
            <p:nvPr/>
          </p:nvSpPr>
          <p:spPr bwMode="hidden">
            <a:xfrm>
              <a:off x="1297" y="0"/>
              <a:ext cx="4457" cy="317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448" y="3177"/>
                </a:cxn>
                <a:cxn ang="0">
                  <a:pos x="4448" y="3153"/>
                </a:cxn>
                <a:cxn ang="0">
                  <a:pos x="125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4448" h="3177">
                  <a:moveTo>
                    <a:pt x="0" y="0"/>
                  </a:moveTo>
                  <a:lnTo>
                    <a:pt x="4448" y="3177"/>
                  </a:lnTo>
                  <a:lnTo>
                    <a:pt x="4448" y="3153"/>
                  </a:lnTo>
                  <a:lnTo>
                    <a:pt x="125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8627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"/>
            </a:p>
          </p:txBody>
        </p:sp>
        <p:sp>
          <p:nvSpPr>
            <p:cNvPr id="36898" name="Freeform 34"/>
            <p:cNvSpPr>
              <a:spLocks/>
            </p:cNvSpPr>
            <p:nvPr/>
          </p:nvSpPr>
          <p:spPr bwMode="hidden">
            <a:xfrm>
              <a:off x="3321" y="0"/>
              <a:ext cx="2433" cy="261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428" y="2614"/>
                </a:cxn>
                <a:cxn ang="0">
                  <a:pos x="2428" y="2608"/>
                </a:cxn>
                <a:cxn ang="0">
                  <a:pos x="66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428" h="2614">
                  <a:moveTo>
                    <a:pt x="0" y="0"/>
                  </a:moveTo>
                  <a:lnTo>
                    <a:pt x="2428" y="2614"/>
                  </a:lnTo>
                  <a:lnTo>
                    <a:pt x="2428" y="2608"/>
                  </a:lnTo>
                  <a:lnTo>
                    <a:pt x="66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"/>
            </a:p>
          </p:txBody>
        </p:sp>
        <p:sp>
          <p:nvSpPr>
            <p:cNvPr id="36899" name="Freeform 35"/>
            <p:cNvSpPr>
              <a:spLocks/>
            </p:cNvSpPr>
            <p:nvPr/>
          </p:nvSpPr>
          <p:spPr bwMode="hidden">
            <a:xfrm>
              <a:off x="3950" y="0"/>
              <a:ext cx="1804" cy="2464"/>
            </a:xfrm>
            <a:custGeom>
              <a:avLst/>
              <a:gdLst/>
              <a:ahLst/>
              <a:cxnLst>
                <a:cxn ang="0">
                  <a:pos x="485" y="0"/>
                </a:cxn>
                <a:cxn ang="0">
                  <a:pos x="0" y="0"/>
                </a:cxn>
                <a:cxn ang="0">
                  <a:pos x="1800" y="2464"/>
                </a:cxn>
                <a:cxn ang="0">
                  <a:pos x="1800" y="2248"/>
                </a:cxn>
                <a:cxn ang="0">
                  <a:pos x="1794" y="2248"/>
                </a:cxn>
                <a:cxn ang="0">
                  <a:pos x="485" y="0"/>
                </a:cxn>
                <a:cxn ang="0">
                  <a:pos x="485" y="0"/>
                </a:cxn>
              </a:cxnLst>
              <a:rect l="0" t="0" r="r" b="b"/>
              <a:pathLst>
                <a:path w="1800" h="2464">
                  <a:moveTo>
                    <a:pt x="485" y="0"/>
                  </a:moveTo>
                  <a:lnTo>
                    <a:pt x="0" y="0"/>
                  </a:lnTo>
                  <a:lnTo>
                    <a:pt x="1800" y="2464"/>
                  </a:lnTo>
                  <a:lnTo>
                    <a:pt x="1800" y="2248"/>
                  </a:lnTo>
                  <a:lnTo>
                    <a:pt x="1794" y="2248"/>
                  </a:lnTo>
                  <a:lnTo>
                    <a:pt x="485" y="0"/>
                  </a:lnTo>
                  <a:lnTo>
                    <a:pt x="485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882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"/>
            </a:p>
          </p:txBody>
        </p:sp>
        <p:sp>
          <p:nvSpPr>
            <p:cNvPr id="36900" name="Freeform 36"/>
            <p:cNvSpPr>
              <a:spLocks/>
            </p:cNvSpPr>
            <p:nvPr/>
          </p:nvSpPr>
          <p:spPr bwMode="hidden">
            <a:xfrm>
              <a:off x="4519" y="0"/>
              <a:ext cx="1235" cy="207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232" y="2074"/>
                </a:cxn>
                <a:cxn ang="0">
                  <a:pos x="1232" y="2038"/>
                </a:cxn>
                <a:cxn ang="0">
                  <a:pos x="42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232" h="2074">
                  <a:moveTo>
                    <a:pt x="0" y="0"/>
                  </a:moveTo>
                  <a:lnTo>
                    <a:pt x="1232" y="2074"/>
                  </a:lnTo>
                  <a:lnTo>
                    <a:pt x="1232" y="2038"/>
                  </a:lnTo>
                  <a:lnTo>
                    <a:pt x="4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7647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"/>
            </a:p>
          </p:txBody>
        </p:sp>
        <p:sp>
          <p:nvSpPr>
            <p:cNvPr id="36901" name="Freeform 37"/>
            <p:cNvSpPr>
              <a:spLocks/>
            </p:cNvSpPr>
            <p:nvPr/>
          </p:nvSpPr>
          <p:spPr bwMode="hidden">
            <a:xfrm>
              <a:off x="4694" y="0"/>
              <a:ext cx="1060" cy="193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058" y="1936"/>
                </a:cxn>
                <a:cxn ang="0">
                  <a:pos x="1058" y="1930"/>
                </a:cxn>
                <a:cxn ang="0">
                  <a:pos x="54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058" h="1936">
                  <a:moveTo>
                    <a:pt x="0" y="0"/>
                  </a:moveTo>
                  <a:lnTo>
                    <a:pt x="1058" y="1936"/>
                  </a:lnTo>
                  <a:lnTo>
                    <a:pt x="1058" y="1930"/>
                  </a:lnTo>
                  <a:lnTo>
                    <a:pt x="54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2549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"/>
            </a:p>
          </p:txBody>
        </p:sp>
        <p:sp>
          <p:nvSpPr>
            <p:cNvPr id="36902" name="Freeform 38"/>
            <p:cNvSpPr>
              <a:spLocks/>
            </p:cNvSpPr>
            <p:nvPr/>
          </p:nvSpPr>
          <p:spPr bwMode="hidden">
            <a:xfrm>
              <a:off x="4981" y="0"/>
              <a:ext cx="773" cy="1487"/>
            </a:xfrm>
            <a:custGeom>
              <a:avLst/>
              <a:gdLst/>
              <a:ahLst/>
              <a:cxnLst>
                <a:cxn ang="0">
                  <a:pos x="771" y="1433"/>
                </a:cxn>
                <a:cxn ang="0">
                  <a:pos x="42" y="0"/>
                </a:cxn>
                <a:cxn ang="0">
                  <a:pos x="0" y="0"/>
                </a:cxn>
                <a:cxn ang="0">
                  <a:pos x="771" y="1487"/>
                </a:cxn>
                <a:cxn ang="0">
                  <a:pos x="771" y="1433"/>
                </a:cxn>
                <a:cxn ang="0">
                  <a:pos x="771" y="1433"/>
                </a:cxn>
              </a:cxnLst>
              <a:rect l="0" t="0" r="r" b="b"/>
              <a:pathLst>
                <a:path w="771" h="1487">
                  <a:moveTo>
                    <a:pt x="771" y="1433"/>
                  </a:moveTo>
                  <a:lnTo>
                    <a:pt x="42" y="0"/>
                  </a:lnTo>
                  <a:lnTo>
                    <a:pt x="0" y="0"/>
                  </a:lnTo>
                  <a:lnTo>
                    <a:pt x="771" y="1487"/>
                  </a:lnTo>
                  <a:lnTo>
                    <a:pt x="771" y="1433"/>
                  </a:lnTo>
                  <a:lnTo>
                    <a:pt x="771" y="1433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882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"/>
            </a:p>
          </p:txBody>
        </p:sp>
        <p:grpSp>
          <p:nvGrpSpPr>
            <p:cNvPr id="1068" name="Group 39"/>
            <p:cNvGrpSpPr>
              <a:grpSpLocks/>
            </p:cNvGrpSpPr>
            <p:nvPr userDrawn="1"/>
          </p:nvGrpSpPr>
          <p:grpSpPr bwMode="auto">
            <a:xfrm>
              <a:off x="0" y="1632"/>
              <a:ext cx="5758" cy="1858"/>
              <a:chOff x="0" y="1632"/>
              <a:chExt cx="5758" cy="1858"/>
            </a:xfrm>
          </p:grpSpPr>
          <p:sp>
            <p:nvSpPr>
              <p:cNvPr id="36904" name="Freeform 40"/>
              <p:cNvSpPr>
                <a:spLocks/>
              </p:cNvSpPr>
              <p:nvPr/>
            </p:nvSpPr>
            <p:spPr bwMode="hidden">
              <a:xfrm>
                <a:off x="0" y="1632"/>
                <a:ext cx="3670" cy="1313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366"/>
                  </a:cxn>
                  <a:cxn ang="0">
                    <a:pos x="3635" y="1313"/>
                  </a:cxn>
                  <a:cxn ang="0">
                    <a:pos x="3647" y="1235"/>
                  </a:cxn>
                  <a:cxn ang="0">
                    <a:pos x="3659" y="1163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3659" h="1313">
                    <a:moveTo>
                      <a:pt x="0" y="0"/>
                    </a:moveTo>
                    <a:lnTo>
                      <a:pt x="0" y="366"/>
                    </a:lnTo>
                    <a:lnTo>
                      <a:pt x="3635" y="1313"/>
                    </a:lnTo>
                    <a:lnTo>
                      <a:pt x="3647" y="1235"/>
                    </a:lnTo>
                    <a:lnTo>
                      <a:pt x="3659" y="1163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72549"/>
                      <a:invGamma/>
                    </a:schemeClr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ES"/>
              </a:p>
            </p:txBody>
          </p:sp>
          <p:sp>
            <p:nvSpPr>
              <p:cNvPr id="36905" name="Freeform 41"/>
              <p:cNvSpPr>
                <a:spLocks/>
              </p:cNvSpPr>
              <p:nvPr/>
            </p:nvSpPr>
            <p:spPr bwMode="hidden">
              <a:xfrm>
                <a:off x="3646" y="2795"/>
                <a:ext cx="2112" cy="695"/>
              </a:xfrm>
              <a:custGeom>
                <a:avLst/>
                <a:gdLst/>
                <a:ahLst/>
                <a:cxnLst>
                  <a:cxn ang="0">
                    <a:pos x="2105" y="665"/>
                  </a:cxn>
                  <a:cxn ang="0">
                    <a:pos x="24" y="0"/>
                  </a:cxn>
                  <a:cxn ang="0">
                    <a:pos x="12" y="72"/>
                  </a:cxn>
                  <a:cxn ang="0">
                    <a:pos x="0" y="150"/>
                  </a:cxn>
                  <a:cxn ang="0">
                    <a:pos x="2105" y="695"/>
                  </a:cxn>
                  <a:cxn ang="0">
                    <a:pos x="2105" y="665"/>
                  </a:cxn>
                  <a:cxn ang="0">
                    <a:pos x="2105" y="665"/>
                  </a:cxn>
                </a:cxnLst>
                <a:rect l="0" t="0" r="r" b="b"/>
                <a:pathLst>
                  <a:path w="2105" h="695">
                    <a:moveTo>
                      <a:pt x="2105" y="665"/>
                    </a:moveTo>
                    <a:lnTo>
                      <a:pt x="24" y="0"/>
                    </a:lnTo>
                    <a:lnTo>
                      <a:pt x="12" y="72"/>
                    </a:lnTo>
                    <a:lnTo>
                      <a:pt x="0" y="150"/>
                    </a:lnTo>
                    <a:lnTo>
                      <a:pt x="2105" y="695"/>
                    </a:lnTo>
                    <a:lnTo>
                      <a:pt x="2105" y="665"/>
                    </a:lnTo>
                    <a:lnTo>
                      <a:pt x="2105" y="66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tint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ES"/>
              </a:p>
            </p:txBody>
          </p:sp>
        </p:grpSp>
      </p:grpSp>
      <p:sp>
        <p:nvSpPr>
          <p:cNvPr id="36906" name="Rectangle 4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_tradnl" smtClean="0"/>
              <a:t>Click to edit Master title style</a:t>
            </a:r>
          </a:p>
        </p:txBody>
      </p:sp>
      <p:sp>
        <p:nvSpPr>
          <p:cNvPr id="36907" name="Rectangle 4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</a:p>
        </p:txBody>
      </p:sp>
      <p:sp>
        <p:nvSpPr>
          <p:cNvPr id="36908" name="Rectangle 4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36909" name="Rectangle 4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36910" name="Rectangle 4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03E311A3-1185-469E-AC6C-94BEC5ADC432}" type="slidenum">
              <a:rPr lang="es-ES_tradnl"/>
              <a:pPr>
                <a:defRPr/>
              </a:pPr>
              <a:t>‹#›</a:t>
            </a:fld>
            <a:endParaRPr lang="es-ES_tradnl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86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90000"/>
        <a:buFont typeface="Wingdings" pitchFamily="2" charset="2"/>
        <a:buBlip>
          <a:blip r:embed="rId13"/>
        </a:buBlip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Blip>
          <a:blip r:embed="rId15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Blip>
          <a:blip r:embed="rId15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Blip>
          <a:blip r:embed="rId15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Blip>
          <a:blip r:embed="rId15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Blip>
          <a:blip r:embed="rId15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57200" y="1600200"/>
            <a:ext cx="8229600" cy="1295400"/>
          </a:xfrm>
        </p:spPr>
        <p:txBody>
          <a:bodyPr/>
          <a:lstStyle/>
          <a:p>
            <a:pPr eaLnBrk="1" hangingPunct="1">
              <a:defRPr/>
            </a:pPr>
            <a:r>
              <a:rPr lang="es-ES_tradnl" sz="4000" b="1" u="sng" dirty="0" smtClean="0"/>
              <a:t>Fortalezas y Limitaciones </a:t>
            </a:r>
            <a:br>
              <a:rPr lang="es-ES_tradnl" sz="4000" b="1" u="sng" dirty="0" smtClean="0"/>
            </a:br>
            <a:r>
              <a:rPr lang="es-ES_tradnl" sz="4000" dirty="0" smtClean="0"/>
              <a:t>de las Políticas de acogida de personas refugiadas y solicitantes de la condición </a:t>
            </a:r>
            <a:r>
              <a:rPr lang="es-ES_tradnl" sz="4000" dirty="0" smtClean="0">
                <a:solidFill>
                  <a:schemeClr val="tx1"/>
                </a:solidFill>
              </a:rPr>
              <a:t>de refugiado</a:t>
            </a:r>
            <a:r>
              <a:rPr lang="es-ES_tradnl" sz="4000" dirty="0" smtClean="0"/>
              <a:t/>
            </a:r>
            <a:br>
              <a:rPr lang="es-ES_tradnl" sz="4000" dirty="0" smtClean="0"/>
            </a:br>
            <a:endParaRPr lang="es-ES_tradnl" sz="4000" b="1" u="sng" dirty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419600"/>
            <a:ext cx="6400800" cy="1828800"/>
          </a:xfrm>
        </p:spPr>
        <p:txBody>
          <a:bodyPr/>
          <a:lstStyle/>
          <a:p>
            <a:pPr eaLnBrk="1" hangingPunct="1">
              <a:defRPr/>
            </a:pPr>
            <a:endParaRPr lang="es-ES_tradnl" dirty="0" smtClean="0"/>
          </a:p>
          <a:p>
            <a:pPr eaLnBrk="1" hangingPunct="1">
              <a:defRPr/>
            </a:pPr>
            <a:r>
              <a:rPr lang="es-ES_tradnl" dirty="0" smtClean="0"/>
              <a:t>Asociación de Consultores y Asesores Internacionales</a:t>
            </a:r>
          </a:p>
          <a:p>
            <a:pPr eaLnBrk="1" hangingPunct="1">
              <a:defRPr/>
            </a:pPr>
            <a:r>
              <a:rPr lang="es-ES_tradnl" dirty="0" smtClean="0"/>
              <a:t>ACAI</a:t>
            </a:r>
          </a:p>
        </p:txBody>
      </p:sp>
      <p:pic>
        <p:nvPicPr>
          <p:cNvPr id="5" name="Picture 3" descr="LOGO ACAI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0" y="3733800"/>
            <a:ext cx="1295400" cy="922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420813"/>
          </a:xfrm>
        </p:spPr>
        <p:txBody>
          <a:bodyPr/>
          <a:lstStyle/>
          <a:p>
            <a:pPr>
              <a:defRPr/>
            </a:pPr>
            <a:r>
              <a:rPr lang="es-ES" sz="4000" b="1" dirty="0" smtClean="0"/>
              <a:t>UNIDAD DE REFUGIADOS</a:t>
            </a:r>
            <a:endParaRPr lang="es-ES" sz="4000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219200"/>
            <a:ext cx="8534400" cy="5410200"/>
          </a:xfrm>
        </p:spPr>
        <p:txBody>
          <a:bodyPr/>
          <a:lstStyle/>
          <a:p>
            <a:pPr>
              <a:defRPr/>
            </a:pPr>
            <a:r>
              <a:rPr lang="es-ES" sz="1900" dirty="0" smtClean="0">
                <a:solidFill>
                  <a:srgbClr val="FF9900"/>
                </a:solidFill>
              </a:rPr>
              <a:t>Instancia de Recepción de la Solicitud de la condición de Refugiado.</a:t>
            </a:r>
            <a:r>
              <a:rPr lang="es-ES" sz="1900" dirty="0" smtClean="0"/>
              <a:t> </a:t>
            </a:r>
          </a:p>
          <a:p>
            <a:pPr>
              <a:buFont typeface="Wingdings" pitchFamily="2" charset="2"/>
              <a:buNone/>
              <a:defRPr/>
            </a:pPr>
            <a:r>
              <a:rPr lang="es-ES" sz="1900" dirty="0" smtClean="0"/>
              <a:t>	Su creación es un acierto en tanto concentra todo lo relativo a los trámites de Refugiados. Sin embargo ha presentado </a:t>
            </a:r>
            <a:r>
              <a:rPr lang="es-ES" sz="1900" u="sng" dirty="0" smtClean="0"/>
              <a:t>deficiencias en la gestión</a:t>
            </a:r>
            <a:r>
              <a:rPr lang="es-ES" sz="1900" dirty="0" smtClean="0"/>
              <a:t>.</a:t>
            </a:r>
          </a:p>
          <a:p>
            <a:pPr>
              <a:buFont typeface="Wingdings" pitchFamily="2" charset="2"/>
              <a:buNone/>
              <a:defRPr/>
            </a:pPr>
            <a:endParaRPr lang="es-ES" sz="1900" dirty="0" smtClean="0"/>
          </a:p>
          <a:p>
            <a:pPr>
              <a:buFont typeface="Wingdings" pitchFamily="2" charset="2"/>
              <a:buNone/>
              <a:defRPr/>
            </a:pPr>
            <a:r>
              <a:rPr lang="es-ES" sz="1900" dirty="0" smtClean="0"/>
              <a:t>Desafíos:</a:t>
            </a:r>
          </a:p>
          <a:p>
            <a:pPr>
              <a:buFont typeface="Wingdings" pitchFamily="2" charset="2"/>
              <a:buChar char="ü"/>
              <a:defRPr/>
            </a:pPr>
            <a:r>
              <a:rPr lang="es-ES" sz="1900" dirty="0" smtClean="0"/>
              <a:t>Mejorar de la calidad de la información a los usuarios. </a:t>
            </a:r>
          </a:p>
          <a:p>
            <a:pPr>
              <a:buFont typeface="Wingdings" pitchFamily="2" charset="2"/>
              <a:buChar char="ü"/>
              <a:defRPr/>
            </a:pPr>
            <a:r>
              <a:rPr lang="es-ES" sz="1900" dirty="0" smtClean="0"/>
              <a:t>Más Recurso Humano en Procesos de Elegibilidad (creación urgente de Plazas de Gobierno)</a:t>
            </a:r>
          </a:p>
          <a:p>
            <a:pPr>
              <a:buFont typeface="Wingdings" pitchFamily="2" charset="2"/>
              <a:buChar char="ü"/>
              <a:defRPr/>
            </a:pPr>
            <a:r>
              <a:rPr lang="es-ES" sz="1900" dirty="0" smtClean="0"/>
              <a:t>Fortalecer técnicas de Entrevistas, emisión fundamentada de resoluciones.</a:t>
            </a:r>
          </a:p>
          <a:p>
            <a:pPr>
              <a:buFont typeface="Wingdings" pitchFamily="2" charset="2"/>
              <a:buChar char="ü"/>
              <a:defRPr/>
            </a:pPr>
            <a:r>
              <a:rPr lang="es-ES" sz="1900" dirty="0" smtClean="0"/>
              <a:t>NO a la Rotación de Personal</a:t>
            </a:r>
          </a:p>
          <a:p>
            <a:pPr>
              <a:buFont typeface="Wingdings" pitchFamily="2" charset="2"/>
              <a:buChar char="ü"/>
              <a:defRPr/>
            </a:pPr>
            <a:r>
              <a:rPr lang="es-ES" sz="1900" dirty="0" smtClean="0"/>
              <a:t>Disminución en los tiempos de respuesta</a:t>
            </a:r>
          </a:p>
          <a:p>
            <a:pPr>
              <a:buFont typeface="Wingdings" pitchFamily="2" charset="2"/>
              <a:buChar char="ü"/>
              <a:defRPr/>
            </a:pPr>
            <a:r>
              <a:rPr lang="es-ES" sz="1900" dirty="0" smtClean="0"/>
              <a:t>NO a la vulneración de Derechos mediante la implementación de directrices administrativas ( Ej. se supeditan ciertos trámites a horarios preestablecidos en detrimento del Derecho de petición, de apelación, entre otros).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420813"/>
          </a:xfrm>
        </p:spPr>
        <p:txBody>
          <a:bodyPr/>
          <a:lstStyle/>
          <a:p>
            <a:pPr>
              <a:defRPr/>
            </a:pPr>
            <a:r>
              <a:rPr lang="es-ES" sz="4000" b="1" dirty="0" smtClean="0"/>
              <a:t>COMISION DE VISAS Y REFUGIO</a:t>
            </a:r>
            <a:endParaRPr lang="es-ES" sz="4000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759325"/>
          </a:xfrm>
        </p:spPr>
        <p:txBody>
          <a:bodyPr/>
          <a:lstStyle/>
          <a:p>
            <a:pPr>
              <a:defRPr/>
            </a:pPr>
            <a:r>
              <a:rPr lang="es-ES" sz="2800" dirty="0" smtClean="0"/>
              <a:t>Órgano de Decisión a una solicitud de la condición de Refugiado: </a:t>
            </a:r>
          </a:p>
          <a:p>
            <a:pPr>
              <a:buFont typeface="Wingdings" pitchFamily="2" charset="2"/>
              <a:buNone/>
              <a:defRPr/>
            </a:pPr>
            <a:endParaRPr lang="es-ES" sz="2800" dirty="0" smtClean="0"/>
          </a:p>
          <a:p>
            <a:pPr>
              <a:buFont typeface="Wingdings" pitchFamily="2" charset="2"/>
              <a:buNone/>
              <a:defRPr/>
            </a:pPr>
            <a:r>
              <a:rPr lang="es-ES" sz="2800" dirty="0" smtClean="0"/>
              <a:t>Desafíos:</a:t>
            </a:r>
          </a:p>
          <a:p>
            <a:pPr algn="just">
              <a:buFont typeface="Wingdings" pitchFamily="2" charset="2"/>
              <a:buChar char="ü"/>
              <a:defRPr/>
            </a:pPr>
            <a:r>
              <a:rPr lang="es-ES" sz="2800" dirty="0" smtClean="0"/>
              <a:t> Más reuniones periódicas para el conocimiento, discusión y </a:t>
            </a:r>
            <a:r>
              <a:rPr lang="es-ES" sz="2800" i="1" u="sng" dirty="0" smtClean="0"/>
              <a:t>deliberación</a:t>
            </a:r>
            <a:r>
              <a:rPr lang="es-ES" sz="2800" dirty="0" smtClean="0"/>
              <a:t> de los casos; </a:t>
            </a:r>
          </a:p>
          <a:p>
            <a:pPr algn="just">
              <a:buFont typeface="Wingdings" pitchFamily="2" charset="2"/>
              <a:buChar char="ü"/>
              <a:defRPr/>
            </a:pPr>
            <a:r>
              <a:rPr lang="es-ES" sz="2800" dirty="0" smtClean="0"/>
              <a:t>Disminuir periodos de respuesta: sobrepasan los 8 meses; </a:t>
            </a:r>
          </a:p>
          <a:p>
            <a:pPr algn="just">
              <a:buFont typeface="Wingdings" pitchFamily="2" charset="2"/>
              <a:buChar char="ü"/>
              <a:defRPr/>
            </a:pPr>
            <a:r>
              <a:rPr lang="es-ES" sz="2800" dirty="0" smtClean="0"/>
              <a:t>Mayor fundamentación en las resoluciones;</a:t>
            </a:r>
          </a:p>
          <a:p>
            <a:pPr algn="just">
              <a:buFont typeface="Wingdings" pitchFamily="2" charset="2"/>
              <a:buChar char="ü"/>
              <a:defRPr/>
            </a:pPr>
            <a:r>
              <a:rPr lang="es-ES" sz="2800" dirty="0" smtClean="0"/>
              <a:t>Reiterar necesidad de decisiones de carácter técnico y no políticas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s-ES" sz="4000" b="1" dirty="0" smtClean="0"/>
              <a:t>TRIBUNAL ADMINISTRATIVO MIGRATORIO</a:t>
            </a:r>
            <a:endParaRPr lang="es-ES" sz="4000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s-ES" sz="2400" dirty="0" smtClean="0"/>
              <a:t>Órgano de Segunda instancia para la Apelación: </a:t>
            </a:r>
          </a:p>
          <a:p>
            <a:pPr>
              <a:buFont typeface="Wingdings" pitchFamily="2" charset="2"/>
              <a:buNone/>
              <a:defRPr/>
            </a:pPr>
            <a:endParaRPr lang="es-ES" sz="2400" dirty="0" smtClean="0"/>
          </a:p>
          <a:p>
            <a:pPr>
              <a:buFont typeface="Wingdings" pitchFamily="2" charset="2"/>
              <a:buNone/>
              <a:defRPr/>
            </a:pPr>
            <a:r>
              <a:rPr lang="es-ES" sz="2400" dirty="0" smtClean="0"/>
              <a:t>Desafíos:</a:t>
            </a:r>
          </a:p>
          <a:p>
            <a:pPr algn="just">
              <a:buFont typeface="Wingdings" pitchFamily="2" charset="2"/>
              <a:buChar char="ü"/>
              <a:defRPr/>
            </a:pPr>
            <a:r>
              <a:rPr lang="es-ES" sz="2400" dirty="0" smtClean="0"/>
              <a:t>Mayor recurso humano de apoyo.</a:t>
            </a:r>
          </a:p>
          <a:p>
            <a:pPr algn="just">
              <a:buFont typeface="Wingdings" pitchFamily="2" charset="2"/>
              <a:buChar char="ü"/>
              <a:defRPr/>
            </a:pPr>
            <a:r>
              <a:rPr lang="es-ES" sz="2200" dirty="0" smtClean="0"/>
              <a:t>Urgente abolir la acumulación de casos pendientes de resolver (aprox. 500 casos solo de refugio)</a:t>
            </a:r>
          </a:p>
          <a:p>
            <a:pPr algn="just">
              <a:buFont typeface="Wingdings" pitchFamily="2" charset="2"/>
              <a:buChar char="ü"/>
              <a:defRPr/>
            </a:pPr>
            <a:r>
              <a:rPr lang="es-ES" sz="2200" dirty="0" smtClean="0"/>
              <a:t>Disminución de tiempos de respuesta (</a:t>
            </a:r>
            <a:r>
              <a:rPr lang="es-ES" sz="1800" dirty="0" smtClean="0"/>
              <a:t>casos con 24 meses de espera)</a:t>
            </a:r>
          </a:p>
          <a:p>
            <a:pPr algn="just">
              <a:buFont typeface="Wingdings" pitchFamily="2" charset="2"/>
              <a:buChar char="ü"/>
              <a:defRPr/>
            </a:pPr>
            <a:r>
              <a:rPr lang="es-ES" sz="2200" dirty="0" smtClean="0"/>
              <a:t>Fortalecerse en su capacidad de </a:t>
            </a:r>
            <a:r>
              <a:rPr lang="es-ES" sz="2200" i="1" u="sng" dirty="0" smtClean="0">
                <a:solidFill>
                  <a:srgbClr val="FF9900"/>
                </a:solidFill>
              </a:rPr>
              <a:t>ente contralor de la calidad</a:t>
            </a:r>
            <a:r>
              <a:rPr lang="es-ES" sz="2200" dirty="0" smtClean="0"/>
              <a:t> del Proceso de determinación de la condición de Refugiado </a:t>
            </a:r>
          </a:p>
          <a:p>
            <a:pPr algn="just">
              <a:buFont typeface="Wingdings" pitchFamily="2" charset="2"/>
              <a:buChar char="ü"/>
              <a:defRPr/>
            </a:pPr>
            <a:r>
              <a:rPr lang="es-ES" sz="2200" dirty="0" smtClean="0"/>
              <a:t>Sistematización de jurisprudencia migratoria de Refugiados.</a:t>
            </a:r>
          </a:p>
          <a:p>
            <a:pPr algn="just">
              <a:buFont typeface="Wingdings" pitchFamily="2" charset="2"/>
              <a:buChar char="ü"/>
              <a:defRPr/>
            </a:pPr>
            <a:r>
              <a:rPr lang="es-ES" sz="2200" dirty="0" smtClean="0"/>
              <a:t>Continuidad de la capacitación de sus miembros en DIR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685800"/>
          </a:xfrm>
        </p:spPr>
        <p:txBody>
          <a:bodyPr/>
          <a:lstStyle/>
          <a:p>
            <a:pPr eaLnBrk="1" hangingPunct="1">
              <a:defRPr/>
            </a:pPr>
            <a:r>
              <a:rPr lang="es-ES_tradnl" b="1" dirty="0" smtClean="0"/>
              <a:t>Documentación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762000"/>
            <a:ext cx="8229600" cy="56388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s-ES_tradnl" b="1" dirty="0" smtClean="0"/>
              <a:t>Documento provisional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es-ES_tradnl" sz="2400" b="1" dirty="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s-ES_tradnl" sz="2200" dirty="0" smtClean="0"/>
              <a:t>Art. 54  Reglamento de Refugiados.   </a:t>
            </a:r>
          </a:p>
          <a:p>
            <a:pPr marL="457200" indent="-457200" eaLnBrk="1" hangingPunct="1">
              <a:lnSpc>
                <a:spcPct val="80000"/>
              </a:lnSpc>
              <a:buFont typeface="Wingdings" pitchFamily="2" charset="2"/>
              <a:buChar char="ü"/>
              <a:defRPr/>
            </a:pPr>
            <a:r>
              <a:rPr lang="es-ES_tradnl" sz="2200" b="1" dirty="0" smtClean="0"/>
              <a:t>Derecho al Trabajo para Solicitantes con más de </a:t>
            </a:r>
            <a:r>
              <a:rPr lang="es-ES_tradnl" sz="2200" dirty="0" smtClean="0"/>
              <a:t>3 meses pendiente la resolución, la Dirección podrá emitir un permiso de trabajo.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s-ES_tradnl" sz="2200" dirty="0" smtClean="0"/>
              <a:t>	</a:t>
            </a:r>
          </a:p>
          <a:p>
            <a:pPr algn="just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s-ES_tradnl" sz="2200" dirty="0" smtClean="0"/>
              <a:t>	Hasta ahora no han otorgado ningún permiso </a:t>
            </a:r>
          </a:p>
          <a:p>
            <a:pPr algn="just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es-ES_tradnl" sz="2200" b="1" dirty="0" smtClean="0"/>
          </a:p>
          <a:p>
            <a:pPr algn="just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s-ES_tradnl" b="1" dirty="0" smtClean="0"/>
              <a:t>Documentación definitiva</a:t>
            </a:r>
          </a:p>
          <a:p>
            <a:pPr algn="just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s-ES_tradnl" sz="2800" b="1" dirty="0" smtClean="0"/>
              <a:t>Altos costos </a:t>
            </a:r>
          </a:p>
          <a:p>
            <a:pPr algn="just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es-ES_tradnl" sz="2000" b="1" dirty="0" smtClean="0"/>
          </a:p>
          <a:p>
            <a:pPr algn="just" eaLnBrk="1" hangingPunct="1">
              <a:lnSpc>
                <a:spcPct val="80000"/>
              </a:lnSpc>
              <a:buFont typeface="Wingdings" pitchFamily="2" charset="2"/>
              <a:buChar char="ü"/>
              <a:defRPr/>
            </a:pPr>
            <a:r>
              <a:rPr lang="es-ES_tradnl" sz="2200" b="1" dirty="0" smtClean="0"/>
              <a:t>Renovación Bi-anual </a:t>
            </a:r>
            <a:r>
              <a:rPr lang="es-ES_tradnl" sz="2200" dirty="0" smtClean="0"/>
              <a:t>del documento de refugio: </a:t>
            </a:r>
          </a:p>
          <a:p>
            <a:pPr algn="just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s-ES_tradnl" sz="2200" dirty="0" smtClean="0"/>
              <a:t>Artículo 57 del  Reglamento Refugiados. En algunos casos no se da.</a:t>
            </a:r>
            <a:endParaRPr lang="es-ES_tradnl" sz="2200" b="1" dirty="0" smtClean="0">
              <a:solidFill>
                <a:srgbClr val="FF9900"/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Char char="ü"/>
              <a:defRPr/>
            </a:pPr>
            <a:r>
              <a:rPr lang="es-ES_tradnl" sz="2200" dirty="0" smtClean="0"/>
              <a:t>Se supedita la renovación del documento de refugio a la afiliación a la CCSS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es-ES_tradnl" sz="2200" i="1" dirty="0" smtClean="0">
              <a:solidFill>
                <a:srgbClr val="FF9900"/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s-ES_tradnl" sz="2200" dirty="0" smtClean="0"/>
              <a:t>		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es-ES_tradnl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s-ES_tradnl" dirty="0" smtClean="0"/>
              <a:t>Registro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7244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es-ES_tradnl" sz="2800" dirty="0" smtClean="0"/>
              <a:t>Contar con la recopilación de datos estadísticos confiables es fundamental para la planificación efectiva de los programas.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s-ES_tradnl" sz="2800" b="1" dirty="0" smtClean="0"/>
              <a:t>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s-ES_tradnl" sz="2800" b="1" dirty="0" smtClean="0"/>
              <a:t>Desafíos: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Char char="ü"/>
              <a:defRPr/>
            </a:pPr>
            <a:r>
              <a:rPr lang="es-ES_tradnl" sz="2800" dirty="0" smtClean="0"/>
              <a:t>No se cuentan con informes de ningunas de las estructuras que abordan el tema de refugio.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Char char="ü"/>
              <a:defRPr/>
            </a:pPr>
            <a:r>
              <a:rPr lang="es-ES_tradnl" sz="2800" dirty="0" smtClean="0"/>
              <a:t>Importante que la información incluya variables o indicadores al menos edad, género y nacionalidad.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Char char="ü"/>
              <a:defRPr/>
            </a:pPr>
            <a:r>
              <a:rPr lang="es-ES" sz="2800" dirty="0" smtClean="0"/>
              <a:t>Diferenciación entre refugiados, residentes y solicitantes de la condición de refugio.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Char char="ü"/>
              <a:defRPr/>
            </a:pPr>
            <a:r>
              <a:rPr lang="es-ES" sz="2800" dirty="0" smtClean="0"/>
              <a:t>Avanzar al análisis de información cualitativa.</a:t>
            </a:r>
            <a:endParaRPr lang="es-ES_tradnl" sz="2800" dirty="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es-ES_tradnl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530725"/>
          </a:xfrm>
        </p:spPr>
        <p:txBody>
          <a:bodyPr/>
          <a:lstStyle/>
          <a:p>
            <a:pPr>
              <a:defRPr/>
            </a:pPr>
            <a:endParaRPr lang="es-ES" dirty="0" smtClean="0"/>
          </a:p>
          <a:p>
            <a:pPr>
              <a:defRPr/>
            </a:pPr>
            <a:endParaRPr lang="es-ES" dirty="0" smtClean="0"/>
          </a:p>
          <a:p>
            <a:pPr>
              <a:defRPr/>
            </a:pPr>
            <a:endParaRPr lang="es-ES" dirty="0" smtClean="0"/>
          </a:p>
          <a:p>
            <a:pPr algn="ctr">
              <a:buFont typeface="Wingdings" pitchFamily="2" charset="2"/>
              <a:buNone/>
              <a:defRPr/>
            </a:pPr>
            <a:r>
              <a:rPr lang="es-ES" sz="4000" dirty="0" smtClean="0"/>
              <a:t>¡MUCHAS GRACIAS!</a:t>
            </a:r>
            <a:endParaRPr lang="es-ES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228600"/>
            <a:ext cx="8229600" cy="712788"/>
          </a:xfrm>
        </p:spPr>
        <p:txBody>
          <a:bodyPr/>
          <a:lstStyle/>
          <a:p>
            <a:pPr>
              <a:defRPr/>
            </a:pPr>
            <a:r>
              <a:rPr lang="es-ES_tradnl" sz="4000" smtClean="0"/>
              <a:t/>
            </a:r>
            <a:br>
              <a:rPr lang="es-ES_tradnl" sz="4000" smtClean="0"/>
            </a:br>
            <a:r>
              <a:rPr lang="es-ES_tradnl" sz="4000" smtClean="0"/>
              <a:t/>
            </a:r>
            <a:br>
              <a:rPr lang="es-ES_tradnl" sz="4000" smtClean="0"/>
            </a:br>
            <a:r>
              <a:rPr lang="es-ES_tradnl" sz="4000" smtClean="0"/>
              <a:t>Marco Normativo: Refugiados</a:t>
            </a:r>
            <a:br>
              <a:rPr lang="es-ES_tradnl" sz="4000" smtClean="0"/>
            </a:br>
            <a:r>
              <a:rPr lang="es-ES_tradnl" sz="4000" smtClean="0"/>
              <a:t/>
            </a:r>
            <a:br>
              <a:rPr lang="es-ES_tradnl" sz="4000" smtClean="0"/>
            </a:br>
            <a:endParaRPr lang="es-ES_tradnl" sz="4000" smtClean="0"/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447800"/>
            <a:ext cx="8686800" cy="5181600"/>
          </a:xfrm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  <a:defRPr/>
            </a:pPr>
            <a:endParaRPr lang="es-ES_tradnl" b="1" dirty="0" smtClean="0"/>
          </a:p>
          <a:p>
            <a:pPr>
              <a:lnSpc>
                <a:spcPct val="90000"/>
              </a:lnSpc>
              <a:buFont typeface="Wingdings" pitchFamily="2" charset="2"/>
              <a:buChar char="Ø"/>
              <a:defRPr/>
            </a:pPr>
            <a:r>
              <a:rPr lang="es-ES_tradnl" sz="2000" b="1" dirty="0" smtClean="0"/>
              <a:t>Convención</a:t>
            </a:r>
            <a:r>
              <a:rPr lang="es-ES_tradnl" sz="2000" dirty="0" smtClean="0"/>
              <a:t> sobre el Estatuto de Refugiados 1951 y su </a:t>
            </a:r>
            <a:r>
              <a:rPr lang="es-ES_tradnl" sz="2000" b="1" dirty="0" smtClean="0"/>
              <a:t>Protocolo de 1967 </a:t>
            </a:r>
            <a:r>
              <a:rPr lang="es-ES_tradnl" sz="1800" b="1" i="1" dirty="0" smtClean="0"/>
              <a:t>( </a:t>
            </a:r>
            <a:r>
              <a:rPr lang="es-ES" sz="1800" i="1" dirty="0" smtClean="0"/>
              <a:t>Ley de la República No. 6079 de Agosto 1978).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s-ES" sz="2000" dirty="0" smtClean="0"/>
              <a:t> </a:t>
            </a:r>
          </a:p>
          <a:p>
            <a:pPr>
              <a:lnSpc>
                <a:spcPct val="90000"/>
              </a:lnSpc>
              <a:buFont typeface="Wingdings" pitchFamily="2" charset="2"/>
              <a:buChar char="Ø"/>
              <a:defRPr/>
            </a:pPr>
            <a:r>
              <a:rPr lang="es-ES_tradnl" sz="2000" b="1" dirty="0" smtClean="0"/>
              <a:t>Ley de General de Migración y Extranjería </a:t>
            </a:r>
            <a:r>
              <a:rPr lang="es-ES_tradnl" sz="2000" dirty="0" smtClean="0"/>
              <a:t>No. 8764 ( </a:t>
            </a:r>
            <a:r>
              <a:rPr lang="es-ES_tradnl" sz="1600" b="1" i="1" dirty="0" smtClean="0"/>
              <a:t>1º Marzo  2010)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  <a:defRPr/>
            </a:pPr>
            <a:endParaRPr lang="es-ES_tradnl" sz="1600" i="1" dirty="0" smtClean="0"/>
          </a:p>
          <a:p>
            <a:pPr>
              <a:lnSpc>
                <a:spcPct val="90000"/>
              </a:lnSpc>
              <a:buFont typeface="Wingdings" pitchFamily="2" charset="2"/>
              <a:buNone/>
              <a:defRPr/>
            </a:pPr>
            <a:endParaRPr lang="es-ES_tradnl" sz="1600" i="1" dirty="0" smtClean="0"/>
          </a:p>
          <a:p>
            <a:pPr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s-ES_tradnl" sz="2000" dirty="0" smtClean="0"/>
              <a:t>	a) Modifica el Proceso de Determinación de la condición de Refugiado y crea nuevas estructuras: 	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  <a:defRPr/>
            </a:pPr>
            <a:endParaRPr lang="es-ES_tradnl" sz="2000" dirty="0" smtClean="0"/>
          </a:p>
          <a:p>
            <a:pPr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s-ES_tradnl" sz="2000" dirty="0" smtClean="0"/>
              <a:t>	</a:t>
            </a:r>
            <a:r>
              <a:rPr lang="es-ES_tradnl" sz="1800" b="1" dirty="0" smtClean="0">
                <a:solidFill>
                  <a:srgbClr val="FF9900"/>
                </a:solidFill>
              </a:rPr>
              <a:t>Unidad de Refugiados: DGME </a:t>
            </a:r>
            <a:r>
              <a:rPr lang="es-ES_tradnl" sz="1800" b="1" i="1" dirty="0" smtClean="0">
                <a:solidFill>
                  <a:srgbClr val="FF9900"/>
                </a:solidFill>
              </a:rPr>
              <a:t>(1º  marzo 2010)</a:t>
            </a:r>
            <a:r>
              <a:rPr lang="es-ES_tradnl" sz="1800" b="1" dirty="0" smtClean="0">
                <a:solidFill>
                  <a:srgbClr val="FF9900"/>
                </a:solidFill>
              </a:rPr>
              <a:t>	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s-ES_tradnl" sz="1800" b="1" dirty="0" smtClean="0">
                <a:solidFill>
                  <a:srgbClr val="FF9900"/>
                </a:solidFill>
              </a:rPr>
              <a:t>	Comisión Visas y Refugio: Cancillería, Trabajo y Seguridad </a:t>
            </a:r>
            <a:r>
              <a:rPr lang="es-ES_tradnl" sz="1800" b="1" i="1" dirty="0" smtClean="0">
                <a:solidFill>
                  <a:srgbClr val="FF9900"/>
                </a:solidFill>
              </a:rPr>
              <a:t>(Junio 2010)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s-ES_tradnl" sz="1800" b="1" dirty="0" smtClean="0">
                <a:solidFill>
                  <a:srgbClr val="FF9900"/>
                </a:solidFill>
              </a:rPr>
              <a:t>	Tribunal Administrativo Migratorio (mayo del 2011)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  <a:defRPr/>
            </a:pPr>
            <a:endParaRPr lang="es-ES_tradnl" sz="1600" b="1" dirty="0" smtClean="0">
              <a:solidFill>
                <a:srgbClr val="FF9900"/>
              </a:solidFill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s-ES_tradnl" sz="1600" b="1" dirty="0" smtClean="0"/>
              <a:t>	</a:t>
            </a:r>
            <a:endParaRPr lang="es-ES_tradnl" sz="1600" b="1" dirty="0" smtClean="0">
              <a:solidFill>
                <a:srgbClr val="FF99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s-ES_tradnl" smtClean="0">
                <a:effectLst/>
              </a:rPr>
              <a:t>Marco Normativo: Refugiados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43000"/>
            <a:ext cx="8229600" cy="4987925"/>
          </a:xfrm>
        </p:spPr>
        <p:txBody>
          <a:bodyPr/>
          <a:lstStyle/>
          <a:p>
            <a:pPr marL="609600" indent="-609600">
              <a:lnSpc>
                <a:spcPct val="90000"/>
              </a:lnSpc>
              <a:buFont typeface="Wingdings" pitchFamily="2" charset="2"/>
              <a:buNone/>
              <a:defRPr/>
            </a:pPr>
            <a:endParaRPr lang="es-ES_tradnl" sz="1600" b="1" dirty="0" smtClean="0"/>
          </a:p>
          <a:p>
            <a:pPr marL="609600" indent="-609600" algn="just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s-ES_tradnl" sz="2400" b="1" dirty="0" smtClean="0"/>
              <a:t>Ley de Migración y Extranjería (2)...</a:t>
            </a:r>
          </a:p>
          <a:p>
            <a:pPr marL="609600" indent="-609600" algn="just">
              <a:lnSpc>
                <a:spcPct val="90000"/>
              </a:lnSpc>
              <a:buFont typeface="Wingdings" pitchFamily="2" charset="2"/>
              <a:buNone/>
              <a:defRPr/>
            </a:pPr>
            <a:endParaRPr lang="es-ES_tradnl" sz="2400" b="1" dirty="0" smtClean="0"/>
          </a:p>
          <a:p>
            <a:pPr marL="609600" indent="-609600" algn="just">
              <a:lnSpc>
                <a:spcPct val="90000"/>
              </a:lnSpc>
              <a:buFont typeface="Wingdings" pitchFamily="2" charset="2"/>
              <a:buAutoNum type="alphaLcParenR" startAt="2"/>
              <a:defRPr/>
            </a:pPr>
            <a:r>
              <a:rPr lang="es-ES_tradnl" sz="2000" b="1" dirty="0" smtClean="0"/>
              <a:t> </a:t>
            </a:r>
            <a:r>
              <a:rPr lang="es-ES_tradnl" sz="2000" b="1" dirty="0" smtClean="0">
                <a:solidFill>
                  <a:srgbClr val="FF9900"/>
                </a:solidFill>
              </a:rPr>
              <a:t>Aspectos Positivos ( +) :</a:t>
            </a:r>
            <a:r>
              <a:rPr lang="es-ES_tradnl" sz="1600" b="1" dirty="0" smtClean="0"/>
              <a:t> </a:t>
            </a:r>
          </a:p>
          <a:p>
            <a:pPr marL="609600" indent="-609600" algn="just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s-ES_tradnl" sz="1600" b="1" dirty="0" smtClean="0"/>
              <a:t>	</a:t>
            </a:r>
            <a:r>
              <a:rPr lang="es-ES_tradnl" sz="2000" b="1" dirty="0" smtClean="0"/>
              <a:t>i. </a:t>
            </a:r>
            <a:r>
              <a:rPr lang="es-ES_tradnl" sz="2000" dirty="0" smtClean="0"/>
              <a:t>Enfoque de respeto a los </a:t>
            </a:r>
            <a:r>
              <a:rPr lang="es-ES_tradnl" sz="2000" dirty="0" err="1" smtClean="0"/>
              <a:t>DDHHs</a:t>
            </a:r>
            <a:r>
              <a:rPr lang="es-ES_tradnl" sz="2000" dirty="0" smtClean="0"/>
              <a:t> y Promoción de la Integración de los migrantes como factor de desarrollo (arts. 3, 5, y </a:t>
            </a:r>
            <a:r>
              <a:rPr lang="es-ES_tradnl" sz="2000" dirty="0" err="1" smtClean="0"/>
              <a:t>ss</a:t>
            </a:r>
            <a:r>
              <a:rPr lang="es-ES_tradnl" sz="2000" dirty="0" smtClean="0"/>
              <a:t>). </a:t>
            </a:r>
            <a:endParaRPr lang="es-ES_tradnl" sz="2000" b="1" dirty="0" smtClean="0">
              <a:solidFill>
                <a:srgbClr val="FF9900"/>
              </a:solidFill>
            </a:endParaRPr>
          </a:p>
          <a:p>
            <a:pPr marL="609600" indent="-609600" algn="just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s-ES_tradnl" sz="2000" b="1" dirty="0" smtClean="0"/>
              <a:t>	</a:t>
            </a:r>
          </a:p>
          <a:p>
            <a:pPr marL="609600" indent="-609600" algn="just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s-ES_tradnl" sz="2000" b="1" dirty="0" smtClean="0"/>
              <a:t>	</a:t>
            </a:r>
            <a:r>
              <a:rPr lang="es-ES_tradnl" sz="2000" b="1" dirty="0" err="1" smtClean="0"/>
              <a:t>ii</a:t>
            </a:r>
            <a:r>
              <a:rPr lang="es-ES_tradnl" sz="2000" b="1" dirty="0" smtClean="0"/>
              <a:t>. Incorpora Bloque Humanitario / Categorías Especiales: Refugiados, Asilados, Víctimas de Trata, Apátridas (Art. 94).</a:t>
            </a:r>
          </a:p>
          <a:p>
            <a:pPr marL="609600" indent="-609600" algn="just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s-ES_tradnl" sz="2000" b="1" dirty="0" smtClean="0"/>
              <a:t>	</a:t>
            </a:r>
          </a:p>
          <a:p>
            <a:pPr marL="609600" indent="-609600" algn="just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s-ES_tradnl" sz="2000" b="1" dirty="0" smtClean="0"/>
              <a:t>	</a:t>
            </a:r>
            <a:r>
              <a:rPr lang="es-ES_tradnl" sz="2000" b="1" dirty="0" err="1" smtClean="0"/>
              <a:t>iii</a:t>
            </a:r>
            <a:r>
              <a:rPr lang="es-ES_tradnl" sz="2000" b="1" dirty="0" smtClean="0"/>
              <a:t>. Incorpora Definición Clásica de Refugiado </a:t>
            </a:r>
            <a:r>
              <a:rPr lang="es-ES_tradnl" sz="2000" b="1" i="1" dirty="0" smtClean="0">
                <a:solidFill>
                  <a:srgbClr val="FF9900"/>
                </a:solidFill>
              </a:rPr>
              <a:t>+ Género</a:t>
            </a:r>
            <a:r>
              <a:rPr lang="es-ES_tradnl" sz="2000" b="1" dirty="0" smtClean="0"/>
              <a:t> como causal para extender la Protección Internacional (Art. 106). </a:t>
            </a:r>
          </a:p>
          <a:p>
            <a:pPr marL="609600" indent="-609600" algn="just">
              <a:lnSpc>
                <a:spcPct val="90000"/>
              </a:lnSpc>
              <a:buFont typeface="Wingdings" pitchFamily="2" charset="2"/>
              <a:buNone/>
              <a:defRPr/>
            </a:pPr>
            <a:endParaRPr lang="es-ES_tradnl" sz="2000" b="1" dirty="0" smtClean="0"/>
          </a:p>
          <a:p>
            <a:pPr marL="609600" indent="-609600" algn="just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s-ES_tradnl" sz="2000" b="1" dirty="0" smtClean="0"/>
              <a:t>	</a:t>
            </a:r>
            <a:r>
              <a:rPr lang="es-ES_tradnl" sz="2000" b="1" dirty="0" err="1" smtClean="0"/>
              <a:t>iv</a:t>
            </a:r>
            <a:r>
              <a:rPr lang="es-ES_tradnl" sz="2000" b="1" dirty="0" smtClean="0"/>
              <a:t>. Provisiones sobre Documentación y Derecho al Trabajo (Art.108)</a:t>
            </a:r>
          </a:p>
          <a:p>
            <a:pPr marL="609600" indent="-609600" algn="just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s-ES_tradnl" sz="2000" b="1" dirty="0" smtClean="0"/>
              <a:t>	</a:t>
            </a:r>
          </a:p>
          <a:p>
            <a:pPr marL="609600" indent="-609600">
              <a:lnSpc>
                <a:spcPct val="90000"/>
              </a:lnSpc>
              <a:defRPr/>
            </a:pPr>
            <a:endParaRPr lang="es-ES_tradnl" sz="2000" dirty="0" smtClean="0"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33400"/>
            <a:ext cx="8229600" cy="887413"/>
          </a:xfrm>
        </p:spPr>
        <p:txBody>
          <a:bodyPr/>
          <a:lstStyle/>
          <a:p>
            <a:pPr>
              <a:defRPr/>
            </a:pPr>
            <a:r>
              <a:rPr lang="es-ES_tradnl" sz="4000" smtClean="0"/>
              <a:t>Marco Normativo: Refugiados</a:t>
            </a:r>
            <a:br>
              <a:rPr lang="es-ES_tradnl" sz="4000" smtClean="0"/>
            </a:br>
            <a:endParaRPr lang="es-ES_tradnl" sz="4000" smtClean="0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229600" cy="5257800"/>
          </a:xfrm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Char char="Ø"/>
              <a:defRPr/>
            </a:pPr>
            <a:r>
              <a:rPr lang="es-ES_tradnl" sz="2400" b="1" dirty="0" smtClean="0"/>
              <a:t>Reglamento de Personas Refugiadas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s-ES_tradnl" sz="1800" dirty="0" smtClean="0"/>
              <a:t>	</a:t>
            </a:r>
            <a:r>
              <a:rPr lang="es-ES_tradnl" sz="1800" b="1" i="1" dirty="0" smtClean="0"/>
              <a:t>(1º de noviembre 2011)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s-ES_tradnl" sz="2400" dirty="0" smtClean="0">
                <a:solidFill>
                  <a:srgbClr val="FF9900"/>
                </a:solidFill>
                <a:effectLst/>
              </a:rPr>
              <a:t>Aspectos Positivos (+):</a:t>
            </a:r>
            <a:r>
              <a:rPr lang="es-ES_tradnl" dirty="0" smtClean="0">
                <a:effectLst/>
              </a:rPr>
              <a:t>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s-ES_tradnl" sz="2000" dirty="0" smtClean="0">
                <a:effectLst/>
              </a:rPr>
              <a:t>Promueve un Enfoque diferenciado de atención: Personas Menores no Acompañadas, Víctimas de Trata, Mujeres en Riesgo. Art. 10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  <a:defRPr/>
            </a:pPr>
            <a:endParaRPr lang="es-ES_tradnl" sz="2000" dirty="0" smtClean="0">
              <a:effectLst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s-ES_tradnl" sz="2000" dirty="0" smtClean="0">
                <a:effectLst/>
              </a:rPr>
              <a:t>Derecho al Trabajo para Solicitantes de la Condición de Refugiados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  <a:defRPr/>
            </a:pPr>
            <a:endParaRPr lang="es-ES_tradnl" sz="2000" dirty="0" smtClean="0">
              <a:effectLst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s-ES_tradnl" sz="2000" dirty="0" smtClean="0">
                <a:effectLst/>
              </a:rPr>
              <a:t>Documentación sin alusión a la condición de Refugiado de su portador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  <a:defRPr/>
            </a:pPr>
            <a:endParaRPr lang="es-ES_tradnl" sz="2000" dirty="0" smtClean="0">
              <a:effectLst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s-ES_tradnl" sz="2000" dirty="0" smtClean="0">
                <a:effectLst/>
              </a:rPr>
              <a:t>Posibilidad de Renovación del documento cada 2 años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  <a:defRPr/>
            </a:pPr>
            <a:endParaRPr lang="es-ES_tradnl" sz="2000" dirty="0" smtClean="0">
              <a:effectLst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s-ES_tradnl" sz="2000" dirty="0" smtClean="0">
                <a:effectLst/>
              </a:rPr>
              <a:t>Eliminación de requisito de Afiliación con la CCSS en primera emisión y exonera de este requisito a las Personas menores de Edad.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s-CR" b="1" dirty="0" smtClean="0">
                <a:solidFill>
                  <a:schemeClr val="tx1"/>
                </a:solidFill>
                <a:cs typeface="Arial" charset="0"/>
              </a:rPr>
              <a:t>Perfil de Personas Refugiadas en CR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defRPr/>
            </a:pPr>
            <a:r>
              <a:rPr lang="es-ES" sz="2400" dirty="0" smtClean="0"/>
              <a:t>Según el ACNUR en CR hay aprox. 12.000 personas refugiadas y solicitantes de la condición</a:t>
            </a:r>
          </a:p>
          <a:p>
            <a:pPr algn="just">
              <a:defRPr/>
            </a:pPr>
            <a:r>
              <a:rPr lang="es-ES" sz="2400" dirty="0" smtClean="0"/>
              <a:t>85% son de nacionalidad colombiana</a:t>
            </a:r>
          </a:p>
          <a:p>
            <a:pPr algn="just">
              <a:defRPr/>
            </a:pPr>
            <a:r>
              <a:rPr lang="es-ES" sz="2400" dirty="0" smtClean="0"/>
              <a:t>Últimos años mayor presencia de venezolanos, cubanos, extra regionales (Eritrea, Somalia, Sierra Leona, Bangladesh, Pakistán, entre otros).</a:t>
            </a:r>
          </a:p>
          <a:p>
            <a:pPr algn="just">
              <a:defRPr/>
            </a:pPr>
            <a:r>
              <a:rPr lang="es-ES" sz="2400" dirty="0" smtClean="0"/>
              <a:t>Desde el 2009 se ha incrementado el ingreso de Centroamericanos (El Salvador, Honduras y Guatemala) que sufren de desplazamiento forzoso por ser víctimas del crimen organizado.</a:t>
            </a:r>
            <a:r>
              <a:rPr lang="es-ES" dirty="0" smtClean="0"/>
              <a:t> </a:t>
            </a:r>
          </a:p>
          <a:p>
            <a:pPr algn="just">
              <a:defRPr/>
            </a:pPr>
            <a:r>
              <a:rPr lang="es-ES" sz="2400" dirty="0" smtClean="0"/>
              <a:t>Ingresan entre 70 y 90 solicitantes por mes (se estima una tasa de reconocimiento entre un 15% - 20%)</a:t>
            </a:r>
          </a:p>
          <a:p>
            <a:pPr algn="just">
              <a:defRPr/>
            </a:pP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s-ES_tradnl" b="1" dirty="0" smtClean="0"/>
              <a:t>PROTECCION</a:t>
            </a:r>
            <a:endParaRPr lang="es-ES_tradnl" dirty="0" smtClean="0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7244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es-ES_tradnl" sz="2200" b="1" i="1" dirty="0" smtClean="0">
                <a:solidFill>
                  <a:srgbClr val="FF9900"/>
                </a:solidFill>
              </a:rPr>
              <a:t>“Espacio de Protección”: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es-ES_tradnl" sz="2200" b="1" i="1" dirty="0" smtClean="0">
              <a:solidFill>
                <a:srgbClr val="FF9900"/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s-ES_tradnl" sz="2200" i="1" dirty="0" smtClean="0"/>
              <a:t>“...la</a:t>
            </a:r>
            <a:r>
              <a:rPr lang="es-ES_tradnl" sz="2200" dirty="0" smtClean="0"/>
              <a:t> </a:t>
            </a:r>
            <a:r>
              <a:rPr lang="es-ES_tradnl" sz="2200" b="1" i="1" dirty="0" smtClean="0"/>
              <a:t>medida en que exista un clima propicio que permite el respeto de los derechos internacionalmente reconocidos a los refugiados y sus necesidades de vida satisfechas en condiciones aceptables”.</a:t>
            </a:r>
            <a:r>
              <a:rPr lang="es-ES_tradnl" sz="2200" dirty="0" smtClean="0"/>
              <a:t> </a:t>
            </a:r>
            <a:endParaRPr lang="es-ES_tradnl" sz="2200" b="1" i="1" dirty="0" smtClean="0">
              <a:solidFill>
                <a:srgbClr val="FF9900"/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es-ES_tradnl" sz="2200" b="1" i="1" dirty="0" smtClean="0">
              <a:solidFill>
                <a:srgbClr val="FF9900"/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es-ES_tradnl" sz="2200" b="1" i="1" dirty="0" smtClean="0">
              <a:solidFill>
                <a:srgbClr val="FF9900"/>
              </a:solidFill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es-ES_tradnl" sz="2200" b="1" i="1" dirty="0" smtClean="0">
                <a:solidFill>
                  <a:srgbClr val="FF9900"/>
                </a:solidFill>
              </a:rPr>
              <a:t>Se  han identificado muchos avances y fortalezas con la entrada en vigencia de la Ley y el Reglamento, sin embargo tenemos que </a:t>
            </a:r>
            <a:r>
              <a:rPr lang="es-ES_tradnl" sz="2200" b="1" i="1" u="sng" dirty="0" smtClean="0">
                <a:solidFill>
                  <a:srgbClr val="FF9900"/>
                </a:solidFill>
              </a:rPr>
              <a:t>desafiar algunas prácticas regresivas: </a:t>
            </a:r>
            <a:r>
              <a:rPr lang="es-ES_tradnl" sz="2200" b="1" i="1" dirty="0" smtClean="0">
                <a:solidFill>
                  <a:srgbClr val="FF9900"/>
                </a:solidFill>
              </a:rPr>
              <a:t>surgen nuevos retos.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s-ES_tradnl" sz="2200" dirty="0" smtClean="0"/>
              <a:t>	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s-ES" sz="4000" b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Sociedad Civil en </a:t>
            </a:r>
            <a:br>
              <a:rPr lang="es-ES" sz="4000" b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es-ES" sz="4000" b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espacios relevantes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81000" y="1524000"/>
            <a:ext cx="8229600" cy="4530725"/>
          </a:xfrm>
        </p:spPr>
        <p:txBody>
          <a:bodyPr/>
          <a:lstStyle/>
          <a:p>
            <a:pPr>
              <a:defRPr/>
            </a:pPr>
            <a:endParaRPr lang="es-ES" b="1" dirty="0" smtClean="0"/>
          </a:p>
          <a:p>
            <a:pPr>
              <a:defRPr/>
            </a:pPr>
            <a:r>
              <a:rPr lang="es-ES" b="1" dirty="0" smtClean="0"/>
              <a:t>Consejo Nacional de Migración </a:t>
            </a:r>
          </a:p>
          <a:p>
            <a:pPr>
              <a:buFont typeface="Wingdings" pitchFamily="2" charset="2"/>
              <a:buNone/>
              <a:defRPr/>
            </a:pPr>
            <a:r>
              <a:rPr lang="es-ES" dirty="0" smtClean="0"/>
              <a:t>		</a:t>
            </a:r>
            <a:r>
              <a:rPr lang="es-ES" sz="2000" dirty="0" smtClean="0"/>
              <a:t>Art. 10 LGME establece la participación de 2 representantes de las </a:t>
            </a:r>
            <a:r>
              <a:rPr lang="es-ES" sz="2000" dirty="0" err="1" smtClean="0"/>
              <a:t>ong´s</a:t>
            </a:r>
            <a:r>
              <a:rPr lang="es-ES" sz="2000" dirty="0" smtClean="0"/>
              <a:t>, vinculadas al tema migratorio con vos y voto.</a:t>
            </a:r>
          </a:p>
          <a:p>
            <a:pPr>
              <a:buFont typeface="Wingdings" pitchFamily="2" charset="2"/>
              <a:buNone/>
              <a:defRPr/>
            </a:pPr>
            <a:endParaRPr lang="es-ES" sz="2000" dirty="0" smtClean="0"/>
          </a:p>
          <a:p>
            <a:pPr>
              <a:buFont typeface="Wingdings" pitchFamily="2" charset="2"/>
              <a:buChar char="q"/>
              <a:defRPr/>
            </a:pPr>
            <a:r>
              <a:rPr lang="es-ES" b="1" dirty="0" smtClean="0"/>
              <a:t>Comisión Nacional para el Mejoramiento del Acceso a la Justicia (CONAMAJ)</a:t>
            </a:r>
          </a:p>
          <a:p>
            <a:pPr>
              <a:buFont typeface="Wingdings" pitchFamily="2" charset="2"/>
              <a:buNone/>
              <a:defRPr/>
            </a:pPr>
            <a:r>
              <a:rPr lang="es-ES" sz="2000" dirty="0" smtClean="0"/>
              <a:t>		Participación de 2 representantes de </a:t>
            </a:r>
            <a:r>
              <a:rPr lang="es-ES" sz="2000" dirty="0" err="1" smtClean="0"/>
              <a:t>ong´s</a:t>
            </a:r>
            <a:r>
              <a:rPr lang="es-ES" sz="2000" dirty="0" smtClean="0"/>
              <a:t>  vinculadas al tema migratorio  en el Subcomité de Migración y Refugio, con vos y voto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s-ES_tradnl" b="1" dirty="0" smtClean="0"/>
              <a:t>            Recepción        </a:t>
            </a:r>
            <a:r>
              <a:rPr lang="es-ES_tradnl" sz="3200" b="1" dirty="0" smtClean="0"/>
              <a:t>1…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90600"/>
            <a:ext cx="8229600" cy="5562600"/>
          </a:xfrm>
        </p:spPr>
        <p:txBody>
          <a:bodyPr/>
          <a:lstStyle/>
          <a:p>
            <a:pPr marL="609600" indent="-609600" algn="just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s-ES_tradnl" sz="2200" dirty="0" smtClean="0"/>
              <a:t>Mayor cantidad de personas Colombianas y extra regionales ingresan por la zona sur del país evadiendo puestos fronterizos.</a:t>
            </a:r>
          </a:p>
          <a:p>
            <a:pPr marL="609600" indent="-609600" algn="just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s-ES_tradnl" sz="2200" dirty="0" smtClean="0"/>
              <a:t>Desafíos</a:t>
            </a:r>
          </a:p>
          <a:p>
            <a:pPr marL="609600" indent="-609600" algn="just" eaLnBrk="1" hangingPunct="1">
              <a:lnSpc>
                <a:spcPct val="90000"/>
              </a:lnSpc>
              <a:buFont typeface="Wingdings" pitchFamily="2" charset="2"/>
              <a:buChar char="ü"/>
              <a:defRPr/>
            </a:pPr>
            <a:r>
              <a:rPr lang="es-ES_tradnl" sz="2200" dirty="0" smtClean="0"/>
              <a:t> Mejorar mecanismos de remisión formal de casos de frontera y aeropuertos a la Unidad de Refugiados sin descentralizar la determinación del estatuto. </a:t>
            </a:r>
            <a:r>
              <a:rPr lang="es-ES_tradnl" sz="2200" i="1" dirty="0" smtClean="0">
                <a:solidFill>
                  <a:srgbClr val="FF9900"/>
                </a:solidFill>
              </a:rPr>
              <a:t>NO a la pre-elegibilidad de casos!!!</a:t>
            </a:r>
            <a:r>
              <a:rPr lang="es-ES_tradnl" sz="2200" dirty="0" smtClean="0"/>
              <a:t> </a:t>
            </a:r>
          </a:p>
          <a:p>
            <a:pPr marL="609600" indent="-609600" algn="just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es-ES_tradnl" sz="2200" dirty="0" smtClean="0"/>
          </a:p>
          <a:p>
            <a:pPr marL="609600" indent="-609600" algn="just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s-ES_tradnl" sz="2200" dirty="0" smtClean="0"/>
              <a:t>Acceso al procedimiento de algunos casos se debilita en la Unidad de Refugiados, con la aplicación de la figura de </a:t>
            </a:r>
            <a:r>
              <a:rPr lang="es-ES_tradnl" sz="2200" b="1" u="sng" dirty="0" smtClean="0"/>
              <a:t>Solicitud Manifiestamente Infundada, Abusiva o Fraudulenta </a:t>
            </a:r>
            <a:r>
              <a:rPr lang="es-ES_tradnl" sz="2200" dirty="0" smtClean="0"/>
              <a:t>(trámite expedito).</a:t>
            </a:r>
          </a:p>
          <a:p>
            <a:pPr marL="609600" indent="-609600" algn="just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s-ES_tradnl" sz="2200" dirty="0" smtClean="0"/>
              <a:t>Desafío:</a:t>
            </a:r>
          </a:p>
          <a:p>
            <a:pPr marL="609600" indent="-609600" algn="just" eaLnBrk="1" hangingPunct="1">
              <a:lnSpc>
                <a:spcPct val="90000"/>
              </a:lnSpc>
              <a:buFont typeface="Wingdings" pitchFamily="2" charset="2"/>
              <a:buChar char="ü"/>
              <a:defRPr/>
            </a:pPr>
            <a:r>
              <a:rPr lang="es-ES_tradnl" sz="2200" dirty="0" smtClean="0"/>
              <a:t>Cautela en su aplicación y necesidad de claridad en los criterios para la aplicación de esta figura.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914400"/>
          </a:xfrm>
        </p:spPr>
        <p:txBody>
          <a:bodyPr/>
          <a:lstStyle/>
          <a:p>
            <a:pPr eaLnBrk="1" hangingPunct="1">
              <a:defRPr/>
            </a:pPr>
            <a:r>
              <a:rPr lang="es-ES_tradnl" b="1" dirty="0" smtClean="0"/>
              <a:t>             Recepción        </a:t>
            </a:r>
            <a:r>
              <a:rPr lang="es-ES_tradnl" sz="3600" b="1" dirty="0" smtClean="0"/>
              <a:t>…2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90600"/>
            <a:ext cx="8229600" cy="5562600"/>
          </a:xfrm>
        </p:spPr>
        <p:txBody>
          <a:bodyPr/>
          <a:lstStyle/>
          <a:p>
            <a:pPr marL="609600" indent="-609600" algn="just" eaLnBrk="1" hangingPunct="1">
              <a:lnSpc>
                <a:spcPct val="90000"/>
              </a:lnSpc>
              <a:buFont typeface="Wingdings" pitchFamily="2" charset="2"/>
              <a:buChar char="q"/>
              <a:defRPr/>
            </a:pPr>
            <a:r>
              <a:rPr lang="es-CR" sz="2800" b="1" dirty="0" smtClean="0"/>
              <a:t>ESME (Equipo de Situaciones Migratorias Especiales) </a:t>
            </a:r>
            <a:r>
              <a:rPr lang="es-CR" sz="2800" dirty="0" smtClean="0"/>
              <a:t> </a:t>
            </a:r>
          </a:p>
          <a:p>
            <a:pPr marL="609600" indent="-609600" algn="just" eaLnBrk="1" hangingPunct="1">
              <a:lnSpc>
                <a:spcPct val="90000"/>
              </a:lnSpc>
              <a:buFont typeface="Wingdings" pitchFamily="2" charset="2"/>
              <a:buChar char="q"/>
              <a:defRPr/>
            </a:pPr>
            <a:r>
              <a:rPr lang="es-CR" sz="2800" b="1" dirty="0" smtClean="0"/>
              <a:t>ERI (Equipo de Respuesta Inmediata para la atención de Victimas de Trata). </a:t>
            </a:r>
            <a:endParaRPr lang="es-ES_tradnl" sz="2800" dirty="0" smtClean="0"/>
          </a:p>
          <a:p>
            <a:pPr marL="609600" indent="-609600" algn="just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es-CR" sz="2400" dirty="0" smtClean="0"/>
          </a:p>
          <a:p>
            <a:pPr marL="609600" indent="-609600" algn="just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s-CR" sz="2400" dirty="0" smtClean="0"/>
              <a:t>	</a:t>
            </a:r>
            <a:r>
              <a:rPr lang="es-CR" sz="2200" dirty="0" smtClean="0"/>
              <a:t>DGME han avanzado al incorporar un enfoque diferenciado (víctimas de trata, personas menores de edad no acompañadas o separadas, migrantes vulnerables) para determinar su condición migratoria, mediante la aplicación de esas instancias interdisciplinarias.</a:t>
            </a:r>
            <a:endParaRPr lang="es-ES" sz="2200" b="1" dirty="0" smtClean="0"/>
          </a:p>
          <a:p>
            <a:pPr marL="609600" indent="-609600" algn="just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es-ES_tradnl" sz="2200" dirty="0" smtClean="0"/>
          </a:p>
          <a:p>
            <a:pPr marL="609600" indent="-609600">
              <a:defRPr/>
            </a:pPr>
            <a:r>
              <a:rPr lang="es-GT" sz="2200" dirty="0" smtClean="0"/>
              <a:t>Importante replicar esta figura al interno de las Direcciones de Migración de la Región, para una mejor coordinación entre los países.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eam">
  <a:themeElements>
    <a:clrScheme name="Beam 2">
      <a:dk1>
        <a:srgbClr val="000080"/>
      </a:dk1>
      <a:lt1>
        <a:srgbClr val="FFFFFF"/>
      </a:lt1>
      <a:dk2>
        <a:srgbClr val="000099"/>
      </a:dk2>
      <a:lt2>
        <a:srgbClr val="FFFFFF"/>
      </a:lt2>
      <a:accent1>
        <a:srgbClr val="3366FF"/>
      </a:accent1>
      <a:accent2>
        <a:srgbClr val="7B46D0"/>
      </a:accent2>
      <a:accent3>
        <a:srgbClr val="AAAACA"/>
      </a:accent3>
      <a:accent4>
        <a:srgbClr val="DADADA"/>
      </a:accent4>
      <a:accent5>
        <a:srgbClr val="ADB8FF"/>
      </a:accent5>
      <a:accent6>
        <a:srgbClr val="6F3FBC"/>
      </a:accent6>
      <a:hlink>
        <a:srgbClr val="86D1EC"/>
      </a:hlink>
      <a:folHlink>
        <a:srgbClr val="45C984"/>
      </a:folHlink>
    </a:clrScheme>
    <a:fontScheme name="Beam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Beam 1">
        <a:dk1>
          <a:srgbClr val="1A006C"/>
        </a:dk1>
        <a:lt1>
          <a:srgbClr val="FFFFFF"/>
        </a:lt1>
        <a:dk2>
          <a:srgbClr val="000066"/>
        </a:dk2>
        <a:lt2>
          <a:srgbClr val="CCCCFF"/>
        </a:lt2>
        <a:accent1>
          <a:srgbClr val="0099CC"/>
        </a:accent1>
        <a:accent2>
          <a:srgbClr val="6600CC"/>
        </a:accent2>
        <a:accent3>
          <a:srgbClr val="AAAAB8"/>
        </a:accent3>
        <a:accent4>
          <a:srgbClr val="DADADA"/>
        </a:accent4>
        <a:accent5>
          <a:srgbClr val="AACAE2"/>
        </a:accent5>
        <a:accent6>
          <a:srgbClr val="5C00B9"/>
        </a:accent6>
        <a:hlink>
          <a:srgbClr val="9999FF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2">
        <a:dk1>
          <a:srgbClr val="000080"/>
        </a:dk1>
        <a:lt1>
          <a:srgbClr val="FFFFFF"/>
        </a:lt1>
        <a:dk2>
          <a:srgbClr val="000099"/>
        </a:dk2>
        <a:lt2>
          <a:srgbClr val="FFFFFF"/>
        </a:lt2>
        <a:accent1>
          <a:srgbClr val="3366FF"/>
        </a:accent1>
        <a:accent2>
          <a:srgbClr val="7B46D0"/>
        </a:accent2>
        <a:accent3>
          <a:srgbClr val="AAAACA"/>
        </a:accent3>
        <a:accent4>
          <a:srgbClr val="DADADA"/>
        </a:accent4>
        <a:accent5>
          <a:srgbClr val="ADB8FF"/>
        </a:accent5>
        <a:accent6>
          <a:srgbClr val="6F3FBC"/>
        </a:accent6>
        <a:hlink>
          <a:srgbClr val="86D1EC"/>
        </a:hlink>
        <a:folHlink>
          <a:srgbClr val="45C98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3">
        <a:dk1>
          <a:srgbClr val="3F4873"/>
        </a:dk1>
        <a:lt1>
          <a:srgbClr val="FFFFFF"/>
        </a:lt1>
        <a:dk2>
          <a:srgbClr val="4F598D"/>
        </a:dk2>
        <a:lt2>
          <a:srgbClr val="CCECFF"/>
        </a:lt2>
        <a:accent1>
          <a:srgbClr val="0099CC"/>
        </a:accent1>
        <a:accent2>
          <a:srgbClr val="4C8470"/>
        </a:accent2>
        <a:accent3>
          <a:srgbClr val="B2B5C5"/>
        </a:accent3>
        <a:accent4>
          <a:srgbClr val="DADADA"/>
        </a:accent4>
        <a:accent5>
          <a:srgbClr val="AACAE2"/>
        </a:accent5>
        <a:accent6>
          <a:srgbClr val="447765"/>
        </a:accent6>
        <a:hlink>
          <a:srgbClr val="99CC00"/>
        </a:hlink>
        <a:folHlink>
          <a:srgbClr val="96A4C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4">
        <a:dk1>
          <a:srgbClr val="006E6B"/>
        </a:dk1>
        <a:lt1>
          <a:srgbClr val="FFFFFF"/>
        </a:lt1>
        <a:dk2>
          <a:srgbClr val="008080"/>
        </a:dk2>
        <a:lt2>
          <a:srgbClr val="E2EFCD"/>
        </a:lt2>
        <a:accent1>
          <a:srgbClr val="33CCCC"/>
        </a:accent1>
        <a:accent2>
          <a:srgbClr val="6352B8"/>
        </a:accent2>
        <a:accent3>
          <a:srgbClr val="AAC0C0"/>
        </a:accent3>
        <a:accent4>
          <a:srgbClr val="DADADA"/>
        </a:accent4>
        <a:accent5>
          <a:srgbClr val="ADE2E2"/>
        </a:accent5>
        <a:accent6>
          <a:srgbClr val="5949A6"/>
        </a:accent6>
        <a:hlink>
          <a:srgbClr val="CCFFFF"/>
        </a:hlink>
        <a:folHlink>
          <a:srgbClr val="99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5">
        <a:dk1>
          <a:srgbClr val="48562C"/>
        </a:dk1>
        <a:lt1>
          <a:srgbClr val="FFFFFF"/>
        </a:lt1>
        <a:dk2>
          <a:srgbClr val="546434"/>
        </a:dk2>
        <a:lt2>
          <a:srgbClr val="FFFFCC"/>
        </a:lt2>
        <a:accent1>
          <a:srgbClr val="7B8A6E"/>
        </a:accent1>
        <a:accent2>
          <a:srgbClr val="527C3A"/>
        </a:accent2>
        <a:accent3>
          <a:srgbClr val="B3B8AE"/>
        </a:accent3>
        <a:accent4>
          <a:srgbClr val="DADADA"/>
        </a:accent4>
        <a:accent5>
          <a:srgbClr val="BFC4BA"/>
        </a:accent5>
        <a:accent6>
          <a:srgbClr val="497034"/>
        </a:accent6>
        <a:hlink>
          <a:srgbClr val="55B55E"/>
        </a:hlink>
        <a:folHlink>
          <a:srgbClr val="85B3B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6">
        <a:dk1>
          <a:srgbClr val="96B29E"/>
        </a:dk1>
        <a:lt1>
          <a:srgbClr val="FFFFFF"/>
        </a:lt1>
        <a:dk2>
          <a:srgbClr val="A5BDAC"/>
        </a:dk2>
        <a:lt2>
          <a:srgbClr val="FFFFCC"/>
        </a:lt2>
        <a:accent1>
          <a:srgbClr val="4E8880"/>
        </a:accent1>
        <a:accent2>
          <a:srgbClr val="2F71B9"/>
        </a:accent2>
        <a:accent3>
          <a:srgbClr val="CFDBD2"/>
        </a:accent3>
        <a:accent4>
          <a:srgbClr val="DADADA"/>
        </a:accent4>
        <a:accent5>
          <a:srgbClr val="B2C3C0"/>
        </a:accent5>
        <a:accent6>
          <a:srgbClr val="2A66A7"/>
        </a:accent6>
        <a:hlink>
          <a:srgbClr val="9DC0E7"/>
        </a:hlink>
        <a:folHlink>
          <a:srgbClr val="54CA8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7">
        <a:dk1>
          <a:srgbClr val="D49C00"/>
        </a:dk1>
        <a:lt1>
          <a:srgbClr val="FFFFFF"/>
        </a:lt1>
        <a:dk2>
          <a:srgbClr val="CC9900"/>
        </a:dk2>
        <a:lt2>
          <a:srgbClr val="CEBD40"/>
        </a:lt2>
        <a:accent1>
          <a:srgbClr val="CC6600"/>
        </a:accent1>
        <a:accent2>
          <a:srgbClr val="808000"/>
        </a:accent2>
        <a:accent3>
          <a:srgbClr val="E2CAAA"/>
        </a:accent3>
        <a:accent4>
          <a:srgbClr val="DADADA"/>
        </a:accent4>
        <a:accent5>
          <a:srgbClr val="E2B8AA"/>
        </a:accent5>
        <a:accent6>
          <a:srgbClr val="737300"/>
        </a:accent6>
        <a:hlink>
          <a:srgbClr val="FF99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8">
        <a:dk1>
          <a:srgbClr val="881700"/>
        </a:dk1>
        <a:lt1>
          <a:srgbClr val="FAF9E6"/>
        </a:lt1>
        <a:dk2>
          <a:srgbClr val="990000"/>
        </a:dk2>
        <a:lt2>
          <a:srgbClr val="EADC78"/>
        </a:lt2>
        <a:accent1>
          <a:srgbClr val="FF6600"/>
        </a:accent1>
        <a:accent2>
          <a:srgbClr val="B86D52"/>
        </a:accent2>
        <a:accent3>
          <a:srgbClr val="CAAAAA"/>
        </a:accent3>
        <a:accent4>
          <a:srgbClr val="D6D5C4"/>
        </a:accent4>
        <a:accent5>
          <a:srgbClr val="FFB8AA"/>
        </a:accent5>
        <a:accent6>
          <a:srgbClr val="A66249"/>
        </a:accent6>
        <a:hlink>
          <a:srgbClr val="D78D15"/>
        </a:hlink>
        <a:folHlink>
          <a:srgbClr val="C6B37E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E6F5F6"/>
        </a:accent1>
        <a:accent2>
          <a:srgbClr val="A5E1A8"/>
        </a:accent2>
        <a:accent3>
          <a:srgbClr val="FFFFFF"/>
        </a:accent3>
        <a:accent4>
          <a:srgbClr val="000000"/>
        </a:accent4>
        <a:accent5>
          <a:srgbClr val="F0F9FA"/>
        </a:accent5>
        <a:accent6>
          <a:srgbClr val="95CC98"/>
        </a:accent6>
        <a:hlink>
          <a:srgbClr val="5B00B6"/>
        </a:hlink>
        <a:folHlink>
          <a:srgbClr val="34988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Beam</Template>
  <TotalTime>3446</TotalTime>
  <Words>663</Words>
  <Application>Microsoft Office PowerPoint</Application>
  <PresentationFormat>On-screen Show (4:3)</PresentationFormat>
  <Paragraphs>137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Beam</vt:lpstr>
      <vt:lpstr>Fortalezas y Limitaciones  de las Políticas de acogida de personas refugiadas y solicitantes de la condición de refugiado </vt:lpstr>
      <vt:lpstr>  Marco Normativo: Refugiados  </vt:lpstr>
      <vt:lpstr>Marco Normativo: Refugiados</vt:lpstr>
      <vt:lpstr>Marco Normativo: Refugiados </vt:lpstr>
      <vt:lpstr>Perfil de Personas Refugiadas en CR</vt:lpstr>
      <vt:lpstr>PROTECCION</vt:lpstr>
      <vt:lpstr>Sociedad Civil en  espacios relevantes</vt:lpstr>
      <vt:lpstr>            Recepción        1…</vt:lpstr>
      <vt:lpstr>             Recepción        …2</vt:lpstr>
      <vt:lpstr>UNIDAD DE REFUGIADOS</vt:lpstr>
      <vt:lpstr>COMISION DE VISAS Y REFUGIO</vt:lpstr>
      <vt:lpstr>TRIBUNAL ADMINISTRATIVO MIGRATORIO</vt:lpstr>
      <vt:lpstr>Documentación</vt:lpstr>
      <vt:lpstr>Registro</vt:lpstr>
      <vt:lpstr>PowerPoint Presentation</vt:lpstr>
    </vt:vector>
  </TitlesOfParts>
  <Company>UNHCR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PROTECCION</dc:title>
  <dc:creator>UNHCRUser</dc:creator>
  <cp:lastModifiedBy>CON Ana Paola</cp:lastModifiedBy>
  <cp:revision>232</cp:revision>
  <dcterms:created xsi:type="dcterms:W3CDTF">2012-01-16T21:33:58Z</dcterms:created>
  <dcterms:modified xsi:type="dcterms:W3CDTF">2017-03-03T20:59:37Z</dcterms:modified>
</cp:coreProperties>
</file>